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56" r:id="rId3"/>
    <p:sldId id="257" r:id="rId4"/>
    <p:sldId id="258" r:id="rId5"/>
    <p:sldId id="259" r:id="rId6"/>
    <p:sldId id="260" r:id="rId7"/>
    <p:sldId id="261" r:id="rId8"/>
    <p:sldId id="262" r:id="rId9"/>
    <p:sldId id="263" r:id="rId10"/>
    <p:sldId id="264" r:id="rId11"/>
    <p:sldId id="297"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99"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8" r:id="rId41"/>
    <p:sldId id="292" r:id="rId42"/>
    <p:sldId id="293" r:id="rId43"/>
    <p:sldId id="294" r:id="rId44"/>
    <p:sldId id="295" r:id="rId45"/>
    <p:sldId id="296" r:id="rId46"/>
  </p:sldIdLst>
  <p:sldSz cx="9144000" cy="6858000" type="screen4x3"/>
  <p:notesSz cx="6858000" cy="9144000"/>
  <p:defaultTextStyle>
    <a:defPPr>
      <a:defRPr lang="en-GB"/>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00"/>
    <a:srgbClr val="FFFF66"/>
    <a:srgbClr val="FF0066"/>
    <a:srgbClr val="CCFF33"/>
    <a:srgbClr val="33CCFF"/>
    <a:srgbClr val="FFCC00"/>
    <a:srgbClr val="FF9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196D945-3DE4-4411-AC93-AAC3C3F057EC}" v="178" dt="2018-11-11T11:01:07.17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varScale="1">
        <p:scale>
          <a:sx n="68" d="100"/>
          <a:sy n="68" d="100"/>
        </p:scale>
        <p:origin x="516" y="3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microsoft.com/office/2015/10/relationships/revisionInfo" Target="revisionInfo.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viewProps" Target="viewProps.xml"/><Relationship Id="rId8" Type="http://schemas.openxmlformats.org/officeDocument/2006/relationships/slide" Target="slides/slide6.xml"/><Relationship Id="rId51"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imitris Panias" userId="2343758a4ce554ee" providerId="LiveId" clId="{3196D945-3DE4-4411-AC93-AAC3C3F057EC}"/>
    <pc:docChg chg="custSel delSld modSld">
      <pc:chgData name="Dimitris Panias" userId="2343758a4ce554ee" providerId="LiveId" clId="{3196D945-3DE4-4411-AC93-AAC3C3F057EC}" dt="2018-11-11T11:01:07.174" v="569"/>
      <pc:docMkLst>
        <pc:docMk/>
      </pc:docMkLst>
      <pc:sldChg chg="delSp">
        <pc:chgData name="Dimitris Panias" userId="2343758a4ce554ee" providerId="LiveId" clId="{3196D945-3DE4-4411-AC93-AAC3C3F057EC}" dt="2018-11-04T11:38:48.579" v="1" actId="478"/>
        <pc:sldMkLst>
          <pc:docMk/>
          <pc:sldMk cId="0" sldId="277"/>
        </pc:sldMkLst>
        <pc:picChg chg="del">
          <ac:chgData name="Dimitris Panias" userId="2343758a4ce554ee" providerId="LiveId" clId="{3196D945-3DE4-4411-AC93-AAC3C3F057EC}" dt="2018-11-04T11:38:48.579" v="1" actId="478"/>
          <ac:picMkLst>
            <pc:docMk/>
            <pc:sldMk cId="0" sldId="277"/>
            <ac:picMk id="2" creationId="{E6C882BD-A260-465B-996A-EA06AA3334E8}"/>
          </ac:picMkLst>
        </pc:picChg>
      </pc:sldChg>
      <pc:sldChg chg="addSp modSp modAnim">
        <pc:chgData name="Dimitris Panias" userId="2343758a4ce554ee" providerId="LiveId" clId="{3196D945-3DE4-4411-AC93-AAC3C3F057EC}" dt="2018-11-11T09:45:06.014" v="385"/>
        <pc:sldMkLst>
          <pc:docMk/>
          <pc:sldMk cId="0" sldId="278"/>
        </pc:sldMkLst>
        <pc:spChg chg="add mod">
          <ac:chgData name="Dimitris Panias" userId="2343758a4ce554ee" providerId="LiveId" clId="{3196D945-3DE4-4411-AC93-AAC3C3F057EC}" dt="2018-11-04T11:50:37.373" v="208" actId="1076"/>
          <ac:spMkLst>
            <pc:docMk/>
            <pc:sldMk cId="0" sldId="278"/>
            <ac:spMk id="2" creationId="{EA3BBEB0-32FA-4839-9476-5D6EE0710C53}"/>
          </ac:spMkLst>
        </pc:spChg>
        <pc:spChg chg="add mod">
          <ac:chgData name="Dimitris Panias" userId="2343758a4ce554ee" providerId="LiveId" clId="{3196D945-3DE4-4411-AC93-AAC3C3F057EC}" dt="2018-11-11T09:44:34.969" v="383" actId="164"/>
          <ac:spMkLst>
            <pc:docMk/>
            <pc:sldMk cId="0" sldId="278"/>
            <ac:spMk id="3" creationId="{AB0A987D-4F56-4468-AF54-9BF9F28B4A71}"/>
          </ac:spMkLst>
        </pc:spChg>
        <pc:spChg chg="add mod">
          <ac:chgData name="Dimitris Panias" userId="2343758a4ce554ee" providerId="LiveId" clId="{3196D945-3DE4-4411-AC93-AAC3C3F057EC}" dt="2018-11-04T11:50:33.737" v="207" actId="1076"/>
          <ac:spMkLst>
            <pc:docMk/>
            <pc:sldMk cId="0" sldId="278"/>
            <ac:spMk id="8" creationId="{1EA90A5E-613E-4116-9ABC-FDB9CFC5F98A}"/>
          </ac:spMkLst>
        </pc:spChg>
        <pc:spChg chg="add mod">
          <ac:chgData name="Dimitris Panias" userId="2343758a4ce554ee" providerId="LiveId" clId="{3196D945-3DE4-4411-AC93-AAC3C3F057EC}" dt="2018-11-04T11:50:28.679" v="206" actId="1076"/>
          <ac:spMkLst>
            <pc:docMk/>
            <pc:sldMk cId="0" sldId="278"/>
            <ac:spMk id="9" creationId="{BBA75ABE-8152-4E1C-950E-6C5DDC859635}"/>
          </ac:spMkLst>
        </pc:spChg>
        <pc:spChg chg="add mod">
          <ac:chgData name="Dimitris Panias" userId="2343758a4ce554ee" providerId="LiveId" clId="{3196D945-3DE4-4411-AC93-AAC3C3F057EC}" dt="2018-11-04T11:50:48.291" v="210" actId="1076"/>
          <ac:spMkLst>
            <pc:docMk/>
            <pc:sldMk cId="0" sldId="278"/>
            <ac:spMk id="10" creationId="{D9C5FDE7-F202-46BE-9332-133E412FA6F0}"/>
          </ac:spMkLst>
        </pc:spChg>
        <pc:spChg chg="add mod">
          <ac:chgData name="Dimitris Panias" userId="2343758a4ce554ee" providerId="LiveId" clId="{3196D945-3DE4-4411-AC93-AAC3C3F057EC}" dt="2018-11-04T11:50:58.221" v="212" actId="1076"/>
          <ac:spMkLst>
            <pc:docMk/>
            <pc:sldMk cId="0" sldId="278"/>
            <ac:spMk id="11" creationId="{F5660AD0-81A4-40D1-86D2-17401524854C}"/>
          </ac:spMkLst>
        </pc:spChg>
        <pc:spChg chg="add mod">
          <ac:chgData name="Dimitris Panias" userId="2343758a4ce554ee" providerId="LiveId" clId="{3196D945-3DE4-4411-AC93-AAC3C3F057EC}" dt="2018-11-04T11:51:05.031" v="214" actId="1076"/>
          <ac:spMkLst>
            <pc:docMk/>
            <pc:sldMk cId="0" sldId="278"/>
            <ac:spMk id="12" creationId="{148F279A-027F-49B8-8B8F-4449037EE08F}"/>
          </ac:spMkLst>
        </pc:spChg>
        <pc:spChg chg="add mod">
          <ac:chgData name="Dimitris Panias" userId="2343758a4ce554ee" providerId="LiveId" clId="{3196D945-3DE4-4411-AC93-AAC3C3F057EC}" dt="2018-11-04T11:53:20.709" v="219" actId="20577"/>
          <ac:spMkLst>
            <pc:docMk/>
            <pc:sldMk cId="0" sldId="278"/>
            <ac:spMk id="13" creationId="{5248E833-CE8A-40E3-98D3-A098A3C50D28}"/>
          </ac:spMkLst>
        </pc:spChg>
        <pc:spChg chg="add mod">
          <ac:chgData name="Dimitris Panias" userId="2343758a4ce554ee" providerId="LiveId" clId="{3196D945-3DE4-4411-AC93-AAC3C3F057EC}" dt="2018-11-04T11:53:29.919" v="221" actId="1076"/>
          <ac:spMkLst>
            <pc:docMk/>
            <pc:sldMk cId="0" sldId="278"/>
            <ac:spMk id="14" creationId="{8F0002D5-DFAB-4AE7-8352-821686B81E40}"/>
          </ac:spMkLst>
        </pc:spChg>
        <pc:spChg chg="add mod">
          <ac:chgData name="Dimitris Panias" userId="2343758a4ce554ee" providerId="LiveId" clId="{3196D945-3DE4-4411-AC93-AAC3C3F057EC}" dt="2018-11-04T11:53:38.310" v="224" actId="1076"/>
          <ac:spMkLst>
            <pc:docMk/>
            <pc:sldMk cId="0" sldId="278"/>
            <ac:spMk id="15" creationId="{B829FB19-0AA9-4D42-A381-D905CB71DD9A}"/>
          </ac:spMkLst>
        </pc:spChg>
        <pc:spChg chg="add mod">
          <ac:chgData name="Dimitris Panias" userId="2343758a4ce554ee" providerId="LiveId" clId="{3196D945-3DE4-4411-AC93-AAC3C3F057EC}" dt="2018-11-04T11:53:43.617" v="226" actId="1076"/>
          <ac:spMkLst>
            <pc:docMk/>
            <pc:sldMk cId="0" sldId="278"/>
            <ac:spMk id="16" creationId="{E00B8035-70C0-4473-8687-CFE835AB2AC1}"/>
          </ac:spMkLst>
        </pc:spChg>
        <pc:spChg chg="add mod">
          <ac:chgData name="Dimitris Panias" userId="2343758a4ce554ee" providerId="LiveId" clId="{3196D945-3DE4-4411-AC93-AAC3C3F057EC}" dt="2018-11-04T11:53:48.184" v="228" actId="1076"/>
          <ac:spMkLst>
            <pc:docMk/>
            <pc:sldMk cId="0" sldId="278"/>
            <ac:spMk id="17" creationId="{0CDEB661-E36B-4BE0-8FEB-C7E6BF2341AE}"/>
          </ac:spMkLst>
        </pc:spChg>
        <pc:spChg chg="add mod">
          <ac:chgData name="Dimitris Panias" userId="2343758a4ce554ee" providerId="LiveId" clId="{3196D945-3DE4-4411-AC93-AAC3C3F057EC}" dt="2018-11-04T11:53:53.205" v="230" actId="1076"/>
          <ac:spMkLst>
            <pc:docMk/>
            <pc:sldMk cId="0" sldId="278"/>
            <ac:spMk id="18" creationId="{6A150976-1BAB-4056-B47D-C24961CDCAAE}"/>
          </ac:spMkLst>
        </pc:spChg>
        <pc:spChg chg="add mod">
          <ac:chgData name="Dimitris Panias" userId="2343758a4ce554ee" providerId="LiveId" clId="{3196D945-3DE4-4411-AC93-AAC3C3F057EC}" dt="2018-11-04T11:56:17" v="249" actId="20577"/>
          <ac:spMkLst>
            <pc:docMk/>
            <pc:sldMk cId="0" sldId="278"/>
            <ac:spMk id="19" creationId="{4C4EA453-7E25-46C2-98B1-163A18D109B4}"/>
          </ac:spMkLst>
        </pc:spChg>
        <pc:spChg chg="add mod">
          <ac:chgData name="Dimitris Panias" userId="2343758a4ce554ee" providerId="LiveId" clId="{3196D945-3DE4-4411-AC93-AAC3C3F057EC}" dt="2018-11-04T11:57:12.867" v="259" actId="1076"/>
          <ac:spMkLst>
            <pc:docMk/>
            <pc:sldMk cId="0" sldId="278"/>
            <ac:spMk id="20" creationId="{3DCDE7BB-1815-49B6-91D1-FA312023B5AA}"/>
          </ac:spMkLst>
        </pc:spChg>
        <pc:spChg chg="add mod">
          <ac:chgData name="Dimitris Panias" userId="2343758a4ce554ee" providerId="LiveId" clId="{3196D945-3DE4-4411-AC93-AAC3C3F057EC}" dt="2018-11-11T09:44:34.969" v="383" actId="164"/>
          <ac:spMkLst>
            <pc:docMk/>
            <pc:sldMk cId="0" sldId="278"/>
            <ac:spMk id="22" creationId="{F7F60DD8-8E92-45B7-A86C-1F34C67CEE32}"/>
          </ac:spMkLst>
        </pc:spChg>
        <pc:spChg chg="add mod">
          <ac:chgData name="Dimitris Panias" userId="2343758a4ce554ee" providerId="LiveId" clId="{3196D945-3DE4-4411-AC93-AAC3C3F057EC}" dt="2018-11-11T09:44:34.969" v="383" actId="164"/>
          <ac:spMkLst>
            <pc:docMk/>
            <pc:sldMk cId="0" sldId="278"/>
            <ac:spMk id="23" creationId="{86AB5C7A-D3D6-48F8-ABFD-4D62A40A1439}"/>
          </ac:spMkLst>
        </pc:spChg>
        <pc:grpChg chg="add mod">
          <ac:chgData name="Dimitris Panias" userId="2343758a4ce554ee" providerId="LiveId" clId="{3196D945-3DE4-4411-AC93-AAC3C3F057EC}" dt="2018-11-11T09:44:34.969" v="383" actId="164"/>
          <ac:grpSpMkLst>
            <pc:docMk/>
            <pc:sldMk cId="0" sldId="278"/>
            <ac:grpSpMk id="4" creationId="{29588762-E92F-4C59-B8AF-C5BAFB2BCF56}"/>
          </ac:grpSpMkLst>
        </pc:grpChg>
        <pc:picChg chg="mod">
          <ac:chgData name="Dimitris Panias" userId="2343758a4ce554ee" providerId="LiveId" clId="{3196D945-3DE4-4411-AC93-AAC3C3F057EC}" dt="2018-11-04T11:50:03.680" v="200" actId="1076"/>
          <ac:picMkLst>
            <pc:docMk/>
            <pc:sldMk cId="0" sldId="278"/>
            <ac:picMk id="25606" creationId="{AAA90F25-0D8E-47F9-A7DC-ABFB0FC0E0F6}"/>
          </ac:picMkLst>
        </pc:picChg>
      </pc:sldChg>
      <pc:sldChg chg="modSp">
        <pc:chgData name="Dimitris Panias" userId="2343758a4ce554ee" providerId="LiveId" clId="{3196D945-3DE4-4411-AC93-AAC3C3F057EC}" dt="2018-11-11T10:01:47.998" v="423" actId="1076"/>
        <pc:sldMkLst>
          <pc:docMk/>
          <pc:sldMk cId="0" sldId="282"/>
        </pc:sldMkLst>
        <pc:spChg chg="mod">
          <ac:chgData name="Dimitris Panias" userId="2343758a4ce554ee" providerId="LiveId" clId="{3196D945-3DE4-4411-AC93-AAC3C3F057EC}" dt="2018-11-11T10:01:34.989" v="421" actId="20577"/>
          <ac:spMkLst>
            <pc:docMk/>
            <pc:sldMk cId="0" sldId="282"/>
            <ac:spMk id="28676" creationId="{4050604E-E1B6-4A31-B12D-23BAE142FAE4}"/>
          </ac:spMkLst>
        </pc:spChg>
        <pc:picChg chg="mod">
          <ac:chgData name="Dimitris Panias" userId="2343758a4ce554ee" providerId="LiveId" clId="{3196D945-3DE4-4411-AC93-AAC3C3F057EC}" dt="2018-11-11T10:01:44.194" v="422" actId="1076"/>
          <ac:picMkLst>
            <pc:docMk/>
            <pc:sldMk cId="0" sldId="282"/>
            <ac:picMk id="29700" creationId="{5E25516E-5002-4F85-8D51-ED4FB5232983}"/>
          </ac:picMkLst>
        </pc:picChg>
        <pc:picChg chg="mod">
          <ac:chgData name="Dimitris Panias" userId="2343758a4ce554ee" providerId="LiveId" clId="{3196D945-3DE4-4411-AC93-AAC3C3F057EC}" dt="2018-11-11T10:01:47.998" v="423" actId="1076"/>
          <ac:picMkLst>
            <pc:docMk/>
            <pc:sldMk cId="0" sldId="282"/>
            <ac:picMk id="29701" creationId="{915454C0-16F5-4EFD-8B52-0B4FC3FD16B0}"/>
          </ac:picMkLst>
        </pc:picChg>
      </pc:sldChg>
      <pc:sldChg chg="addSp modSp modAnim">
        <pc:chgData name="Dimitris Panias" userId="2343758a4ce554ee" providerId="LiveId" clId="{3196D945-3DE4-4411-AC93-AAC3C3F057EC}" dt="2018-11-11T10:32:58.134" v="483"/>
        <pc:sldMkLst>
          <pc:docMk/>
          <pc:sldMk cId="0" sldId="294"/>
        </pc:sldMkLst>
        <pc:spChg chg="add mod">
          <ac:chgData name="Dimitris Panias" userId="2343758a4ce554ee" providerId="LiveId" clId="{3196D945-3DE4-4411-AC93-AAC3C3F057EC}" dt="2018-11-11T10:30:14.086" v="465" actId="164"/>
          <ac:spMkLst>
            <pc:docMk/>
            <pc:sldMk cId="0" sldId="294"/>
            <ac:spMk id="2" creationId="{6AABD360-87A4-417D-A465-3115D3D657BF}"/>
          </ac:spMkLst>
        </pc:spChg>
        <pc:spChg chg="add mod">
          <ac:chgData name="Dimitris Panias" userId="2343758a4ce554ee" providerId="LiveId" clId="{3196D945-3DE4-4411-AC93-AAC3C3F057EC}" dt="2018-11-11T10:30:35.638" v="471" actId="20577"/>
          <ac:spMkLst>
            <pc:docMk/>
            <pc:sldMk cId="0" sldId="294"/>
            <ac:spMk id="3" creationId="{EC2D4F5A-FAFA-4CF9-846C-FE103138FEE0}"/>
          </ac:spMkLst>
        </pc:spChg>
        <pc:spChg chg="add mod">
          <ac:chgData name="Dimitris Panias" userId="2343758a4ce554ee" providerId="LiveId" clId="{3196D945-3DE4-4411-AC93-AAC3C3F057EC}" dt="2018-11-11T10:31:22.913" v="474" actId="164"/>
          <ac:spMkLst>
            <pc:docMk/>
            <pc:sldMk cId="0" sldId="294"/>
            <ac:spMk id="12" creationId="{CFDECDEF-7A07-4AF2-97D9-617676F1CECC}"/>
          </ac:spMkLst>
        </pc:spChg>
        <pc:spChg chg="add mod">
          <ac:chgData name="Dimitris Panias" userId="2343758a4ce554ee" providerId="LiveId" clId="{3196D945-3DE4-4411-AC93-AAC3C3F057EC}" dt="2018-11-11T10:31:22.913" v="474" actId="164"/>
          <ac:spMkLst>
            <pc:docMk/>
            <pc:sldMk cId="0" sldId="294"/>
            <ac:spMk id="15" creationId="{8E3C953D-0E34-419F-9262-46C0086F67A1}"/>
          </ac:spMkLst>
        </pc:spChg>
        <pc:grpChg chg="add mod">
          <ac:chgData name="Dimitris Panias" userId="2343758a4ce554ee" providerId="LiveId" clId="{3196D945-3DE4-4411-AC93-AAC3C3F057EC}" dt="2018-11-11T10:30:14.086" v="465" actId="164"/>
          <ac:grpSpMkLst>
            <pc:docMk/>
            <pc:sldMk cId="0" sldId="294"/>
            <ac:grpSpMk id="4" creationId="{C1B6236B-5554-4B4F-93AF-C581EF1B6916}"/>
          </ac:grpSpMkLst>
        </pc:grpChg>
        <pc:grpChg chg="add mod">
          <ac:chgData name="Dimitris Panias" userId="2343758a4ce554ee" providerId="LiveId" clId="{3196D945-3DE4-4411-AC93-AAC3C3F057EC}" dt="2018-11-11T10:31:22.913" v="474" actId="164"/>
          <ac:grpSpMkLst>
            <pc:docMk/>
            <pc:sldMk cId="0" sldId="294"/>
            <ac:grpSpMk id="5" creationId="{2E48086C-0538-4F53-A028-F39E75560AB2}"/>
          </ac:grpSpMkLst>
        </pc:grpChg>
        <pc:picChg chg="mod">
          <ac:chgData name="Dimitris Panias" userId="2343758a4ce554ee" providerId="LiveId" clId="{3196D945-3DE4-4411-AC93-AAC3C3F057EC}" dt="2018-11-11T10:32:08.220" v="479" actId="1076"/>
          <ac:picMkLst>
            <pc:docMk/>
            <pc:sldMk cId="0" sldId="294"/>
            <ac:picMk id="41996" creationId="{F78B8AEE-B6E9-4CE1-8215-68D19B6C8B17}"/>
          </ac:picMkLst>
        </pc:picChg>
      </pc:sldChg>
      <pc:sldChg chg="addSp delSp modSp modAnim">
        <pc:chgData name="Dimitris Panias" userId="2343758a4ce554ee" providerId="LiveId" clId="{3196D945-3DE4-4411-AC93-AAC3C3F057EC}" dt="2018-11-11T11:01:07.174" v="569"/>
        <pc:sldMkLst>
          <pc:docMk/>
          <pc:sldMk cId="0" sldId="296"/>
        </pc:sldMkLst>
        <pc:spChg chg="add mod">
          <ac:chgData name="Dimitris Panias" userId="2343758a4ce554ee" providerId="LiveId" clId="{3196D945-3DE4-4411-AC93-AAC3C3F057EC}" dt="2018-11-11T11:00:56.807" v="568" actId="1076"/>
          <ac:spMkLst>
            <pc:docMk/>
            <pc:sldMk cId="0" sldId="296"/>
            <ac:spMk id="5" creationId="{B9206DF0-31D8-4BFE-BB50-0E30BBBD8C13}"/>
          </ac:spMkLst>
        </pc:spChg>
        <pc:picChg chg="add del mod">
          <ac:chgData name="Dimitris Panias" userId="2343758a4ce554ee" providerId="LiveId" clId="{3196D945-3DE4-4411-AC93-AAC3C3F057EC}" dt="2018-11-11T10:55:06.103" v="486" actId="478"/>
          <ac:picMkLst>
            <pc:docMk/>
            <pc:sldMk cId="0" sldId="296"/>
            <ac:picMk id="4" creationId="{CC2197DF-9B8F-4DE8-881B-1EEF08723192}"/>
          </ac:picMkLst>
        </pc:picChg>
        <pc:picChg chg="add mod">
          <ac:chgData name="Dimitris Panias" userId="2343758a4ce554ee" providerId="LiveId" clId="{3196D945-3DE4-4411-AC93-AAC3C3F057EC}" dt="2018-11-11T11:00:53.345" v="567" actId="1076"/>
          <ac:picMkLst>
            <pc:docMk/>
            <pc:sldMk cId="0" sldId="296"/>
            <ac:picMk id="9218" creationId="{42F8ADDB-6AFE-4C98-9EEB-85B5DDF3F4C8}"/>
          </ac:picMkLst>
        </pc:picChg>
      </pc:sldChg>
      <pc:sldChg chg="addSp modSp del">
        <pc:chgData name="Dimitris Panias" userId="2343758a4ce554ee" providerId="LiveId" clId="{3196D945-3DE4-4411-AC93-AAC3C3F057EC}" dt="2018-11-04T11:42:10.814" v="190" actId="947"/>
        <pc:sldMkLst>
          <pc:docMk/>
          <pc:sldMk cId="2672764394" sldId="299"/>
        </pc:sldMkLst>
        <pc:spChg chg="add mod">
          <ac:chgData name="Dimitris Panias" userId="2343758a4ce554ee" providerId="LiveId" clId="{3196D945-3DE4-4411-AC93-AAC3C3F057EC}" dt="2018-11-04T11:42:10.814" v="190" actId="947"/>
          <ac:spMkLst>
            <pc:docMk/>
            <pc:sldMk cId="2672764394" sldId="299"/>
            <ac:spMk id="126" creationId="{917FD1C1-F3EB-4706-B3C4-6631FE63BC13}"/>
          </ac:spMkLst>
        </pc:spChg>
        <pc:spChg chg="mod">
          <ac:chgData name="Dimitris Panias" userId="2343758a4ce554ee" providerId="LiveId" clId="{3196D945-3DE4-4411-AC93-AAC3C3F057EC}" dt="2018-11-04T11:39:32.044" v="13" actId="20577"/>
          <ac:spMkLst>
            <pc:docMk/>
            <pc:sldMk cId="2672764394" sldId="299"/>
            <ac:spMk id="163" creationId="{6F043446-583D-46F0-B13C-082CD389A3B4}"/>
          </ac:spMkLst>
        </pc:spChg>
      </pc:sldChg>
    </pc:docChg>
  </pc:docChgLst>
  <pc:docChgLst>
    <pc:chgData name="Dimitris Panias" userId="2343758a4ce554ee" providerId="LiveId" clId="{65AFD638-2CF6-4530-A058-FFC9B51E4888}"/>
  </pc:docChgLst>
</pc:chgInfo>
</file>

<file path=ppt/drawings/_rels/vmlDrawing1.v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image" Target="../media/image23.png"/><Relationship Id="rId4" Type="http://schemas.openxmlformats.org/officeDocument/2006/relationships/image" Target="../media/image26.png"/></Relationships>
</file>

<file path=ppt/drawings/_rels/vmlDrawing2.v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image" Target="../media/image33.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6.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9.png"/></Relationships>
</file>

<file path=ppt/drawings/_rels/vmlDrawing5.v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image" Target="../media/image41.png"/></Relationships>
</file>

<file path=ppt/drawings/_rels/vmlDrawing6.v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image" Target="../media/image46.png"/></Relationships>
</file>

<file path=ppt/drawings/_rels/vmlDrawing7.v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image" Target="../media/image51.png"/></Relationships>
</file>

<file path=ppt/drawings/_rels/vmlDrawing8.v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image" Target="../media/image57.pn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l-G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l-GR"/>
          </a:p>
        </p:txBody>
      </p:sp>
      <p:sp>
        <p:nvSpPr>
          <p:cNvPr id="4" name="Rectangle 4">
            <a:extLst>
              <a:ext uri="{FF2B5EF4-FFF2-40B4-BE49-F238E27FC236}">
                <a16:creationId xmlns:a16="http://schemas.microsoft.com/office/drawing/2014/main" id="{A0F39F65-2C35-40C6-8CA8-306B47469DDB}"/>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DC7D9D3D-5DEC-4630-B88B-038BF97C7485}"/>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C47D8B5D-3904-47CD-BD12-9F94167A3A30}"/>
              </a:ext>
            </a:extLst>
          </p:cNvPr>
          <p:cNvSpPr>
            <a:spLocks noGrp="1" noChangeArrowheads="1"/>
          </p:cNvSpPr>
          <p:nvPr>
            <p:ph type="sldNum" sz="quarter" idx="12"/>
          </p:nvPr>
        </p:nvSpPr>
        <p:spPr>
          <a:ln/>
        </p:spPr>
        <p:txBody>
          <a:bodyPr/>
          <a:lstStyle>
            <a:lvl1pPr>
              <a:defRPr/>
            </a:lvl1pPr>
          </a:lstStyle>
          <a:p>
            <a:fld id="{617DC4B3-EF17-42A0-8F48-F6AA99DF2DF0}" type="slidenum">
              <a:rPr lang="en-GB" altLang="en-US"/>
              <a:pPr/>
              <a:t>‹#›</a:t>
            </a:fld>
            <a:endParaRPr lang="en-GB" altLang="en-US"/>
          </a:p>
        </p:txBody>
      </p:sp>
    </p:spTree>
    <p:extLst>
      <p:ext uri="{BB962C8B-B14F-4D97-AF65-F5344CB8AC3E}">
        <p14:creationId xmlns:p14="http://schemas.microsoft.com/office/powerpoint/2010/main" val="28072462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Rectangle 4">
            <a:extLst>
              <a:ext uri="{FF2B5EF4-FFF2-40B4-BE49-F238E27FC236}">
                <a16:creationId xmlns:a16="http://schemas.microsoft.com/office/drawing/2014/main" id="{908336D8-9573-478F-9BE7-2A41BDC6187F}"/>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3F8D28BE-1ACE-4A9A-80B5-E044C159C91C}"/>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AA73E9B1-D230-4C60-B1E7-BA13610CD3FC}"/>
              </a:ext>
            </a:extLst>
          </p:cNvPr>
          <p:cNvSpPr>
            <a:spLocks noGrp="1" noChangeArrowheads="1"/>
          </p:cNvSpPr>
          <p:nvPr>
            <p:ph type="sldNum" sz="quarter" idx="12"/>
          </p:nvPr>
        </p:nvSpPr>
        <p:spPr>
          <a:ln/>
        </p:spPr>
        <p:txBody>
          <a:bodyPr/>
          <a:lstStyle>
            <a:lvl1pPr>
              <a:defRPr/>
            </a:lvl1pPr>
          </a:lstStyle>
          <a:p>
            <a:fld id="{4D88F057-4D56-4806-955B-C862DDAAF50F}" type="slidenum">
              <a:rPr lang="en-GB" altLang="en-US"/>
              <a:pPr/>
              <a:t>‹#›</a:t>
            </a:fld>
            <a:endParaRPr lang="en-GB" altLang="en-US"/>
          </a:p>
        </p:txBody>
      </p:sp>
    </p:spTree>
    <p:extLst>
      <p:ext uri="{BB962C8B-B14F-4D97-AF65-F5344CB8AC3E}">
        <p14:creationId xmlns:p14="http://schemas.microsoft.com/office/powerpoint/2010/main" val="27085561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endParaRPr lang="el-G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Rectangle 4">
            <a:extLst>
              <a:ext uri="{FF2B5EF4-FFF2-40B4-BE49-F238E27FC236}">
                <a16:creationId xmlns:a16="http://schemas.microsoft.com/office/drawing/2014/main" id="{A80D6D0B-A472-4C62-964E-07C268F97EF2}"/>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CA2EB90B-364C-461F-AC4D-93F953EB9873}"/>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20FC43F9-E786-48C7-873B-6426E26C2EB1}"/>
              </a:ext>
            </a:extLst>
          </p:cNvPr>
          <p:cNvSpPr>
            <a:spLocks noGrp="1" noChangeArrowheads="1"/>
          </p:cNvSpPr>
          <p:nvPr>
            <p:ph type="sldNum" sz="quarter" idx="12"/>
          </p:nvPr>
        </p:nvSpPr>
        <p:spPr>
          <a:ln/>
        </p:spPr>
        <p:txBody>
          <a:bodyPr/>
          <a:lstStyle>
            <a:lvl1pPr>
              <a:defRPr/>
            </a:lvl1pPr>
          </a:lstStyle>
          <a:p>
            <a:fld id="{AF2EB4E5-E0B6-4C5D-A106-EDA81398F369}" type="slidenum">
              <a:rPr lang="en-GB" altLang="en-US"/>
              <a:pPr/>
              <a:t>‹#›</a:t>
            </a:fld>
            <a:endParaRPr lang="en-GB" altLang="en-US"/>
          </a:p>
        </p:txBody>
      </p:sp>
    </p:spTree>
    <p:extLst>
      <p:ext uri="{BB962C8B-B14F-4D97-AF65-F5344CB8AC3E}">
        <p14:creationId xmlns:p14="http://schemas.microsoft.com/office/powerpoint/2010/main" val="28651645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4F33B6-B7D1-49B0-8A80-70DA5A22662A}"/>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B998D503-D9B0-4535-A589-B44F01E39658}"/>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6A460A53-AAE0-4779-8624-5B4F291006F1}"/>
              </a:ext>
            </a:extLst>
          </p:cNvPr>
          <p:cNvSpPr>
            <a:spLocks noGrp="1"/>
          </p:cNvSpPr>
          <p:nvPr>
            <p:ph type="dt" sz="half" idx="10"/>
          </p:nvPr>
        </p:nvSpPr>
        <p:spPr/>
        <p:txBody>
          <a:bodyPr/>
          <a:lstStyle/>
          <a:p>
            <a:fld id="{FA3DECA3-51E1-4773-B1B3-77BE9353EB46}" type="datetimeFigureOut">
              <a:rPr lang="en-US" smtClean="0"/>
              <a:t>11/11/2018</a:t>
            </a:fld>
            <a:endParaRPr lang="en-US"/>
          </a:p>
        </p:txBody>
      </p:sp>
      <p:sp>
        <p:nvSpPr>
          <p:cNvPr id="5" name="Footer Placeholder 4">
            <a:extLst>
              <a:ext uri="{FF2B5EF4-FFF2-40B4-BE49-F238E27FC236}">
                <a16:creationId xmlns:a16="http://schemas.microsoft.com/office/drawing/2014/main" id="{C1D1B2F2-C5E4-4D97-BBB6-98C797CF4D6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C8EE529-FD78-4C65-BD56-EFC1A5F39577}"/>
              </a:ext>
            </a:extLst>
          </p:cNvPr>
          <p:cNvSpPr>
            <a:spLocks noGrp="1"/>
          </p:cNvSpPr>
          <p:nvPr>
            <p:ph type="sldNum" sz="quarter" idx="12"/>
          </p:nvPr>
        </p:nvSpPr>
        <p:spPr/>
        <p:txBody>
          <a:bodyPr/>
          <a:lstStyle/>
          <a:p>
            <a:fld id="{EBB8F6BC-0B55-4460-9297-D3305CA3CC9A}" type="slidenum">
              <a:rPr lang="en-US" smtClean="0"/>
              <a:t>‹#›</a:t>
            </a:fld>
            <a:endParaRPr lang="en-US"/>
          </a:p>
        </p:txBody>
      </p:sp>
    </p:spTree>
    <p:extLst>
      <p:ext uri="{BB962C8B-B14F-4D97-AF65-F5344CB8AC3E}">
        <p14:creationId xmlns:p14="http://schemas.microsoft.com/office/powerpoint/2010/main" val="7091332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41E68A-0F48-4BB8-BDB1-B0719E1D3A6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A11DC8B-FE36-459E-BFC4-CCCDF151281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33670F7-B06E-4ABA-BC43-4B6164873512}"/>
              </a:ext>
            </a:extLst>
          </p:cNvPr>
          <p:cNvSpPr>
            <a:spLocks noGrp="1"/>
          </p:cNvSpPr>
          <p:nvPr>
            <p:ph type="dt" sz="half" idx="10"/>
          </p:nvPr>
        </p:nvSpPr>
        <p:spPr/>
        <p:txBody>
          <a:bodyPr/>
          <a:lstStyle/>
          <a:p>
            <a:fld id="{FA3DECA3-51E1-4773-B1B3-77BE9353EB46}" type="datetimeFigureOut">
              <a:rPr lang="en-US" smtClean="0"/>
              <a:t>11/11/2018</a:t>
            </a:fld>
            <a:endParaRPr lang="en-US"/>
          </a:p>
        </p:txBody>
      </p:sp>
      <p:sp>
        <p:nvSpPr>
          <p:cNvPr id="5" name="Footer Placeholder 4">
            <a:extLst>
              <a:ext uri="{FF2B5EF4-FFF2-40B4-BE49-F238E27FC236}">
                <a16:creationId xmlns:a16="http://schemas.microsoft.com/office/drawing/2014/main" id="{75EC9B76-FAC6-4F75-92FA-7B14FFB848D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D03E5D9-C7DC-4D44-B894-827E93E0AB6C}"/>
              </a:ext>
            </a:extLst>
          </p:cNvPr>
          <p:cNvSpPr>
            <a:spLocks noGrp="1"/>
          </p:cNvSpPr>
          <p:nvPr>
            <p:ph type="sldNum" sz="quarter" idx="12"/>
          </p:nvPr>
        </p:nvSpPr>
        <p:spPr/>
        <p:txBody>
          <a:bodyPr/>
          <a:lstStyle/>
          <a:p>
            <a:fld id="{EBB8F6BC-0B55-4460-9297-D3305CA3CC9A}" type="slidenum">
              <a:rPr lang="en-US" smtClean="0"/>
              <a:t>‹#›</a:t>
            </a:fld>
            <a:endParaRPr lang="en-US"/>
          </a:p>
        </p:txBody>
      </p:sp>
    </p:spTree>
    <p:extLst>
      <p:ext uri="{BB962C8B-B14F-4D97-AF65-F5344CB8AC3E}">
        <p14:creationId xmlns:p14="http://schemas.microsoft.com/office/powerpoint/2010/main" val="39076882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E154AD-0BF6-4507-8579-84DA02CAD6B9}"/>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C7E5C3D5-3934-4712-B2C5-C397EC9CCEFE}"/>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5346F408-1CC3-4B70-9D0D-05EEED975FAA}"/>
              </a:ext>
            </a:extLst>
          </p:cNvPr>
          <p:cNvSpPr>
            <a:spLocks noGrp="1"/>
          </p:cNvSpPr>
          <p:nvPr>
            <p:ph type="dt" sz="half" idx="10"/>
          </p:nvPr>
        </p:nvSpPr>
        <p:spPr/>
        <p:txBody>
          <a:bodyPr/>
          <a:lstStyle/>
          <a:p>
            <a:fld id="{FA3DECA3-51E1-4773-B1B3-77BE9353EB46}" type="datetimeFigureOut">
              <a:rPr lang="en-US" smtClean="0"/>
              <a:t>11/11/2018</a:t>
            </a:fld>
            <a:endParaRPr lang="en-US"/>
          </a:p>
        </p:txBody>
      </p:sp>
      <p:sp>
        <p:nvSpPr>
          <p:cNvPr id="5" name="Footer Placeholder 4">
            <a:extLst>
              <a:ext uri="{FF2B5EF4-FFF2-40B4-BE49-F238E27FC236}">
                <a16:creationId xmlns:a16="http://schemas.microsoft.com/office/drawing/2014/main" id="{A06E732A-F4B5-43BF-BBB5-714868165C2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03A1AB7-F858-44DA-B203-20B20B4C8A5A}"/>
              </a:ext>
            </a:extLst>
          </p:cNvPr>
          <p:cNvSpPr>
            <a:spLocks noGrp="1"/>
          </p:cNvSpPr>
          <p:nvPr>
            <p:ph type="sldNum" sz="quarter" idx="12"/>
          </p:nvPr>
        </p:nvSpPr>
        <p:spPr/>
        <p:txBody>
          <a:bodyPr/>
          <a:lstStyle/>
          <a:p>
            <a:fld id="{EBB8F6BC-0B55-4460-9297-D3305CA3CC9A}" type="slidenum">
              <a:rPr lang="en-US" smtClean="0"/>
              <a:t>‹#›</a:t>
            </a:fld>
            <a:endParaRPr lang="en-US"/>
          </a:p>
        </p:txBody>
      </p:sp>
    </p:spTree>
    <p:extLst>
      <p:ext uri="{BB962C8B-B14F-4D97-AF65-F5344CB8AC3E}">
        <p14:creationId xmlns:p14="http://schemas.microsoft.com/office/powerpoint/2010/main" val="12377276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BB6AB4-2BB7-4EC0-B1E1-D480426B083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40A5DFD-6263-4222-97D7-72FD47D32C8E}"/>
              </a:ext>
            </a:extLst>
          </p:cNvPr>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52B277A-605A-4078-914D-91E2BA83503A}"/>
              </a:ext>
            </a:extLst>
          </p:cNvPr>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ECD7B47-2160-43CA-9442-0F08E24A15BB}"/>
              </a:ext>
            </a:extLst>
          </p:cNvPr>
          <p:cNvSpPr>
            <a:spLocks noGrp="1"/>
          </p:cNvSpPr>
          <p:nvPr>
            <p:ph type="dt" sz="half" idx="10"/>
          </p:nvPr>
        </p:nvSpPr>
        <p:spPr/>
        <p:txBody>
          <a:bodyPr/>
          <a:lstStyle/>
          <a:p>
            <a:fld id="{FA3DECA3-51E1-4773-B1B3-77BE9353EB46}" type="datetimeFigureOut">
              <a:rPr lang="en-US" smtClean="0"/>
              <a:t>11/11/2018</a:t>
            </a:fld>
            <a:endParaRPr lang="en-US"/>
          </a:p>
        </p:txBody>
      </p:sp>
      <p:sp>
        <p:nvSpPr>
          <p:cNvPr id="6" name="Footer Placeholder 5">
            <a:extLst>
              <a:ext uri="{FF2B5EF4-FFF2-40B4-BE49-F238E27FC236}">
                <a16:creationId xmlns:a16="http://schemas.microsoft.com/office/drawing/2014/main" id="{C100C35C-E939-4B93-A8AB-8C042C018B6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849786D-C3A9-4A29-992D-F606F14CF751}"/>
              </a:ext>
            </a:extLst>
          </p:cNvPr>
          <p:cNvSpPr>
            <a:spLocks noGrp="1"/>
          </p:cNvSpPr>
          <p:nvPr>
            <p:ph type="sldNum" sz="quarter" idx="12"/>
          </p:nvPr>
        </p:nvSpPr>
        <p:spPr/>
        <p:txBody>
          <a:bodyPr/>
          <a:lstStyle/>
          <a:p>
            <a:fld id="{EBB8F6BC-0B55-4460-9297-D3305CA3CC9A}" type="slidenum">
              <a:rPr lang="en-US" smtClean="0"/>
              <a:t>‹#›</a:t>
            </a:fld>
            <a:endParaRPr lang="en-US"/>
          </a:p>
        </p:txBody>
      </p:sp>
    </p:spTree>
    <p:extLst>
      <p:ext uri="{BB962C8B-B14F-4D97-AF65-F5344CB8AC3E}">
        <p14:creationId xmlns:p14="http://schemas.microsoft.com/office/powerpoint/2010/main" val="3505670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A31230-23C8-44B2-B834-E56339CB54E8}"/>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8A4993E-2E40-4ADC-AB86-94DDB46D010C}"/>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a:extLst>
              <a:ext uri="{FF2B5EF4-FFF2-40B4-BE49-F238E27FC236}">
                <a16:creationId xmlns:a16="http://schemas.microsoft.com/office/drawing/2014/main" id="{384252A9-B560-4D75-B98D-F37DEB1878ED}"/>
              </a:ext>
            </a:extLst>
          </p:cNvPr>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2EBCF71-FC57-46CB-BB86-4979DA155000}"/>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a:extLst>
              <a:ext uri="{FF2B5EF4-FFF2-40B4-BE49-F238E27FC236}">
                <a16:creationId xmlns:a16="http://schemas.microsoft.com/office/drawing/2014/main" id="{5482C476-58E6-49C7-AC57-3D9238926301}"/>
              </a:ext>
            </a:extLst>
          </p:cNvPr>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BC853FD-4D70-414F-8778-0497F8610F39}"/>
              </a:ext>
            </a:extLst>
          </p:cNvPr>
          <p:cNvSpPr>
            <a:spLocks noGrp="1"/>
          </p:cNvSpPr>
          <p:nvPr>
            <p:ph type="dt" sz="half" idx="10"/>
          </p:nvPr>
        </p:nvSpPr>
        <p:spPr/>
        <p:txBody>
          <a:bodyPr/>
          <a:lstStyle/>
          <a:p>
            <a:fld id="{FA3DECA3-51E1-4773-B1B3-77BE9353EB46}" type="datetimeFigureOut">
              <a:rPr lang="en-US" smtClean="0"/>
              <a:t>11/11/2018</a:t>
            </a:fld>
            <a:endParaRPr lang="en-US"/>
          </a:p>
        </p:txBody>
      </p:sp>
      <p:sp>
        <p:nvSpPr>
          <p:cNvPr id="8" name="Footer Placeholder 7">
            <a:extLst>
              <a:ext uri="{FF2B5EF4-FFF2-40B4-BE49-F238E27FC236}">
                <a16:creationId xmlns:a16="http://schemas.microsoft.com/office/drawing/2014/main" id="{6CFDD1BB-3AA5-4E80-B12E-354DA6EEDC7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153B48C-6490-4DC4-A74E-E2416AE627BA}"/>
              </a:ext>
            </a:extLst>
          </p:cNvPr>
          <p:cNvSpPr>
            <a:spLocks noGrp="1"/>
          </p:cNvSpPr>
          <p:nvPr>
            <p:ph type="sldNum" sz="quarter" idx="12"/>
          </p:nvPr>
        </p:nvSpPr>
        <p:spPr/>
        <p:txBody>
          <a:bodyPr/>
          <a:lstStyle/>
          <a:p>
            <a:fld id="{EBB8F6BC-0B55-4460-9297-D3305CA3CC9A}" type="slidenum">
              <a:rPr lang="en-US" smtClean="0"/>
              <a:t>‹#›</a:t>
            </a:fld>
            <a:endParaRPr lang="en-US"/>
          </a:p>
        </p:txBody>
      </p:sp>
    </p:spTree>
    <p:extLst>
      <p:ext uri="{BB962C8B-B14F-4D97-AF65-F5344CB8AC3E}">
        <p14:creationId xmlns:p14="http://schemas.microsoft.com/office/powerpoint/2010/main" val="26442280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34C226-30F9-4325-ADEE-C72D98CE279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D7EDF0F-10BD-47E0-92A0-25A7A8155A4A}"/>
              </a:ext>
            </a:extLst>
          </p:cNvPr>
          <p:cNvSpPr>
            <a:spLocks noGrp="1"/>
          </p:cNvSpPr>
          <p:nvPr>
            <p:ph type="dt" sz="half" idx="10"/>
          </p:nvPr>
        </p:nvSpPr>
        <p:spPr/>
        <p:txBody>
          <a:bodyPr/>
          <a:lstStyle/>
          <a:p>
            <a:fld id="{FA3DECA3-51E1-4773-B1B3-77BE9353EB46}" type="datetimeFigureOut">
              <a:rPr lang="en-US" smtClean="0"/>
              <a:t>11/11/2018</a:t>
            </a:fld>
            <a:endParaRPr lang="en-US"/>
          </a:p>
        </p:txBody>
      </p:sp>
      <p:sp>
        <p:nvSpPr>
          <p:cNvPr id="4" name="Footer Placeholder 3">
            <a:extLst>
              <a:ext uri="{FF2B5EF4-FFF2-40B4-BE49-F238E27FC236}">
                <a16:creationId xmlns:a16="http://schemas.microsoft.com/office/drawing/2014/main" id="{94FEF131-1DEC-4900-B8DB-A1914BF550B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A6C1A96-5AC8-4D12-85CE-C7FFC635FFF1}"/>
              </a:ext>
            </a:extLst>
          </p:cNvPr>
          <p:cNvSpPr>
            <a:spLocks noGrp="1"/>
          </p:cNvSpPr>
          <p:nvPr>
            <p:ph type="sldNum" sz="quarter" idx="12"/>
          </p:nvPr>
        </p:nvSpPr>
        <p:spPr/>
        <p:txBody>
          <a:bodyPr/>
          <a:lstStyle/>
          <a:p>
            <a:fld id="{EBB8F6BC-0B55-4460-9297-D3305CA3CC9A}" type="slidenum">
              <a:rPr lang="en-US" smtClean="0"/>
              <a:t>‹#›</a:t>
            </a:fld>
            <a:endParaRPr lang="en-US"/>
          </a:p>
        </p:txBody>
      </p:sp>
    </p:spTree>
    <p:extLst>
      <p:ext uri="{BB962C8B-B14F-4D97-AF65-F5344CB8AC3E}">
        <p14:creationId xmlns:p14="http://schemas.microsoft.com/office/powerpoint/2010/main" val="15965976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C0CFE0F-8383-4006-8705-72E503BEF005}"/>
              </a:ext>
            </a:extLst>
          </p:cNvPr>
          <p:cNvSpPr>
            <a:spLocks noGrp="1"/>
          </p:cNvSpPr>
          <p:nvPr>
            <p:ph type="dt" sz="half" idx="10"/>
          </p:nvPr>
        </p:nvSpPr>
        <p:spPr/>
        <p:txBody>
          <a:bodyPr/>
          <a:lstStyle/>
          <a:p>
            <a:fld id="{FA3DECA3-51E1-4773-B1B3-77BE9353EB46}" type="datetimeFigureOut">
              <a:rPr lang="en-US" smtClean="0"/>
              <a:t>11/11/2018</a:t>
            </a:fld>
            <a:endParaRPr lang="en-US"/>
          </a:p>
        </p:txBody>
      </p:sp>
      <p:sp>
        <p:nvSpPr>
          <p:cNvPr id="3" name="Footer Placeholder 2">
            <a:extLst>
              <a:ext uri="{FF2B5EF4-FFF2-40B4-BE49-F238E27FC236}">
                <a16:creationId xmlns:a16="http://schemas.microsoft.com/office/drawing/2014/main" id="{EF05AE8A-D4A8-4763-8BFB-0D024C30B42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83A7297-D88C-41C3-A3F6-1EC7BE08B835}"/>
              </a:ext>
            </a:extLst>
          </p:cNvPr>
          <p:cNvSpPr>
            <a:spLocks noGrp="1"/>
          </p:cNvSpPr>
          <p:nvPr>
            <p:ph type="sldNum" sz="quarter" idx="12"/>
          </p:nvPr>
        </p:nvSpPr>
        <p:spPr/>
        <p:txBody>
          <a:bodyPr/>
          <a:lstStyle/>
          <a:p>
            <a:fld id="{EBB8F6BC-0B55-4460-9297-D3305CA3CC9A}" type="slidenum">
              <a:rPr lang="en-US" smtClean="0"/>
              <a:t>‹#›</a:t>
            </a:fld>
            <a:endParaRPr lang="en-US"/>
          </a:p>
        </p:txBody>
      </p:sp>
    </p:spTree>
    <p:extLst>
      <p:ext uri="{BB962C8B-B14F-4D97-AF65-F5344CB8AC3E}">
        <p14:creationId xmlns:p14="http://schemas.microsoft.com/office/powerpoint/2010/main" val="23471186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10B3C4-0BFE-46C8-BEF0-C2ED1A7C6410}"/>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8E0DEE23-F5B5-43DB-B56E-4A21B789B476}"/>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E70358C-F95D-4FA3-B6D6-410E9FBD1DBF}"/>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EAEB1C84-8850-4CC0-9A27-7202D3C99C99}"/>
              </a:ext>
            </a:extLst>
          </p:cNvPr>
          <p:cNvSpPr>
            <a:spLocks noGrp="1"/>
          </p:cNvSpPr>
          <p:nvPr>
            <p:ph type="dt" sz="half" idx="10"/>
          </p:nvPr>
        </p:nvSpPr>
        <p:spPr/>
        <p:txBody>
          <a:bodyPr/>
          <a:lstStyle/>
          <a:p>
            <a:fld id="{FA3DECA3-51E1-4773-B1B3-77BE9353EB46}" type="datetimeFigureOut">
              <a:rPr lang="en-US" smtClean="0"/>
              <a:t>11/11/2018</a:t>
            </a:fld>
            <a:endParaRPr lang="en-US"/>
          </a:p>
        </p:txBody>
      </p:sp>
      <p:sp>
        <p:nvSpPr>
          <p:cNvPr id="6" name="Footer Placeholder 5">
            <a:extLst>
              <a:ext uri="{FF2B5EF4-FFF2-40B4-BE49-F238E27FC236}">
                <a16:creationId xmlns:a16="http://schemas.microsoft.com/office/drawing/2014/main" id="{4E482E69-200B-401B-B496-250FEEB1EFE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1CB9B9A-9105-47DF-AFF4-5123DC6CDCC1}"/>
              </a:ext>
            </a:extLst>
          </p:cNvPr>
          <p:cNvSpPr>
            <a:spLocks noGrp="1"/>
          </p:cNvSpPr>
          <p:nvPr>
            <p:ph type="sldNum" sz="quarter" idx="12"/>
          </p:nvPr>
        </p:nvSpPr>
        <p:spPr/>
        <p:txBody>
          <a:bodyPr/>
          <a:lstStyle/>
          <a:p>
            <a:fld id="{EBB8F6BC-0B55-4460-9297-D3305CA3CC9A}" type="slidenum">
              <a:rPr lang="en-US" smtClean="0"/>
              <a:t>‹#›</a:t>
            </a:fld>
            <a:endParaRPr lang="en-US"/>
          </a:p>
        </p:txBody>
      </p:sp>
    </p:spTree>
    <p:extLst>
      <p:ext uri="{BB962C8B-B14F-4D97-AF65-F5344CB8AC3E}">
        <p14:creationId xmlns:p14="http://schemas.microsoft.com/office/powerpoint/2010/main" val="23335222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Rectangle 4">
            <a:extLst>
              <a:ext uri="{FF2B5EF4-FFF2-40B4-BE49-F238E27FC236}">
                <a16:creationId xmlns:a16="http://schemas.microsoft.com/office/drawing/2014/main" id="{802C9A5F-81F5-4B93-91EA-41067ABC18F0}"/>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790D83B9-9F25-4875-984B-21F2F42FF4E9}"/>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3BF7C21C-C699-483F-82B6-946171DC36AE}"/>
              </a:ext>
            </a:extLst>
          </p:cNvPr>
          <p:cNvSpPr>
            <a:spLocks noGrp="1" noChangeArrowheads="1"/>
          </p:cNvSpPr>
          <p:nvPr>
            <p:ph type="sldNum" sz="quarter" idx="12"/>
          </p:nvPr>
        </p:nvSpPr>
        <p:spPr>
          <a:ln/>
        </p:spPr>
        <p:txBody>
          <a:bodyPr/>
          <a:lstStyle>
            <a:lvl1pPr>
              <a:defRPr/>
            </a:lvl1pPr>
          </a:lstStyle>
          <a:p>
            <a:fld id="{BF904D48-42B4-4052-9C12-EB5931493937}" type="slidenum">
              <a:rPr lang="en-GB" altLang="en-US"/>
              <a:pPr/>
              <a:t>‹#›</a:t>
            </a:fld>
            <a:endParaRPr lang="en-GB" altLang="en-US"/>
          </a:p>
        </p:txBody>
      </p:sp>
    </p:spTree>
    <p:extLst>
      <p:ext uri="{BB962C8B-B14F-4D97-AF65-F5344CB8AC3E}">
        <p14:creationId xmlns:p14="http://schemas.microsoft.com/office/powerpoint/2010/main" val="115993572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FDA3D9-A793-4538-9EE5-D2A2C7E3FB43}"/>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6A4F3A6B-C9BB-4DA9-9B4C-5B71ABF2BEEE}"/>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A6E3EE1A-EEA9-4737-AD09-49D6AEC6BAF4}"/>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99CD11AA-61ED-4ADF-9B76-2194B2CD7142}"/>
              </a:ext>
            </a:extLst>
          </p:cNvPr>
          <p:cNvSpPr>
            <a:spLocks noGrp="1"/>
          </p:cNvSpPr>
          <p:nvPr>
            <p:ph type="dt" sz="half" idx="10"/>
          </p:nvPr>
        </p:nvSpPr>
        <p:spPr/>
        <p:txBody>
          <a:bodyPr/>
          <a:lstStyle/>
          <a:p>
            <a:fld id="{FA3DECA3-51E1-4773-B1B3-77BE9353EB46}" type="datetimeFigureOut">
              <a:rPr lang="en-US" smtClean="0"/>
              <a:t>11/11/2018</a:t>
            </a:fld>
            <a:endParaRPr lang="en-US"/>
          </a:p>
        </p:txBody>
      </p:sp>
      <p:sp>
        <p:nvSpPr>
          <p:cNvPr id="6" name="Footer Placeholder 5">
            <a:extLst>
              <a:ext uri="{FF2B5EF4-FFF2-40B4-BE49-F238E27FC236}">
                <a16:creationId xmlns:a16="http://schemas.microsoft.com/office/drawing/2014/main" id="{906F4D3A-B64F-4F51-A0C3-EA837EA72A7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152D4A4-2726-4AE7-A7AC-9ED962C372FD}"/>
              </a:ext>
            </a:extLst>
          </p:cNvPr>
          <p:cNvSpPr>
            <a:spLocks noGrp="1"/>
          </p:cNvSpPr>
          <p:nvPr>
            <p:ph type="sldNum" sz="quarter" idx="12"/>
          </p:nvPr>
        </p:nvSpPr>
        <p:spPr/>
        <p:txBody>
          <a:bodyPr/>
          <a:lstStyle/>
          <a:p>
            <a:fld id="{EBB8F6BC-0B55-4460-9297-D3305CA3CC9A}" type="slidenum">
              <a:rPr lang="en-US" smtClean="0"/>
              <a:t>‹#›</a:t>
            </a:fld>
            <a:endParaRPr lang="en-US"/>
          </a:p>
        </p:txBody>
      </p:sp>
    </p:spTree>
    <p:extLst>
      <p:ext uri="{BB962C8B-B14F-4D97-AF65-F5344CB8AC3E}">
        <p14:creationId xmlns:p14="http://schemas.microsoft.com/office/powerpoint/2010/main" val="101208236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79AF77-F36F-4829-A403-D42933E7A01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09AB26E-1760-4691-993B-F5662B9B6850}"/>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EA1C2B3-E5FA-4E2B-B5F5-C4942013349F}"/>
              </a:ext>
            </a:extLst>
          </p:cNvPr>
          <p:cNvSpPr>
            <a:spLocks noGrp="1"/>
          </p:cNvSpPr>
          <p:nvPr>
            <p:ph type="dt" sz="half" idx="10"/>
          </p:nvPr>
        </p:nvSpPr>
        <p:spPr/>
        <p:txBody>
          <a:bodyPr/>
          <a:lstStyle/>
          <a:p>
            <a:fld id="{FA3DECA3-51E1-4773-B1B3-77BE9353EB46}" type="datetimeFigureOut">
              <a:rPr lang="en-US" smtClean="0"/>
              <a:t>11/11/2018</a:t>
            </a:fld>
            <a:endParaRPr lang="en-US"/>
          </a:p>
        </p:txBody>
      </p:sp>
      <p:sp>
        <p:nvSpPr>
          <p:cNvPr id="5" name="Footer Placeholder 4">
            <a:extLst>
              <a:ext uri="{FF2B5EF4-FFF2-40B4-BE49-F238E27FC236}">
                <a16:creationId xmlns:a16="http://schemas.microsoft.com/office/drawing/2014/main" id="{EBD1D4EE-19F8-4B00-A489-E360F44CB3E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1726C1A-BCF8-4EC8-90D2-3D2724F53349}"/>
              </a:ext>
            </a:extLst>
          </p:cNvPr>
          <p:cNvSpPr>
            <a:spLocks noGrp="1"/>
          </p:cNvSpPr>
          <p:nvPr>
            <p:ph type="sldNum" sz="quarter" idx="12"/>
          </p:nvPr>
        </p:nvSpPr>
        <p:spPr/>
        <p:txBody>
          <a:bodyPr/>
          <a:lstStyle/>
          <a:p>
            <a:fld id="{EBB8F6BC-0B55-4460-9297-D3305CA3CC9A}" type="slidenum">
              <a:rPr lang="en-US" smtClean="0"/>
              <a:t>‹#›</a:t>
            </a:fld>
            <a:endParaRPr lang="en-US"/>
          </a:p>
        </p:txBody>
      </p:sp>
    </p:spTree>
    <p:extLst>
      <p:ext uri="{BB962C8B-B14F-4D97-AF65-F5344CB8AC3E}">
        <p14:creationId xmlns:p14="http://schemas.microsoft.com/office/powerpoint/2010/main" val="37964384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136BE9C-1EFA-4219-98B0-9364676B0129}"/>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4B3F45E-D6E9-4DB8-B935-3E681114C351}"/>
              </a:ext>
            </a:extLst>
          </p:cNvPr>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37E24AF-BF99-43D1-B78C-B1658574A2D5}"/>
              </a:ext>
            </a:extLst>
          </p:cNvPr>
          <p:cNvSpPr>
            <a:spLocks noGrp="1"/>
          </p:cNvSpPr>
          <p:nvPr>
            <p:ph type="dt" sz="half" idx="10"/>
          </p:nvPr>
        </p:nvSpPr>
        <p:spPr/>
        <p:txBody>
          <a:bodyPr/>
          <a:lstStyle/>
          <a:p>
            <a:fld id="{FA3DECA3-51E1-4773-B1B3-77BE9353EB46}" type="datetimeFigureOut">
              <a:rPr lang="en-US" smtClean="0"/>
              <a:t>11/11/2018</a:t>
            </a:fld>
            <a:endParaRPr lang="en-US"/>
          </a:p>
        </p:txBody>
      </p:sp>
      <p:sp>
        <p:nvSpPr>
          <p:cNvPr id="5" name="Footer Placeholder 4">
            <a:extLst>
              <a:ext uri="{FF2B5EF4-FFF2-40B4-BE49-F238E27FC236}">
                <a16:creationId xmlns:a16="http://schemas.microsoft.com/office/drawing/2014/main" id="{2677A9DB-AD2F-499E-B13B-C89190DDA34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4DC5E22-AE86-4EA6-B051-D133F329C1CA}"/>
              </a:ext>
            </a:extLst>
          </p:cNvPr>
          <p:cNvSpPr>
            <a:spLocks noGrp="1"/>
          </p:cNvSpPr>
          <p:nvPr>
            <p:ph type="sldNum" sz="quarter" idx="12"/>
          </p:nvPr>
        </p:nvSpPr>
        <p:spPr/>
        <p:txBody>
          <a:bodyPr/>
          <a:lstStyle/>
          <a:p>
            <a:fld id="{EBB8F6BC-0B55-4460-9297-D3305CA3CC9A}" type="slidenum">
              <a:rPr lang="en-US" smtClean="0"/>
              <a:t>‹#›</a:t>
            </a:fld>
            <a:endParaRPr lang="en-US"/>
          </a:p>
        </p:txBody>
      </p:sp>
    </p:spTree>
    <p:extLst>
      <p:ext uri="{BB962C8B-B14F-4D97-AF65-F5344CB8AC3E}">
        <p14:creationId xmlns:p14="http://schemas.microsoft.com/office/powerpoint/2010/main" val="27795981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l-G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4942DF71-E9CA-4D9C-950F-B956E5F542F6}"/>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0AF194ED-F1CD-43AA-A1E8-961E8A3ACC2C}"/>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89E11481-A4F5-4316-8661-C8737C2FBEF9}"/>
              </a:ext>
            </a:extLst>
          </p:cNvPr>
          <p:cNvSpPr>
            <a:spLocks noGrp="1" noChangeArrowheads="1"/>
          </p:cNvSpPr>
          <p:nvPr>
            <p:ph type="sldNum" sz="quarter" idx="12"/>
          </p:nvPr>
        </p:nvSpPr>
        <p:spPr>
          <a:ln/>
        </p:spPr>
        <p:txBody>
          <a:bodyPr/>
          <a:lstStyle>
            <a:lvl1pPr>
              <a:defRPr/>
            </a:lvl1pPr>
          </a:lstStyle>
          <a:p>
            <a:fld id="{20EA21B2-953A-41AF-83D6-47FAE004A92C}" type="slidenum">
              <a:rPr lang="en-GB" altLang="en-US"/>
              <a:pPr/>
              <a:t>‹#›</a:t>
            </a:fld>
            <a:endParaRPr lang="en-GB" altLang="en-US"/>
          </a:p>
        </p:txBody>
      </p:sp>
    </p:spTree>
    <p:extLst>
      <p:ext uri="{BB962C8B-B14F-4D97-AF65-F5344CB8AC3E}">
        <p14:creationId xmlns:p14="http://schemas.microsoft.com/office/powerpoint/2010/main" val="36590108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Rectangle 4">
            <a:extLst>
              <a:ext uri="{FF2B5EF4-FFF2-40B4-BE49-F238E27FC236}">
                <a16:creationId xmlns:a16="http://schemas.microsoft.com/office/drawing/2014/main" id="{7B80668A-2BC3-432B-9DBD-458FCAE03FD3}"/>
              </a:ext>
            </a:extLst>
          </p:cNvPr>
          <p:cNvSpPr>
            <a:spLocks noGrp="1" noChangeArrowheads="1"/>
          </p:cNvSpPr>
          <p:nvPr>
            <p:ph type="dt" sz="half" idx="10"/>
          </p:nvPr>
        </p:nvSpPr>
        <p:spPr>
          <a:ln/>
        </p:spPr>
        <p:txBody>
          <a:bodyPr/>
          <a:lstStyle>
            <a:lvl1pPr>
              <a:defRPr/>
            </a:lvl1pPr>
          </a:lstStyle>
          <a:p>
            <a:pPr>
              <a:defRPr/>
            </a:pPr>
            <a:endParaRPr lang="en-GB"/>
          </a:p>
        </p:txBody>
      </p:sp>
      <p:sp>
        <p:nvSpPr>
          <p:cNvPr id="6" name="Rectangle 5">
            <a:extLst>
              <a:ext uri="{FF2B5EF4-FFF2-40B4-BE49-F238E27FC236}">
                <a16:creationId xmlns:a16="http://schemas.microsoft.com/office/drawing/2014/main" id="{EDD3C91D-BCDC-4FEB-B8BE-FD1031548144}"/>
              </a:ext>
            </a:extLst>
          </p:cNvPr>
          <p:cNvSpPr>
            <a:spLocks noGrp="1" noChangeArrowheads="1"/>
          </p:cNvSpPr>
          <p:nvPr>
            <p:ph type="ftr" sz="quarter" idx="11"/>
          </p:nvPr>
        </p:nvSpPr>
        <p:spPr>
          <a:ln/>
        </p:spPr>
        <p:txBody>
          <a:bodyPr/>
          <a:lstStyle>
            <a:lvl1pPr>
              <a:defRPr/>
            </a:lvl1pPr>
          </a:lstStyle>
          <a:p>
            <a:pPr>
              <a:defRPr/>
            </a:pPr>
            <a:endParaRPr lang="en-GB"/>
          </a:p>
        </p:txBody>
      </p:sp>
      <p:sp>
        <p:nvSpPr>
          <p:cNvPr id="7" name="Rectangle 6">
            <a:extLst>
              <a:ext uri="{FF2B5EF4-FFF2-40B4-BE49-F238E27FC236}">
                <a16:creationId xmlns:a16="http://schemas.microsoft.com/office/drawing/2014/main" id="{6D61A6F6-E530-433B-A65C-4DC65BE0C489}"/>
              </a:ext>
            </a:extLst>
          </p:cNvPr>
          <p:cNvSpPr>
            <a:spLocks noGrp="1" noChangeArrowheads="1"/>
          </p:cNvSpPr>
          <p:nvPr>
            <p:ph type="sldNum" sz="quarter" idx="12"/>
          </p:nvPr>
        </p:nvSpPr>
        <p:spPr>
          <a:ln/>
        </p:spPr>
        <p:txBody>
          <a:bodyPr/>
          <a:lstStyle>
            <a:lvl1pPr>
              <a:defRPr/>
            </a:lvl1pPr>
          </a:lstStyle>
          <a:p>
            <a:fld id="{6C633676-AE9E-42D2-B4A8-D212109204C8}" type="slidenum">
              <a:rPr lang="en-GB" altLang="en-US"/>
              <a:pPr/>
              <a:t>‹#›</a:t>
            </a:fld>
            <a:endParaRPr lang="en-GB" altLang="en-US"/>
          </a:p>
        </p:txBody>
      </p:sp>
    </p:spTree>
    <p:extLst>
      <p:ext uri="{BB962C8B-B14F-4D97-AF65-F5344CB8AC3E}">
        <p14:creationId xmlns:p14="http://schemas.microsoft.com/office/powerpoint/2010/main" val="706916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l-G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7" name="Rectangle 4">
            <a:extLst>
              <a:ext uri="{FF2B5EF4-FFF2-40B4-BE49-F238E27FC236}">
                <a16:creationId xmlns:a16="http://schemas.microsoft.com/office/drawing/2014/main" id="{9CC0DBCA-185E-45EC-BC09-B0EF583C4B9F}"/>
              </a:ext>
            </a:extLst>
          </p:cNvPr>
          <p:cNvSpPr>
            <a:spLocks noGrp="1" noChangeArrowheads="1"/>
          </p:cNvSpPr>
          <p:nvPr>
            <p:ph type="dt" sz="half" idx="10"/>
          </p:nvPr>
        </p:nvSpPr>
        <p:spPr>
          <a:ln/>
        </p:spPr>
        <p:txBody>
          <a:bodyPr/>
          <a:lstStyle>
            <a:lvl1pPr>
              <a:defRPr/>
            </a:lvl1pPr>
          </a:lstStyle>
          <a:p>
            <a:pPr>
              <a:defRPr/>
            </a:pPr>
            <a:endParaRPr lang="en-GB"/>
          </a:p>
        </p:txBody>
      </p:sp>
      <p:sp>
        <p:nvSpPr>
          <p:cNvPr id="8" name="Rectangle 5">
            <a:extLst>
              <a:ext uri="{FF2B5EF4-FFF2-40B4-BE49-F238E27FC236}">
                <a16:creationId xmlns:a16="http://schemas.microsoft.com/office/drawing/2014/main" id="{19C854F0-03B0-480D-8DEC-5FB41DEA86D8}"/>
              </a:ext>
            </a:extLst>
          </p:cNvPr>
          <p:cNvSpPr>
            <a:spLocks noGrp="1" noChangeArrowheads="1"/>
          </p:cNvSpPr>
          <p:nvPr>
            <p:ph type="ftr" sz="quarter" idx="11"/>
          </p:nvPr>
        </p:nvSpPr>
        <p:spPr>
          <a:ln/>
        </p:spPr>
        <p:txBody>
          <a:bodyPr/>
          <a:lstStyle>
            <a:lvl1pPr>
              <a:defRPr/>
            </a:lvl1pPr>
          </a:lstStyle>
          <a:p>
            <a:pPr>
              <a:defRPr/>
            </a:pPr>
            <a:endParaRPr lang="en-GB"/>
          </a:p>
        </p:txBody>
      </p:sp>
      <p:sp>
        <p:nvSpPr>
          <p:cNvPr id="9" name="Rectangle 6">
            <a:extLst>
              <a:ext uri="{FF2B5EF4-FFF2-40B4-BE49-F238E27FC236}">
                <a16:creationId xmlns:a16="http://schemas.microsoft.com/office/drawing/2014/main" id="{4F1B61CC-1318-49AB-A100-9C89F54C27F5}"/>
              </a:ext>
            </a:extLst>
          </p:cNvPr>
          <p:cNvSpPr>
            <a:spLocks noGrp="1" noChangeArrowheads="1"/>
          </p:cNvSpPr>
          <p:nvPr>
            <p:ph type="sldNum" sz="quarter" idx="12"/>
          </p:nvPr>
        </p:nvSpPr>
        <p:spPr>
          <a:ln/>
        </p:spPr>
        <p:txBody>
          <a:bodyPr/>
          <a:lstStyle>
            <a:lvl1pPr>
              <a:defRPr/>
            </a:lvl1pPr>
          </a:lstStyle>
          <a:p>
            <a:fld id="{5099C6D2-F925-43C3-B77A-7B8B05BF12D5}" type="slidenum">
              <a:rPr lang="en-GB" altLang="en-US"/>
              <a:pPr/>
              <a:t>‹#›</a:t>
            </a:fld>
            <a:endParaRPr lang="en-GB" altLang="en-US"/>
          </a:p>
        </p:txBody>
      </p:sp>
    </p:spTree>
    <p:extLst>
      <p:ext uri="{BB962C8B-B14F-4D97-AF65-F5344CB8AC3E}">
        <p14:creationId xmlns:p14="http://schemas.microsoft.com/office/powerpoint/2010/main" val="3878517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Rectangle 4">
            <a:extLst>
              <a:ext uri="{FF2B5EF4-FFF2-40B4-BE49-F238E27FC236}">
                <a16:creationId xmlns:a16="http://schemas.microsoft.com/office/drawing/2014/main" id="{3457E297-0F48-47C1-BE71-6EE1DB7F15F5}"/>
              </a:ext>
            </a:extLst>
          </p:cNvPr>
          <p:cNvSpPr>
            <a:spLocks noGrp="1" noChangeArrowheads="1"/>
          </p:cNvSpPr>
          <p:nvPr>
            <p:ph type="dt" sz="half" idx="10"/>
          </p:nvPr>
        </p:nvSpPr>
        <p:spPr>
          <a:ln/>
        </p:spPr>
        <p:txBody>
          <a:bodyPr/>
          <a:lstStyle>
            <a:lvl1pPr>
              <a:defRPr/>
            </a:lvl1pPr>
          </a:lstStyle>
          <a:p>
            <a:pPr>
              <a:defRPr/>
            </a:pPr>
            <a:endParaRPr lang="en-GB"/>
          </a:p>
        </p:txBody>
      </p:sp>
      <p:sp>
        <p:nvSpPr>
          <p:cNvPr id="4" name="Rectangle 5">
            <a:extLst>
              <a:ext uri="{FF2B5EF4-FFF2-40B4-BE49-F238E27FC236}">
                <a16:creationId xmlns:a16="http://schemas.microsoft.com/office/drawing/2014/main" id="{5CA1F352-1C90-4BB6-A052-7BE5581ACAA1}"/>
              </a:ext>
            </a:extLst>
          </p:cNvPr>
          <p:cNvSpPr>
            <a:spLocks noGrp="1" noChangeArrowheads="1"/>
          </p:cNvSpPr>
          <p:nvPr>
            <p:ph type="ftr" sz="quarter" idx="11"/>
          </p:nvPr>
        </p:nvSpPr>
        <p:spPr>
          <a:ln/>
        </p:spPr>
        <p:txBody>
          <a:bodyPr/>
          <a:lstStyle>
            <a:lvl1pPr>
              <a:defRPr/>
            </a:lvl1pPr>
          </a:lstStyle>
          <a:p>
            <a:pPr>
              <a:defRPr/>
            </a:pPr>
            <a:endParaRPr lang="en-GB"/>
          </a:p>
        </p:txBody>
      </p:sp>
      <p:sp>
        <p:nvSpPr>
          <p:cNvPr id="5" name="Rectangle 6">
            <a:extLst>
              <a:ext uri="{FF2B5EF4-FFF2-40B4-BE49-F238E27FC236}">
                <a16:creationId xmlns:a16="http://schemas.microsoft.com/office/drawing/2014/main" id="{9448DE4B-0F13-499C-838D-21C08CB2262A}"/>
              </a:ext>
            </a:extLst>
          </p:cNvPr>
          <p:cNvSpPr>
            <a:spLocks noGrp="1" noChangeArrowheads="1"/>
          </p:cNvSpPr>
          <p:nvPr>
            <p:ph type="sldNum" sz="quarter" idx="12"/>
          </p:nvPr>
        </p:nvSpPr>
        <p:spPr>
          <a:ln/>
        </p:spPr>
        <p:txBody>
          <a:bodyPr/>
          <a:lstStyle>
            <a:lvl1pPr>
              <a:defRPr/>
            </a:lvl1pPr>
          </a:lstStyle>
          <a:p>
            <a:fld id="{D57C10C8-94B2-4DBB-80D1-E352D84A67BE}" type="slidenum">
              <a:rPr lang="en-GB" altLang="en-US"/>
              <a:pPr/>
              <a:t>‹#›</a:t>
            </a:fld>
            <a:endParaRPr lang="en-GB" altLang="en-US"/>
          </a:p>
        </p:txBody>
      </p:sp>
    </p:spTree>
    <p:extLst>
      <p:ext uri="{BB962C8B-B14F-4D97-AF65-F5344CB8AC3E}">
        <p14:creationId xmlns:p14="http://schemas.microsoft.com/office/powerpoint/2010/main" val="26189140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D617A018-77AF-402C-9E77-35607ABD4F07}"/>
              </a:ext>
            </a:extLst>
          </p:cNvPr>
          <p:cNvSpPr>
            <a:spLocks noGrp="1" noChangeArrowheads="1"/>
          </p:cNvSpPr>
          <p:nvPr>
            <p:ph type="dt" sz="half" idx="10"/>
          </p:nvPr>
        </p:nvSpPr>
        <p:spPr>
          <a:ln/>
        </p:spPr>
        <p:txBody>
          <a:bodyPr/>
          <a:lstStyle>
            <a:lvl1pPr>
              <a:defRPr/>
            </a:lvl1pPr>
          </a:lstStyle>
          <a:p>
            <a:pPr>
              <a:defRPr/>
            </a:pPr>
            <a:endParaRPr lang="en-GB"/>
          </a:p>
        </p:txBody>
      </p:sp>
      <p:sp>
        <p:nvSpPr>
          <p:cNvPr id="3" name="Rectangle 5">
            <a:extLst>
              <a:ext uri="{FF2B5EF4-FFF2-40B4-BE49-F238E27FC236}">
                <a16:creationId xmlns:a16="http://schemas.microsoft.com/office/drawing/2014/main" id="{67B336A0-A4A6-4967-A521-2F0D6BA3567A}"/>
              </a:ext>
            </a:extLst>
          </p:cNvPr>
          <p:cNvSpPr>
            <a:spLocks noGrp="1" noChangeArrowheads="1"/>
          </p:cNvSpPr>
          <p:nvPr>
            <p:ph type="ftr" sz="quarter" idx="11"/>
          </p:nvPr>
        </p:nvSpPr>
        <p:spPr>
          <a:ln/>
        </p:spPr>
        <p:txBody>
          <a:bodyPr/>
          <a:lstStyle>
            <a:lvl1pPr>
              <a:defRPr/>
            </a:lvl1pPr>
          </a:lstStyle>
          <a:p>
            <a:pPr>
              <a:defRPr/>
            </a:pPr>
            <a:endParaRPr lang="en-GB"/>
          </a:p>
        </p:txBody>
      </p:sp>
      <p:sp>
        <p:nvSpPr>
          <p:cNvPr id="4" name="Rectangle 6">
            <a:extLst>
              <a:ext uri="{FF2B5EF4-FFF2-40B4-BE49-F238E27FC236}">
                <a16:creationId xmlns:a16="http://schemas.microsoft.com/office/drawing/2014/main" id="{5E0578A4-0013-4CB0-8BF6-335FEBA8DF6D}"/>
              </a:ext>
            </a:extLst>
          </p:cNvPr>
          <p:cNvSpPr>
            <a:spLocks noGrp="1" noChangeArrowheads="1"/>
          </p:cNvSpPr>
          <p:nvPr>
            <p:ph type="sldNum" sz="quarter" idx="12"/>
          </p:nvPr>
        </p:nvSpPr>
        <p:spPr>
          <a:ln/>
        </p:spPr>
        <p:txBody>
          <a:bodyPr/>
          <a:lstStyle>
            <a:lvl1pPr>
              <a:defRPr/>
            </a:lvl1pPr>
          </a:lstStyle>
          <a:p>
            <a:fld id="{FEDF985D-A987-4DB5-B216-36DB32B8FFE3}" type="slidenum">
              <a:rPr lang="en-GB" altLang="en-US"/>
              <a:pPr/>
              <a:t>‹#›</a:t>
            </a:fld>
            <a:endParaRPr lang="en-GB" altLang="en-US"/>
          </a:p>
        </p:txBody>
      </p:sp>
    </p:spTree>
    <p:extLst>
      <p:ext uri="{BB962C8B-B14F-4D97-AF65-F5344CB8AC3E}">
        <p14:creationId xmlns:p14="http://schemas.microsoft.com/office/powerpoint/2010/main" val="39078335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B03EDA99-D7DF-42CC-9EDD-C4D89C3EF782}"/>
              </a:ext>
            </a:extLst>
          </p:cNvPr>
          <p:cNvSpPr>
            <a:spLocks noGrp="1" noChangeArrowheads="1"/>
          </p:cNvSpPr>
          <p:nvPr>
            <p:ph type="dt" sz="half" idx="10"/>
          </p:nvPr>
        </p:nvSpPr>
        <p:spPr>
          <a:ln/>
        </p:spPr>
        <p:txBody>
          <a:bodyPr/>
          <a:lstStyle>
            <a:lvl1pPr>
              <a:defRPr/>
            </a:lvl1pPr>
          </a:lstStyle>
          <a:p>
            <a:pPr>
              <a:defRPr/>
            </a:pPr>
            <a:endParaRPr lang="en-GB"/>
          </a:p>
        </p:txBody>
      </p:sp>
      <p:sp>
        <p:nvSpPr>
          <p:cNvPr id="6" name="Rectangle 5">
            <a:extLst>
              <a:ext uri="{FF2B5EF4-FFF2-40B4-BE49-F238E27FC236}">
                <a16:creationId xmlns:a16="http://schemas.microsoft.com/office/drawing/2014/main" id="{083237F1-CBFF-494E-A9AD-8B809920BD30}"/>
              </a:ext>
            </a:extLst>
          </p:cNvPr>
          <p:cNvSpPr>
            <a:spLocks noGrp="1" noChangeArrowheads="1"/>
          </p:cNvSpPr>
          <p:nvPr>
            <p:ph type="ftr" sz="quarter" idx="11"/>
          </p:nvPr>
        </p:nvSpPr>
        <p:spPr>
          <a:ln/>
        </p:spPr>
        <p:txBody>
          <a:bodyPr/>
          <a:lstStyle>
            <a:lvl1pPr>
              <a:defRPr/>
            </a:lvl1pPr>
          </a:lstStyle>
          <a:p>
            <a:pPr>
              <a:defRPr/>
            </a:pPr>
            <a:endParaRPr lang="en-GB"/>
          </a:p>
        </p:txBody>
      </p:sp>
      <p:sp>
        <p:nvSpPr>
          <p:cNvPr id="7" name="Rectangle 6">
            <a:extLst>
              <a:ext uri="{FF2B5EF4-FFF2-40B4-BE49-F238E27FC236}">
                <a16:creationId xmlns:a16="http://schemas.microsoft.com/office/drawing/2014/main" id="{76288CDC-A5B6-403A-B1A3-68017E5BF79A}"/>
              </a:ext>
            </a:extLst>
          </p:cNvPr>
          <p:cNvSpPr>
            <a:spLocks noGrp="1" noChangeArrowheads="1"/>
          </p:cNvSpPr>
          <p:nvPr>
            <p:ph type="sldNum" sz="quarter" idx="12"/>
          </p:nvPr>
        </p:nvSpPr>
        <p:spPr>
          <a:ln/>
        </p:spPr>
        <p:txBody>
          <a:bodyPr/>
          <a:lstStyle>
            <a:lvl1pPr>
              <a:defRPr/>
            </a:lvl1pPr>
          </a:lstStyle>
          <a:p>
            <a:fld id="{F7F25FC7-8790-420F-B52A-95836CEB8B52}" type="slidenum">
              <a:rPr lang="en-GB" altLang="en-US"/>
              <a:pPr/>
              <a:t>‹#›</a:t>
            </a:fld>
            <a:endParaRPr lang="en-GB" altLang="en-US"/>
          </a:p>
        </p:txBody>
      </p:sp>
    </p:spTree>
    <p:extLst>
      <p:ext uri="{BB962C8B-B14F-4D97-AF65-F5344CB8AC3E}">
        <p14:creationId xmlns:p14="http://schemas.microsoft.com/office/powerpoint/2010/main" val="619408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E729D21E-CD63-4BF2-926A-52290CAEFA13}"/>
              </a:ext>
            </a:extLst>
          </p:cNvPr>
          <p:cNvSpPr>
            <a:spLocks noGrp="1" noChangeArrowheads="1"/>
          </p:cNvSpPr>
          <p:nvPr>
            <p:ph type="dt" sz="half" idx="10"/>
          </p:nvPr>
        </p:nvSpPr>
        <p:spPr>
          <a:ln/>
        </p:spPr>
        <p:txBody>
          <a:bodyPr/>
          <a:lstStyle>
            <a:lvl1pPr>
              <a:defRPr/>
            </a:lvl1pPr>
          </a:lstStyle>
          <a:p>
            <a:pPr>
              <a:defRPr/>
            </a:pPr>
            <a:endParaRPr lang="en-GB"/>
          </a:p>
        </p:txBody>
      </p:sp>
      <p:sp>
        <p:nvSpPr>
          <p:cNvPr id="6" name="Rectangle 5">
            <a:extLst>
              <a:ext uri="{FF2B5EF4-FFF2-40B4-BE49-F238E27FC236}">
                <a16:creationId xmlns:a16="http://schemas.microsoft.com/office/drawing/2014/main" id="{F010651E-728D-4080-8EA6-B08FF986AC95}"/>
              </a:ext>
            </a:extLst>
          </p:cNvPr>
          <p:cNvSpPr>
            <a:spLocks noGrp="1" noChangeArrowheads="1"/>
          </p:cNvSpPr>
          <p:nvPr>
            <p:ph type="ftr" sz="quarter" idx="11"/>
          </p:nvPr>
        </p:nvSpPr>
        <p:spPr>
          <a:ln/>
        </p:spPr>
        <p:txBody>
          <a:bodyPr/>
          <a:lstStyle>
            <a:lvl1pPr>
              <a:defRPr/>
            </a:lvl1pPr>
          </a:lstStyle>
          <a:p>
            <a:pPr>
              <a:defRPr/>
            </a:pPr>
            <a:endParaRPr lang="en-GB"/>
          </a:p>
        </p:txBody>
      </p:sp>
      <p:sp>
        <p:nvSpPr>
          <p:cNvPr id="7" name="Rectangle 6">
            <a:extLst>
              <a:ext uri="{FF2B5EF4-FFF2-40B4-BE49-F238E27FC236}">
                <a16:creationId xmlns:a16="http://schemas.microsoft.com/office/drawing/2014/main" id="{730EE6AB-1E18-49FA-AAB5-73CDE78B43FD}"/>
              </a:ext>
            </a:extLst>
          </p:cNvPr>
          <p:cNvSpPr>
            <a:spLocks noGrp="1" noChangeArrowheads="1"/>
          </p:cNvSpPr>
          <p:nvPr>
            <p:ph type="sldNum" sz="quarter" idx="12"/>
          </p:nvPr>
        </p:nvSpPr>
        <p:spPr>
          <a:ln/>
        </p:spPr>
        <p:txBody>
          <a:bodyPr/>
          <a:lstStyle>
            <a:lvl1pPr>
              <a:defRPr/>
            </a:lvl1pPr>
          </a:lstStyle>
          <a:p>
            <a:fld id="{D1070CCE-C33D-4AC1-8392-25A22DFFD17F}" type="slidenum">
              <a:rPr lang="en-GB" altLang="en-US"/>
              <a:pPr/>
              <a:t>‹#›</a:t>
            </a:fld>
            <a:endParaRPr lang="en-GB" altLang="en-US"/>
          </a:p>
        </p:txBody>
      </p:sp>
    </p:spTree>
    <p:extLst>
      <p:ext uri="{BB962C8B-B14F-4D97-AF65-F5344CB8AC3E}">
        <p14:creationId xmlns:p14="http://schemas.microsoft.com/office/powerpoint/2010/main" val="29438580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FF509E4D-B51A-4615-AB7E-A60B0E279FD9}"/>
              </a:ext>
            </a:extLst>
          </p:cNvPr>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l-GR"/>
              <a:t>Click to edit Master title style</a:t>
            </a:r>
          </a:p>
        </p:txBody>
      </p:sp>
      <p:sp>
        <p:nvSpPr>
          <p:cNvPr id="1027" name="Rectangle 3">
            <a:extLst>
              <a:ext uri="{FF2B5EF4-FFF2-40B4-BE49-F238E27FC236}">
                <a16:creationId xmlns:a16="http://schemas.microsoft.com/office/drawing/2014/main" id="{87E06272-5DF0-4E0D-A043-573EB4A8D88A}"/>
              </a:ext>
            </a:extLst>
          </p:cNvPr>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l-GR"/>
              <a:t>Click to edit Master text styles</a:t>
            </a:r>
          </a:p>
          <a:p>
            <a:pPr lvl="1"/>
            <a:r>
              <a:rPr lang="en-GB" altLang="el-GR"/>
              <a:t>Second level</a:t>
            </a:r>
          </a:p>
          <a:p>
            <a:pPr lvl="2"/>
            <a:r>
              <a:rPr lang="en-GB" altLang="el-GR"/>
              <a:t>Third level</a:t>
            </a:r>
          </a:p>
          <a:p>
            <a:pPr lvl="3"/>
            <a:r>
              <a:rPr lang="en-GB" altLang="el-GR"/>
              <a:t>Fourth level</a:t>
            </a:r>
          </a:p>
          <a:p>
            <a:pPr lvl="4"/>
            <a:r>
              <a:rPr lang="en-GB" altLang="el-GR"/>
              <a:t>Fifth level</a:t>
            </a:r>
          </a:p>
        </p:txBody>
      </p:sp>
      <p:sp>
        <p:nvSpPr>
          <p:cNvPr id="1028" name="Rectangle 4">
            <a:extLst>
              <a:ext uri="{FF2B5EF4-FFF2-40B4-BE49-F238E27FC236}">
                <a16:creationId xmlns:a16="http://schemas.microsoft.com/office/drawing/2014/main" id="{BDE43072-8AF7-4871-98E7-29F8E77FC701}"/>
              </a:ext>
            </a:extLst>
          </p:cNvPr>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effectLst/>
              </a:defRPr>
            </a:lvl1pPr>
          </a:lstStyle>
          <a:p>
            <a:pPr>
              <a:defRPr/>
            </a:pPr>
            <a:endParaRPr lang="en-GB"/>
          </a:p>
        </p:txBody>
      </p:sp>
      <p:sp>
        <p:nvSpPr>
          <p:cNvPr id="1029" name="Rectangle 5">
            <a:extLst>
              <a:ext uri="{FF2B5EF4-FFF2-40B4-BE49-F238E27FC236}">
                <a16:creationId xmlns:a16="http://schemas.microsoft.com/office/drawing/2014/main" id="{47271DEA-A491-4E8E-B224-BEED99B43A4B}"/>
              </a:ext>
            </a:extLst>
          </p:cNvPr>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effectLst/>
              </a:defRPr>
            </a:lvl1pPr>
          </a:lstStyle>
          <a:p>
            <a:pPr>
              <a:defRPr/>
            </a:pPr>
            <a:endParaRPr lang="en-GB"/>
          </a:p>
        </p:txBody>
      </p:sp>
      <p:sp>
        <p:nvSpPr>
          <p:cNvPr id="1030" name="Rectangle 6">
            <a:extLst>
              <a:ext uri="{FF2B5EF4-FFF2-40B4-BE49-F238E27FC236}">
                <a16:creationId xmlns:a16="http://schemas.microsoft.com/office/drawing/2014/main" id="{6E539E2F-BA53-4999-AD9B-DB340C446A17}"/>
              </a:ext>
            </a:extLst>
          </p:cNvPr>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fld id="{E3EA6A59-02A6-4DD4-8993-F669525666E5}" type="slidenum">
              <a:rPr lang="en-GB" altLang="en-US"/>
              <a:pPr/>
              <a:t>‹#›</a:t>
            </a:fld>
            <a:endParaRPr lang="en-GB" altLang="en-US"/>
          </a:p>
        </p:txBody>
      </p:sp>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FBDAB21-F093-4AE1-9AA7-6A81836032C2}"/>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C336DA1-055E-4832-9D25-7A175FDEE634}"/>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35620DE-4248-4DC8-9350-0F440EAD2491}"/>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FA3DECA3-51E1-4773-B1B3-77BE9353EB46}" type="datetimeFigureOut">
              <a:rPr lang="en-US" smtClean="0"/>
              <a:t>11/11/2018</a:t>
            </a:fld>
            <a:endParaRPr lang="en-US"/>
          </a:p>
        </p:txBody>
      </p:sp>
      <p:sp>
        <p:nvSpPr>
          <p:cNvPr id="5" name="Footer Placeholder 4">
            <a:extLst>
              <a:ext uri="{FF2B5EF4-FFF2-40B4-BE49-F238E27FC236}">
                <a16:creationId xmlns:a16="http://schemas.microsoft.com/office/drawing/2014/main" id="{4ED6FAA5-C368-492B-98FA-87C6804284B2}"/>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1EDAC99-935C-4EEC-AF17-9CA468EBFC95}"/>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EBB8F6BC-0B55-4460-9297-D3305CA3CC9A}" type="slidenum">
              <a:rPr lang="en-US" smtClean="0"/>
              <a:t>‹#›</a:t>
            </a:fld>
            <a:endParaRPr lang="en-US"/>
          </a:p>
        </p:txBody>
      </p:sp>
    </p:spTree>
    <p:extLst>
      <p:ext uri="{BB962C8B-B14F-4D97-AF65-F5344CB8AC3E}">
        <p14:creationId xmlns:p14="http://schemas.microsoft.com/office/powerpoint/2010/main" val="29800523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7.xml"/><Relationship Id="rId5" Type="http://schemas.openxmlformats.org/officeDocument/2006/relationships/image" Target="../media/image32.jpeg"/><Relationship Id="rId4" Type="http://schemas.openxmlformats.org/officeDocument/2006/relationships/image" Target="../media/image31.jpeg"/></Relationships>
</file>

<file path=ppt/slides/_rels/slide11.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oleObject" Target="../embeddings/oleObject5.bin"/><Relationship Id="rId7" Type="http://schemas.openxmlformats.org/officeDocument/2006/relationships/oleObject" Target="../embeddings/oleObject7.bin"/><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34.png"/><Relationship Id="rId5" Type="http://schemas.openxmlformats.org/officeDocument/2006/relationships/oleObject" Target="../embeddings/oleObject6.bin"/><Relationship Id="rId4" Type="http://schemas.openxmlformats.org/officeDocument/2006/relationships/image" Target="../media/image33.png"/></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7.xml"/><Relationship Id="rId1" Type="http://schemas.openxmlformats.org/officeDocument/2006/relationships/vmlDrawing" Target="../drawings/vmlDrawing3.vml"/><Relationship Id="rId4" Type="http://schemas.openxmlformats.org/officeDocument/2006/relationships/image" Target="../media/image36.png"/></Relationships>
</file>

<file path=ppt/slides/_rels/slide13.xml.rels><?xml version="1.0" encoding="UTF-8" standalone="yes"?>
<Relationships xmlns="http://schemas.openxmlformats.org/package/2006/relationships"><Relationship Id="rId3" Type="http://schemas.openxmlformats.org/officeDocument/2006/relationships/image" Target="../media/image38.wmf"/><Relationship Id="rId2" Type="http://schemas.openxmlformats.org/officeDocument/2006/relationships/image" Target="../media/image37.wm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7.xml"/><Relationship Id="rId1" Type="http://schemas.openxmlformats.org/officeDocument/2006/relationships/vmlDrawing" Target="../drawings/vmlDrawing4.vml"/><Relationship Id="rId5" Type="http://schemas.openxmlformats.org/officeDocument/2006/relationships/image" Target="../media/image40.emf"/><Relationship Id="rId4" Type="http://schemas.openxmlformats.org/officeDocument/2006/relationships/image" Target="../media/image3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8" Type="http://schemas.openxmlformats.org/officeDocument/2006/relationships/oleObject" Target="../embeddings/oleObject11.bin"/><Relationship Id="rId3" Type="http://schemas.openxmlformats.org/officeDocument/2006/relationships/image" Target="../media/image43.png"/><Relationship Id="rId7" Type="http://schemas.openxmlformats.org/officeDocument/2006/relationships/image" Target="../media/image45.png"/><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image" Target="../media/image41.png"/><Relationship Id="rId5" Type="http://schemas.openxmlformats.org/officeDocument/2006/relationships/oleObject" Target="../embeddings/oleObject10.bin"/><Relationship Id="rId4" Type="http://schemas.openxmlformats.org/officeDocument/2006/relationships/image" Target="../media/image44.png"/><Relationship Id="rId9" Type="http://schemas.openxmlformats.org/officeDocument/2006/relationships/image" Target="../media/image42.png"/></Relationships>
</file>

<file path=ppt/slides/_rels/slide17.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48.png"/><Relationship Id="rId7" Type="http://schemas.openxmlformats.org/officeDocument/2006/relationships/oleObject" Target="../embeddings/oleObject13.bin"/><Relationship Id="rId2" Type="http://schemas.openxmlformats.org/officeDocument/2006/relationships/slideLayout" Target="../slideLayouts/slideLayout7.xml"/><Relationship Id="rId1" Type="http://schemas.openxmlformats.org/officeDocument/2006/relationships/vmlDrawing" Target="../drawings/vmlDrawing6.vml"/><Relationship Id="rId6" Type="http://schemas.openxmlformats.org/officeDocument/2006/relationships/image" Target="../media/image46.png"/><Relationship Id="rId5" Type="http://schemas.openxmlformats.org/officeDocument/2006/relationships/oleObject" Target="../embeddings/oleObject12.bin"/><Relationship Id="rId4" Type="http://schemas.openxmlformats.org/officeDocument/2006/relationships/image" Target="../media/image27.png"/></Relationships>
</file>

<file path=ppt/slides/_rels/slide1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53.png"/><Relationship Id="rId7" Type="http://schemas.openxmlformats.org/officeDocument/2006/relationships/oleObject" Target="../embeddings/oleObject14.bin"/><Relationship Id="rId2" Type="http://schemas.openxmlformats.org/officeDocument/2006/relationships/slideLayout" Target="../slideLayouts/slideLayout7.xml"/><Relationship Id="rId1" Type="http://schemas.openxmlformats.org/officeDocument/2006/relationships/vmlDrawing" Target="../drawings/vmlDrawing7.vml"/><Relationship Id="rId6" Type="http://schemas.openxmlformats.org/officeDocument/2006/relationships/image" Target="../media/image56.png"/><Relationship Id="rId5" Type="http://schemas.openxmlformats.org/officeDocument/2006/relationships/image" Target="../media/image55.png"/><Relationship Id="rId10" Type="http://schemas.openxmlformats.org/officeDocument/2006/relationships/image" Target="../media/image52.png"/><Relationship Id="rId4" Type="http://schemas.openxmlformats.org/officeDocument/2006/relationships/image" Target="../media/image54.png"/><Relationship Id="rId9" Type="http://schemas.openxmlformats.org/officeDocument/2006/relationships/oleObject" Target="../embeddings/oleObject15.bin"/></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openxmlformats.org/officeDocument/2006/relationships/oleObject" Target="../embeddings/oleObject17.bin"/><Relationship Id="rId3" Type="http://schemas.openxmlformats.org/officeDocument/2006/relationships/image" Target="../media/image59.png"/><Relationship Id="rId7" Type="http://schemas.openxmlformats.org/officeDocument/2006/relationships/image" Target="../media/image57.png"/><Relationship Id="rId2" Type="http://schemas.openxmlformats.org/officeDocument/2006/relationships/slideLayout" Target="../slideLayouts/slideLayout7.xml"/><Relationship Id="rId1" Type="http://schemas.openxmlformats.org/officeDocument/2006/relationships/vmlDrawing" Target="../drawings/vmlDrawing8.vml"/><Relationship Id="rId6" Type="http://schemas.openxmlformats.org/officeDocument/2006/relationships/oleObject" Target="../embeddings/oleObject16.bin"/><Relationship Id="rId5" Type="http://schemas.openxmlformats.org/officeDocument/2006/relationships/image" Target="../media/image61.png"/><Relationship Id="rId4" Type="http://schemas.openxmlformats.org/officeDocument/2006/relationships/image" Target="../media/image60.png"/><Relationship Id="rId9" Type="http://schemas.openxmlformats.org/officeDocument/2006/relationships/image" Target="../media/image58.png"/></Relationships>
</file>

<file path=ppt/slides/_rels/slide2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62.png"/><Relationship Id="rId1" Type="http://schemas.openxmlformats.org/officeDocument/2006/relationships/slideLayout" Target="../slideLayouts/slideLayout7.xml"/><Relationship Id="rId5" Type="http://schemas.openxmlformats.org/officeDocument/2006/relationships/image" Target="../media/image64.png"/><Relationship Id="rId4" Type="http://schemas.openxmlformats.org/officeDocument/2006/relationships/image" Target="../media/image63.png"/></Relationships>
</file>

<file path=ppt/slides/_rels/slide22.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image" Target="../media/image67.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74.emf"/><Relationship Id="rId2" Type="http://schemas.openxmlformats.org/officeDocument/2006/relationships/image" Target="../media/image73.em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3" Type="http://schemas.openxmlformats.org/officeDocument/2006/relationships/image" Target="../media/image76.wmf"/><Relationship Id="rId2" Type="http://schemas.openxmlformats.org/officeDocument/2006/relationships/image" Target="../media/image75.emf"/><Relationship Id="rId1" Type="http://schemas.openxmlformats.org/officeDocument/2006/relationships/slideLayout" Target="../slideLayouts/slideLayout7.xml"/><Relationship Id="rId4" Type="http://schemas.openxmlformats.org/officeDocument/2006/relationships/image" Target="../media/image77.wmf"/></Relationships>
</file>

<file path=ppt/slides/_rels/slide31.xml.rels><?xml version="1.0" encoding="UTF-8" standalone="yes"?>
<Relationships xmlns="http://schemas.openxmlformats.org/package/2006/relationships"><Relationship Id="rId3" Type="http://schemas.openxmlformats.org/officeDocument/2006/relationships/image" Target="../media/image79.emf"/><Relationship Id="rId2" Type="http://schemas.openxmlformats.org/officeDocument/2006/relationships/image" Target="../media/image78.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8" Type="http://schemas.openxmlformats.org/officeDocument/2006/relationships/image" Target="../media/image86.png"/><Relationship Id="rId3" Type="http://schemas.openxmlformats.org/officeDocument/2006/relationships/image" Target="../media/image81.emf"/><Relationship Id="rId7" Type="http://schemas.openxmlformats.org/officeDocument/2006/relationships/image" Target="../media/image85.png"/><Relationship Id="rId2" Type="http://schemas.openxmlformats.org/officeDocument/2006/relationships/image" Target="../media/image80.png"/><Relationship Id="rId1" Type="http://schemas.openxmlformats.org/officeDocument/2006/relationships/slideLayout" Target="../slideLayouts/slideLayout7.xml"/><Relationship Id="rId6" Type="http://schemas.openxmlformats.org/officeDocument/2006/relationships/image" Target="../media/image84.png"/><Relationship Id="rId11" Type="http://schemas.openxmlformats.org/officeDocument/2006/relationships/image" Target="../media/image89.png"/><Relationship Id="rId5" Type="http://schemas.openxmlformats.org/officeDocument/2006/relationships/image" Target="../media/image83.png"/><Relationship Id="rId10" Type="http://schemas.openxmlformats.org/officeDocument/2006/relationships/image" Target="../media/image88.png"/><Relationship Id="rId4" Type="http://schemas.openxmlformats.org/officeDocument/2006/relationships/image" Target="../media/image82.png"/><Relationship Id="rId9" Type="http://schemas.openxmlformats.org/officeDocument/2006/relationships/image" Target="../media/image87.png"/></Relationships>
</file>

<file path=ppt/slides/_rels/slide33.xml.rels><?xml version="1.0" encoding="UTF-8" standalone="yes"?>
<Relationships xmlns="http://schemas.openxmlformats.org/package/2006/relationships"><Relationship Id="rId3" Type="http://schemas.openxmlformats.org/officeDocument/2006/relationships/image" Target="../media/image91.emf"/><Relationship Id="rId2" Type="http://schemas.openxmlformats.org/officeDocument/2006/relationships/image" Target="../media/image90.png"/><Relationship Id="rId1" Type="http://schemas.openxmlformats.org/officeDocument/2006/relationships/slideLayout" Target="../slideLayouts/slideLayout7.xml"/><Relationship Id="rId4" Type="http://schemas.openxmlformats.org/officeDocument/2006/relationships/image" Target="../media/image92.png"/></Relationships>
</file>

<file path=ppt/slides/_rels/slide34.xml.rels><?xml version="1.0" encoding="UTF-8" standalone="yes"?>
<Relationships xmlns="http://schemas.openxmlformats.org/package/2006/relationships"><Relationship Id="rId3" Type="http://schemas.openxmlformats.org/officeDocument/2006/relationships/image" Target="../media/image94.emf"/><Relationship Id="rId2" Type="http://schemas.openxmlformats.org/officeDocument/2006/relationships/image" Target="../media/image93.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95.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image" Target="../media/image96.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image" Target="../media/image98.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100.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101.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image" Target="../media/image102.png"/><Relationship Id="rId1" Type="http://schemas.openxmlformats.org/officeDocument/2006/relationships/slideLayout" Target="../slideLayouts/slideLayout7.xml"/><Relationship Id="rId4" Type="http://schemas.openxmlformats.org/officeDocument/2006/relationships/image" Target="../media/image104.png"/></Relationships>
</file>

<file path=ppt/slides/_rels/slide43.xml.rels><?xml version="1.0" encoding="UTF-8" standalone="yes"?>
<Relationships xmlns="http://schemas.openxmlformats.org/package/2006/relationships"><Relationship Id="rId2" Type="http://schemas.openxmlformats.org/officeDocument/2006/relationships/image" Target="../media/image105.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107.png"/><Relationship Id="rId2" Type="http://schemas.openxmlformats.org/officeDocument/2006/relationships/image" Target="../media/image106.png"/><Relationship Id="rId1" Type="http://schemas.openxmlformats.org/officeDocument/2006/relationships/slideLayout" Target="../slideLayouts/slideLayout7.xml"/><Relationship Id="rId5" Type="http://schemas.openxmlformats.org/officeDocument/2006/relationships/image" Target="../media/image109.gif"/><Relationship Id="rId4" Type="http://schemas.openxmlformats.org/officeDocument/2006/relationships/image" Target="../media/image10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pn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19.png"/><Relationship Id="rId2" Type="http://schemas.openxmlformats.org/officeDocument/2006/relationships/image" Target="../media/image9.emf"/><Relationship Id="rId1" Type="http://schemas.openxmlformats.org/officeDocument/2006/relationships/slideLayout" Target="../slideLayouts/slideLayout7.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jpe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 Id="rId14" Type="http://schemas.openxmlformats.org/officeDocument/2006/relationships/image" Target="../media/image21.png"/></Relationships>
</file>

<file path=ppt/slides/_rels/slide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24.png"/><Relationship Id="rId5" Type="http://schemas.openxmlformats.org/officeDocument/2006/relationships/oleObject" Target="../embeddings/oleObject2.bin"/><Relationship Id="rId10" Type="http://schemas.openxmlformats.org/officeDocument/2006/relationships/image" Target="../media/image26.png"/><Relationship Id="rId4" Type="http://schemas.openxmlformats.org/officeDocument/2006/relationships/image" Target="../media/image23.png"/><Relationship Id="rId9" Type="http://schemas.openxmlformats.org/officeDocument/2006/relationships/oleObject" Target="../embeddings/oleObject4.bin"/></Relationships>
</file>

<file path=ppt/slides/_rels/slide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2">
            <a:extLst>
              <a:ext uri="{FF2B5EF4-FFF2-40B4-BE49-F238E27FC236}">
                <a16:creationId xmlns:a16="http://schemas.microsoft.com/office/drawing/2014/main" id="{D3DE6D62-55E7-4DCE-B999-DA1D7495DA30}"/>
              </a:ext>
            </a:extLst>
          </p:cNvPr>
          <p:cNvSpPr txBox="1">
            <a:spLocks noChangeArrowheads="1"/>
          </p:cNvSpPr>
          <p:nvPr/>
        </p:nvSpPr>
        <p:spPr bwMode="auto">
          <a:xfrm>
            <a:off x="685800" y="0"/>
            <a:ext cx="7239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el-GR" altLang="el-GR" sz="2800" b="1" i="1">
                <a:solidFill>
                  <a:schemeClr val="tx2"/>
                </a:solidFill>
              </a:rPr>
              <a:t>Χημικοί Δεσμοί – κβαντομηχανική περιγραφή</a:t>
            </a:r>
            <a:endParaRPr lang="en-GB" altLang="el-GR" sz="2800" b="1" i="1">
              <a:solidFill>
                <a:schemeClr val="tx2"/>
              </a:solidFill>
            </a:endParaRPr>
          </a:p>
        </p:txBody>
      </p:sp>
      <p:pic>
        <p:nvPicPr>
          <p:cNvPr id="2051" name="Picture 3">
            <a:extLst>
              <a:ext uri="{FF2B5EF4-FFF2-40B4-BE49-F238E27FC236}">
                <a16:creationId xmlns:a16="http://schemas.microsoft.com/office/drawing/2014/main" id="{0D8B409A-358F-47AD-BEE5-8844783CEEC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1600" y="533400"/>
            <a:ext cx="3771900" cy="186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2" name="Text Box 4">
            <a:extLst>
              <a:ext uri="{FF2B5EF4-FFF2-40B4-BE49-F238E27FC236}">
                <a16:creationId xmlns:a16="http://schemas.microsoft.com/office/drawing/2014/main" id="{17389418-8ECB-476F-B635-7EE0AE7B3F6B}"/>
              </a:ext>
            </a:extLst>
          </p:cNvPr>
          <p:cNvSpPr txBox="1">
            <a:spLocks noChangeArrowheads="1"/>
          </p:cNvSpPr>
          <p:nvPr/>
        </p:nvSpPr>
        <p:spPr bwMode="auto">
          <a:xfrm>
            <a:off x="228600" y="762000"/>
            <a:ext cx="4986338"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l-GR" altLang="el-GR" sz="1800"/>
              <a:t>Ενας δεσμός σχηματίζεται ανάμεσα σε δύο άτομα </a:t>
            </a:r>
            <a:r>
              <a:rPr lang="en-GB" altLang="el-GR" sz="1800">
                <a:cs typeface="Times New Roman" panose="02020603050405020304" pitchFamily="18" charset="0"/>
              </a:rPr>
              <a:t> όταν ο συνδυασμός των ατόμων οδηγεί σε μια νέα κατάσταση (δομή) που έχει </a:t>
            </a:r>
            <a:r>
              <a:rPr lang="en-GB" altLang="el-GR" sz="1800">
                <a:solidFill>
                  <a:schemeClr val="accent1"/>
                </a:solidFill>
                <a:cs typeface="Times New Roman" panose="02020603050405020304" pitchFamily="18" charset="0"/>
              </a:rPr>
              <a:t>χαμηλότερη ενέργεια</a:t>
            </a:r>
            <a:r>
              <a:rPr lang="en-GB" altLang="el-GR" sz="1800">
                <a:cs typeface="Times New Roman" panose="02020603050405020304" pitchFamily="18" charset="0"/>
              </a:rPr>
              <a:t> από την αρχική ενέργεια των </a:t>
            </a:r>
            <a:r>
              <a:rPr lang="el-GR" altLang="el-GR" sz="1800"/>
              <a:t>ξεχωριστών </a:t>
            </a:r>
            <a:r>
              <a:rPr lang="en-GB" altLang="el-GR" sz="1800">
                <a:cs typeface="Times New Roman" panose="02020603050405020304" pitchFamily="18" charset="0"/>
              </a:rPr>
              <a:t>ατόμων</a:t>
            </a:r>
            <a:r>
              <a:rPr lang="el-GR" altLang="el-GR" sz="1800"/>
              <a:t>.</a:t>
            </a:r>
            <a:endParaRPr lang="en-GB" altLang="el-GR" sz="1800"/>
          </a:p>
        </p:txBody>
      </p:sp>
      <p:pic>
        <p:nvPicPr>
          <p:cNvPr id="2053" name="Picture 5">
            <a:extLst>
              <a:ext uri="{FF2B5EF4-FFF2-40B4-BE49-F238E27FC236}">
                <a16:creationId xmlns:a16="http://schemas.microsoft.com/office/drawing/2014/main" id="{1EA149F4-0E28-4C75-9FE9-05EDB674032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514600"/>
            <a:ext cx="3733800"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4" name="Picture 6">
            <a:extLst>
              <a:ext uri="{FF2B5EF4-FFF2-40B4-BE49-F238E27FC236}">
                <a16:creationId xmlns:a16="http://schemas.microsoft.com/office/drawing/2014/main" id="{327ECC32-7277-4DC8-AC50-CB2B8DAF21E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91000" y="2514600"/>
            <a:ext cx="4673600"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5" name="Text Box 7">
            <a:extLst>
              <a:ext uri="{FF2B5EF4-FFF2-40B4-BE49-F238E27FC236}">
                <a16:creationId xmlns:a16="http://schemas.microsoft.com/office/drawing/2014/main" id="{241C4758-21F9-4556-9E29-A9A34E8D16C3}"/>
              </a:ext>
            </a:extLst>
          </p:cNvPr>
          <p:cNvSpPr txBox="1">
            <a:spLocks noChangeArrowheads="1"/>
          </p:cNvSpPr>
          <p:nvPr/>
        </p:nvSpPr>
        <p:spPr bwMode="auto">
          <a:xfrm>
            <a:off x="2743200" y="6172200"/>
            <a:ext cx="3733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l-GR" altLang="el-GR" sz="1800"/>
              <a:t>Ηλεκτρονική πυκνότητα στο μόριο Η</a:t>
            </a:r>
            <a:r>
              <a:rPr lang="el-GR" altLang="el-GR" sz="1800" baseline="-25000"/>
              <a:t>2</a:t>
            </a:r>
            <a:endParaRPr lang="en-GB" altLang="el-GR" sz="1800" baseline="-2500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2">
            <a:extLst>
              <a:ext uri="{FF2B5EF4-FFF2-40B4-BE49-F238E27FC236}">
                <a16:creationId xmlns:a16="http://schemas.microsoft.com/office/drawing/2014/main" id="{EF04EC5E-D780-4EE8-B723-A93420CB0BBB}"/>
              </a:ext>
            </a:extLst>
          </p:cNvPr>
          <p:cNvSpPr txBox="1">
            <a:spLocks noChangeArrowheads="1"/>
          </p:cNvSpPr>
          <p:nvPr/>
        </p:nvSpPr>
        <p:spPr bwMode="auto">
          <a:xfrm>
            <a:off x="685800" y="0"/>
            <a:ext cx="7239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el-GR" altLang="el-GR" sz="2800" b="1" i="1">
                <a:solidFill>
                  <a:schemeClr val="tx2"/>
                </a:solidFill>
              </a:rPr>
              <a:t>Πολικός Ομοιοπολικός Δεσμός</a:t>
            </a:r>
            <a:endParaRPr lang="en-GB" altLang="el-GR" sz="2800" b="1" i="1">
              <a:solidFill>
                <a:schemeClr val="tx2"/>
              </a:solidFill>
            </a:endParaRPr>
          </a:p>
        </p:txBody>
      </p:sp>
      <p:pic>
        <p:nvPicPr>
          <p:cNvPr id="11267" name="Picture 12" descr="08_08_Figure_L">
            <a:extLst>
              <a:ext uri="{FF2B5EF4-FFF2-40B4-BE49-F238E27FC236}">
                <a16:creationId xmlns:a16="http://schemas.microsoft.com/office/drawing/2014/main" id="{D1FF7542-5272-4639-9C78-9D95238E4D7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3134" r="37109"/>
          <a:stretch>
            <a:fillRect/>
          </a:stretch>
        </p:blipFill>
        <p:spPr bwMode="auto">
          <a:xfrm>
            <a:off x="0" y="642938"/>
            <a:ext cx="4324350" cy="2071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8" name="Picture 10" descr="08_07_Figure_L">
            <a:extLst>
              <a:ext uri="{FF2B5EF4-FFF2-40B4-BE49-F238E27FC236}">
                <a16:creationId xmlns:a16="http://schemas.microsoft.com/office/drawing/2014/main" id="{4D8D55F7-B2CB-4A92-8A6C-B0CC48A1938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7688" y="642938"/>
            <a:ext cx="4786312" cy="2071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9" name="Picture 19" descr="08_10_Figure_L">
            <a:extLst>
              <a:ext uri="{FF2B5EF4-FFF2-40B4-BE49-F238E27FC236}">
                <a16:creationId xmlns:a16="http://schemas.microsoft.com/office/drawing/2014/main" id="{CE7D96D2-5046-4C35-B76E-864AB929100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857500"/>
            <a:ext cx="6400800" cy="1884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0" name="Picture 18" descr="08_03_Table_L">
            <a:extLst>
              <a:ext uri="{FF2B5EF4-FFF2-40B4-BE49-F238E27FC236}">
                <a16:creationId xmlns:a16="http://schemas.microsoft.com/office/drawing/2014/main" id="{A7DCC6AB-7C5E-4FD3-8783-20A538FA4E2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7188" y="4895850"/>
            <a:ext cx="5638800" cy="196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09DAB753-2EF3-4250-8280-E5E986C3E839}"/>
              </a:ext>
            </a:extLst>
          </p:cNvPr>
          <p:cNvSpPr txBox="1"/>
          <p:nvPr/>
        </p:nvSpPr>
        <p:spPr>
          <a:xfrm>
            <a:off x="6429375" y="3429000"/>
            <a:ext cx="2500313" cy="1631950"/>
          </a:xfrm>
          <a:prstGeom prst="rect">
            <a:avLst/>
          </a:prstGeom>
          <a:noFill/>
        </p:spPr>
        <p:txBody>
          <a:bodyPr>
            <a:spAutoFit/>
          </a:bodyPr>
          <a:lstStyle/>
          <a:p>
            <a:pPr algn="ctr" eaLnBrk="1" hangingPunct="1">
              <a:defRPr/>
            </a:pPr>
            <a:r>
              <a:rPr lang="el-GR" sz="2000" dirty="0">
                <a:effectLst>
                  <a:outerShdw blurRad="38100" dist="38100" dir="2700000" algn="tl">
                    <a:srgbClr val="000000">
                      <a:alpha val="43137"/>
                    </a:srgbClr>
                  </a:outerShdw>
                </a:effectLst>
              </a:rPr>
              <a:t>Όσο μεγαλύτερη είναι η διαφορά ηλεκτραρνητικότητας τόσο πιο πολικός είναι ο δεσμός</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2">
            <a:extLst>
              <a:ext uri="{FF2B5EF4-FFF2-40B4-BE49-F238E27FC236}">
                <a16:creationId xmlns:a16="http://schemas.microsoft.com/office/drawing/2014/main" id="{82ED9AA0-610E-454B-8CB1-441748532717}"/>
              </a:ext>
            </a:extLst>
          </p:cNvPr>
          <p:cNvSpPr txBox="1">
            <a:spLocks noChangeArrowheads="1"/>
          </p:cNvSpPr>
          <p:nvPr/>
        </p:nvSpPr>
        <p:spPr bwMode="auto">
          <a:xfrm>
            <a:off x="685800" y="0"/>
            <a:ext cx="7239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el-GR" altLang="el-GR" sz="2800" b="1" i="1">
                <a:solidFill>
                  <a:schemeClr val="tx2"/>
                </a:solidFill>
              </a:rPr>
              <a:t>Ημιπολικός Δεσμός</a:t>
            </a:r>
            <a:endParaRPr lang="en-GB" altLang="el-GR" sz="2800" b="1" i="1">
              <a:solidFill>
                <a:schemeClr val="tx2"/>
              </a:solidFill>
            </a:endParaRPr>
          </a:p>
        </p:txBody>
      </p:sp>
      <p:sp>
        <p:nvSpPr>
          <p:cNvPr id="12291" name="Text Box 3">
            <a:extLst>
              <a:ext uri="{FF2B5EF4-FFF2-40B4-BE49-F238E27FC236}">
                <a16:creationId xmlns:a16="http://schemas.microsoft.com/office/drawing/2014/main" id="{DAD0CD22-C261-4CDB-AFC2-100E0ED85E3F}"/>
              </a:ext>
            </a:extLst>
          </p:cNvPr>
          <p:cNvSpPr txBox="1">
            <a:spLocks noChangeArrowheads="1"/>
          </p:cNvSpPr>
          <p:nvPr/>
        </p:nvSpPr>
        <p:spPr bwMode="auto">
          <a:xfrm>
            <a:off x="228600" y="762000"/>
            <a:ext cx="876300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el-GR" altLang="el-GR" sz="1800"/>
              <a:t>Όταν</a:t>
            </a:r>
            <a:r>
              <a:rPr lang="en-GB" altLang="el-GR" sz="1800">
                <a:cs typeface="Times New Roman" panose="02020603050405020304" pitchFamily="18" charset="0"/>
              </a:rPr>
              <a:t> το </a:t>
            </a:r>
            <a:r>
              <a:rPr lang="en-GB" altLang="el-GR" sz="1800">
                <a:solidFill>
                  <a:srgbClr val="FFCC00"/>
                </a:solidFill>
                <a:cs typeface="Times New Roman" panose="02020603050405020304" pitchFamily="18" charset="0"/>
              </a:rPr>
              <a:t>κοινό ζεύγος ηλεκτρονίων εισφέρεται μονομερώς</a:t>
            </a:r>
            <a:r>
              <a:rPr lang="en-GB" altLang="el-GR" sz="1800">
                <a:cs typeface="Times New Roman" panose="02020603050405020304" pitchFamily="18" charset="0"/>
              </a:rPr>
              <a:t> από το ένα εκ των δύο ατόμων του δεσμού</a:t>
            </a:r>
            <a:r>
              <a:rPr lang="el-GR" altLang="el-GR" sz="1800"/>
              <a:t>, τότε </a:t>
            </a:r>
            <a:r>
              <a:rPr lang="en-GB" altLang="el-GR" sz="1800">
                <a:cs typeface="Times New Roman" panose="02020603050405020304" pitchFamily="18" charset="0"/>
              </a:rPr>
              <a:t>ο δεσμός ονομάζεται ημιπολικός δεσμός </a:t>
            </a:r>
            <a:r>
              <a:rPr lang="el-GR" altLang="el-GR" sz="1800"/>
              <a:t>                                                   </a:t>
            </a:r>
            <a:r>
              <a:rPr lang="en-GB" altLang="el-GR" sz="1800">
                <a:cs typeface="Times New Roman" panose="02020603050405020304" pitchFamily="18" charset="0"/>
              </a:rPr>
              <a:t>(</a:t>
            </a:r>
            <a:r>
              <a:rPr lang="en-US" altLang="el-GR" sz="1800">
                <a:cs typeface="Times New Roman" panose="02020603050405020304" pitchFamily="18" charset="0"/>
              </a:rPr>
              <a:t>coordinative covalent bond or dative bond</a:t>
            </a:r>
            <a:r>
              <a:rPr lang="en-GB" altLang="el-GR" sz="1800">
                <a:cs typeface="Times New Roman" panose="02020603050405020304" pitchFamily="18" charset="0"/>
              </a:rPr>
              <a:t>). </a:t>
            </a:r>
          </a:p>
        </p:txBody>
      </p:sp>
      <p:graphicFrame>
        <p:nvGraphicFramePr>
          <p:cNvPr id="12292" name="Object 0">
            <a:extLst>
              <a:ext uri="{FF2B5EF4-FFF2-40B4-BE49-F238E27FC236}">
                <a16:creationId xmlns:a16="http://schemas.microsoft.com/office/drawing/2014/main" id="{121F62C7-54C7-4ADA-A655-A95868F0BFCD}"/>
              </a:ext>
            </a:extLst>
          </p:cNvPr>
          <p:cNvGraphicFramePr>
            <a:graphicFrameLocks noChangeAspect="1"/>
          </p:cNvGraphicFramePr>
          <p:nvPr/>
        </p:nvGraphicFramePr>
        <p:xfrm>
          <a:off x="2362200" y="1828800"/>
          <a:ext cx="4038600" cy="1362075"/>
        </p:xfrm>
        <a:graphic>
          <a:graphicData uri="http://schemas.openxmlformats.org/presentationml/2006/ole">
            <mc:AlternateContent xmlns:mc="http://schemas.openxmlformats.org/markup-compatibility/2006">
              <mc:Choice xmlns:v="urn:schemas-microsoft-com:vml" Requires="v">
                <p:oleObj spid="_x0000_s2050" name="Bitmap Image" r:id="rId3" imgW="3247619" imgH="1095528" progId="Paint.Picture">
                  <p:embed/>
                </p:oleObj>
              </mc:Choice>
              <mc:Fallback>
                <p:oleObj name="Bitmap Image" r:id="rId3" imgW="3247619" imgH="1095528" progId="Paint.Picture">
                  <p:embed/>
                  <p:pic>
                    <p:nvPicPr>
                      <p:cNvPr id="12292" name="Object 0">
                        <a:extLst>
                          <a:ext uri="{FF2B5EF4-FFF2-40B4-BE49-F238E27FC236}">
                            <a16:creationId xmlns:a16="http://schemas.microsoft.com/office/drawing/2014/main" id="{121F62C7-54C7-4ADA-A655-A95868F0BFC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62200" y="1828800"/>
                        <a:ext cx="4038600" cy="1362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293" name="Object 1">
            <a:extLst>
              <a:ext uri="{FF2B5EF4-FFF2-40B4-BE49-F238E27FC236}">
                <a16:creationId xmlns:a16="http://schemas.microsoft.com/office/drawing/2014/main" id="{003DD88E-8FBC-4EE0-8F80-359C0CA6BA14}"/>
              </a:ext>
            </a:extLst>
          </p:cNvPr>
          <p:cNvGraphicFramePr>
            <a:graphicFrameLocks noChangeAspect="1"/>
          </p:cNvGraphicFramePr>
          <p:nvPr/>
        </p:nvGraphicFramePr>
        <p:xfrm>
          <a:off x="228600" y="4114800"/>
          <a:ext cx="4648200" cy="1392238"/>
        </p:xfrm>
        <a:graphic>
          <a:graphicData uri="http://schemas.openxmlformats.org/presentationml/2006/ole">
            <mc:AlternateContent xmlns:mc="http://schemas.openxmlformats.org/markup-compatibility/2006">
              <mc:Choice xmlns:v="urn:schemas-microsoft-com:vml" Requires="v">
                <p:oleObj spid="_x0000_s2051" name="Bitmap Image" r:id="rId5" imgW="4038095" imgH="1209524" progId="Paint.Picture">
                  <p:embed/>
                </p:oleObj>
              </mc:Choice>
              <mc:Fallback>
                <p:oleObj name="Bitmap Image" r:id="rId5" imgW="4038095" imgH="1209524" progId="Paint.Picture">
                  <p:embed/>
                  <p:pic>
                    <p:nvPicPr>
                      <p:cNvPr id="12293" name="Object 1">
                        <a:extLst>
                          <a:ext uri="{FF2B5EF4-FFF2-40B4-BE49-F238E27FC236}">
                            <a16:creationId xmlns:a16="http://schemas.microsoft.com/office/drawing/2014/main" id="{003DD88E-8FBC-4EE0-8F80-359C0CA6BA1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8600" y="4114800"/>
                        <a:ext cx="4648200" cy="1392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294" name="Object 2">
            <a:extLst>
              <a:ext uri="{FF2B5EF4-FFF2-40B4-BE49-F238E27FC236}">
                <a16:creationId xmlns:a16="http://schemas.microsoft.com/office/drawing/2014/main" id="{AD87B001-0BDB-498B-9782-E4587FB1A5CA}"/>
              </a:ext>
            </a:extLst>
          </p:cNvPr>
          <p:cNvGraphicFramePr>
            <a:graphicFrameLocks noChangeAspect="1"/>
          </p:cNvGraphicFramePr>
          <p:nvPr/>
        </p:nvGraphicFramePr>
        <p:xfrm>
          <a:off x="4932363" y="3409950"/>
          <a:ext cx="3657600" cy="3448050"/>
        </p:xfrm>
        <a:graphic>
          <a:graphicData uri="http://schemas.openxmlformats.org/presentationml/2006/ole">
            <mc:AlternateContent xmlns:mc="http://schemas.openxmlformats.org/markup-compatibility/2006">
              <mc:Choice xmlns:v="urn:schemas-microsoft-com:vml" Requires="v">
                <p:oleObj spid="_x0000_s2052" name="Bitmap Image" r:id="rId7" imgW="2676899" imgH="2523810" progId="Paint.Picture">
                  <p:embed/>
                </p:oleObj>
              </mc:Choice>
              <mc:Fallback>
                <p:oleObj name="Bitmap Image" r:id="rId7" imgW="2676899" imgH="2523810" progId="Paint.Picture">
                  <p:embed/>
                  <p:pic>
                    <p:nvPicPr>
                      <p:cNvPr id="12294" name="Object 2">
                        <a:extLst>
                          <a:ext uri="{FF2B5EF4-FFF2-40B4-BE49-F238E27FC236}">
                            <a16:creationId xmlns:a16="http://schemas.microsoft.com/office/drawing/2014/main" id="{AD87B001-0BDB-498B-9782-E4587FB1A5C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932363" y="3409950"/>
                        <a:ext cx="3657600" cy="3448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2">
            <a:extLst>
              <a:ext uri="{FF2B5EF4-FFF2-40B4-BE49-F238E27FC236}">
                <a16:creationId xmlns:a16="http://schemas.microsoft.com/office/drawing/2014/main" id="{0CAAEAE0-994C-4A0E-B131-92B9CB20C5DF}"/>
              </a:ext>
            </a:extLst>
          </p:cNvPr>
          <p:cNvSpPr txBox="1">
            <a:spLocks noChangeArrowheads="1"/>
          </p:cNvSpPr>
          <p:nvPr/>
        </p:nvSpPr>
        <p:spPr bwMode="auto">
          <a:xfrm>
            <a:off x="685800" y="0"/>
            <a:ext cx="7239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el-GR" altLang="el-GR" sz="2800" b="1" i="1">
                <a:solidFill>
                  <a:schemeClr val="tx2"/>
                </a:solidFill>
              </a:rPr>
              <a:t>Θεωρία </a:t>
            </a:r>
            <a:r>
              <a:rPr lang="en-US" altLang="el-GR" sz="2800" b="1" i="1">
                <a:solidFill>
                  <a:schemeClr val="tx2"/>
                </a:solidFill>
              </a:rPr>
              <a:t>Sidgwick-Powell</a:t>
            </a:r>
            <a:endParaRPr lang="en-GB" altLang="el-GR" sz="2800" b="1" i="1">
              <a:solidFill>
                <a:schemeClr val="tx2"/>
              </a:solidFill>
            </a:endParaRPr>
          </a:p>
        </p:txBody>
      </p:sp>
      <p:sp>
        <p:nvSpPr>
          <p:cNvPr id="13315" name="Text Box 3">
            <a:extLst>
              <a:ext uri="{FF2B5EF4-FFF2-40B4-BE49-F238E27FC236}">
                <a16:creationId xmlns:a16="http://schemas.microsoft.com/office/drawing/2014/main" id="{DE21AF43-3C37-46C8-869F-B0BB02C03899}"/>
              </a:ext>
            </a:extLst>
          </p:cNvPr>
          <p:cNvSpPr txBox="1">
            <a:spLocks noChangeArrowheads="1"/>
          </p:cNvSpPr>
          <p:nvPr/>
        </p:nvSpPr>
        <p:spPr bwMode="auto">
          <a:xfrm>
            <a:off x="0" y="457200"/>
            <a:ext cx="9144000" cy="171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l-GR" altLang="el-GR" sz="1800" b="1" u="sng"/>
              <a:t>Στόχος</a:t>
            </a:r>
            <a:r>
              <a:rPr lang="en-US" altLang="el-GR" sz="1800"/>
              <a:t>:</a:t>
            </a:r>
            <a:r>
              <a:rPr lang="el-GR" altLang="el-GR" sz="1800"/>
              <a:t> Προσδιορισμός </a:t>
            </a:r>
            <a:r>
              <a:rPr lang="el-GR" altLang="el-GR" sz="1800">
                <a:solidFill>
                  <a:srgbClr val="FFCC00"/>
                </a:solidFill>
              </a:rPr>
              <a:t>γεωμετρικής δομής μορίων</a:t>
            </a:r>
            <a:r>
              <a:rPr lang="el-GR" altLang="el-GR" sz="1800"/>
              <a:t> που συντίθενται από απλούς δεσμούς</a:t>
            </a:r>
            <a:r>
              <a:rPr lang="en-GB" altLang="el-GR" sz="1800">
                <a:cs typeface="Times New Roman" panose="02020603050405020304" pitchFamily="18" charset="0"/>
              </a:rPr>
              <a:t> </a:t>
            </a:r>
            <a:endParaRPr lang="el-GR" altLang="el-GR" sz="1800"/>
          </a:p>
          <a:p>
            <a:pPr eaLnBrk="1" hangingPunct="1">
              <a:spcBef>
                <a:spcPct val="50000"/>
              </a:spcBef>
              <a:buFontTx/>
              <a:buNone/>
            </a:pPr>
            <a:r>
              <a:rPr lang="en-US" altLang="el-GR" sz="1600"/>
              <a:t>“</a:t>
            </a:r>
            <a:r>
              <a:rPr lang="el-GR" altLang="el-GR" sz="1600">
                <a:cs typeface="Times New Roman" panose="02020603050405020304" pitchFamily="18" charset="0"/>
              </a:rPr>
              <a:t>η γεωμετρική δομή των μορίων μπορεί να προβλεφθεί λαμβάνοντας υπόψη τον αριθμό των </a:t>
            </a:r>
            <a:r>
              <a:rPr lang="el-GR" altLang="el-GR" sz="1600">
                <a:solidFill>
                  <a:srgbClr val="FFCC00"/>
                </a:solidFill>
                <a:cs typeface="Times New Roman" panose="02020603050405020304" pitchFamily="18" charset="0"/>
              </a:rPr>
              <a:t>ηλεκτρονικών ζευγών </a:t>
            </a:r>
            <a:r>
              <a:rPr lang="en-US" altLang="el-GR" sz="1600">
                <a:solidFill>
                  <a:srgbClr val="FFCC00"/>
                </a:solidFill>
                <a:cs typeface="Times New Roman" panose="02020603050405020304" pitchFamily="18" charset="0"/>
              </a:rPr>
              <a:t>(</a:t>
            </a:r>
            <a:r>
              <a:rPr lang="el-GR" altLang="el-GR" sz="1600">
                <a:solidFill>
                  <a:srgbClr val="FFCC00"/>
                </a:solidFill>
              </a:rPr>
              <a:t>δεσμικών και ασύζευκτων) </a:t>
            </a:r>
            <a:r>
              <a:rPr lang="el-GR" altLang="el-GR" sz="1600">
                <a:solidFill>
                  <a:srgbClr val="FFCC00"/>
                </a:solidFill>
                <a:cs typeface="Times New Roman" panose="02020603050405020304" pitchFamily="18" charset="0"/>
              </a:rPr>
              <a:t>της στοιβάδας σθένους του κεντρικού ατόμου</a:t>
            </a:r>
            <a:r>
              <a:rPr lang="el-GR" altLang="el-GR" sz="1600">
                <a:cs typeface="Times New Roman" panose="02020603050405020304" pitchFamily="18" charset="0"/>
              </a:rPr>
              <a:t>. Σύμφωνα λοιπόν με αυτή τη θεωρία, το γεωμετρικό σχήμα του μορίου πρέπει να είναι τέτοιο έτσι ώστε να </a:t>
            </a:r>
            <a:r>
              <a:rPr lang="el-GR" altLang="el-GR" sz="1600">
                <a:solidFill>
                  <a:srgbClr val="FFCC00"/>
                </a:solidFill>
                <a:cs typeface="Times New Roman" panose="02020603050405020304" pitchFamily="18" charset="0"/>
              </a:rPr>
              <a:t>ελαχιστοποιείται η απώθηση ανάμεσα στα ζεύγη ηλεκτρονίων</a:t>
            </a:r>
            <a:r>
              <a:rPr lang="el-GR" altLang="el-GR" sz="1600">
                <a:cs typeface="Times New Roman" panose="02020603050405020304" pitchFamily="18" charset="0"/>
              </a:rPr>
              <a:t> ανεξαρτήτως αν αυτά είναι δεσμικά ή ασύζευκτα. Αυτό επιτυγχάνεται όταν τα </a:t>
            </a:r>
            <a:r>
              <a:rPr lang="el-GR" altLang="el-GR" sz="1600">
                <a:solidFill>
                  <a:srgbClr val="FFCC00"/>
                </a:solidFill>
                <a:cs typeface="Times New Roman" panose="02020603050405020304" pitchFamily="18" charset="0"/>
              </a:rPr>
              <a:t>ζεύγη ηλεκτρονίων προσανατολίζονται στο χώρο όσο το δυνατό μακρύτερα το ένα από το άλλο</a:t>
            </a:r>
            <a:r>
              <a:rPr lang="en-US" altLang="el-GR" sz="1600">
                <a:cs typeface="Times New Roman" panose="02020603050405020304" pitchFamily="18" charset="0"/>
              </a:rPr>
              <a:t>”</a:t>
            </a:r>
            <a:endParaRPr lang="en-GB" altLang="el-GR" sz="1600">
              <a:cs typeface="Times New Roman" panose="02020603050405020304" pitchFamily="18" charset="0"/>
            </a:endParaRPr>
          </a:p>
        </p:txBody>
      </p:sp>
      <p:graphicFrame>
        <p:nvGraphicFramePr>
          <p:cNvPr id="13316" name="Object 6">
            <a:extLst>
              <a:ext uri="{FF2B5EF4-FFF2-40B4-BE49-F238E27FC236}">
                <a16:creationId xmlns:a16="http://schemas.microsoft.com/office/drawing/2014/main" id="{06ED9456-7911-430A-9664-3F1E4876C4BB}"/>
              </a:ext>
            </a:extLst>
          </p:cNvPr>
          <p:cNvGraphicFramePr>
            <a:graphicFrameLocks noChangeAspect="1"/>
          </p:cNvGraphicFramePr>
          <p:nvPr/>
        </p:nvGraphicFramePr>
        <p:xfrm>
          <a:off x="0" y="2133600"/>
          <a:ext cx="7086600" cy="4724400"/>
        </p:xfrm>
        <a:graphic>
          <a:graphicData uri="http://schemas.openxmlformats.org/presentationml/2006/ole">
            <mc:AlternateContent xmlns:mc="http://schemas.openxmlformats.org/markup-compatibility/2006">
              <mc:Choice xmlns:v="urn:schemas-microsoft-com:vml" Requires="v">
                <p:oleObj spid="_x0000_s3074" name="Bitmap Image" r:id="rId3" imgW="6439799" imgH="4590476" progId="Paint.Picture">
                  <p:embed/>
                </p:oleObj>
              </mc:Choice>
              <mc:Fallback>
                <p:oleObj name="Bitmap Image" r:id="rId3" imgW="6439799" imgH="4590476" progId="Paint.Picture">
                  <p:embed/>
                  <p:pic>
                    <p:nvPicPr>
                      <p:cNvPr id="13316" name="Object 6">
                        <a:extLst>
                          <a:ext uri="{FF2B5EF4-FFF2-40B4-BE49-F238E27FC236}">
                            <a16:creationId xmlns:a16="http://schemas.microsoft.com/office/drawing/2014/main" id="{06ED9456-7911-430A-9664-3F1E4876C4B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133600"/>
                        <a:ext cx="7086600"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2295" name="Text Box 7">
            <a:extLst>
              <a:ext uri="{FF2B5EF4-FFF2-40B4-BE49-F238E27FC236}">
                <a16:creationId xmlns:a16="http://schemas.microsoft.com/office/drawing/2014/main" id="{5CA08F6C-9FDF-488B-879D-E631A5D857F6}"/>
              </a:ext>
            </a:extLst>
          </p:cNvPr>
          <p:cNvSpPr txBox="1">
            <a:spLocks noChangeArrowheads="1"/>
          </p:cNvSpPr>
          <p:nvPr/>
        </p:nvSpPr>
        <p:spPr bwMode="auto">
          <a:xfrm>
            <a:off x="7239000" y="2895600"/>
            <a:ext cx="1905000" cy="3046413"/>
          </a:xfrm>
          <a:prstGeom prst="rect">
            <a:avLst/>
          </a:prstGeom>
          <a:noFill/>
          <a:ln w="9525">
            <a:noFill/>
            <a:miter lim="800000"/>
            <a:headEnd/>
            <a:tailEnd/>
          </a:ln>
          <a:effectLst/>
        </p:spPr>
        <p:txBody>
          <a:bodyPr>
            <a:spAutoFit/>
          </a:bodyPr>
          <a:lstStyle/>
          <a:p>
            <a:pPr eaLnBrk="1" hangingPunct="1">
              <a:spcBef>
                <a:spcPct val="50000"/>
              </a:spcBef>
              <a:defRPr/>
            </a:pPr>
            <a:r>
              <a:rPr lang="el-GR" sz="1600" dirty="0">
                <a:solidFill>
                  <a:schemeClr val="tx2"/>
                </a:solidFill>
                <a:effectLst>
                  <a:outerShdw blurRad="38100" dist="38100" dir="2700000" algn="tl">
                    <a:srgbClr val="000000"/>
                  </a:outerShdw>
                </a:effectLst>
              </a:rPr>
              <a:t>Μειονεκτήματα αυτής της θεωρίας είναι ότι </a:t>
            </a:r>
          </a:p>
          <a:p>
            <a:pPr eaLnBrk="1" hangingPunct="1">
              <a:spcBef>
                <a:spcPct val="50000"/>
              </a:spcBef>
              <a:defRPr/>
            </a:pPr>
            <a:r>
              <a:rPr lang="el-GR" sz="1600" dirty="0">
                <a:solidFill>
                  <a:schemeClr val="tx2"/>
                </a:solidFill>
                <a:effectLst>
                  <a:outerShdw blurRad="38100" dist="38100" dir="2700000" algn="tl">
                    <a:srgbClr val="000000"/>
                  </a:outerShdw>
                </a:effectLst>
              </a:rPr>
              <a:t>α) τα δεσμικά και τα </a:t>
            </a:r>
            <a:r>
              <a:rPr lang="el-GR" sz="1600" dirty="0" err="1">
                <a:solidFill>
                  <a:schemeClr val="tx2"/>
                </a:solidFill>
                <a:effectLst>
                  <a:outerShdw blurRad="38100" dist="38100" dir="2700000" algn="tl">
                    <a:srgbClr val="000000"/>
                  </a:outerShdw>
                </a:effectLst>
              </a:rPr>
              <a:t>ασύζευκτα</a:t>
            </a:r>
            <a:r>
              <a:rPr lang="el-GR" sz="1600" dirty="0">
                <a:solidFill>
                  <a:schemeClr val="tx2"/>
                </a:solidFill>
                <a:effectLst>
                  <a:outerShdw blurRad="38100" dist="38100" dir="2700000" algn="tl">
                    <a:srgbClr val="000000"/>
                  </a:outerShdw>
                </a:effectLst>
              </a:rPr>
              <a:t> ζεύγη ηλεκτρονίων θεωρούνται ισοδύναμα,</a:t>
            </a:r>
          </a:p>
          <a:p>
            <a:pPr eaLnBrk="1" hangingPunct="1">
              <a:spcBef>
                <a:spcPct val="50000"/>
              </a:spcBef>
              <a:defRPr/>
            </a:pPr>
            <a:r>
              <a:rPr lang="el-GR" sz="1600" dirty="0">
                <a:solidFill>
                  <a:schemeClr val="tx2"/>
                </a:solidFill>
                <a:effectLst>
                  <a:outerShdw blurRad="38100" dist="38100" dir="2700000" algn="tl">
                    <a:srgbClr val="000000"/>
                  </a:outerShdw>
                </a:effectLst>
              </a:rPr>
              <a:t>β) δεν λαμβάνονται  υπόψη οι πολλαπλοί δεσμοί</a:t>
            </a:r>
            <a:endParaRPr lang="en-GB" sz="1600" dirty="0">
              <a:solidFill>
                <a:schemeClr val="tx2"/>
              </a:solidFill>
              <a:effectLst>
                <a:outerShdw blurRad="38100" dist="38100" dir="2700000" algn="tl">
                  <a:srgbClr val="000000"/>
                </a:outerShdw>
              </a:effectLst>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2">
            <a:extLst>
              <a:ext uri="{FF2B5EF4-FFF2-40B4-BE49-F238E27FC236}">
                <a16:creationId xmlns:a16="http://schemas.microsoft.com/office/drawing/2014/main" id="{1B598007-6E9E-4D47-A759-25E924661398}"/>
              </a:ext>
            </a:extLst>
          </p:cNvPr>
          <p:cNvSpPr txBox="1">
            <a:spLocks noChangeArrowheads="1"/>
          </p:cNvSpPr>
          <p:nvPr/>
        </p:nvSpPr>
        <p:spPr bwMode="auto">
          <a:xfrm>
            <a:off x="0" y="0"/>
            <a:ext cx="9144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el-GR" altLang="el-GR" sz="2400" b="1" i="1">
                <a:solidFill>
                  <a:schemeClr val="tx2"/>
                </a:solidFill>
              </a:rPr>
              <a:t>Θεωρία απώθησης ηλεκτρονικών ζευγών στοιβάδας σθένους </a:t>
            </a:r>
            <a:r>
              <a:rPr lang="en-US" altLang="el-GR" sz="2400" b="1" i="1">
                <a:solidFill>
                  <a:schemeClr val="tx2"/>
                </a:solidFill>
              </a:rPr>
              <a:t>VSEPR</a:t>
            </a:r>
            <a:endParaRPr lang="en-GB" altLang="el-GR" sz="2400" b="1" i="1">
              <a:solidFill>
                <a:schemeClr val="tx2"/>
              </a:solidFill>
            </a:endParaRPr>
          </a:p>
        </p:txBody>
      </p:sp>
      <p:sp>
        <p:nvSpPr>
          <p:cNvPr id="13315" name="Text Box 3">
            <a:extLst>
              <a:ext uri="{FF2B5EF4-FFF2-40B4-BE49-F238E27FC236}">
                <a16:creationId xmlns:a16="http://schemas.microsoft.com/office/drawing/2014/main" id="{1EE184E8-6DF2-4BD1-B053-3669954EF982}"/>
              </a:ext>
            </a:extLst>
          </p:cNvPr>
          <p:cNvSpPr txBox="1">
            <a:spLocks noChangeArrowheads="1"/>
          </p:cNvSpPr>
          <p:nvPr/>
        </p:nvSpPr>
        <p:spPr bwMode="auto">
          <a:xfrm>
            <a:off x="0" y="500063"/>
            <a:ext cx="9144000" cy="4370387"/>
          </a:xfrm>
          <a:prstGeom prst="rect">
            <a:avLst/>
          </a:prstGeom>
          <a:noFill/>
          <a:ln w="9525">
            <a:noFill/>
            <a:miter lim="800000"/>
            <a:headEnd/>
            <a:tailEnd/>
          </a:ln>
          <a:effectLst/>
        </p:spPr>
        <p:txBody>
          <a:bodyPr>
            <a:spAutoFit/>
          </a:bodyPr>
          <a:lstStyle/>
          <a:p>
            <a:pPr marL="457200" indent="-457200" eaLnBrk="1" hangingPunct="1">
              <a:spcBef>
                <a:spcPct val="50000"/>
              </a:spcBef>
              <a:defRPr/>
            </a:pPr>
            <a:r>
              <a:rPr lang="el-GR" sz="1800" b="1" u="sng" dirty="0"/>
              <a:t>Στόχος</a:t>
            </a:r>
            <a:r>
              <a:rPr lang="en-US" sz="1800" dirty="0"/>
              <a:t>:</a:t>
            </a:r>
            <a:r>
              <a:rPr lang="el-GR" sz="1800" dirty="0"/>
              <a:t> Προσδιορισμός </a:t>
            </a:r>
            <a:r>
              <a:rPr lang="el-GR" sz="1800" dirty="0">
                <a:solidFill>
                  <a:srgbClr val="FFCC00"/>
                </a:solidFill>
              </a:rPr>
              <a:t>γεωμετρικής δομής μορίων</a:t>
            </a:r>
            <a:r>
              <a:rPr lang="el-GR" sz="1800" dirty="0"/>
              <a:t> λαμβάνοντας υπόψη </a:t>
            </a:r>
            <a:r>
              <a:rPr lang="el-GR" sz="1800" dirty="0">
                <a:solidFill>
                  <a:srgbClr val="00FF00"/>
                </a:solidFill>
              </a:rPr>
              <a:t>όλα τα είδη δεσμών </a:t>
            </a:r>
            <a:r>
              <a:rPr lang="el-GR" sz="1800" dirty="0"/>
              <a:t>καθώς επίσης και τη </a:t>
            </a:r>
            <a:r>
              <a:rPr lang="el-GR" sz="1800" dirty="0">
                <a:solidFill>
                  <a:srgbClr val="00FF00"/>
                </a:solidFill>
              </a:rPr>
              <a:t>διαφοροποίηση ανάμεσα στα δεσμικά και </a:t>
            </a:r>
            <a:r>
              <a:rPr lang="el-GR" sz="1800" dirty="0" err="1">
                <a:solidFill>
                  <a:srgbClr val="00FF00"/>
                </a:solidFill>
              </a:rPr>
              <a:t>ασύζευκτα</a:t>
            </a:r>
            <a:r>
              <a:rPr lang="el-GR" sz="1800" dirty="0">
                <a:solidFill>
                  <a:srgbClr val="00FF00"/>
                </a:solidFill>
              </a:rPr>
              <a:t> ηλεκτρονικά ζεύγη</a:t>
            </a:r>
            <a:r>
              <a:rPr lang="el-GR" sz="1800" dirty="0"/>
              <a:t>.</a:t>
            </a:r>
          </a:p>
          <a:p>
            <a:pPr marL="457200" indent="-457200" algn="ctr" eaLnBrk="1" hangingPunct="1">
              <a:spcBef>
                <a:spcPct val="50000"/>
              </a:spcBef>
              <a:defRPr/>
            </a:pPr>
            <a:r>
              <a:rPr lang="el-GR" sz="1600" u="sng" dirty="0">
                <a:solidFill>
                  <a:schemeClr val="tx2"/>
                </a:solidFill>
                <a:effectLst>
                  <a:outerShdw blurRad="38100" dist="38100" dir="2700000" algn="tl">
                    <a:srgbClr val="000000"/>
                  </a:outerShdw>
                </a:effectLst>
              </a:rPr>
              <a:t>Βασικές Αρχές</a:t>
            </a:r>
          </a:p>
          <a:p>
            <a:pPr marL="457200" indent="-457200" eaLnBrk="1" hangingPunct="1">
              <a:spcBef>
                <a:spcPct val="50000"/>
              </a:spcBef>
              <a:buFontTx/>
              <a:buAutoNum type="arabicPeriod"/>
              <a:defRPr/>
            </a:pPr>
            <a:r>
              <a:rPr lang="el-GR" sz="1600" dirty="0">
                <a:solidFill>
                  <a:srgbClr val="CCFF33"/>
                </a:solidFill>
                <a:cs typeface="Times New Roman" pitchFamily="18" charset="0"/>
              </a:rPr>
              <a:t>Η γεωμετρική δομή των μορίων καθορίζεται αποκλειστικά από την απώθηση των ηλεκτρονικών ζευγών της στοιβάδας σθένους του κεντρικού ατόμου του μορίου</a:t>
            </a:r>
            <a:endParaRPr lang="el-GR" sz="1600" dirty="0">
              <a:solidFill>
                <a:schemeClr val="tx2"/>
              </a:solidFill>
            </a:endParaRPr>
          </a:p>
          <a:p>
            <a:pPr marL="457200" indent="-457200" eaLnBrk="1" hangingPunct="1">
              <a:spcBef>
                <a:spcPct val="50000"/>
              </a:spcBef>
              <a:buFontTx/>
              <a:buAutoNum type="arabicPeriod"/>
              <a:defRPr/>
            </a:pPr>
            <a:r>
              <a:rPr lang="el-GR" sz="1600" dirty="0">
                <a:solidFill>
                  <a:srgbClr val="CCFF33"/>
                </a:solidFill>
                <a:cs typeface="Times New Roman" pitchFamily="18" charset="0"/>
              </a:rPr>
              <a:t>Οι τριπλοί δεσμοί προκαλούν μεγαλύτερη απώθηση από τους διπλούς δεσμούς και οι διπλοί από τους απλούς δεσμούς</a:t>
            </a:r>
            <a:r>
              <a:rPr lang="en-GB" sz="1600" dirty="0">
                <a:solidFill>
                  <a:schemeClr val="tx2"/>
                </a:solidFill>
              </a:rPr>
              <a:t> </a:t>
            </a:r>
            <a:endParaRPr lang="el-GR" sz="1600" dirty="0">
              <a:solidFill>
                <a:schemeClr val="tx2"/>
              </a:solidFill>
            </a:endParaRPr>
          </a:p>
          <a:p>
            <a:pPr marL="457200" indent="-457200" eaLnBrk="1" hangingPunct="1">
              <a:spcBef>
                <a:spcPct val="50000"/>
              </a:spcBef>
              <a:buFontTx/>
              <a:buAutoNum type="arabicPeriod"/>
              <a:defRPr/>
            </a:pPr>
            <a:r>
              <a:rPr lang="el-GR" sz="1600" dirty="0">
                <a:solidFill>
                  <a:srgbClr val="CCFF33"/>
                </a:solidFill>
                <a:cs typeface="Times New Roman" pitchFamily="18" charset="0"/>
              </a:rPr>
              <a:t>Τα </a:t>
            </a:r>
            <a:r>
              <a:rPr lang="el-GR" sz="1600" dirty="0" err="1">
                <a:solidFill>
                  <a:srgbClr val="CCFF33"/>
                </a:solidFill>
                <a:cs typeface="Times New Roman" pitchFamily="18" charset="0"/>
              </a:rPr>
              <a:t>ασύζευκτα</a:t>
            </a:r>
            <a:r>
              <a:rPr lang="el-GR" sz="1600" dirty="0">
                <a:solidFill>
                  <a:srgbClr val="CCFF33"/>
                </a:solidFill>
                <a:cs typeface="Times New Roman" pitchFamily="18" charset="0"/>
              </a:rPr>
              <a:t> ζεύγη ηλεκτρονίων καταλαμβάνουν περισσότερο χώρο γύρω από το κεντρικό άτομο σε σχέση με τα δεσμικά ζεύγη ηλεκτρονίων</a:t>
            </a:r>
            <a:r>
              <a:rPr lang="el-GR" sz="1600" dirty="0">
                <a:solidFill>
                  <a:srgbClr val="CCFF33"/>
                </a:solidFill>
              </a:rPr>
              <a:t> επειδή</a:t>
            </a:r>
            <a:r>
              <a:rPr lang="el-GR" sz="1600" dirty="0">
                <a:solidFill>
                  <a:srgbClr val="CCFF33"/>
                </a:solidFill>
                <a:cs typeface="Times New Roman" pitchFamily="18" charset="0"/>
              </a:rPr>
              <a:t> έλκονται μόνο από τον ένα πυρήνα ενώ τα δεσμικά μοιράζονται ανάμεσα σε δύο πυρήνες. Συνεπώς, </a:t>
            </a:r>
            <a:r>
              <a:rPr lang="el-GR" sz="1600" dirty="0">
                <a:solidFill>
                  <a:srgbClr val="CCFF33"/>
                </a:solidFill>
              </a:rPr>
              <a:t>το μέγεθος της</a:t>
            </a:r>
            <a:r>
              <a:rPr lang="el-GR" sz="1600" dirty="0">
                <a:solidFill>
                  <a:srgbClr val="CCFF33"/>
                </a:solidFill>
                <a:cs typeface="Times New Roman" pitchFamily="18" charset="0"/>
              </a:rPr>
              <a:t> απώθηση</a:t>
            </a:r>
            <a:r>
              <a:rPr lang="el-GR" sz="1600" dirty="0">
                <a:solidFill>
                  <a:srgbClr val="CCFF33"/>
                </a:solidFill>
              </a:rPr>
              <a:t>ς των ζευγών ακολουθεί τη σειρά</a:t>
            </a:r>
            <a:r>
              <a:rPr lang="en-US" sz="1600" dirty="0">
                <a:solidFill>
                  <a:srgbClr val="CCFF33"/>
                </a:solidFill>
              </a:rPr>
              <a:t>:</a:t>
            </a:r>
            <a:r>
              <a:rPr lang="el-GR" sz="1600" dirty="0">
                <a:solidFill>
                  <a:srgbClr val="CCFF33"/>
                </a:solidFill>
                <a:cs typeface="Times New Roman" pitchFamily="18" charset="0"/>
              </a:rPr>
              <a:t> </a:t>
            </a:r>
            <a:r>
              <a:rPr lang="en-US" sz="1600" u="sng" dirty="0">
                <a:solidFill>
                  <a:srgbClr val="CCFF33"/>
                </a:solidFill>
                <a:effectLst>
                  <a:outerShdw blurRad="38100" dist="38100" dir="2700000" algn="tl">
                    <a:srgbClr val="000000"/>
                  </a:outerShdw>
                </a:effectLst>
                <a:cs typeface="Times New Roman" pitchFamily="18" charset="0"/>
              </a:rPr>
              <a:t>2</a:t>
            </a:r>
            <a:r>
              <a:rPr lang="el-GR" sz="1600" u="sng" dirty="0">
                <a:solidFill>
                  <a:srgbClr val="CCFF33"/>
                </a:solidFill>
                <a:effectLst>
                  <a:outerShdw blurRad="38100" dist="38100" dir="2700000" algn="tl">
                    <a:srgbClr val="000000"/>
                  </a:outerShdw>
                </a:effectLst>
                <a:cs typeface="Times New Roman" pitchFamily="18" charset="0"/>
              </a:rPr>
              <a:t> </a:t>
            </a:r>
            <a:r>
              <a:rPr lang="el-GR" sz="1600" u="sng" dirty="0" err="1">
                <a:solidFill>
                  <a:srgbClr val="CCFF33"/>
                </a:solidFill>
                <a:effectLst>
                  <a:outerShdw blurRad="38100" dist="38100" dir="2700000" algn="tl">
                    <a:srgbClr val="000000"/>
                  </a:outerShdw>
                </a:effectLst>
                <a:cs typeface="Times New Roman" pitchFamily="18" charset="0"/>
              </a:rPr>
              <a:t>ασύζευκτα</a:t>
            </a:r>
            <a:r>
              <a:rPr lang="el-GR" sz="1600" u="sng" dirty="0">
                <a:solidFill>
                  <a:srgbClr val="CCFF33"/>
                </a:solidFill>
                <a:effectLst>
                  <a:outerShdw blurRad="38100" dist="38100" dir="2700000" algn="tl">
                    <a:srgbClr val="000000"/>
                  </a:outerShdw>
                </a:effectLst>
                <a:cs typeface="Times New Roman" pitchFamily="18" charset="0"/>
              </a:rPr>
              <a:t> ζεύγη </a:t>
            </a:r>
            <a:r>
              <a:rPr lang="en-US" sz="1600" u="sng" dirty="0">
                <a:solidFill>
                  <a:srgbClr val="CCFF33"/>
                </a:solidFill>
                <a:effectLst>
                  <a:outerShdw blurRad="38100" dist="38100" dir="2700000" algn="tl">
                    <a:srgbClr val="000000"/>
                  </a:outerShdw>
                </a:effectLst>
                <a:cs typeface="Times New Roman" pitchFamily="18" charset="0"/>
              </a:rPr>
              <a:t>&gt; 1</a:t>
            </a:r>
            <a:r>
              <a:rPr lang="el-GR" sz="1600" u="sng" dirty="0">
                <a:solidFill>
                  <a:srgbClr val="CCFF33"/>
                </a:solidFill>
                <a:effectLst>
                  <a:outerShdw blurRad="38100" dist="38100" dir="2700000" algn="tl">
                    <a:srgbClr val="000000"/>
                  </a:outerShdw>
                </a:effectLst>
                <a:cs typeface="Times New Roman" pitchFamily="18" charset="0"/>
              </a:rPr>
              <a:t> </a:t>
            </a:r>
            <a:r>
              <a:rPr lang="el-GR" sz="1600" u="sng" dirty="0" err="1">
                <a:solidFill>
                  <a:srgbClr val="CCFF33"/>
                </a:solidFill>
                <a:effectLst>
                  <a:outerShdw blurRad="38100" dist="38100" dir="2700000" algn="tl">
                    <a:srgbClr val="000000"/>
                  </a:outerShdw>
                </a:effectLst>
                <a:cs typeface="Times New Roman" pitchFamily="18" charset="0"/>
              </a:rPr>
              <a:t>ασύζευκτο</a:t>
            </a:r>
            <a:r>
              <a:rPr lang="el-GR" sz="1600" u="sng" dirty="0">
                <a:solidFill>
                  <a:srgbClr val="CCFF33"/>
                </a:solidFill>
                <a:effectLst>
                  <a:outerShdw blurRad="38100" dist="38100" dir="2700000" algn="tl">
                    <a:srgbClr val="000000"/>
                  </a:outerShdw>
                </a:effectLst>
                <a:cs typeface="Times New Roman" pitchFamily="18" charset="0"/>
              </a:rPr>
              <a:t> και </a:t>
            </a:r>
            <a:r>
              <a:rPr lang="en-US" sz="1600" u="sng" dirty="0">
                <a:solidFill>
                  <a:srgbClr val="CCFF33"/>
                </a:solidFill>
                <a:effectLst>
                  <a:outerShdw blurRad="38100" dist="38100" dir="2700000" algn="tl">
                    <a:srgbClr val="000000"/>
                  </a:outerShdw>
                </a:effectLst>
                <a:cs typeface="Times New Roman" pitchFamily="18" charset="0"/>
              </a:rPr>
              <a:t>1</a:t>
            </a:r>
            <a:r>
              <a:rPr lang="el-GR" sz="1600" u="sng" dirty="0">
                <a:solidFill>
                  <a:srgbClr val="CCFF33"/>
                </a:solidFill>
                <a:effectLst>
                  <a:outerShdw blurRad="38100" dist="38100" dir="2700000" algn="tl">
                    <a:srgbClr val="000000"/>
                  </a:outerShdw>
                </a:effectLst>
                <a:cs typeface="Times New Roman" pitchFamily="18" charset="0"/>
              </a:rPr>
              <a:t> δεσμικό ζεύγος</a:t>
            </a:r>
            <a:r>
              <a:rPr lang="en-US" sz="1600" u="sng" dirty="0">
                <a:solidFill>
                  <a:srgbClr val="CCFF33"/>
                </a:solidFill>
                <a:effectLst>
                  <a:outerShdw blurRad="38100" dist="38100" dir="2700000" algn="tl">
                    <a:srgbClr val="000000"/>
                  </a:outerShdw>
                </a:effectLst>
                <a:cs typeface="Times New Roman" pitchFamily="18" charset="0"/>
              </a:rPr>
              <a:t> &gt; 2</a:t>
            </a:r>
            <a:r>
              <a:rPr lang="el-GR" sz="1600" u="sng" dirty="0">
                <a:solidFill>
                  <a:srgbClr val="CCFF33"/>
                </a:solidFill>
                <a:effectLst>
                  <a:outerShdw blurRad="38100" dist="38100" dir="2700000" algn="tl">
                    <a:srgbClr val="000000"/>
                  </a:outerShdw>
                </a:effectLst>
                <a:cs typeface="Times New Roman" pitchFamily="18" charset="0"/>
              </a:rPr>
              <a:t> δεσμικά ζεύγη ηλεκτρονίων</a:t>
            </a:r>
            <a:r>
              <a:rPr lang="el-GR" sz="1600" dirty="0">
                <a:solidFill>
                  <a:srgbClr val="CCFF33"/>
                </a:solidFill>
                <a:cs typeface="Times New Roman" pitchFamily="18" charset="0"/>
              </a:rPr>
              <a:t>. </a:t>
            </a:r>
            <a:r>
              <a:rPr lang="el-GR" sz="1600" dirty="0">
                <a:solidFill>
                  <a:srgbClr val="CCFF33"/>
                </a:solidFill>
              </a:rPr>
              <a:t>           </a:t>
            </a:r>
            <a:r>
              <a:rPr lang="el-GR" sz="1600" dirty="0">
                <a:solidFill>
                  <a:srgbClr val="CCFF33"/>
                </a:solidFill>
                <a:cs typeface="Times New Roman" pitchFamily="18" charset="0"/>
              </a:rPr>
              <a:t>Η παρουσία των </a:t>
            </a:r>
            <a:r>
              <a:rPr lang="el-GR" sz="1600" dirty="0" err="1">
                <a:solidFill>
                  <a:srgbClr val="CCFF33"/>
                </a:solidFill>
                <a:cs typeface="Times New Roman" pitchFamily="18" charset="0"/>
              </a:rPr>
              <a:t>ασύζευκτων</a:t>
            </a:r>
            <a:r>
              <a:rPr lang="el-GR" sz="1600" dirty="0">
                <a:solidFill>
                  <a:srgbClr val="CCFF33"/>
                </a:solidFill>
                <a:cs typeface="Times New Roman" pitchFamily="18" charset="0"/>
              </a:rPr>
              <a:t> ζευγών στο κεντρικό άτομο προκαλεί ελαφρά παραμόρφωση της γεωμετρικής δομής του μορίου (</a:t>
            </a:r>
            <a:r>
              <a:rPr lang="en-US" sz="1600" dirty="0">
                <a:solidFill>
                  <a:srgbClr val="CCFF33"/>
                </a:solidFill>
                <a:cs typeface="Times New Roman" pitchFamily="18" charset="0"/>
              </a:rPr>
              <a:t>distortion</a:t>
            </a:r>
            <a:r>
              <a:rPr lang="el-GR" sz="1600" dirty="0">
                <a:solidFill>
                  <a:srgbClr val="CCFF33"/>
                </a:solidFill>
                <a:cs typeface="Times New Roman" pitchFamily="18" charset="0"/>
              </a:rPr>
              <a:t>)</a:t>
            </a:r>
            <a:r>
              <a:rPr lang="el-GR" sz="1600" dirty="0">
                <a:solidFill>
                  <a:srgbClr val="CCFF33"/>
                </a:solidFill>
              </a:rPr>
              <a:t> αλλάζοντας τ</a:t>
            </a:r>
            <a:r>
              <a:rPr lang="el-GR" sz="1600" dirty="0">
                <a:solidFill>
                  <a:srgbClr val="CCFF33"/>
                </a:solidFill>
                <a:cs typeface="Times New Roman" pitchFamily="18" charset="0"/>
              </a:rPr>
              <a:t>ι</a:t>
            </a:r>
            <a:r>
              <a:rPr lang="el-GR" sz="1600" dirty="0">
                <a:solidFill>
                  <a:srgbClr val="CCFF33"/>
                </a:solidFill>
              </a:rPr>
              <a:t>ς</a:t>
            </a:r>
            <a:r>
              <a:rPr lang="el-GR" sz="1600" dirty="0">
                <a:solidFill>
                  <a:srgbClr val="CCFF33"/>
                </a:solidFill>
                <a:cs typeface="Times New Roman" pitchFamily="18" charset="0"/>
              </a:rPr>
              <a:t> γωνίες ανάμεσα στους άξονες των δεσμών σε σχέση με την ιδανική γεωμετρική δομή</a:t>
            </a:r>
            <a:endParaRPr lang="en-GB" sz="1600" dirty="0">
              <a:solidFill>
                <a:srgbClr val="CCFF33"/>
              </a:solidFill>
            </a:endParaRPr>
          </a:p>
        </p:txBody>
      </p:sp>
      <p:pic>
        <p:nvPicPr>
          <p:cNvPr id="14340" name="Picture 7">
            <a:extLst>
              <a:ext uri="{FF2B5EF4-FFF2-40B4-BE49-F238E27FC236}">
                <a16:creationId xmlns:a16="http://schemas.microsoft.com/office/drawing/2014/main" id="{3278ACF7-8573-4FDE-9395-AC71D24C010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3500" y="4967288"/>
            <a:ext cx="19812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1" name="Text Box 8">
            <a:extLst>
              <a:ext uri="{FF2B5EF4-FFF2-40B4-BE49-F238E27FC236}">
                <a16:creationId xmlns:a16="http://schemas.microsoft.com/office/drawing/2014/main" id="{5F50F5B2-32E7-4663-9A2D-6E266D6BB0B0}"/>
              </a:ext>
            </a:extLst>
          </p:cNvPr>
          <p:cNvSpPr txBox="1">
            <a:spLocks noChangeArrowheads="1"/>
          </p:cNvSpPr>
          <p:nvPr/>
        </p:nvSpPr>
        <p:spPr bwMode="auto">
          <a:xfrm>
            <a:off x="1571625" y="6491288"/>
            <a:ext cx="22860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l-GR" altLang="el-GR" sz="1800">
                <a:solidFill>
                  <a:schemeClr val="accent1"/>
                </a:solidFill>
              </a:rPr>
              <a:t>Ιδανική γωνία 109,28</a:t>
            </a:r>
            <a:r>
              <a:rPr lang="el-GR" altLang="el-GR" sz="1800" baseline="30000">
                <a:solidFill>
                  <a:schemeClr val="accent1"/>
                </a:solidFill>
              </a:rPr>
              <a:t>ο</a:t>
            </a:r>
            <a:endParaRPr lang="en-GB" altLang="el-GR" sz="1800" baseline="30000">
              <a:solidFill>
                <a:schemeClr val="accent1"/>
              </a:solidFill>
            </a:endParaRPr>
          </a:p>
        </p:txBody>
      </p:sp>
      <p:sp>
        <p:nvSpPr>
          <p:cNvPr id="14342" name="Text Box 9">
            <a:extLst>
              <a:ext uri="{FF2B5EF4-FFF2-40B4-BE49-F238E27FC236}">
                <a16:creationId xmlns:a16="http://schemas.microsoft.com/office/drawing/2014/main" id="{2070A202-5EAC-4994-BC03-AB4368F414B7}"/>
              </a:ext>
            </a:extLst>
          </p:cNvPr>
          <p:cNvSpPr txBox="1">
            <a:spLocks noChangeArrowheads="1"/>
          </p:cNvSpPr>
          <p:nvPr/>
        </p:nvSpPr>
        <p:spPr bwMode="auto">
          <a:xfrm>
            <a:off x="5067300" y="6491288"/>
            <a:ext cx="22860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l-GR" altLang="el-GR" sz="1800">
                <a:solidFill>
                  <a:schemeClr val="accent1"/>
                </a:solidFill>
              </a:rPr>
              <a:t>Ιδανική γωνία 109,28</a:t>
            </a:r>
            <a:r>
              <a:rPr lang="el-GR" altLang="el-GR" sz="1800" baseline="30000">
                <a:solidFill>
                  <a:schemeClr val="accent1"/>
                </a:solidFill>
              </a:rPr>
              <a:t>ο</a:t>
            </a:r>
            <a:endParaRPr lang="en-GB" altLang="el-GR" sz="1800" baseline="30000">
              <a:solidFill>
                <a:schemeClr val="accent1"/>
              </a:solidFill>
            </a:endParaRPr>
          </a:p>
        </p:txBody>
      </p:sp>
      <p:pic>
        <p:nvPicPr>
          <p:cNvPr id="14343" name="Picture 10">
            <a:extLst>
              <a:ext uri="{FF2B5EF4-FFF2-40B4-BE49-F238E27FC236}">
                <a16:creationId xmlns:a16="http://schemas.microsoft.com/office/drawing/2014/main" id="{90CD7C70-3BBD-45B1-8BBA-C30B95BCF8F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71625" y="4967288"/>
            <a:ext cx="2209800" cy="1535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2">
            <a:extLst>
              <a:ext uri="{FF2B5EF4-FFF2-40B4-BE49-F238E27FC236}">
                <a16:creationId xmlns:a16="http://schemas.microsoft.com/office/drawing/2014/main" id="{FE0FB7B9-95C9-40CF-B10A-5AF21C7BFBA9}"/>
              </a:ext>
            </a:extLst>
          </p:cNvPr>
          <p:cNvSpPr txBox="1">
            <a:spLocks noChangeArrowheads="1"/>
          </p:cNvSpPr>
          <p:nvPr/>
        </p:nvSpPr>
        <p:spPr bwMode="auto">
          <a:xfrm>
            <a:off x="685800" y="0"/>
            <a:ext cx="7239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el-GR" altLang="el-GR" sz="2800" b="1" i="1">
                <a:solidFill>
                  <a:schemeClr val="tx2"/>
                </a:solidFill>
              </a:rPr>
              <a:t>Θεωρία </a:t>
            </a:r>
            <a:r>
              <a:rPr lang="en-US" altLang="el-GR" sz="2800" b="1" i="1">
                <a:solidFill>
                  <a:schemeClr val="tx2"/>
                </a:solidFill>
              </a:rPr>
              <a:t>VSEPR</a:t>
            </a:r>
            <a:endParaRPr lang="en-GB" altLang="el-GR" sz="2800" b="1" i="1">
              <a:solidFill>
                <a:schemeClr val="tx2"/>
              </a:solidFill>
            </a:endParaRPr>
          </a:p>
        </p:txBody>
      </p:sp>
      <p:sp>
        <p:nvSpPr>
          <p:cNvPr id="15363" name="Text Box 3">
            <a:extLst>
              <a:ext uri="{FF2B5EF4-FFF2-40B4-BE49-F238E27FC236}">
                <a16:creationId xmlns:a16="http://schemas.microsoft.com/office/drawing/2014/main" id="{79F6D1C0-7283-4989-9CCE-46CA306CAEC8}"/>
              </a:ext>
            </a:extLst>
          </p:cNvPr>
          <p:cNvSpPr txBox="1">
            <a:spLocks noChangeArrowheads="1"/>
          </p:cNvSpPr>
          <p:nvPr/>
        </p:nvSpPr>
        <p:spPr bwMode="auto">
          <a:xfrm>
            <a:off x="0" y="914400"/>
            <a:ext cx="9144000" cy="522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AutoNum type="arabicPeriod" startAt="4"/>
            </a:pPr>
            <a:r>
              <a:rPr lang="el-GR" altLang="el-GR" sz="1600">
                <a:solidFill>
                  <a:schemeClr val="accent2"/>
                </a:solidFill>
                <a:cs typeface="Times New Roman" panose="02020603050405020304" pitchFamily="18" charset="0"/>
              </a:rPr>
              <a:t>Το μέγεθος των απωστικών δυνάμεων ανάμεσα στα δεσμικά ζεύγη ηλεκτρονίων εξαρτάται από τη διαφορά ηλεκτραρνητικότητας ανάμεσα στο κεντρικό άτομο και τα άλλα άτομα</a:t>
            </a:r>
            <a:r>
              <a:rPr lang="el-GR" altLang="el-GR" sz="1600">
                <a:solidFill>
                  <a:srgbClr val="CCFF33"/>
                </a:solidFill>
                <a:cs typeface="Times New Roman" panose="02020603050405020304" pitchFamily="18" charset="0"/>
              </a:rPr>
              <a:t>. Τα μόρια </a:t>
            </a:r>
            <a:r>
              <a:rPr lang="en-US" altLang="el-GR" sz="1600">
                <a:solidFill>
                  <a:srgbClr val="CCFF33"/>
                </a:solidFill>
                <a:cs typeface="Times New Roman" panose="02020603050405020304" pitchFamily="18" charset="0"/>
              </a:rPr>
              <a:t>NF</a:t>
            </a:r>
            <a:r>
              <a:rPr lang="el-GR" altLang="el-GR" sz="1600" baseline="-30000">
                <a:solidFill>
                  <a:srgbClr val="CCFF33"/>
                </a:solidFill>
                <a:cs typeface="Times New Roman" panose="02020603050405020304" pitchFamily="18" charset="0"/>
              </a:rPr>
              <a:t>3</a:t>
            </a:r>
            <a:r>
              <a:rPr lang="el-GR" altLang="el-GR" sz="1600">
                <a:solidFill>
                  <a:srgbClr val="CCFF33"/>
                </a:solidFill>
                <a:cs typeface="Times New Roman" panose="02020603050405020304" pitchFamily="18" charset="0"/>
              </a:rPr>
              <a:t> και </a:t>
            </a:r>
            <a:r>
              <a:rPr lang="en-US" altLang="el-GR" sz="1600">
                <a:solidFill>
                  <a:srgbClr val="CCFF33"/>
                </a:solidFill>
                <a:cs typeface="Times New Roman" panose="02020603050405020304" pitchFamily="18" charset="0"/>
              </a:rPr>
              <a:t>NH</a:t>
            </a:r>
            <a:r>
              <a:rPr lang="el-GR" altLang="el-GR" sz="1600" baseline="-30000">
                <a:solidFill>
                  <a:srgbClr val="CCFF33"/>
                </a:solidFill>
                <a:cs typeface="Times New Roman" panose="02020603050405020304" pitchFamily="18" charset="0"/>
              </a:rPr>
              <a:t>3</a:t>
            </a:r>
            <a:r>
              <a:rPr lang="el-GR" altLang="el-GR" sz="1600">
                <a:solidFill>
                  <a:srgbClr val="CCFF33"/>
                </a:solidFill>
                <a:cs typeface="Times New Roman" panose="02020603050405020304" pitchFamily="18" charset="0"/>
              </a:rPr>
              <a:t> έχουν τετραεδρική δομή όπου το ασύζευκτο ζεύγος ηλεκτρονίων του κεντρικού ατόμου καταλαμβάνει την μία κορυφή του τετραέδρου. Επειδή όμως το φθόριο είναι πολύ ηλεκτραρνητικό έλκει τα δεσμικά ζεύγη ηλεκτρονίων ισχυρά προς το μέρος του και συνεπώς αυτά βρίσκονται μακρύτερα από το κεντρικό άτομο Ν στο μόριο </a:t>
            </a:r>
            <a:r>
              <a:rPr lang="en-US" altLang="el-GR" sz="1600">
                <a:solidFill>
                  <a:srgbClr val="CCFF33"/>
                </a:solidFill>
                <a:cs typeface="Times New Roman" panose="02020603050405020304" pitchFamily="18" charset="0"/>
              </a:rPr>
              <a:t>NF</a:t>
            </a:r>
            <a:r>
              <a:rPr lang="el-GR" altLang="el-GR" sz="1600" baseline="-30000">
                <a:solidFill>
                  <a:srgbClr val="CCFF33"/>
                </a:solidFill>
                <a:cs typeface="Times New Roman" panose="02020603050405020304" pitchFamily="18" charset="0"/>
              </a:rPr>
              <a:t>3</a:t>
            </a:r>
            <a:r>
              <a:rPr lang="el-GR" altLang="el-GR" sz="1600">
                <a:solidFill>
                  <a:srgbClr val="CCFF33"/>
                </a:solidFill>
                <a:cs typeface="Times New Roman" panose="02020603050405020304" pitchFamily="18" charset="0"/>
              </a:rPr>
              <a:t> παρά στο μόριο </a:t>
            </a:r>
            <a:r>
              <a:rPr lang="en-US" altLang="el-GR" sz="1600">
                <a:solidFill>
                  <a:srgbClr val="CCFF33"/>
                </a:solidFill>
                <a:cs typeface="Times New Roman" panose="02020603050405020304" pitchFamily="18" charset="0"/>
              </a:rPr>
              <a:t>NH</a:t>
            </a:r>
            <a:r>
              <a:rPr lang="el-GR" altLang="el-GR" sz="1600" baseline="-30000">
                <a:solidFill>
                  <a:srgbClr val="CCFF33"/>
                </a:solidFill>
                <a:cs typeface="Times New Roman" panose="02020603050405020304" pitchFamily="18" charset="0"/>
              </a:rPr>
              <a:t>3</a:t>
            </a:r>
            <a:r>
              <a:rPr lang="el-GR" altLang="el-GR" sz="1600">
                <a:solidFill>
                  <a:srgbClr val="CCFF33"/>
                </a:solidFill>
                <a:cs typeface="Times New Roman" panose="02020603050405020304" pitchFamily="18" charset="0"/>
              </a:rPr>
              <a:t>. Επομένως η απώθηση ανάμεσα στα δεσμικά ζεύγη ηλεκτρονίων είναι ασθενέστερη στο μόριο </a:t>
            </a:r>
            <a:r>
              <a:rPr lang="en-US" altLang="el-GR" sz="1600">
                <a:solidFill>
                  <a:srgbClr val="CCFF33"/>
                </a:solidFill>
                <a:cs typeface="Times New Roman" panose="02020603050405020304" pitchFamily="18" charset="0"/>
              </a:rPr>
              <a:t>NF</a:t>
            </a:r>
            <a:r>
              <a:rPr lang="el-GR" altLang="el-GR" sz="1600" baseline="-30000">
                <a:solidFill>
                  <a:srgbClr val="CCFF33"/>
                </a:solidFill>
                <a:cs typeface="Times New Roman" panose="02020603050405020304" pitchFamily="18" charset="0"/>
              </a:rPr>
              <a:t>3</a:t>
            </a:r>
            <a:r>
              <a:rPr lang="el-GR" altLang="el-GR" sz="1600">
                <a:solidFill>
                  <a:srgbClr val="CCFF33"/>
                </a:solidFill>
                <a:cs typeface="Times New Roman" panose="02020603050405020304" pitchFamily="18" charset="0"/>
              </a:rPr>
              <a:t> παρά στο μόριο </a:t>
            </a:r>
            <a:r>
              <a:rPr lang="en-US" altLang="el-GR" sz="1600">
                <a:solidFill>
                  <a:srgbClr val="CCFF33"/>
                </a:solidFill>
                <a:cs typeface="Times New Roman" panose="02020603050405020304" pitchFamily="18" charset="0"/>
              </a:rPr>
              <a:t>NH</a:t>
            </a:r>
            <a:r>
              <a:rPr lang="el-GR" altLang="el-GR" sz="1600" baseline="-30000">
                <a:solidFill>
                  <a:srgbClr val="CCFF33"/>
                </a:solidFill>
                <a:cs typeface="Times New Roman" panose="02020603050405020304" pitchFamily="18" charset="0"/>
              </a:rPr>
              <a:t>3 </a:t>
            </a:r>
            <a:r>
              <a:rPr lang="el-GR" altLang="el-GR" sz="1600">
                <a:solidFill>
                  <a:srgbClr val="CCFF33"/>
                </a:solidFill>
                <a:cs typeface="Times New Roman" panose="02020603050405020304" pitchFamily="18" charset="0"/>
              </a:rPr>
              <a:t>και γιαυτό το ασύζευκτο ζεύγος ηλεκτρονίων προκαλεί μεγαλύτερη παραμόρφωση στη γεωμετρική δομή του </a:t>
            </a:r>
            <a:r>
              <a:rPr lang="en-US" altLang="el-GR" sz="1600">
                <a:solidFill>
                  <a:srgbClr val="CCFF33"/>
                </a:solidFill>
                <a:cs typeface="Times New Roman" panose="02020603050405020304" pitchFamily="18" charset="0"/>
              </a:rPr>
              <a:t>NF</a:t>
            </a:r>
            <a:r>
              <a:rPr lang="el-GR" altLang="el-GR" sz="1600" baseline="-30000">
                <a:solidFill>
                  <a:srgbClr val="CCFF33"/>
                </a:solidFill>
                <a:cs typeface="Times New Roman" panose="02020603050405020304" pitchFamily="18" charset="0"/>
              </a:rPr>
              <a:t>3</a:t>
            </a:r>
            <a:r>
              <a:rPr lang="el-GR" altLang="el-GR" sz="1600">
                <a:solidFill>
                  <a:srgbClr val="CCFF33"/>
                </a:solidFill>
                <a:cs typeface="Times New Roman" panose="02020603050405020304" pitchFamily="18" charset="0"/>
              </a:rPr>
              <a:t> (γωνία </a:t>
            </a:r>
            <a:r>
              <a:rPr lang="en-US" altLang="el-GR" sz="1600">
                <a:solidFill>
                  <a:srgbClr val="CCFF33"/>
                </a:solidFill>
                <a:cs typeface="Times New Roman" panose="02020603050405020304" pitchFamily="18" charset="0"/>
              </a:rPr>
              <a:t>F</a:t>
            </a:r>
            <a:r>
              <a:rPr lang="el-GR" altLang="el-GR" sz="1600">
                <a:solidFill>
                  <a:srgbClr val="CCFF33"/>
                </a:solidFill>
                <a:cs typeface="Times New Roman" panose="02020603050405020304" pitchFamily="18" charset="0"/>
              </a:rPr>
              <a:t>-Ν-</a:t>
            </a:r>
            <a:r>
              <a:rPr lang="en-US" altLang="el-GR" sz="1600">
                <a:solidFill>
                  <a:srgbClr val="CCFF33"/>
                </a:solidFill>
                <a:cs typeface="Times New Roman" panose="02020603050405020304" pitchFamily="18" charset="0"/>
              </a:rPr>
              <a:t>F</a:t>
            </a:r>
            <a:r>
              <a:rPr lang="el-GR" altLang="el-GR" sz="1600">
                <a:solidFill>
                  <a:srgbClr val="CCFF33"/>
                </a:solidFill>
                <a:cs typeface="Times New Roman" panose="02020603050405020304" pitchFamily="18" charset="0"/>
              </a:rPr>
              <a:t> 102,30</a:t>
            </a:r>
            <a:r>
              <a:rPr lang="en-US" altLang="el-GR" sz="1600" baseline="30000">
                <a:solidFill>
                  <a:srgbClr val="CCFF33"/>
                </a:solidFill>
                <a:cs typeface="Times New Roman" panose="02020603050405020304" pitchFamily="18" charset="0"/>
              </a:rPr>
              <a:t>o</a:t>
            </a:r>
            <a:r>
              <a:rPr lang="el-GR" altLang="el-GR" sz="1600">
                <a:solidFill>
                  <a:srgbClr val="CCFF33"/>
                </a:solidFill>
                <a:cs typeface="Times New Roman" panose="02020603050405020304" pitchFamily="18" charset="0"/>
              </a:rPr>
              <a:t>) παρά στη δομή του μορίου </a:t>
            </a:r>
            <a:r>
              <a:rPr lang="en-US" altLang="el-GR" sz="1600">
                <a:solidFill>
                  <a:srgbClr val="CCFF33"/>
                </a:solidFill>
                <a:cs typeface="Times New Roman" panose="02020603050405020304" pitchFamily="18" charset="0"/>
              </a:rPr>
              <a:t>NH</a:t>
            </a:r>
            <a:r>
              <a:rPr lang="el-GR" altLang="el-GR" sz="1600" baseline="-30000">
                <a:solidFill>
                  <a:srgbClr val="CCFF33"/>
                </a:solidFill>
                <a:cs typeface="Times New Roman" panose="02020603050405020304" pitchFamily="18" charset="0"/>
              </a:rPr>
              <a:t>3</a:t>
            </a:r>
            <a:r>
              <a:rPr lang="el-GR" altLang="el-GR" sz="1600">
                <a:solidFill>
                  <a:srgbClr val="CCFF33"/>
                </a:solidFill>
                <a:cs typeface="Times New Roman" panose="02020603050405020304" pitchFamily="18" charset="0"/>
              </a:rPr>
              <a:t> (γωνία Η-Ν-Η 107,48</a:t>
            </a:r>
            <a:r>
              <a:rPr lang="el-GR" altLang="el-GR" sz="1600" baseline="30000">
                <a:solidFill>
                  <a:srgbClr val="CCFF33"/>
                </a:solidFill>
                <a:cs typeface="Times New Roman" panose="02020603050405020304" pitchFamily="18" charset="0"/>
              </a:rPr>
              <a:t>ο</a:t>
            </a:r>
            <a:r>
              <a:rPr lang="el-GR" altLang="el-GR" sz="1600">
                <a:solidFill>
                  <a:srgbClr val="CCFF33"/>
                </a:solidFill>
                <a:cs typeface="Times New Roman" panose="02020603050405020304" pitchFamily="18" charset="0"/>
              </a:rPr>
              <a:t>)</a:t>
            </a:r>
            <a:endParaRPr lang="el-GR" altLang="el-GR" sz="1600">
              <a:solidFill>
                <a:srgbClr val="CCFF33"/>
              </a:solidFill>
            </a:endParaRPr>
          </a:p>
          <a:p>
            <a:pPr eaLnBrk="1" hangingPunct="1">
              <a:spcBef>
                <a:spcPct val="50000"/>
              </a:spcBef>
              <a:buFontTx/>
              <a:buNone/>
            </a:pPr>
            <a:endParaRPr lang="el-GR" altLang="el-GR" sz="1600">
              <a:solidFill>
                <a:srgbClr val="CCFF33"/>
              </a:solidFill>
            </a:endParaRPr>
          </a:p>
          <a:p>
            <a:pPr eaLnBrk="1" hangingPunct="1">
              <a:spcBef>
                <a:spcPct val="50000"/>
              </a:spcBef>
              <a:buFontTx/>
              <a:buNone/>
            </a:pPr>
            <a:endParaRPr lang="el-GR" altLang="el-GR" sz="1600">
              <a:solidFill>
                <a:srgbClr val="CCFF33"/>
              </a:solidFill>
            </a:endParaRPr>
          </a:p>
          <a:p>
            <a:pPr eaLnBrk="1" hangingPunct="1">
              <a:spcBef>
                <a:spcPct val="50000"/>
              </a:spcBef>
              <a:buFontTx/>
              <a:buNone/>
            </a:pPr>
            <a:endParaRPr lang="el-GR" altLang="el-GR" sz="1600">
              <a:solidFill>
                <a:srgbClr val="CCFF33"/>
              </a:solidFill>
            </a:endParaRPr>
          </a:p>
          <a:p>
            <a:pPr eaLnBrk="1" hangingPunct="1">
              <a:spcBef>
                <a:spcPct val="50000"/>
              </a:spcBef>
              <a:buFontTx/>
              <a:buNone/>
            </a:pPr>
            <a:endParaRPr lang="el-GR" altLang="el-GR" sz="1600">
              <a:solidFill>
                <a:srgbClr val="CCFF33"/>
              </a:solidFill>
            </a:endParaRPr>
          </a:p>
          <a:p>
            <a:pPr eaLnBrk="1" hangingPunct="1">
              <a:spcBef>
                <a:spcPct val="50000"/>
              </a:spcBef>
              <a:buFontTx/>
              <a:buNone/>
            </a:pPr>
            <a:endParaRPr lang="el-GR" altLang="el-GR" sz="1600">
              <a:solidFill>
                <a:srgbClr val="CCFF33"/>
              </a:solidFill>
            </a:endParaRPr>
          </a:p>
          <a:p>
            <a:pPr eaLnBrk="1" hangingPunct="1">
              <a:spcBef>
                <a:spcPct val="50000"/>
              </a:spcBef>
              <a:buFontTx/>
              <a:buAutoNum type="arabicPeriod" startAt="5"/>
            </a:pPr>
            <a:r>
              <a:rPr lang="el-GR" altLang="el-GR" sz="1600">
                <a:solidFill>
                  <a:srgbClr val="CCFF33"/>
                </a:solidFill>
                <a:cs typeface="Times New Roman" panose="02020603050405020304" pitchFamily="18" charset="0"/>
              </a:rPr>
              <a:t>Τα ισοηλεκτρονικά μόρια, δηλαδή μόρια με ίσο αριθμό ηλεκτρονίων στη στοιβάδα σθένους του κεντρικού ατόμου, έχουν την ίδια γεωμετρική δομή. Για παράδειγμα, τα ιόντα </a:t>
            </a:r>
            <a:r>
              <a:rPr lang="en-US" altLang="el-GR" sz="1600">
                <a:solidFill>
                  <a:srgbClr val="CCFF33"/>
                </a:solidFill>
                <a:cs typeface="Times New Roman" panose="02020603050405020304" pitchFamily="18" charset="0"/>
              </a:rPr>
              <a:t>BF</a:t>
            </a:r>
            <a:r>
              <a:rPr lang="el-GR" altLang="el-GR" sz="1600" baseline="-30000">
                <a:solidFill>
                  <a:srgbClr val="CCFF33"/>
                </a:solidFill>
                <a:cs typeface="Times New Roman" panose="02020603050405020304" pitchFamily="18" charset="0"/>
              </a:rPr>
              <a:t>4</a:t>
            </a:r>
            <a:r>
              <a:rPr lang="el-GR" altLang="el-GR" sz="1600" baseline="30000">
                <a:solidFill>
                  <a:srgbClr val="CCFF33"/>
                </a:solidFill>
                <a:cs typeface="Times New Roman" panose="02020603050405020304" pitchFamily="18" charset="0"/>
              </a:rPr>
              <a:t>-</a:t>
            </a:r>
            <a:r>
              <a:rPr lang="el-GR" altLang="el-GR" sz="1600">
                <a:solidFill>
                  <a:srgbClr val="CCFF33"/>
                </a:solidFill>
                <a:cs typeface="Times New Roman" panose="02020603050405020304" pitchFamily="18" charset="0"/>
              </a:rPr>
              <a:t> και ΝΗ</a:t>
            </a:r>
            <a:r>
              <a:rPr lang="el-GR" altLang="el-GR" sz="1600" baseline="-30000">
                <a:solidFill>
                  <a:srgbClr val="CCFF33"/>
                </a:solidFill>
                <a:cs typeface="Times New Roman" panose="02020603050405020304" pitchFamily="18" charset="0"/>
              </a:rPr>
              <a:t>4</a:t>
            </a:r>
            <a:r>
              <a:rPr lang="el-GR" altLang="el-GR" sz="1600" baseline="30000">
                <a:solidFill>
                  <a:srgbClr val="CCFF33"/>
                </a:solidFill>
                <a:cs typeface="Times New Roman" panose="02020603050405020304" pitchFamily="18" charset="0"/>
              </a:rPr>
              <a:t>+</a:t>
            </a:r>
            <a:r>
              <a:rPr lang="el-GR" altLang="el-GR" sz="1600">
                <a:solidFill>
                  <a:srgbClr val="CCFF33"/>
                </a:solidFill>
                <a:cs typeface="Times New Roman" panose="02020603050405020304" pitchFamily="18" charset="0"/>
              </a:rPr>
              <a:t> έχουν την ίδια τετραεδρική δομή με το μόριο του </a:t>
            </a:r>
            <a:r>
              <a:rPr lang="en-US" altLang="el-GR" sz="1600">
                <a:solidFill>
                  <a:srgbClr val="CCFF33"/>
                </a:solidFill>
                <a:cs typeface="Times New Roman" panose="02020603050405020304" pitchFamily="18" charset="0"/>
              </a:rPr>
              <a:t>CH</a:t>
            </a:r>
            <a:r>
              <a:rPr lang="el-GR" altLang="el-GR" sz="1600" baseline="-30000">
                <a:solidFill>
                  <a:srgbClr val="CCFF33"/>
                </a:solidFill>
                <a:cs typeface="Times New Roman" panose="02020603050405020304" pitchFamily="18" charset="0"/>
              </a:rPr>
              <a:t>4</a:t>
            </a:r>
            <a:r>
              <a:rPr lang="el-GR" altLang="el-GR" sz="1600">
                <a:solidFill>
                  <a:srgbClr val="CCFF33"/>
                </a:solidFill>
                <a:cs typeface="Times New Roman" panose="02020603050405020304" pitchFamily="18" charset="0"/>
              </a:rPr>
              <a:t> γιατί το κεντρικό άτομο τους έχει οκτώ ηλεκτρόνια (τέσσερα δεσμικά ζεύγη ηλεκτρονίων). </a:t>
            </a:r>
          </a:p>
        </p:txBody>
      </p:sp>
      <p:graphicFrame>
        <p:nvGraphicFramePr>
          <p:cNvPr id="15364" name="Object 4">
            <a:extLst>
              <a:ext uri="{FF2B5EF4-FFF2-40B4-BE49-F238E27FC236}">
                <a16:creationId xmlns:a16="http://schemas.microsoft.com/office/drawing/2014/main" id="{BA339103-E7C1-4901-B69B-E20482666FC7}"/>
              </a:ext>
            </a:extLst>
          </p:cNvPr>
          <p:cNvGraphicFramePr>
            <a:graphicFrameLocks noChangeAspect="1"/>
          </p:cNvGraphicFramePr>
          <p:nvPr/>
        </p:nvGraphicFramePr>
        <p:xfrm>
          <a:off x="2971800" y="3276600"/>
          <a:ext cx="2895600" cy="1562100"/>
        </p:xfrm>
        <a:graphic>
          <a:graphicData uri="http://schemas.openxmlformats.org/presentationml/2006/ole">
            <mc:AlternateContent xmlns:mc="http://schemas.openxmlformats.org/markup-compatibility/2006">
              <mc:Choice xmlns:v="urn:schemas-microsoft-com:vml" Requires="v">
                <p:oleObj spid="_x0000_s4098" name="Bitmap Image" r:id="rId3" imgW="2048161" imgH="1104762" progId="Paint.Picture">
                  <p:embed/>
                </p:oleObj>
              </mc:Choice>
              <mc:Fallback>
                <p:oleObj name="Bitmap Image" r:id="rId3" imgW="2048161" imgH="1104762" progId="Paint.Picture">
                  <p:embed/>
                  <p:pic>
                    <p:nvPicPr>
                      <p:cNvPr id="15364" name="Object 4">
                        <a:extLst>
                          <a:ext uri="{FF2B5EF4-FFF2-40B4-BE49-F238E27FC236}">
                            <a16:creationId xmlns:a16="http://schemas.microsoft.com/office/drawing/2014/main" id="{BA339103-E7C1-4901-B69B-E20482666FC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71800" y="3276600"/>
                        <a:ext cx="2895600" cy="156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 name="Rectangle 5">
            <a:extLst>
              <a:ext uri="{FF2B5EF4-FFF2-40B4-BE49-F238E27FC236}">
                <a16:creationId xmlns:a16="http://schemas.microsoft.com/office/drawing/2014/main" id="{93ABCCC0-FDA2-451F-AEB5-57B86C670101}"/>
              </a:ext>
            </a:extLst>
          </p:cNvPr>
          <p:cNvSpPr/>
          <p:nvPr/>
        </p:nvSpPr>
        <p:spPr bwMode="auto">
          <a:xfrm>
            <a:off x="0" y="857250"/>
            <a:ext cx="9144000" cy="57150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a:lstStyle/>
          <a:p>
            <a:pPr eaLnBrk="1" hangingPunct="1">
              <a:defRPr/>
            </a:pPr>
            <a:endParaRPr lang="el-GR">
              <a:effectLst>
                <a:outerShdw blurRad="38100" dist="38100" dir="2700000" algn="tl">
                  <a:srgbClr val="000000">
                    <a:alpha val="43137"/>
                  </a:srgbClr>
                </a:outerShdw>
              </a:effectLst>
            </a:endParaRPr>
          </a:p>
        </p:txBody>
      </p:sp>
      <p:pic>
        <p:nvPicPr>
          <p:cNvPr id="7" name="Picture 222">
            <a:extLst>
              <a:ext uri="{FF2B5EF4-FFF2-40B4-BE49-F238E27FC236}">
                <a16:creationId xmlns:a16="http://schemas.microsoft.com/office/drawing/2014/main" id="{A901FC51-7870-4CBC-9507-03B4AADE2E1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5775" y="1000125"/>
            <a:ext cx="8658225" cy="5214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amond(in)">
                                      <p:cBhvr>
                                        <p:cTn id="7" dur="1000"/>
                                        <p:tgtEl>
                                          <p:spTgt spid="6"/>
                                        </p:tgtEl>
                                      </p:cBhvr>
                                    </p:animEffect>
                                  </p:childTnLst>
                                </p:cTn>
                              </p:par>
                              <p:par>
                                <p:cTn id="8" presetID="3" presetClass="entr" presetSubtype="1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linds(horizontal)">
                                      <p:cBhvr>
                                        <p:cTn id="10" dur="500"/>
                                        <p:tgtEl>
                                          <p:spTgt spid="7"/>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8" presetClass="exit" presetSubtype="16" fill="hold" grpId="1" nodeType="clickEffect">
                                  <p:stCondLst>
                                    <p:cond delay="0"/>
                                  </p:stCondLst>
                                  <p:childTnLst>
                                    <p:animEffect transition="out" filter="diamond(in)">
                                      <p:cBhvr>
                                        <p:cTn id="14" dur="1000"/>
                                        <p:tgtEl>
                                          <p:spTgt spid="6"/>
                                        </p:tgtEl>
                                      </p:cBhvr>
                                    </p:animEffect>
                                    <p:set>
                                      <p:cBhvr>
                                        <p:cTn id="15" dur="1" fill="hold">
                                          <p:stCondLst>
                                            <p:cond delay="999"/>
                                          </p:stCondLst>
                                        </p:cTn>
                                        <p:tgtEl>
                                          <p:spTgt spid="6"/>
                                        </p:tgtEl>
                                        <p:attrNameLst>
                                          <p:attrName>style.visibility</p:attrName>
                                        </p:attrNameLst>
                                      </p:cBhvr>
                                      <p:to>
                                        <p:strVal val="hidden"/>
                                      </p:to>
                                    </p:set>
                                  </p:childTnLst>
                                </p:cTn>
                              </p:par>
                              <p:par>
                                <p:cTn id="16" presetID="8" presetClass="exit" presetSubtype="16" fill="hold" nodeType="withEffect">
                                  <p:stCondLst>
                                    <p:cond delay="0"/>
                                  </p:stCondLst>
                                  <p:childTnLst>
                                    <p:animEffect transition="out" filter="diamond(in)">
                                      <p:cBhvr>
                                        <p:cTn id="17" dur="500"/>
                                        <p:tgtEl>
                                          <p:spTgt spid="7"/>
                                        </p:tgtEl>
                                      </p:cBhvr>
                                    </p:animEffect>
                                    <p:set>
                                      <p:cBhvr>
                                        <p:cTn id="18"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2">
            <a:extLst>
              <a:ext uri="{FF2B5EF4-FFF2-40B4-BE49-F238E27FC236}">
                <a16:creationId xmlns:a16="http://schemas.microsoft.com/office/drawing/2014/main" id="{9C6B3DB4-E5D7-4C92-A096-DF93F95ADA68}"/>
              </a:ext>
            </a:extLst>
          </p:cNvPr>
          <p:cNvSpPr txBox="1">
            <a:spLocks noChangeArrowheads="1"/>
          </p:cNvSpPr>
          <p:nvPr/>
        </p:nvSpPr>
        <p:spPr bwMode="auto">
          <a:xfrm>
            <a:off x="685800" y="0"/>
            <a:ext cx="78486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el-GR" altLang="el-GR" sz="2800" b="1" i="1">
                <a:solidFill>
                  <a:schemeClr val="tx2"/>
                </a:solidFill>
              </a:rPr>
              <a:t>Ομοιοπολικός δεσμός – Κβαντομηχανική Θεώρηση Θεωρία Δεσμών Σθένους (</a:t>
            </a:r>
            <a:r>
              <a:rPr lang="en-US" altLang="el-GR" sz="2800" b="1" i="1">
                <a:solidFill>
                  <a:schemeClr val="tx2"/>
                </a:solidFill>
              </a:rPr>
              <a:t>V</a:t>
            </a:r>
            <a:r>
              <a:rPr lang="el-GR" altLang="el-GR" sz="2800" b="1" i="1">
                <a:solidFill>
                  <a:schemeClr val="tx2"/>
                </a:solidFill>
              </a:rPr>
              <a:t>Β)</a:t>
            </a:r>
            <a:endParaRPr lang="en-GB" altLang="el-GR" sz="2800" b="1" i="1">
              <a:solidFill>
                <a:schemeClr val="tx2"/>
              </a:solidFill>
            </a:endParaRPr>
          </a:p>
        </p:txBody>
      </p:sp>
      <p:sp>
        <p:nvSpPr>
          <p:cNvPr id="16387" name="Text Box 3">
            <a:extLst>
              <a:ext uri="{FF2B5EF4-FFF2-40B4-BE49-F238E27FC236}">
                <a16:creationId xmlns:a16="http://schemas.microsoft.com/office/drawing/2014/main" id="{DCA6157E-FA5A-417F-9E32-6AAAC00AD77C}"/>
              </a:ext>
            </a:extLst>
          </p:cNvPr>
          <p:cNvSpPr txBox="1">
            <a:spLocks noChangeArrowheads="1"/>
          </p:cNvSpPr>
          <p:nvPr/>
        </p:nvSpPr>
        <p:spPr bwMode="auto">
          <a:xfrm>
            <a:off x="0" y="914400"/>
            <a:ext cx="9144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l-GR" altLang="el-GR" sz="1600"/>
              <a:t>	</a:t>
            </a:r>
          </a:p>
        </p:txBody>
      </p:sp>
      <p:sp>
        <p:nvSpPr>
          <p:cNvPr id="16388" name="Text Box 4">
            <a:extLst>
              <a:ext uri="{FF2B5EF4-FFF2-40B4-BE49-F238E27FC236}">
                <a16:creationId xmlns:a16="http://schemas.microsoft.com/office/drawing/2014/main" id="{230646E3-5C63-43FB-8F54-7E3CE2B656A3}"/>
              </a:ext>
            </a:extLst>
          </p:cNvPr>
          <p:cNvSpPr txBox="1">
            <a:spLocks noChangeArrowheads="1"/>
          </p:cNvSpPr>
          <p:nvPr/>
        </p:nvSpPr>
        <p:spPr bwMode="auto">
          <a:xfrm>
            <a:off x="533400" y="990600"/>
            <a:ext cx="82296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endParaRPr lang="el-GR" altLang="el-GR" sz="1600"/>
          </a:p>
        </p:txBody>
      </p:sp>
      <p:sp>
        <p:nvSpPr>
          <p:cNvPr id="16389" name="Text Box 5">
            <a:extLst>
              <a:ext uri="{FF2B5EF4-FFF2-40B4-BE49-F238E27FC236}">
                <a16:creationId xmlns:a16="http://schemas.microsoft.com/office/drawing/2014/main" id="{B2A78C97-3CE8-4488-8DCD-913DAA1ABC6B}"/>
              </a:ext>
            </a:extLst>
          </p:cNvPr>
          <p:cNvSpPr txBox="1">
            <a:spLocks noChangeArrowheads="1"/>
          </p:cNvSpPr>
          <p:nvPr/>
        </p:nvSpPr>
        <p:spPr bwMode="auto">
          <a:xfrm>
            <a:off x="685800" y="1143000"/>
            <a:ext cx="7848600" cy="461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el-GR" altLang="el-GR" sz="1600">
                <a:solidFill>
                  <a:srgbClr val="FFCC00"/>
                </a:solidFill>
              </a:rPr>
              <a:t>Δημιουργήθηκε</a:t>
            </a:r>
            <a:r>
              <a:rPr lang="el-GR" altLang="el-GR" sz="1600">
                <a:solidFill>
                  <a:srgbClr val="FFCC00"/>
                </a:solidFill>
                <a:cs typeface="Times New Roman" panose="02020603050405020304" pitchFamily="18" charset="0"/>
              </a:rPr>
              <a:t> από τον </a:t>
            </a:r>
            <a:r>
              <a:rPr lang="en-US" altLang="el-GR" sz="1600">
                <a:solidFill>
                  <a:srgbClr val="FFCC00"/>
                </a:solidFill>
                <a:cs typeface="Times New Roman" panose="02020603050405020304" pitchFamily="18" charset="0"/>
              </a:rPr>
              <a:t>Linus Pauling</a:t>
            </a:r>
            <a:r>
              <a:rPr lang="el-GR" altLang="el-GR" sz="1600">
                <a:solidFill>
                  <a:srgbClr val="FFCC00"/>
                </a:solidFill>
                <a:cs typeface="Times New Roman" panose="02020603050405020304" pitchFamily="18" charset="0"/>
              </a:rPr>
              <a:t> </a:t>
            </a:r>
            <a:r>
              <a:rPr lang="el-GR" altLang="el-GR" sz="1600">
                <a:solidFill>
                  <a:srgbClr val="FFCC00"/>
                </a:solidFill>
              </a:rPr>
              <a:t>προσπαθώντας να δώσει εξήγηση για το </a:t>
            </a:r>
            <a:r>
              <a:rPr lang="el-GR" altLang="el-GR" sz="1600">
                <a:solidFill>
                  <a:srgbClr val="FFCC00"/>
                </a:solidFill>
                <a:cs typeface="Times New Roman" panose="02020603050405020304" pitchFamily="18" charset="0"/>
              </a:rPr>
              <a:t>πότε, πως και γιατί σχηματίζεται ένας δεσμός</a:t>
            </a:r>
            <a:r>
              <a:rPr lang="el-GR" altLang="el-GR" sz="1600">
                <a:solidFill>
                  <a:srgbClr val="FFCC00"/>
                </a:solidFill>
              </a:rPr>
              <a:t>.</a:t>
            </a:r>
            <a:r>
              <a:rPr lang="en-GB" altLang="el-GR" sz="1600">
                <a:cs typeface="Times New Roman" panose="02020603050405020304" pitchFamily="18" charset="0"/>
              </a:rPr>
              <a:t> </a:t>
            </a:r>
            <a:endParaRPr lang="el-GR" altLang="el-GR" sz="1600"/>
          </a:p>
          <a:p>
            <a:pPr algn="ctr" eaLnBrk="1" hangingPunct="1">
              <a:spcBef>
                <a:spcPct val="50000"/>
              </a:spcBef>
              <a:buFontTx/>
              <a:buNone/>
            </a:pPr>
            <a:endParaRPr lang="el-GR" altLang="el-GR" sz="1600"/>
          </a:p>
          <a:p>
            <a:pPr algn="just" eaLnBrk="1" hangingPunct="1">
              <a:spcBef>
                <a:spcPct val="50000"/>
              </a:spcBef>
              <a:buFontTx/>
              <a:buNone/>
            </a:pPr>
            <a:r>
              <a:rPr lang="el-GR" altLang="el-GR" sz="1600">
                <a:cs typeface="Times New Roman" panose="02020603050405020304" pitchFamily="18" charset="0"/>
              </a:rPr>
              <a:t>Η θεωρία δεσμών σθένους περιγράφει το σχηματισμό ομοιοπολικού δεσμού σαν το αποτέλεσμα της </a:t>
            </a:r>
            <a:r>
              <a:rPr lang="el-GR" altLang="el-GR" sz="1600" u="sng">
                <a:solidFill>
                  <a:schemeClr val="tx2"/>
                </a:solidFill>
                <a:cs typeface="Times New Roman" panose="02020603050405020304" pitchFamily="18" charset="0"/>
              </a:rPr>
              <a:t>αλληλεπίδρασης ή επικάλυψης των ατομικών τροχιακών</a:t>
            </a:r>
            <a:r>
              <a:rPr lang="el-GR" altLang="el-GR" sz="1600">
                <a:cs typeface="Times New Roman" panose="02020603050405020304" pitchFamily="18" charset="0"/>
              </a:rPr>
              <a:t> (</a:t>
            </a:r>
            <a:r>
              <a:rPr lang="en-US" altLang="el-GR" sz="1600">
                <a:cs typeface="Times New Roman" panose="02020603050405020304" pitchFamily="18" charset="0"/>
              </a:rPr>
              <a:t>Orbital</a:t>
            </a:r>
            <a:r>
              <a:rPr lang="el-GR" altLang="el-GR" sz="1600">
                <a:cs typeface="Times New Roman" panose="02020603050405020304" pitchFamily="18" charset="0"/>
              </a:rPr>
              <a:t>’</a:t>
            </a:r>
            <a:r>
              <a:rPr lang="en-US" altLang="el-GR" sz="1600">
                <a:cs typeface="Times New Roman" panose="02020603050405020304" pitchFamily="18" charset="0"/>
              </a:rPr>
              <a:t>s overlap</a:t>
            </a:r>
            <a:r>
              <a:rPr lang="el-GR" altLang="el-GR" sz="1600">
                <a:cs typeface="Times New Roman" panose="02020603050405020304" pitchFamily="18" charset="0"/>
              </a:rPr>
              <a:t>) των ατόμων που  συμμετέχουν στο χημικό δεσμό. Η ιδέα του μοιράσματος ηλεκτρονικών ζευγών παραμένει ζωντανή στη θεωρία των δεσμών σθένους μόνο που πλέον δίδεται μια μηχανιστική εξήγηση για αυτή. </a:t>
            </a:r>
            <a:r>
              <a:rPr lang="el-GR" altLang="el-GR" sz="1600" u="sng">
                <a:solidFill>
                  <a:schemeClr val="tx2"/>
                </a:solidFill>
                <a:cs typeface="Times New Roman" panose="02020603050405020304" pitchFamily="18" charset="0"/>
              </a:rPr>
              <a:t>Το μοίρασμα ηλεκτρονίων επιτυγχάνεται όταν τα ατομικά τροχιακά των ατόμων που σχηματίζουν το χημικό δεσμό επικαλύπτονται μεταξύ τους με τέτοιο τρόπο έτσι ώστε να προκύπτει υψηλή ηλεκτρονική πυκνότητα στην περιοχή ανάμεσα στα άτομα του δεσμού (δεσμική περιοχή)</a:t>
            </a:r>
            <a:r>
              <a:rPr lang="el-GR" altLang="el-GR" sz="1600">
                <a:cs typeface="Times New Roman" panose="02020603050405020304" pitchFamily="18" charset="0"/>
              </a:rPr>
              <a:t> </a:t>
            </a:r>
            <a:endParaRPr lang="el-GR" altLang="el-GR" sz="1600"/>
          </a:p>
          <a:p>
            <a:pPr algn="just" eaLnBrk="1" hangingPunct="1">
              <a:spcBef>
                <a:spcPct val="50000"/>
              </a:spcBef>
              <a:buFontTx/>
              <a:buNone/>
            </a:pPr>
            <a:r>
              <a:rPr lang="el-GR" altLang="el-GR" sz="1600">
                <a:cs typeface="Times New Roman" panose="02020603050405020304" pitchFamily="18" charset="0"/>
              </a:rPr>
              <a:t>Για να περιγράψουμε σύμφωνα με τη θεωρία δεσμών σθένους το σχηματισμό ομοιοπολικού δεσμού πρέπει να </a:t>
            </a:r>
            <a:r>
              <a:rPr lang="el-GR" altLang="el-GR" sz="1600" u="sng">
                <a:solidFill>
                  <a:schemeClr val="tx2"/>
                </a:solidFill>
                <a:cs typeface="Times New Roman" panose="02020603050405020304" pitchFamily="18" charset="0"/>
              </a:rPr>
              <a:t>γνωρίζουμε την ηλεκτρονική δομή και τα ατομικά τροχιακά των ατόμων που σχηματίζουν το χημικό δεσμό</a:t>
            </a:r>
            <a:r>
              <a:rPr lang="el-GR" altLang="el-GR" sz="1600">
                <a:cs typeface="Times New Roman" panose="02020603050405020304" pitchFamily="18" charset="0"/>
              </a:rPr>
              <a:t>. Για να σχηματιστεί δεσμός θα πρέπει δύο άτομα να προσεγγίσουν πολύ κοντά μεταξύ τους έτσι ώστε να </a:t>
            </a:r>
            <a:r>
              <a:rPr lang="el-GR" altLang="el-GR" sz="1600" u="sng">
                <a:solidFill>
                  <a:schemeClr val="tx2"/>
                </a:solidFill>
                <a:cs typeface="Times New Roman" panose="02020603050405020304" pitchFamily="18" charset="0"/>
              </a:rPr>
              <a:t>αλληλοεπικαλυφθούν ατομικά τροχιακά παραπλήσιας ενέργειας που περιέχουν ηλεκτρόνια</a:t>
            </a:r>
            <a:r>
              <a:rPr lang="el-GR" altLang="el-GR" sz="1600">
                <a:cs typeface="Times New Roman" panose="02020603050405020304" pitchFamily="18" charset="0"/>
              </a:rPr>
              <a:t>.   Όσο μεγαλύτερη είναι η επικάλυψη των ατομικών τροχιακών τόσο ισχυρότερος είναι ο ομοιοπολικός δεσμός.</a:t>
            </a:r>
            <a:endParaRPr lang="en-GB" altLang="el-GR" sz="160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2">
            <a:extLst>
              <a:ext uri="{FF2B5EF4-FFF2-40B4-BE49-F238E27FC236}">
                <a16:creationId xmlns:a16="http://schemas.microsoft.com/office/drawing/2014/main" id="{60B788B0-2CB6-41BE-A330-982DD7A51B97}"/>
              </a:ext>
            </a:extLst>
          </p:cNvPr>
          <p:cNvSpPr txBox="1">
            <a:spLocks noChangeArrowheads="1"/>
          </p:cNvSpPr>
          <p:nvPr/>
        </p:nvSpPr>
        <p:spPr bwMode="auto">
          <a:xfrm>
            <a:off x="685800" y="0"/>
            <a:ext cx="78486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el-GR" altLang="el-GR" sz="2800" b="1" i="1">
                <a:solidFill>
                  <a:schemeClr val="tx2"/>
                </a:solidFill>
              </a:rPr>
              <a:t>Θεωρία Δεσμών Σθένους (</a:t>
            </a:r>
            <a:r>
              <a:rPr lang="en-US" altLang="el-GR" sz="2800" b="1" i="1">
                <a:solidFill>
                  <a:schemeClr val="tx2"/>
                </a:solidFill>
              </a:rPr>
              <a:t>V</a:t>
            </a:r>
            <a:r>
              <a:rPr lang="el-GR" altLang="el-GR" sz="2800" b="1" i="1">
                <a:solidFill>
                  <a:schemeClr val="tx2"/>
                </a:solidFill>
              </a:rPr>
              <a:t>Β)                           Απλοί δεσμοί σε διατομικά μόρια</a:t>
            </a:r>
            <a:endParaRPr lang="en-GB" altLang="el-GR" sz="2800" b="1" i="1">
              <a:solidFill>
                <a:schemeClr val="tx2"/>
              </a:solidFill>
            </a:endParaRPr>
          </a:p>
        </p:txBody>
      </p:sp>
      <p:sp>
        <p:nvSpPr>
          <p:cNvPr id="17411" name="Text Box 3">
            <a:extLst>
              <a:ext uri="{FF2B5EF4-FFF2-40B4-BE49-F238E27FC236}">
                <a16:creationId xmlns:a16="http://schemas.microsoft.com/office/drawing/2014/main" id="{EB21E018-5B26-4F1B-B83C-F15A1C6CA8F3}"/>
              </a:ext>
            </a:extLst>
          </p:cNvPr>
          <p:cNvSpPr txBox="1">
            <a:spLocks noChangeArrowheads="1"/>
          </p:cNvSpPr>
          <p:nvPr/>
        </p:nvSpPr>
        <p:spPr bwMode="auto">
          <a:xfrm>
            <a:off x="0" y="1143000"/>
            <a:ext cx="16764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l-GR" altLang="el-GR" sz="1800"/>
              <a:t>Αλληλεπίδραση                   </a:t>
            </a:r>
            <a:r>
              <a:rPr lang="en-US" altLang="el-GR" sz="1800"/>
              <a:t>s – s </a:t>
            </a:r>
            <a:r>
              <a:rPr lang="el-GR" altLang="el-GR" sz="1800"/>
              <a:t>τροχιακών</a:t>
            </a:r>
            <a:endParaRPr lang="en-GB" altLang="el-GR" sz="1800"/>
          </a:p>
        </p:txBody>
      </p:sp>
      <p:pic>
        <p:nvPicPr>
          <p:cNvPr id="17412" name="Picture 4">
            <a:extLst>
              <a:ext uri="{FF2B5EF4-FFF2-40B4-BE49-F238E27FC236}">
                <a16:creationId xmlns:a16="http://schemas.microsoft.com/office/drawing/2014/main" id="{FF8BEC66-7560-4335-AB86-C5DF4D08BC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990600"/>
            <a:ext cx="3933825"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3" name="Text Box 5">
            <a:extLst>
              <a:ext uri="{FF2B5EF4-FFF2-40B4-BE49-F238E27FC236}">
                <a16:creationId xmlns:a16="http://schemas.microsoft.com/office/drawing/2014/main" id="{7A2E5D9F-F722-4611-AB3F-4073917A9FD1}"/>
              </a:ext>
            </a:extLst>
          </p:cNvPr>
          <p:cNvSpPr txBox="1">
            <a:spLocks noChangeArrowheads="1"/>
          </p:cNvSpPr>
          <p:nvPr/>
        </p:nvSpPr>
        <p:spPr bwMode="auto">
          <a:xfrm>
            <a:off x="5562600" y="838200"/>
            <a:ext cx="3581400"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50000"/>
              </a:spcBef>
              <a:buFontTx/>
              <a:buNone/>
            </a:pPr>
            <a:r>
              <a:rPr lang="el-GR" altLang="el-GR" sz="1600">
                <a:solidFill>
                  <a:srgbClr val="FF99FF"/>
                </a:solidFill>
                <a:cs typeface="Times New Roman" panose="02020603050405020304" pitchFamily="18" charset="0"/>
              </a:rPr>
              <a:t>Όλοι οι δεσμοί όπου η περιοχή υψηλής ηλεκτρονικής πυκνότητας περιβάλλει τον άξονα του δεσμού, ονομάζονται </a:t>
            </a:r>
            <a:r>
              <a:rPr lang="el-GR" altLang="el-GR" sz="1600" b="1">
                <a:solidFill>
                  <a:schemeClr val="tx2"/>
                </a:solidFill>
                <a:cs typeface="Times New Roman" panose="02020603050405020304" pitchFamily="18" charset="0"/>
              </a:rPr>
              <a:t>σ-δεσμοί</a:t>
            </a:r>
            <a:r>
              <a:rPr lang="el-GR" altLang="el-GR" sz="1600">
                <a:solidFill>
                  <a:srgbClr val="FF99FF"/>
                </a:solidFill>
                <a:cs typeface="Times New Roman" panose="02020603050405020304" pitchFamily="18" charset="0"/>
              </a:rPr>
              <a:t>. Ανάμεσα σε δύο άτομα μόνο ένας σ-δεσμός μπορεί να σχηματιστεί.</a:t>
            </a:r>
            <a:endParaRPr lang="en-GB" altLang="el-GR" sz="1600">
              <a:solidFill>
                <a:srgbClr val="FF99FF"/>
              </a:solidFill>
              <a:cs typeface="Times New Roman" panose="02020603050405020304" pitchFamily="18" charset="0"/>
            </a:endParaRPr>
          </a:p>
        </p:txBody>
      </p:sp>
      <p:sp>
        <p:nvSpPr>
          <p:cNvPr id="17414" name="Text Box 6">
            <a:extLst>
              <a:ext uri="{FF2B5EF4-FFF2-40B4-BE49-F238E27FC236}">
                <a16:creationId xmlns:a16="http://schemas.microsoft.com/office/drawing/2014/main" id="{2E39BBB7-DE02-43A9-9AEB-0BF297E90404}"/>
              </a:ext>
            </a:extLst>
          </p:cNvPr>
          <p:cNvSpPr txBox="1">
            <a:spLocks noChangeArrowheads="1"/>
          </p:cNvSpPr>
          <p:nvPr/>
        </p:nvSpPr>
        <p:spPr bwMode="auto">
          <a:xfrm>
            <a:off x="0" y="2667000"/>
            <a:ext cx="16764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l-GR" altLang="el-GR" sz="1800"/>
              <a:t>Αλληλεπίδραση                   </a:t>
            </a:r>
            <a:r>
              <a:rPr lang="en-US" altLang="el-GR" sz="1800"/>
              <a:t>s – p </a:t>
            </a:r>
            <a:r>
              <a:rPr lang="el-GR" altLang="el-GR" sz="1800"/>
              <a:t>τροχιακών</a:t>
            </a:r>
            <a:endParaRPr lang="en-GB" altLang="el-GR" sz="1800"/>
          </a:p>
        </p:txBody>
      </p:sp>
      <p:pic>
        <p:nvPicPr>
          <p:cNvPr id="17415" name="Picture 7">
            <a:extLst>
              <a:ext uri="{FF2B5EF4-FFF2-40B4-BE49-F238E27FC236}">
                <a16:creationId xmlns:a16="http://schemas.microsoft.com/office/drawing/2014/main" id="{D71AB8EF-4179-486C-BAE1-4B252CE215D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0200" y="2438400"/>
            <a:ext cx="5257800" cy="1136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7416" name="Object 8">
            <a:extLst>
              <a:ext uri="{FF2B5EF4-FFF2-40B4-BE49-F238E27FC236}">
                <a16:creationId xmlns:a16="http://schemas.microsoft.com/office/drawing/2014/main" id="{C8B81C3E-920A-4437-873F-408555579349}"/>
              </a:ext>
            </a:extLst>
          </p:cNvPr>
          <p:cNvGraphicFramePr>
            <a:graphicFrameLocks noChangeAspect="1"/>
          </p:cNvGraphicFramePr>
          <p:nvPr/>
        </p:nvGraphicFramePr>
        <p:xfrm>
          <a:off x="6858000" y="2133600"/>
          <a:ext cx="2286000" cy="1809750"/>
        </p:xfrm>
        <a:graphic>
          <a:graphicData uri="http://schemas.openxmlformats.org/presentationml/2006/ole">
            <mc:AlternateContent xmlns:mc="http://schemas.openxmlformats.org/markup-compatibility/2006">
              <mc:Choice xmlns:v="urn:schemas-microsoft-com:vml" Requires="v">
                <p:oleObj spid="_x0000_s5122" name="Bitmap Image" r:id="rId5" imgW="2285714" imgH="1809524" progId="Paint.Picture">
                  <p:embed/>
                </p:oleObj>
              </mc:Choice>
              <mc:Fallback>
                <p:oleObj name="Bitmap Image" r:id="rId5" imgW="2285714" imgH="1809524" progId="Paint.Picture">
                  <p:embed/>
                  <p:pic>
                    <p:nvPicPr>
                      <p:cNvPr id="17416" name="Object 8">
                        <a:extLst>
                          <a:ext uri="{FF2B5EF4-FFF2-40B4-BE49-F238E27FC236}">
                            <a16:creationId xmlns:a16="http://schemas.microsoft.com/office/drawing/2014/main" id="{C8B81C3E-920A-4437-873F-40855557934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58000" y="2133600"/>
                        <a:ext cx="2286000" cy="1809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6393" name="Text Box 9">
            <a:extLst>
              <a:ext uri="{FF2B5EF4-FFF2-40B4-BE49-F238E27FC236}">
                <a16:creationId xmlns:a16="http://schemas.microsoft.com/office/drawing/2014/main" id="{04AD57D5-6FAD-4030-8249-42C4131A3641}"/>
              </a:ext>
            </a:extLst>
          </p:cNvPr>
          <p:cNvSpPr txBox="1">
            <a:spLocks noChangeArrowheads="1"/>
          </p:cNvSpPr>
          <p:nvPr/>
        </p:nvSpPr>
        <p:spPr bwMode="auto">
          <a:xfrm>
            <a:off x="3200400" y="3581400"/>
            <a:ext cx="2209800" cy="336550"/>
          </a:xfrm>
          <a:prstGeom prst="rect">
            <a:avLst/>
          </a:prstGeom>
          <a:noFill/>
          <a:ln w="9525">
            <a:noFill/>
            <a:miter lim="800000"/>
            <a:headEnd/>
            <a:tailEnd/>
          </a:ln>
          <a:effectLst/>
        </p:spPr>
        <p:txBody>
          <a:bodyPr>
            <a:spAutoFit/>
          </a:bodyPr>
          <a:lstStyle/>
          <a:p>
            <a:pPr eaLnBrk="1" hangingPunct="1">
              <a:spcBef>
                <a:spcPct val="50000"/>
              </a:spcBef>
              <a:defRPr/>
            </a:pPr>
            <a:r>
              <a:rPr lang="el-GR" sz="1600" u="sng">
                <a:solidFill>
                  <a:srgbClr val="FF99FF"/>
                </a:solidFill>
                <a:effectLst>
                  <a:outerShdw blurRad="38100" dist="38100" dir="2700000" algn="tl">
                    <a:srgbClr val="000000"/>
                  </a:outerShdw>
                </a:effectLst>
              </a:rPr>
              <a:t>Σχηματισμός σ-δεσμού</a:t>
            </a:r>
            <a:endParaRPr lang="en-GB" sz="1600" u="sng">
              <a:solidFill>
                <a:srgbClr val="FF99FF"/>
              </a:solidFill>
              <a:effectLst>
                <a:outerShdw blurRad="38100" dist="38100" dir="2700000" algn="tl">
                  <a:srgbClr val="000000"/>
                </a:outerShdw>
              </a:effectLst>
            </a:endParaRPr>
          </a:p>
        </p:txBody>
      </p:sp>
      <p:sp>
        <p:nvSpPr>
          <p:cNvPr id="16394" name="Text Box 10">
            <a:extLst>
              <a:ext uri="{FF2B5EF4-FFF2-40B4-BE49-F238E27FC236}">
                <a16:creationId xmlns:a16="http://schemas.microsoft.com/office/drawing/2014/main" id="{3891A59C-9511-4C86-B958-4A3506BCDEB0}"/>
              </a:ext>
            </a:extLst>
          </p:cNvPr>
          <p:cNvSpPr txBox="1">
            <a:spLocks noChangeArrowheads="1"/>
          </p:cNvSpPr>
          <p:nvPr/>
        </p:nvSpPr>
        <p:spPr bwMode="auto">
          <a:xfrm>
            <a:off x="6781800" y="3962400"/>
            <a:ext cx="2514600" cy="336550"/>
          </a:xfrm>
          <a:prstGeom prst="rect">
            <a:avLst/>
          </a:prstGeom>
          <a:noFill/>
          <a:ln w="9525">
            <a:noFill/>
            <a:miter lim="800000"/>
            <a:headEnd/>
            <a:tailEnd/>
          </a:ln>
          <a:effectLst/>
        </p:spPr>
        <p:txBody>
          <a:bodyPr>
            <a:spAutoFit/>
          </a:bodyPr>
          <a:lstStyle/>
          <a:p>
            <a:pPr eaLnBrk="1" hangingPunct="1">
              <a:spcBef>
                <a:spcPct val="50000"/>
              </a:spcBef>
              <a:defRPr/>
            </a:pPr>
            <a:r>
              <a:rPr lang="el-GR" sz="1600" u="sng">
                <a:solidFill>
                  <a:srgbClr val="FF99FF"/>
                </a:solidFill>
                <a:effectLst>
                  <a:outerShdw blurRad="38100" dist="38100" dir="2700000" algn="tl">
                    <a:srgbClr val="000000"/>
                  </a:outerShdw>
                </a:effectLst>
              </a:rPr>
              <a:t>Μη σχηματισμός σ-δεσμού</a:t>
            </a:r>
            <a:endParaRPr lang="en-GB" sz="1600" u="sng">
              <a:solidFill>
                <a:srgbClr val="FF99FF"/>
              </a:solidFill>
              <a:effectLst>
                <a:outerShdw blurRad="38100" dist="38100" dir="2700000" algn="tl">
                  <a:srgbClr val="000000"/>
                </a:outerShdw>
              </a:effectLst>
            </a:endParaRPr>
          </a:p>
        </p:txBody>
      </p:sp>
      <p:sp>
        <p:nvSpPr>
          <p:cNvPr id="17419" name="Text Box 11">
            <a:extLst>
              <a:ext uri="{FF2B5EF4-FFF2-40B4-BE49-F238E27FC236}">
                <a16:creationId xmlns:a16="http://schemas.microsoft.com/office/drawing/2014/main" id="{C07F4B92-D1EA-45A5-B1E9-73FD165270DC}"/>
              </a:ext>
            </a:extLst>
          </p:cNvPr>
          <p:cNvSpPr txBox="1">
            <a:spLocks noChangeArrowheads="1"/>
          </p:cNvSpPr>
          <p:nvPr/>
        </p:nvSpPr>
        <p:spPr bwMode="auto">
          <a:xfrm>
            <a:off x="0" y="4876800"/>
            <a:ext cx="16764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l-GR" altLang="el-GR" sz="1800"/>
              <a:t>Αλληλεπίδραση                   </a:t>
            </a:r>
            <a:r>
              <a:rPr lang="en-US" altLang="el-GR" sz="1800"/>
              <a:t>p – p </a:t>
            </a:r>
            <a:r>
              <a:rPr lang="el-GR" altLang="el-GR" sz="1800"/>
              <a:t>τροχιακών</a:t>
            </a:r>
            <a:endParaRPr lang="en-GB" altLang="el-GR" sz="1800"/>
          </a:p>
        </p:txBody>
      </p:sp>
      <p:pic>
        <p:nvPicPr>
          <p:cNvPr id="17420" name="Picture 12">
            <a:extLst>
              <a:ext uri="{FF2B5EF4-FFF2-40B4-BE49-F238E27FC236}">
                <a16:creationId xmlns:a16="http://schemas.microsoft.com/office/drawing/2014/main" id="{DAFD7819-B1E6-4750-8568-AB0FD7491DD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00200" y="4724400"/>
            <a:ext cx="55626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7421" name="Object 13">
            <a:extLst>
              <a:ext uri="{FF2B5EF4-FFF2-40B4-BE49-F238E27FC236}">
                <a16:creationId xmlns:a16="http://schemas.microsoft.com/office/drawing/2014/main" id="{AE9F8CA8-ACFC-4F52-A2B0-CF05640C4395}"/>
              </a:ext>
            </a:extLst>
          </p:cNvPr>
          <p:cNvGraphicFramePr>
            <a:graphicFrameLocks noChangeAspect="1"/>
          </p:cNvGraphicFramePr>
          <p:nvPr/>
        </p:nvGraphicFramePr>
        <p:xfrm>
          <a:off x="7162800" y="4343400"/>
          <a:ext cx="1981200" cy="1800225"/>
        </p:xfrm>
        <a:graphic>
          <a:graphicData uri="http://schemas.openxmlformats.org/presentationml/2006/ole">
            <mc:AlternateContent xmlns:mc="http://schemas.openxmlformats.org/markup-compatibility/2006">
              <mc:Choice xmlns:v="urn:schemas-microsoft-com:vml" Requires="v">
                <p:oleObj spid="_x0000_s5123" name="Bitmap Image" r:id="rId8" imgW="1980952" imgH="1800476" progId="Paint.Picture">
                  <p:embed/>
                </p:oleObj>
              </mc:Choice>
              <mc:Fallback>
                <p:oleObj name="Bitmap Image" r:id="rId8" imgW="1980952" imgH="1800476" progId="Paint.Picture">
                  <p:embed/>
                  <p:pic>
                    <p:nvPicPr>
                      <p:cNvPr id="17421" name="Object 13">
                        <a:extLst>
                          <a:ext uri="{FF2B5EF4-FFF2-40B4-BE49-F238E27FC236}">
                            <a16:creationId xmlns:a16="http://schemas.microsoft.com/office/drawing/2014/main" id="{AE9F8CA8-ACFC-4F52-A2B0-CF05640C4395}"/>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162800" y="4343400"/>
                        <a:ext cx="1981200" cy="180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6398" name="Text Box 14">
            <a:extLst>
              <a:ext uri="{FF2B5EF4-FFF2-40B4-BE49-F238E27FC236}">
                <a16:creationId xmlns:a16="http://schemas.microsoft.com/office/drawing/2014/main" id="{11B14CA1-F572-41F8-B353-02E7157F0C06}"/>
              </a:ext>
            </a:extLst>
          </p:cNvPr>
          <p:cNvSpPr txBox="1">
            <a:spLocks noChangeArrowheads="1"/>
          </p:cNvSpPr>
          <p:nvPr/>
        </p:nvSpPr>
        <p:spPr bwMode="auto">
          <a:xfrm>
            <a:off x="3352800" y="5715000"/>
            <a:ext cx="2209800" cy="336550"/>
          </a:xfrm>
          <a:prstGeom prst="rect">
            <a:avLst/>
          </a:prstGeom>
          <a:noFill/>
          <a:ln w="9525">
            <a:noFill/>
            <a:miter lim="800000"/>
            <a:headEnd/>
            <a:tailEnd/>
          </a:ln>
          <a:effectLst/>
        </p:spPr>
        <p:txBody>
          <a:bodyPr>
            <a:spAutoFit/>
          </a:bodyPr>
          <a:lstStyle/>
          <a:p>
            <a:pPr eaLnBrk="1" hangingPunct="1">
              <a:spcBef>
                <a:spcPct val="50000"/>
              </a:spcBef>
              <a:defRPr/>
            </a:pPr>
            <a:r>
              <a:rPr lang="el-GR" sz="1600" u="sng">
                <a:solidFill>
                  <a:srgbClr val="FF99FF"/>
                </a:solidFill>
                <a:effectLst>
                  <a:outerShdw blurRad="38100" dist="38100" dir="2700000" algn="tl">
                    <a:srgbClr val="000000"/>
                  </a:outerShdw>
                </a:effectLst>
              </a:rPr>
              <a:t>Σχηματισμός σ-δεσμού</a:t>
            </a:r>
            <a:endParaRPr lang="en-GB" sz="1600" u="sng">
              <a:solidFill>
                <a:srgbClr val="FF99FF"/>
              </a:solidFill>
              <a:effectLst>
                <a:outerShdw blurRad="38100" dist="38100" dir="2700000" algn="tl">
                  <a:srgbClr val="000000"/>
                </a:outerShdw>
              </a:effectLst>
            </a:endParaRPr>
          </a:p>
        </p:txBody>
      </p:sp>
      <p:sp>
        <p:nvSpPr>
          <p:cNvPr id="16399" name="Text Box 15">
            <a:extLst>
              <a:ext uri="{FF2B5EF4-FFF2-40B4-BE49-F238E27FC236}">
                <a16:creationId xmlns:a16="http://schemas.microsoft.com/office/drawing/2014/main" id="{D1BBF2F2-3B5E-44FD-8B3F-FBEF7DAC32F4}"/>
              </a:ext>
            </a:extLst>
          </p:cNvPr>
          <p:cNvSpPr txBox="1">
            <a:spLocks noChangeArrowheads="1"/>
          </p:cNvSpPr>
          <p:nvPr/>
        </p:nvSpPr>
        <p:spPr bwMode="auto">
          <a:xfrm>
            <a:off x="6858000" y="6172200"/>
            <a:ext cx="2514600" cy="581025"/>
          </a:xfrm>
          <a:prstGeom prst="rect">
            <a:avLst/>
          </a:prstGeom>
          <a:noFill/>
          <a:ln w="9525">
            <a:noFill/>
            <a:miter lim="800000"/>
            <a:headEnd/>
            <a:tailEnd/>
          </a:ln>
          <a:effectLst/>
        </p:spPr>
        <p:txBody>
          <a:bodyPr>
            <a:spAutoFit/>
          </a:bodyPr>
          <a:lstStyle/>
          <a:p>
            <a:pPr algn="ctr" eaLnBrk="1" hangingPunct="1">
              <a:spcBef>
                <a:spcPct val="50000"/>
              </a:spcBef>
              <a:defRPr/>
            </a:pPr>
            <a:r>
              <a:rPr lang="el-GR" sz="1600" u="sng">
                <a:solidFill>
                  <a:srgbClr val="FF99FF"/>
                </a:solidFill>
                <a:effectLst>
                  <a:outerShdw blurRad="38100" dist="38100" dir="2700000" algn="tl">
                    <a:srgbClr val="000000"/>
                  </a:outerShdw>
                </a:effectLst>
              </a:rPr>
              <a:t>Μη σχηματισμός</a:t>
            </a:r>
            <a:r>
              <a:rPr lang="en-US" sz="1600" u="sng">
                <a:solidFill>
                  <a:srgbClr val="FF99FF"/>
                </a:solidFill>
                <a:effectLst>
                  <a:outerShdw blurRad="38100" dist="38100" dir="2700000" algn="tl">
                    <a:srgbClr val="000000"/>
                  </a:outerShdw>
                </a:effectLst>
              </a:rPr>
              <a:t>                </a:t>
            </a:r>
            <a:r>
              <a:rPr lang="el-GR" sz="1600" u="sng">
                <a:solidFill>
                  <a:srgbClr val="FF99FF"/>
                </a:solidFill>
                <a:effectLst>
                  <a:outerShdw blurRad="38100" dist="38100" dir="2700000" algn="tl">
                    <a:srgbClr val="000000"/>
                  </a:outerShdw>
                </a:effectLst>
              </a:rPr>
              <a:t>σ-δεσμού</a:t>
            </a:r>
            <a:endParaRPr lang="en-GB" sz="1600" u="sng">
              <a:solidFill>
                <a:srgbClr val="FF99FF"/>
              </a:solidFill>
              <a:effectLst>
                <a:outerShdw blurRad="38100" dist="38100" dir="2700000" algn="tl">
                  <a:srgbClr val="000000"/>
                </a:outerShdw>
              </a:effectLst>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2">
            <a:extLst>
              <a:ext uri="{FF2B5EF4-FFF2-40B4-BE49-F238E27FC236}">
                <a16:creationId xmlns:a16="http://schemas.microsoft.com/office/drawing/2014/main" id="{35211118-9615-4CDC-B9AA-7B80D807D61B}"/>
              </a:ext>
            </a:extLst>
          </p:cNvPr>
          <p:cNvSpPr txBox="1">
            <a:spLocks noChangeArrowheads="1"/>
          </p:cNvSpPr>
          <p:nvPr/>
        </p:nvSpPr>
        <p:spPr bwMode="auto">
          <a:xfrm>
            <a:off x="685800" y="0"/>
            <a:ext cx="784860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el-GR" altLang="el-GR" sz="2800" b="1" i="1">
                <a:solidFill>
                  <a:schemeClr val="tx2"/>
                </a:solidFill>
              </a:rPr>
              <a:t>Θεωρία Δεσμών Σθένους (</a:t>
            </a:r>
            <a:r>
              <a:rPr lang="en-US" altLang="el-GR" sz="2800" b="1" i="1">
                <a:solidFill>
                  <a:schemeClr val="tx2"/>
                </a:solidFill>
              </a:rPr>
              <a:t>V</a:t>
            </a:r>
            <a:r>
              <a:rPr lang="el-GR" altLang="el-GR" sz="2800" b="1" i="1">
                <a:solidFill>
                  <a:schemeClr val="tx2"/>
                </a:solidFill>
              </a:rPr>
              <a:t>Β)                             </a:t>
            </a:r>
            <a:r>
              <a:rPr lang="el-GR" altLang="el-GR" sz="2000" b="1" i="1">
                <a:solidFill>
                  <a:schemeClr val="tx2"/>
                </a:solidFill>
              </a:rPr>
              <a:t>Απλοί δεσμοί σε πολυατομικά μόρια – Υβριδισμός Τροχιακών</a:t>
            </a:r>
            <a:endParaRPr lang="en-GB" altLang="el-GR" sz="2000" b="1" i="1">
              <a:solidFill>
                <a:schemeClr val="tx2"/>
              </a:solidFill>
            </a:endParaRPr>
          </a:p>
        </p:txBody>
      </p:sp>
      <p:sp>
        <p:nvSpPr>
          <p:cNvPr id="18435" name="Text Box 3">
            <a:extLst>
              <a:ext uri="{FF2B5EF4-FFF2-40B4-BE49-F238E27FC236}">
                <a16:creationId xmlns:a16="http://schemas.microsoft.com/office/drawing/2014/main" id="{D5254665-51E0-4B79-90E8-2B8128ADD189}"/>
              </a:ext>
            </a:extLst>
          </p:cNvPr>
          <p:cNvSpPr txBox="1">
            <a:spLocks noChangeArrowheads="1"/>
          </p:cNvSpPr>
          <p:nvPr/>
        </p:nvSpPr>
        <p:spPr bwMode="auto">
          <a:xfrm>
            <a:off x="304800" y="914400"/>
            <a:ext cx="7315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l-GR" altLang="el-GR" sz="1800"/>
              <a:t>Γιατί πρέπει να εισαχθεί η έννοια του υβριδισμού ατομικών τροχιακών</a:t>
            </a:r>
            <a:r>
              <a:rPr lang="en-US" altLang="el-GR" sz="1800"/>
              <a:t>;</a:t>
            </a:r>
            <a:endParaRPr lang="en-GB" altLang="el-GR" sz="1800"/>
          </a:p>
        </p:txBody>
      </p:sp>
      <p:pic>
        <p:nvPicPr>
          <p:cNvPr id="18436" name="Picture 4">
            <a:extLst>
              <a:ext uri="{FF2B5EF4-FFF2-40B4-BE49-F238E27FC236}">
                <a16:creationId xmlns:a16="http://schemas.microsoft.com/office/drawing/2014/main" id="{AC25B3AD-7BD9-41A1-9BDA-A51D597F392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600200"/>
            <a:ext cx="4173538" cy="240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3" name="Text Box 5">
            <a:extLst>
              <a:ext uri="{FF2B5EF4-FFF2-40B4-BE49-F238E27FC236}">
                <a16:creationId xmlns:a16="http://schemas.microsoft.com/office/drawing/2014/main" id="{914AB450-B267-4ED9-93BE-858930A3E223}"/>
              </a:ext>
            </a:extLst>
          </p:cNvPr>
          <p:cNvSpPr txBox="1">
            <a:spLocks noChangeArrowheads="1"/>
          </p:cNvSpPr>
          <p:nvPr/>
        </p:nvSpPr>
        <p:spPr bwMode="auto">
          <a:xfrm>
            <a:off x="990600" y="3962400"/>
            <a:ext cx="2971800" cy="336550"/>
          </a:xfrm>
          <a:prstGeom prst="rect">
            <a:avLst/>
          </a:prstGeom>
          <a:noFill/>
          <a:ln w="9525">
            <a:noFill/>
            <a:miter lim="800000"/>
            <a:headEnd/>
            <a:tailEnd/>
          </a:ln>
          <a:effectLst/>
        </p:spPr>
        <p:txBody>
          <a:bodyPr>
            <a:spAutoFit/>
          </a:bodyPr>
          <a:lstStyle/>
          <a:p>
            <a:pPr eaLnBrk="1" hangingPunct="1">
              <a:spcBef>
                <a:spcPct val="50000"/>
              </a:spcBef>
              <a:defRPr/>
            </a:pPr>
            <a:r>
              <a:rPr lang="el-GR" sz="1600" b="1">
                <a:solidFill>
                  <a:srgbClr val="FFCC00"/>
                </a:solidFill>
                <a:effectLst>
                  <a:outerShdw blurRad="38100" dist="38100" dir="2700000" algn="tl">
                    <a:srgbClr val="000000"/>
                  </a:outerShdw>
                </a:effectLst>
              </a:rPr>
              <a:t>Μόριο Η</a:t>
            </a:r>
            <a:r>
              <a:rPr lang="el-GR" sz="1600" b="1" baseline="-25000">
                <a:solidFill>
                  <a:srgbClr val="FFCC00"/>
                </a:solidFill>
                <a:effectLst>
                  <a:outerShdw blurRad="38100" dist="38100" dir="2700000" algn="tl">
                    <a:srgbClr val="000000"/>
                  </a:outerShdw>
                </a:effectLst>
              </a:rPr>
              <a:t>2</a:t>
            </a:r>
            <a:r>
              <a:rPr lang="el-GR" sz="1600" b="1">
                <a:solidFill>
                  <a:srgbClr val="FFCC00"/>
                </a:solidFill>
                <a:effectLst>
                  <a:outerShdw blurRad="38100" dist="38100" dir="2700000" algn="tl">
                    <a:srgbClr val="000000"/>
                  </a:outerShdw>
                </a:effectLst>
              </a:rPr>
              <a:t>Ο βάσει Θεωρίας </a:t>
            </a:r>
            <a:r>
              <a:rPr lang="en-US" sz="1600" b="1">
                <a:solidFill>
                  <a:srgbClr val="FFCC00"/>
                </a:solidFill>
                <a:effectLst>
                  <a:outerShdw blurRad="38100" dist="38100" dir="2700000" algn="tl">
                    <a:srgbClr val="000000"/>
                  </a:outerShdw>
                </a:effectLst>
              </a:rPr>
              <a:t>VB</a:t>
            </a:r>
            <a:r>
              <a:rPr lang="el-GR" sz="1600" b="1">
                <a:solidFill>
                  <a:srgbClr val="FFCC00"/>
                </a:solidFill>
                <a:effectLst>
                  <a:outerShdw blurRad="38100" dist="38100" dir="2700000" algn="tl">
                    <a:srgbClr val="000000"/>
                  </a:outerShdw>
                </a:effectLst>
              </a:rPr>
              <a:t> </a:t>
            </a:r>
            <a:endParaRPr lang="en-GB" sz="1600" b="1">
              <a:solidFill>
                <a:srgbClr val="FFCC00"/>
              </a:solidFill>
              <a:effectLst>
                <a:outerShdw blurRad="38100" dist="38100" dir="2700000" algn="tl">
                  <a:srgbClr val="000000"/>
                </a:outerShdw>
              </a:effectLst>
            </a:endParaRPr>
          </a:p>
        </p:txBody>
      </p:sp>
      <p:pic>
        <p:nvPicPr>
          <p:cNvPr id="18438" name="Picture 6">
            <a:extLst>
              <a:ext uri="{FF2B5EF4-FFF2-40B4-BE49-F238E27FC236}">
                <a16:creationId xmlns:a16="http://schemas.microsoft.com/office/drawing/2014/main" id="{96EE8BD5-EEA1-4FE8-BD84-2963833B873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10200" y="1600200"/>
            <a:ext cx="243840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5" name="Text Box 7">
            <a:extLst>
              <a:ext uri="{FF2B5EF4-FFF2-40B4-BE49-F238E27FC236}">
                <a16:creationId xmlns:a16="http://schemas.microsoft.com/office/drawing/2014/main" id="{6E05059D-75D5-42E1-B70F-8371B9211C92}"/>
              </a:ext>
            </a:extLst>
          </p:cNvPr>
          <p:cNvSpPr txBox="1">
            <a:spLocks noChangeArrowheads="1"/>
          </p:cNvSpPr>
          <p:nvPr/>
        </p:nvSpPr>
        <p:spPr bwMode="auto">
          <a:xfrm>
            <a:off x="4876800" y="3962400"/>
            <a:ext cx="4267200" cy="336550"/>
          </a:xfrm>
          <a:prstGeom prst="rect">
            <a:avLst/>
          </a:prstGeom>
          <a:noFill/>
          <a:ln w="9525">
            <a:noFill/>
            <a:miter lim="800000"/>
            <a:headEnd/>
            <a:tailEnd/>
          </a:ln>
          <a:effectLst/>
        </p:spPr>
        <p:txBody>
          <a:bodyPr>
            <a:spAutoFit/>
          </a:bodyPr>
          <a:lstStyle/>
          <a:p>
            <a:pPr eaLnBrk="1" hangingPunct="1">
              <a:spcBef>
                <a:spcPct val="50000"/>
              </a:spcBef>
              <a:defRPr/>
            </a:pPr>
            <a:r>
              <a:rPr lang="el-GR" sz="1600" b="1">
                <a:solidFill>
                  <a:srgbClr val="FFCC00"/>
                </a:solidFill>
                <a:effectLst>
                  <a:outerShdw blurRad="38100" dist="38100" dir="2700000" algn="tl">
                    <a:srgbClr val="000000"/>
                  </a:outerShdw>
                </a:effectLst>
              </a:rPr>
              <a:t>Πραγματική γεωμετρική δομή μορίου Η</a:t>
            </a:r>
            <a:r>
              <a:rPr lang="el-GR" sz="1600" b="1" baseline="-25000">
                <a:solidFill>
                  <a:srgbClr val="FFCC00"/>
                </a:solidFill>
                <a:effectLst>
                  <a:outerShdw blurRad="38100" dist="38100" dir="2700000" algn="tl">
                    <a:srgbClr val="000000"/>
                  </a:outerShdw>
                </a:effectLst>
              </a:rPr>
              <a:t>2</a:t>
            </a:r>
            <a:r>
              <a:rPr lang="el-GR" sz="1600" b="1">
                <a:solidFill>
                  <a:srgbClr val="FFCC00"/>
                </a:solidFill>
                <a:effectLst>
                  <a:outerShdw blurRad="38100" dist="38100" dir="2700000" algn="tl">
                    <a:srgbClr val="000000"/>
                  </a:outerShdw>
                </a:effectLst>
              </a:rPr>
              <a:t>Ο</a:t>
            </a:r>
            <a:endParaRPr lang="en-GB" sz="1600" b="1">
              <a:solidFill>
                <a:srgbClr val="FFCC00"/>
              </a:solidFill>
              <a:effectLst>
                <a:outerShdw blurRad="38100" dist="38100" dir="2700000" algn="tl">
                  <a:srgbClr val="000000"/>
                </a:outerShdw>
              </a:effectLst>
            </a:endParaRPr>
          </a:p>
        </p:txBody>
      </p:sp>
      <p:sp>
        <p:nvSpPr>
          <p:cNvPr id="18440" name="Text Box 8">
            <a:extLst>
              <a:ext uri="{FF2B5EF4-FFF2-40B4-BE49-F238E27FC236}">
                <a16:creationId xmlns:a16="http://schemas.microsoft.com/office/drawing/2014/main" id="{F649B8C8-EDFE-4B8F-BC74-A59372ABF7CB}"/>
              </a:ext>
            </a:extLst>
          </p:cNvPr>
          <p:cNvSpPr txBox="1">
            <a:spLocks noChangeArrowheads="1"/>
          </p:cNvSpPr>
          <p:nvPr/>
        </p:nvSpPr>
        <p:spPr bwMode="auto">
          <a:xfrm>
            <a:off x="3200400" y="1295400"/>
            <a:ext cx="22098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l-GR" altLang="el-GR" sz="1600" u="sng">
                <a:solidFill>
                  <a:srgbClr val="CCFF33"/>
                </a:solidFill>
              </a:rPr>
              <a:t>Γωνία Η – Ο – Η = 90</a:t>
            </a:r>
            <a:r>
              <a:rPr lang="el-GR" altLang="el-GR" sz="1600" u="sng" baseline="30000">
                <a:solidFill>
                  <a:srgbClr val="CCFF33"/>
                </a:solidFill>
              </a:rPr>
              <a:t>ο</a:t>
            </a:r>
            <a:endParaRPr lang="en-GB" altLang="el-GR" sz="1600" u="sng" baseline="30000">
              <a:solidFill>
                <a:srgbClr val="CCFF33"/>
              </a:solidFill>
            </a:endParaRPr>
          </a:p>
        </p:txBody>
      </p:sp>
      <p:sp>
        <p:nvSpPr>
          <p:cNvPr id="17417" name="Line 9">
            <a:extLst>
              <a:ext uri="{FF2B5EF4-FFF2-40B4-BE49-F238E27FC236}">
                <a16:creationId xmlns:a16="http://schemas.microsoft.com/office/drawing/2014/main" id="{0020B88E-5083-4598-87B5-C4B32F1328B4}"/>
              </a:ext>
            </a:extLst>
          </p:cNvPr>
          <p:cNvSpPr>
            <a:spLocks noChangeShapeType="1"/>
          </p:cNvSpPr>
          <p:nvPr/>
        </p:nvSpPr>
        <p:spPr bwMode="auto">
          <a:xfrm flipH="1">
            <a:off x="3657600" y="1600200"/>
            <a:ext cx="609600" cy="762000"/>
          </a:xfrm>
          <a:prstGeom prst="line">
            <a:avLst/>
          </a:prstGeom>
          <a:noFill/>
          <a:ln w="38100">
            <a:solidFill>
              <a:schemeClr val="bg1"/>
            </a:solidFill>
            <a:round/>
            <a:headEnd/>
            <a:tailEnd type="stealth" w="med" len="med"/>
          </a:ln>
          <a:effectLst/>
        </p:spPr>
        <p:txBody>
          <a:bodyPr/>
          <a:lstStyle/>
          <a:p>
            <a:pPr eaLnBrk="1" hangingPunct="1">
              <a:defRPr/>
            </a:pPr>
            <a:endParaRPr lang="el-GR">
              <a:effectLst>
                <a:outerShdw blurRad="38100" dist="38100" dir="2700000" algn="tl">
                  <a:srgbClr val="000000">
                    <a:alpha val="43137"/>
                  </a:srgbClr>
                </a:outerShdw>
              </a:effectLst>
            </a:endParaRPr>
          </a:p>
        </p:txBody>
      </p:sp>
      <p:sp>
        <p:nvSpPr>
          <p:cNvPr id="18442" name="Text Box 10">
            <a:extLst>
              <a:ext uri="{FF2B5EF4-FFF2-40B4-BE49-F238E27FC236}">
                <a16:creationId xmlns:a16="http://schemas.microsoft.com/office/drawing/2014/main" id="{F05EE7ED-8D3C-4370-89F3-A4DB9DD8CCB4}"/>
              </a:ext>
            </a:extLst>
          </p:cNvPr>
          <p:cNvSpPr txBox="1">
            <a:spLocks noChangeArrowheads="1"/>
          </p:cNvSpPr>
          <p:nvPr/>
        </p:nvSpPr>
        <p:spPr bwMode="auto">
          <a:xfrm>
            <a:off x="0" y="12192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l-GR" altLang="el-GR" sz="2400" b="1">
                <a:solidFill>
                  <a:srgbClr val="FF0066"/>
                </a:solidFill>
              </a:rPr>
              <a:t>1.</a:t>
            </a:r>
            <a:endParaRPr lang="en-GB" altLang="el-GR" sz="2400" b="1">
              <a:solidFill>
                <a:srgbClr val="FF0066"/>
              </a:solidFill>
            </a:endParaRPr>
          </a:p>
        </p:txBody>
      </p:sp>
      <p:sp>
        <p:nvSpPr>
          <p:cNvPr id="18443" name="Text Box 11">
            <a:extLst>
              <a:ext uri="{FF2B5EF4-FFF2-40B4-BE49-F238E27FC236}">
                <a16:creationId xmlns:a16="http://schemas.microsoft.com/office/drawing/2014/main" id="{C2C1C4E3-8831-45FA-B489-10B99053A9AC}"/>
              </a:ext>
            </a:extLst>
          </p:cNvPr>
          <p:cNvSpPr txBox="1">
            <a:spLocks noChangeArrowheads="1"/>
          </p:cNvSpPr>
          <p:nvPr/>
        </p:nvSpPr>
        <p:spPr bwMode="auto">
          <a:xfrm>
            <a:off x="0" y="42672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l-GR" altLang="el-GR" sz="2400" b="1">
                <a:solidFill>
                  <a:srgbClr val="FF0066"/>
                </a:solidFill>
              </a:rPr>
              <a:t>2.</a:t>
            </a:r>
            <a:endParaRPr lang="en-GB" altLang="el-GR" sz="2400" b="1">
              <a:solidFill>
                <a:srgbClr val="FF0066"/>
              </a:solidFill>
            </a:endParaRPr>
          </a:p>
        </p:txBody>
      </p:sp>
      <p:graphicFrame>
        <p:nvGraphicFramePr>
          <p:cNvPr id="18444" name="Object 0">
            <a:extLst>
              <a:ext uri="{FF2B5EF4-FFF2-40B4-BE49-F238E27FC236}">
                <a16:creationId xmlns:a16="http://schemas.microsoft.com/office/drawing/2014/main" id="{83BCE162-E853-4CB7-959E-AB79D2CFB6AA}"/>
              </a:ext>
            </a:extLst>
          </p:cNvPr>
          <p:cNvGraphicFramePr>
            <a:graphicFrameLocks noChangeAspect="1"/>
          </p:cNvGraphicFramePr>
          <p:nvPr/>
        </p:nvGraphicFramePr>
        <p:xfrm>
          <a:off x="304800" y="4343400"/>
          <a:ext cx="4191000" cy="2324100"/>
        </p:xfrm>
        <a:graphic>
          <a:graphicData uri="http://schemas.openxmlformats.org/presentationml/2006/ole">
            <mc:AlternateContent xmlns:mc="http://schemas.openxmlformats.org/markup-compatibility/2006">
              <mc:Choice xmlns:v="urn:schemas-microsoft-com:vml" Requires="v">
                <p:oleObj spid="_x0000_s6146" name="Bitmap Image" r:id="rId5" imgW="3801006" imgH="2324424" progId="Paint.Picture">
                  <p:embed/>
                </p:oleObj>
              </mc:Choice>
              <mc:Fallback>
                <p:oleObj name="Bitmap Image" r:id="rId5" imgW="3801006" imgH="2324424" progId="Paint.Picture">
                  <p:embed/>
                  <p:pic>
                    <p:nvPicPr>
                      <p:cNvPr id="18444" name="Object 0">
                        <a:extLst>
                          <a:ext uri="{FF2B5EF4-FFF2-40B4-BE49-F238E27FC236}">
                            <a16:creationId xmlns:a16="http://schemas.microsoft.com/office/drawing/2014/main" id="{83BCE162-E853-4CB7-959E-AB79D2CFB6A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4800" y="4343400"/>
                        <a:ext cx="4191000" cy="2324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7422" name="Text Box 14">
            <a:extLst>
              <a:ext uri="{FF2B5EF4-FFF2-40B4-BE49-F238E27FC236}">
                <a16:creationId xmlns:a16="http://schemas.microsoft.com/office/drawing/2014/main" id="{2B57E630-B6C5-44F4-8F03-E76288772B23}"/>
              </a:ext>
            </a:extLst>
          </p:cNvPr>
          <p:cNvSpPr txBox="1">
            <a:spLocks noChangeArrowheads="1"/>
          </p:cNvSpPr>
          <p:nvPr/>
        </p:nvSpPr>
        <p:spPr bwMode="auto">
          <a:xfrm>
            <a:off x="2590800" y="5867400"/>
            <a:ext cx="1371600" cy="336550"/>
          </a:xfrm>
          <a:prstGeom prst="rect">
            <a:avLst/>
          </a:prstGeom>
          <a:noFill/>
          <a:ln w="9525">
            <a:noFill/>
            <a:miter lim="800000"/>
            <a:headEnd/>
            <a:tailEnd/>
          </a:ln>
          <a:effectLst/>
        </p:spPr>
        <p:txBody>
          <a:bodyPr>
            <a:spAutoFit/>
          </a:bodyPr>
          <a:lstStyle/>
          <a:p>
            <a:pPr eaLnBrk="1" hangingPunct="1">
              <a:spcBef>
                <a:spcPct val="50000"/>
              </a:spcBef>
              <a:defRPr/>
            </a:pPr>
            <a:r>
              <a:rPr lang="el-GR" sz="1600" b="1">
                <a:solidFill>
                  <a:srgbClr val="FFCC00"/>
                </a:solidFill>
                <a:effectLst>
                  <a:outerShdw blurRad="38100" dist="38100" dir="2700000" algn="tl">
                    <a:srgbClr val="000000"/>
                  </a:outerShdw>
                </a:effectLst>
              </a:rPr>
              <a:t>Μόριο </a:t>
            </a:r>
            <a:r>
              <a:rPr lang="en-US" sz="1600" b="1">
                <a:solidFill>
                  <a:srgbClr val="FFCC00"/>
                </a:solidFill>
                <a:effectLst>
                  <a:outerShdw blurRad="38100" dist="38100" dir="2700000" algn="tl">
                    <a:srgbClr val="000000"/>
                  </a:outerShdw>
                </a:effectLst>
              </a:rPr>
              <a:t>C</a:t>
            </a:r>
            <a:r>
              <a:rPr lang="el-GR" sz="1600" b="1">
                <a:solidFill>
                  <a:srgbClr val="FFCC00"/>
                </a:solidFill>
                <a:effectLst>
                  <a:outerShdw blurRad="38100" dist="38100" dir="2700000" algn="tl">
                    <a:srgbClr val="000000"/>
                  </a:outerShdw>
                </a:effectLst>
              </a:rPr>
              <a:t>Η</a:t>
            </a:r>
            <a:r>
              <a:rPr lang="en-US" sz="1600" b="1" baseline="-25000">
                <a:solidFill>
                  <a:srgbClr val="FFCC00"/>
                </a:solidFill>
                <a:effectLst>
                  <a:outerShdw blurRad="38100" dist="38100" dir="2700000" algn="tl">
                    <a:srgbClr val="000000"/>
                  </a:outerShdw>
                </a:effectLst>
              </a:rPr>
              <a:t>4</a:t>
            </a:r>
            <a:endParaRPr lang="en-GB" sz="1600" b="1">
              <a:solidFill>
                <a:srgbClr val="FFCC00"/>
              </a:solidFill>
              <a:effectLst>
                <a:outerShdw blurRad="38100" dist="38100" dir="2700000" algn="tl">
                  <a:srgbClr val="000000"/>
                </a:outerShdw>
              </a:effectLst>
            </a:endParaRPr>
          </a:p>
        </p:txBody>
      </p:sp>
      <p:graphicFrame>
        <p:nvGraphicFramePr>
          <p:cNvPr id="18446" name="Object 1">
            <a:extLst>
              <a:ext uri="{FF2B5EF4-FFF2-40B4-BE49-F238E27FC236}">
                <a16:creationId xmlns:a16="http://schemas.microsoft.com/office/drawing/2014/main" id="{498FEF66-0CCE-4BC2-B87E-9DC5F81BCFF6}"/>
              </a:ext>
            </a:extLst>
          </p:cNvPr>
          <p:cNvGraphicFramePr>
            <a:graphicFrameLocks noChangeAspect="1"/>
          </p:cNvGraphicFramePr>
          <p:nvPr/>
        </p:nvGraphicFramePr>
        <p:xfrm>
          <a:off x="4953000" y="4419600"/>
          <a:ext cx="2286000" cy="1922463"/>
        </p:xfrm>
        <a:graphic>
          <a:graphicData uri="http://schemas.openxmlformats.org/presentationml/2006/ole">
            <mc:AlternateContent xmlns:mc="http://schemas.openxmlformats.org/markup-compatibility/2006">
              <mc:Choice xmlns:v="urn:schemas-microsoft-com:vml" Requires="v">
                <p:oleObj spid="_x0000_s6147" name="Bitmap Image" r:id="rId7" imgW="1200318" imgH="1009791" progId="Paint.Picture">
                  <p:embed/>
                </p:oleObj>
              </mc:Choice>
              <mc:Fallback>
                <p:oleObj name="Bitmap Image" r:id="rId7" imgW="1200318" imgH="1009791" progId="Paint.Picture">
                  <p:embed/>
                  <p:pic>
                    <p:nvPicPr>
                      <p:cNvPr id="18446" name="Object 1">
                        <a:extLst>
                          <a:ext uri="{FF2B5EF4-FFF2-40B4-BE49-F238E27FC236}">
                            <a16:creationId xmlns:a16="http://schemas.microsoft.com/office/drawing/2014/main" id="{498FEF66-0CCE-4BC2-B87E-9DC5F81BCFF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953000" y="4419600"/>
                        <a:ext cx="2286000" cy="1922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7424" name="Text Box 16">
            <a:extLst>
              <a:ext uri="{FF2B5EF4-FFF2-40B4-BE49-F238E27FC236}">
                <a16:creationId xmlns:a16="http://schemas.microsoft.com/office/drawing/2014/main" id="{7B47F04C-4370-40B9-BC38-884709327D1A}"/>
              </a:ext>
            </a:extLst>
          </p:cNvPr>
          <p:cNvSpPr txBox="1">
            <a:spLocks noChangeArrowheads="1"/>
          </p:cNvSpPr>
          <p:nvPr/>
        </p:nvSpPr>
        <p:spPr bwMode="auto">
          <a:xfrm>
            <a:off x="4419600" y="6324600"/>
            <a:ext cx="4267200" cy="336550"/>
          </a:xfrm>
          <a:prstGeom prst="rect">
            <a:avLst/>
          </a:prstGeom>
          <a:noFill/>
          <a:ln w="9525">
            <a:noFill/>
            <a:miter lim="800000"/>
            <a:headEnd/>
            <a:tailEnd/>
          </a:ln>
          <a:effectLst/>
        </p:spPr>
        <p:txBody>
          <a:bodyPr>
            <a:spAutoFit/>
          </a:bodyPr>
          <a:lstStyle/>
          <a:p>
            <a:pPr eaLnBrk="1" hangingPunct="1">
              <a:spcBef>
                <a:spcPct val="50000"/>
              </a:spcBef>
              <a:defRPr/>
            </a:pPr>
            <a:r>
              <a:rPr lang="el-GR" sz="1600" b="1">
                <a:solidFill>
                  <a:srgbClr val="FFCC00"/>
                </a:solidFill>
                <a:effectLst>
                  <a:outerShdw blurRad="38100" dist="38100" dir="2700000" algn="tl">
                    <a:srgbClr val="000000"/>
                  </a:outerShdw>
                </a:effectLst>
              </a:rPr>
              <a:t>Πραγματική γεωμετρική δομή μορίου </a:t>
            </a:r>
            <a:r>
              <a:rPr lang="en-US" sz="1600" b="1">
                <a:solidFill>
                  <a:srgbClr val="FFCC00"/>
                </a:solidFill>
                <a:effectLst>
                  <a:outerShdw blurRad="38100" dist="38100" dir="2700000" algn="tl">
                    <a:srgbClr val="000000"/>
                  </a:outerShdw>
                </a:effectLst>
              </a:rPr>
              <a:t>C</a:t>
            </a:r>
            <a:r>
              <a:rPr lang="el-GR" sz="1600" b="1">
                <a:solidFill>
                  <a:srgbClr val="FFCC00"/>
                </a:solidFill>
                <a:effectLst>
                  <a:outerShdw blurRad="38100" dist="38100" dir="2700000" algn="tl">
                    <a:srgbClr val="000000"/>
                  </a:outerShdw>
                </a:effectLst>
              </a:rPr>
              <a:t>Η</a:t>
            </a:r>
            <a:r>
              <a:rPr lang="en-US" sz="1600" b="1" baseline="-25000">
                <a:solidFill>
                  <a:srgbClr val="FFCC00"/>
                </a:solidFill>
                <a:effectLst>
                  <a:outerShdw blurRad="38100" dist="38100" dir="2700000" algn="tl">
                    <a:srgbClr val="000000"/>
                  </a:outerShdw>
                </a:effectLst>
              </a:rPr>
              <a:t>4</a:t>
            </a:r>
            <a:endParaRPr lang="en-GB" sz="1600" b="1">
              <a:solidFill>
                <a:srgbClr val="FFCC00"/>
              </a:solidFill>
              <a:effectLst>
                <a:outerShdw blurRad="38100" dist="38100" dir="2700000" algn="tl">
                  <a:srgbClr val="000000"/>
                </a:outerShdw>
              </a:effectLst>
            </a:endParaRPr>
          </a:p>
        </p:txBody>
      </p:sp>
      <p:sp>
        <p:nvSpPr>
          <p:cNvPr id="17425" name="Text Box 17">
            <a:extLst>
              <a:ext uri="{FF2B5EF4-FFF2-40B4-BE49-F238E27FC236}">
                <a16:creationId xmlns:a16="http://schemas.microsoft.com/office/drawing/2014/main" id="{0A0E2B45-6FFF-4749-B74E-9D49ED69C5E8}"/>
              </a:ext>
            </a:extLst>
          </p:cNvPr>
          <p:cNvSpPr txBox="1">
            <a:spLocks noChangeArrowheads="1"/>
          </p:cNvSpPr>
          <p:nvPr/>
        </p:nvSpPr>
        <p:spPr bwMode="auto">
          <a:xfrm>
            <a:off x="6248400" y="4800600"/>
            <a:ext cx="2590800" cy="336550"/>
          </a:xfrm>
          <a:prstGeom prst="rect">
            <a:avLst/>
          </a:prstGeom>
          <a:noFill/>
          <a:ln w="9525">
            <a:noFill/>
            <a:miter lim="800000"/>
            <a:headEnd/>
            <a:tailEnd/>
          </a:ln>
          <a:effectLst/>
        </p:spPr>
        <p:txBody>
          <a:bodyPr>
            <a:spAutoFit/>
          </a:bodyPr>
          <a:lstStyle/>
          <a:p>
            <a:pPr eaLnBrk="1" hangingPunct="1">
              <a:spcBef>
                <a:spcPct val="50000"/>
              </a:spcBef>
              <a:defRPr/>
            </a:pPr>
            <a:r>
              <a:rPr lang="el-GR" sz="1600" b="1" u="sng">
                <a:solidFill>
                  <a:srgbClr val="FF0066"/>
                </a:solidFill>
                <a:effectLst>
                  <a:outerShdw blurRad="38100" dist="38100" dir="2700000" algn="tl">
                    <a:srgbClr val="000000"/>
                  </a:outerShdw>
                </a:effectLst>
              </a:rPr>
              <a:t>Γωνία Η – </a:t>
            </a:r>
            <a:r>
              <a:rPr lang="en-US" sz="1600" b="1" u="sng">
                <a:solidFill>
                  <a:srgbClr val="FF0066"/>
                </a:solidFill>
                <a:effectLst>
                  <a:outerShdw blurRad="38100" dist="38100" dir="2700000" algn="tl">
                    <a:srgbClr val="000000"/>
                  </a:outerShdw>
                </a:effectLst>
              </a:rPr>
              <a:t>C</a:t>
            </a:r>
            <a:r>
              <a:rPr lang="el-GR" sz="1600" b="1" u="sng">
                <a:solidFill>
                  <a:srgbClr val="FF0066"/>
                </a:solidFill>
                <a:effectLst>
                  <a:outerShdw blurRad="38100" dist="38100" dir="2700000" algn="tl">
                    <a:srgbClr val="000000"/>
                  </a:outerShdw>
                </a:effectLst>
              </a:rPr>
              <a:t> – Η = </a:t>
            </a:r>
            <a:r>
              <a:rPr lang="en-US" sz="1600" b="1" u="sng">
                <a:solidFill>
                  <a:srgbClr val="FF0066"/>
                </a:solidFill>
                <a:effectLst>
                  <a:outerShdw blurRad="38100" dist="38100" dir="2700000" algn="tl">
                    <a:srgbClr val="000000"/>
                  </a:outerShdw>
                </a:effectLst>
              </a:rPr>
              <a:t>10</a:t>
            </a:r>
            <a:r>
              <a:rPr lang="el-GR" sz="1600" b="1" u="sng">
                <a:solidFill>
                  <a:srgbClr val="FF0066"/>
                </a:solidFill>
                <a:effectLst>
                  <a:outerShdw blurRad="38100" dist="38100" dir="2700000" algn="tl">
                    <a:srgbClr val="000000"/>
                  </a:outerShdw>
                </a:effectLst>
              </a:rPr>
              <a:t>9</a:t>
            </a:r>
            <a:r>
              <a:rPr lang="en-US" sz="1600" b="1" u="sng">
                <a:solidFill>
                  <a:srgbClr val="FF0066"/>
                </a:solidFill>
                <a:effectLst>
                  <a:outerShdw blurRad="38100" dist="38100" dir="2700000" algn="tl">
                    <a:srgbClr val="000000"/>
                  </a:outerShdw>
                </a:effectLst>
              </a:rPr>
              <a:t>,28</a:t>
            </a:r>
            <a:r>
              <a:rPr lang="el-GR" sz="1600" b="1" u="sng" baseline="30000">
                <a:solidFill>
                  <a:srgbClr val="FF0066"/>
                </a:solidFill>
                <a:effectLst>
                  <a:outerShdw blurRad="38100" dist="38100" dir="2700000" algn="tl">
                    <a:srgbClr val="000000"/>
                  </a:outerShdw>
                </a:effectLst>
              </a:rPr>
              <a:t>ο</a:t>
            </a:r>
            <a:endParaRPr lang="en-GB" sz="1600" b="1" u="sng" baseline="30000">
              <a:solidFill>
                <a:srgbClr val="FF0066"/>
              </a:solidFill>
              <a:effectLst>
                <a:outerShdw blurRad="38100" dist="38100" dir="2700000" algn="tl">
                  <a:srgbClr val="000000"/>
                </a:outerShdw>
              </a:effectLst>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2">
            <a:extLst>
              <a:ext uri="{FF2B5EF4-FFF2-40B4-BE49-F238E27FC236}">
                <a16:creationId xmlns:a16="http://schemas.microsoft.com/office/drawing/2014/main" id="{F2781BBD-EAC7-4880-9F29-D436EF7C3D36}"/>
              </a:ext>
            </a:extLst>
          </p:cNvPr>
          <p:cNvSpPr txBox="1">
            <a:spLocks noChangeArrowheads="1"/>
          </p:cNvSpPr>
          <p:nvPr/>
        </p:nvSpPr>
        <p:spPr bwMode="auto">
          <a:xfrm>
            <a:off x="685800" y="0"/>
            <a:ext cx="7848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el-GR" altLang="el-GR" sz="2800" b="1" i="1">
                <a:solidFill>
                  <a:schemeClr val="tx2"/>
                </a:solidFill>
              </a:rPr>
              <a:t>Υβριδισμός Ατομικών Τροχιακών (</a:t>
            </a:r>
            <a:r>
              <a:rPr lang="en-US" altLang="el-GR" sz="2800" b="1" i="1">
                <a:solidFill>
                  <a:schemeClr val="tx2"/>
                </a:solidFill>
              </a:rPr>
              <a:t>Hybridization)</a:t>
            </a:r>
            <a:endParaRPr lang="en-GB" altLang="el-GR" sz="2000" b="1" i="1">
              <a:solidFill>
                <a:schemeClr val="tx2"/>
              </a:solidFill>
            </a:endParaRPr>
          </a:p>
        </p:txBody>
      </p:sp>
      <p:pic>
        <p:nvPicPr>
          <p:cNvPr id="19459" name="Picture 4">
            <a:extLst>
              <a:ext uri="{FF2B5EF4-FFF2-40B4-BE49-F238E27FC236}">
                <a16:creationId xmlns:a16="http://schemas.microsoft.com/office/drawing/2014/main" id="{CA84BC04-846A-45C0-9EC2-01309CCD9F1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38200"/>
            <a:ext cx="3324225" cy="262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9" name="Line 7">
            <a:extLst>
              <a:ext uri="{FF2B5EF4-FFF2-40B4-BE49-F238E27FC236}">
                <a16:creationId xmlns:a16="http://schemas.microsoft.com/office/drawing/2014/main" id="{C2E71910-CA6C-4C28-91A5-3887D7346BF3}"/>
              </a:ext>
            </a:extLst>
          </p:cNvPr>
          <p:cNvSpPr>
            <a:spLocks noChangeShapeType="1"/>
          </p:cNvSpPr>
          <p:nvPr/>
        </p:nvSpPr>
        <p:spPr bwMode="auto">
          <a:xfrm>
            <a:off x="0" y="1524000"/>
            <a:ext cx="533400" cy="0"/>
          </a:xfrm>
          <a:prstGeom prst="line">
            <a:avLst/>
          </a:prstGeom>
          <a:noFill/>
          <a:ln w="38100">
            <a:solidFill>
              <a:schemeClr val="bg2"/>
            </a:solidFill>
            <a:round/>
            <a:headEnd/>
            <a:tailEnd/>
          </a:ln>
          <a:effectLst/>
        </p:spPr>
        <p:txBody>
          <a:bodyPr/>
          <a:lstStyle/>
          <a:p>
            <a:pPr eaLnBrk="1" hangingPunct="1">
              <a:defRPr/>
            </a:pPr>
            <a:endParaRPr lang="el-GR">
              <a:effectLst>
                <a:outerShdw blurRad="38100" dist="38100" dir="2700000" algn="tl">
                  <a:srgbClr val="000000">
                    <a:alpha val="43137"/>
                  </a:srgbClr>
                </a:outerShdw>
              </a:effectLst>
            </a:endParaRPr>
          </a:p>
        </p:txBody>
      </p:sp>
      <p:sp>
        <p:nvSpPr>
          <p:cNvPr id="19461" name="Text Box 8">
            <a:extLst>
              <a:ext uri="{FF2B5EF4-FFF2-40B4-BE49-F238E27FC236}">
                <a16:creationId xmlns:a16="http://schemas.microsoft.com/office/drawing/2014/main" id="{90EAAD4B-70BF-4901-A0F8-FC57559673FC}"/>
              </a:ext>
            </a:extLst>
          </p:cNvPr>
          <p:cNvSpPr txBox="1">
            <a:spLocks noChangeArrowheads="1"/>
          </p:cNvSpPr>
          <p:nvPr/>
        </p:nvSpPr>
        <p:spPr bwMode="auto">
          <a:xfrm>
            <a:off x="609600" y="2209800"/>
            <a:ext cx="1219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el-GR" sz="1600" b="1">
                <a:solidFill>
                  <a:srgbClr val="FF0066"/>
                </a:solidFill>
                <a:cs typeface="Times New Roman" panose="02020603050405020304" pitchFamily="18" charset="0"/>
              </a:rPr>
              <a:t>Be: [He]</a:t>
            </a:r>
            <a:r>
              <a:rPr lang="el-GR" altLang="el-GR" sz="1600" b="1">
                <a:solidFill>
                  <a:srgbClr val="FF0066"/>
                </a:solidFill>
                <a:cs typeface="Times New Roman" panose="02020603050405020304" pitchFamily="18" charset="0"/>
              </a:rPr>
              <a:t>2</a:t>
            </a:r>
            <a:r>
              <a:rPr lang="en-US" altLang="el-GR" sz="1600" b="1">
                <a:solidFill>
                  <a:srgbClr val="FF0066"/>
                </a:solidFill>
                <a:cs typeface="Times New Roman" panose="02020603050405020304" pitchFamily="18" charset="0"/>
              </a:rPr>
              <a:t>s</a:t>
            </a:r>
            <a:r>
              <a:rPr lang="el-GR" altLang="el-GR" sz="1600" b="1" baseline="30000">
                <a:solidFill>
                  <a:srgbClr val="FF0066"/>
                </a:solidFill>
                <a:cs typeface="Times New Roman" panose="02020603050405020304" pitchFamily="18" charset="0"/>
              </a:rPr>
              <a:t>2</a:t>
            </a:r>
            <a:r>
              <a:rPr lang="en-GB" altLang="el-GR" sz="1600" b="1">
                <a:solidFill>
                  <a:srgbClr val="FF0066"/>
                </a:solidFill>
              </a:rPr>
              <a:t> </a:t>
            </a:r>
          </a:p>
        </p:txBody>
      </p:sp>
      <p:sp>
        <p:nvSpPr>
          <p:cNvPr id="19462" name="Text Box 9">
            <a:extLst>
              <a:ext uri="{FF2B5EF4-FFF2-40B4-BE49-F238E27FC236}">
                <a16:creationId xmlns:a16="http://schemas.microsoft.com/office/drawing/2014/main" id="{B20E2EF8-6A22-4529-961D-1A94B46AE77D}"/>
              </a:ext>
            </a:extLst>
          </p:cNvPr>
          <p:cNvSpPr txBox="1">
            <a:spLocks noChangeArrowheads="1"/>
          </p:cNvSpPr>
          <p:nvPr/>
        </p:nvSpPr>
        <p:spPr bwMode="auto">
          <a:xfrm>
            <a:off x="685800" y="533400"/>
            <a:ext cx="2286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el-GR" sz="1600" b="1">
                <a:solidFill>
                  <a:srgbClr val="FF0066"/>
                </a:solidFill>
                <a:cs typeface="Times New Roman" panose="02020603050405020304" pitchFamily="18" charset="0"/>
              </a:rPr>
              <a:t>BeCl</a:t>
            </a:r>
            <a:r>
              <a:rPr lang="en-US" altLang="el-GR" sz="1600" b="1" baseline="-25000">
                <a:solidFill>
                  <a:srgbClr val="FF0066"/>
                </a:solidFill>
                <a:cs typeface="Times New Roman" panose="02020603050405020304" pitchFamily="18" charset="0"/>
              </a:rPr>
              <a:t>2</a:t>
            </a:r>
            <a:r>
              <a:rPr lang="en-GB" altLang="el-GR" sz="1600" b="1">
                <a:solidFill>
                  <a:srgbClr val="FF0066"/>
                </a:solidFill>
              </a:rPr>
              <a:t> </a:t>
            </a:r>
            <a:r>
              <a:rPr lang="en-US" altLang="el-GR" sz="1600" b="1">
                <a:solidFill>
                  <a:schemeClr val="tx2"/>
                </a:solidFill>
              </a:rPr>
              <a:t>sp </a:t>
            </a:r>
            <a:r>
              <a:rPr lang="el-GR" altLang="el-GR" sz="1600" b="1">
                <a:solidFill>
                  <a:schemeClr val="tx2"/>
                </a:solidFill>
              </a:rPr>
              <a:t>Υβριδισμός</a:t>
            </a:r>
            <a:endParaRPr lang="en-GB" altLang="el-GR" sz="1600" b="1">
              <a:solidFill>
                <a:schemeClr val="tx2"/>
              </a:solidFill>
            </a:endParaRPr>
          </a:p>
        </p:txBody>
      </p:sp>
      <p:sp>
        <p:nvSpPr>
          <p:cNvPr id="18442" name="Text Box 10">
            <a:extLst>
              <a:ext uri="{FF2B5EF4-FFF2-40B4-BE49-F238E27FC236}">
                <a16:creationId xmlns:a16="http://schemas.microsoft.com/office/drawing/2014/main" id="{E3BCC253-B555-47E7-821D-5D5EA45AFC39}"/>
              </a:ext>
            </a:extLst>
          </p:cNvPr>
          <p:cNvSpPr txBox="1">
            <a:spLocks noChangeArrowheads="1"/>
          </p:cNvSpPr>
          <p:nvPr/>
        </p:nvSpPr>
        <p:spPr bwMode="auto">
          <a:xfrm>
            <a:off x="1524000" y="3657600"/>
            <a:ext cx="6019800" cy="2308225"/>
          </a:xfrm>
          <a:prstGeom prst="rect">
            <a:avLst/>
          </a:prstGeom>
          <a:noFill/>
          <a:ln w="9525">
            <a:noFill/>
            <a:miter lim="800000"/>
            <a:headEnd/>
            <a:tailEnd/>
          </a:ln>
          <a:effectLst/>
        </p:spPr>
        <p:txBody>
          <a:bodyPr>
            <a:spAutoFit/>
          </a:bodyPr>
          <a:lstStyle/>
          <a:p>
            <a:pPr algn="just" eaLnBrk="1" hangingPunct="1">
              <a:spcBef>
                <a:spcPct val="50000"/>
              </a:spcBef>
              <a:buClr>
                <a:srgbClr val="FF0066"/>
              </a:buClr>
              <a:buFont typeface="Wingdings" pitchFamily="2" charset="2"/>
              <a:buChar char="ü"/>
              <a:defRPr/>
            </a:pPr>
            <a:r>
              <a:rPr lang="el-GR" sz="1600" b="1" dirty="0">
                <a:effectLst>
                  <a:outerShdw blurRad="38100" dist="38100" dir="2700000" algn="tl">
                    <a:srgbClr val="000000"/>
                  </a:outerShdw>
                </a:effectLst>
                <a:cs typeface="Times New Roman" pitchFamily="18" charset="0"/>
              </a:rPr>
              <a:t>Υβριδισμός</a:t>
            </a:r>
            <a:r>
              <a:rPr lang="el-GR" sz="1600" dirty="0">
                <a:effectLst>
                  <a:outerShdw blurRad="38100" dist="38100" dir="2700000" algn="tl">
                    <a:srgbClr val="000000"/>
                  </a:outerShdw>
                </a:effectLst>
                <a:cs typeface="Times New Roman" pitchFamily="18" charset="0"/>
              </a:rPr>
              <a:t> ονομάζεται η μίξη ατομικών τροχιακών διαφορετικού είδους που οδηγεί στη δημιουργία νέων </a:t>
            </a:r>
            <a:r>
              <a:rPr lang="el-GR" sz="1600" dirty="0">
                <a:effectLst>
                  <a:outerShdw blurRad="38100" dist="38100" dir="2700000" algn="tl">
                    <a:srgbClr val="000000"/>
                  </a:outerShdw>
                </a:effectLst>
              </a:rPr>
              <a:t>ατομικών </a:t>
            </a:r>
            <a:r>
              <a:rPr lang="el-GR" sz="1600" dirty="0" err="1">
                <a:effectLst>
                  <a:outerShdw blurRad="38100" dist="38100" dir="2700000" algn="tl">
                    <a:srgbClr val="000000"/>
                  </a:outerShdw>
                </a:effectLst>
              </a:rPr>
              <a:t>υβριδισμένων</a:t>
            </a:r>
            <a:r>
              <a:rPr lang="el-GR" sz="1600" dirty="0">
                <a:effectLst>
                  <a:outerShdw blurRad="38100" dist="38100" dir="2700000" algn="tl">
                    <a:srgbClr val="000000"/>
                  </a:outerShdw>
                </a:effectLst>
              </a:rPr>
              <a:t> </a:t>
            </a:r>
            <a:r>
              <a:rPr lang="el-GR" sz="1600" dirty="0">
                <a:effectLst>
                  <a:outerShdw blurRad="38100" dist="38100" dir="2700000" algn="tl">
                    <a:srgbClr val="000000"/>
                  </a:outerShdw>
                </a:effectLst>
                <a:cs typeface="Times New Roman" pitchFamily="18" charset="0"/>
              </a:rPr>
              <a:t>τροχιακών</a:t>
            </a:r>
            <a:endParaRPr lang="en-US" sz="1600" dirty="0">
              <a:effectLst>
                <a:outerShdw blurRad="38100" dist="38100" dir="2700000" algn="tl">
                  <a:srgbClr val="000000"/>
                </a:outerShdw>
              </a:effectLst>
              <a:cs typeface="Times New Roman" pitchFamily="18" charset="0"/>
            </a:endParaRPr>
          </a:p>
          <a:p>
            <a:pPr algn="just" eaLnBrk="1" hangingPunct="1">
              <a:spcBef>
                <a:spcPct val="50000"/>
              </a:spcBef>
              <a:buClr>
                <a:srgbClr val="FF0066"/>
              </a:buClr>
              <a:buFont typeface="Wingdings" pitchFamily="2" charset="2"/>
              <a:buChar char="ü"/>
              <a:defRPr/>
            </a:pPr>
            <a:r>
              <a:rPr lang="el-GR" sz="1600" dirty="0">
                <a:cs typeface="Times New Roman" pitchFamily="18" charset="0"/>
              </a:rPr>
              <a:t>Από </a:t>
            </a:r>
            <a:r>
              <a:rPr lang="el-GR" sz="1600" dirty="0">
                <a:effectLst>
                  <a:outerShdw blurRad="38100" dist="38100" dir="2700000" algn="tl">
                    <a:srgbClr val="000000"/>
                  </a:outerShdw>
                </a:effectLst>
                <a:cs typeface="Times New Roman" pitchFamily="18" charset="0"/>
              </a:rPr>
              <a:t>ενεργειακή άποψη</a:t>
            </a:r>
            <a:r>
              <a:rPr lang="el-GR" sz="1600" dirty="0">
                <a:cs typeface="Times New Roman" pitchFamily="18" charset="0"/>
              </a:rPr>
              <a:t>, ο υβριδισμός αντιπροσωπεύει την </a:t>
            </a:r>
            <a:r>
              <a:rPr lang="el-GR" sz="1600" dirty="0">
                <a:effectLst>
                  <a:outerShdw blurRad="38100" dist="38100" dir="2700000" algn="tl">
                    <a:srgbClr val="000000"/>
                  </a:outerShdw>
                </a:effectLst>
                <a:cs typeface="Times New Roman" pitchFamily="18" charset="0"/>
              </a:rPr>
              <a:t>ανάμιξη υψηλής ενέργειας τροχιακών με χαμηλής ενέργειας τροχιακά</a:t>
            </a:r>
            <a:r>
              <a:rPr lang="el-GR" sz="1600" dirty="0">
                <a:cs typeface="Times New Roman" pitchFamily="18" charset="0"/>
              </a:rPr>
              <a:t> με σκοπό τη δημιουργία </a:t>
            </a:r>
            <a:r>
              <a:rPr lang="el-GR" sz="1600" dirty="0" err="1">
                <a:effectLst>
                  <a:outerShdw blurRad="38100" dist="38100" dir="2700000" algn="tl">
                    <a:srgbClr val="000000"/>
                  </a:outerShdw>
                </a:effectLst>
                <a:cs typeface="Times New Roman" pitchFamily="18" charset="0"/>
              </a:rPr>
              <a:t>υβριδισμένων</a:t>
            </a:r>
            <a:r>
              <a:rPr lang="el-GR" sz="1600" dirty="0">
                <a:effectLst>
                  <a:outerShdw blurRad="38100" dist="38100" dir="2700000" algn="tl">
                    <a:srgbClr val="000000"/>
                  </a:outerShdw>
                </a:effectLst>
                <a:cs typeface="Times New Roman" pitchFamily="18" charset="0"/>
              </a:rPr>
              <a:t> τροχιακών ενδιάμεσης ενέργειας</a:t>
            </a:r>
            <a:r>
              <a:rPr lang="el-GR" sz="1600" dirty="0">
                <a:cs typeface="Times New Roman" pitchFamily="18" charset="0"/>
              </a:rPr>
              <a:t>. </a:t>
            </a:r>
            <a:endParaRPr lang="en-US" sz="1600" dirty="0">
              <a:cs typeface="Times New Roman" pitchFamily="18" charset="0"/>
            </a:endParaRPr>
          </a:p>
          <a:p>
            <a:pPr algn="just" eaLnBrk="1" hangingPunct="1">
              <a:spcBef>
                <a:spcPct val="50000"/>
              </a:spcBef>
              <a:buClr>
                <a:srgbClr val="FF0066"/>
              </a:buClr>
              <a:buFont typeface="Wingdings" pitchFamily="2" charset="2"/>
              <a:buChar char="ü"/>
              <a:defRPr/>
            </a:pPr>
            <a:r>
              <a:rPr lang="el-GR" sz="1600" u="sng" dirty="0">
                <a:effectLst>
                  <a:outerShdw blurRad="38100" dist="38100" dir="2700000" algn="tl">
                    <a:srgbClr val="000000"/>
                  </a:outerShdw>
                </a:effectLst>
              </a:rPr>
              <a:t>Ο</a:t>
            </a:r>
            <a:r>
              <a:rPr lang="el-GR" sz="1600" u="sng" dirty="0">
                <a:effectLst>
                  <a:outerShdw blurRad="38100" dist="38100" dir="2700000" algn="tl">
                    <a:srgbClr val="000000"/>
                  </a:outerShdw>
                </a:effectLst>
                <a:cs typeface="Times New Roman" pitchFamily="18" charset="0"/>
              </a:rPr>
              <a:t> αριθμός τ</a:t>
            </a:r>
            <a:r>
              <a:rPr lang="el-GR" sz="1600" u="sng" dirty="0">
                <a:effectLst>
                  <a:outerShdw blurRad="38100" dist="38100" dir="2700000" algn="tl">
                    <a:srgbClr val="000000"/>
                  </a:outerShdw>
                </a:effectLst>
              </a:rPr>
              <a:t>ων</a:t>
            </a:r>
            <a:r>
              <a:rPr lang="el-GR" sz="1600" u="sng" dirty="0">
                <a:effectLst>
                  <a:outerShdw blurRad="38100" dist="38100" dir="2700000" algn="tl">
                    <a:srgbClr val="000000"/>
                  </a:outerShdw>
                </a:effectLst>
                <a:cs typeface="Times New Roman" pitchFamily="18" charset="0"/>
              </a:rPr>
              <a:t> </a:t>
            </a:r>
            <a:r>
              <a:rPr lang="el-GR" sz="1600" u="sng" dirty="0" err="1">
                <a:effectLst>
                  <a:outerShdw blurRad="38100" dist="38100" dir="2700000" algn="tl">
                    <a:srgbClr val="000000"/>
                  </a:outerShdw>
                </a:effectLst>
                <a:cs typeface="Times New Roman" pitchFamily="18" charset="0"/>
              </a:rPr>
              <a:t>υβριδισμέν</a:t>
            </a:r>
            <a:r>
              <a:rPr lang="el-GR" sz="1600" u="sng" dirty="0" err="1">
                <a:effectLst>
                  <a:outerShdw blurRad="38100" dist="38100" dir="2700000" algn="tl">
                    <a:srgbClr val="000000"/>
                  </a:outerShdw>
                </a:effectLst>
              </a:rPr>
              <a:t>ων</a:t>
            </a:r>
            <a:r>
              <a:rPr lang="el-GR" sz="1600" u="sng" dirty="0">
                <a:effectLst>
                  <a:outerShdw blurRad="38100" dist="38100" dir="2700000" algn="tl">
                    <a:srgbClr val="000000"/>
                  </a:outerShdw>
                </a:effectLst>
                <a:cs typeface="Times New Roman" pitchFamily="18" charset="0"/>
              </a:rPr>
              <a:t> τροχιακ</a:t>
            </a:r>
            <a:r>
              <a:rPr lang="el-GR" sz="1600" u="sng" dirty="0">
                <a:effectLst>
                  <a:outerShdw blurRad="38100" dist="38100" dir="2700000" algn="tl">
                    <a:srgbClr val="000000"/>
                  </a:outerShdw>
                </a:effectLst>
              </a:rPr>
              <a:t>ών</a:t>
            </a:r>
            <a:r>
              <a:rPr lang="el-GR" sz="1600" u="sng" dirty="0">
                <a:effectLst>
                  <a:outerShdw blurRad="38100" dist="38100" dir="2700000" algn="tl">
                    <a:srgbClr val="000000"/>
                  </a:outerShdw>
                </a:effectLst>
                <a:cs typeface="Times New Roman" pitchFamily="18" charset="0"/>
              </a:rPr>
              <a:t> ισούται πάντα με τον αριθμό των ατομικών τροχιακών από τα οποία έχουν προκύψει</a:t>
            </a:r>
            <a:endParaRPr lang="en-GB" sz="1600" dirty="0"/>
          </a:p>
        </p:txBody>
      </p:sp>
      <p:sp>
        <p:nvSpPr>
          <p:cNvPr id="19464" name="Text Box 11">
            <a:extLst>
              <a:ext uri="{FF2B5EF4-FFF2-40B4-BE49-F238E27FC236}">
                <a16:creationId xmlns:a16="http://schemas.microsoft.com/office/drawing/2014/main" id="{B9B71E26-C86C-407F-9739-0730DD213472}"/>
              </a:ext>
            </a:extLst>
          </p:cNvPr>
          <p:cNvSpPr txBox="1">
            <a:spLocks noChangeArrowheads="1"/>
          </p:cNvSpPr>
          <p:nvPr/>
        </p:nvSpPr>
        <p:spPr bwMode="auto">
          <a:xfrm>
            <a:off x="609600" y="2514600"/>
            <a:ext cx="2286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el-GR" sz="1600" b="1">
                <a:solidFill>
                  <a:srgbClr val="FF0066"/>
                </a:solidFill>
              </a:rPr>
              <a:t>Cl: [</a:t>
            </a:r>
            <a:r>
              <a:rPr lang="en-US" altLang="el-GR" sz="1600" b="1">
                <a:solidFill>
                  <a:srgbClr val="FF0066"/>
                </a:solidFill>
                <a:cs typeface="Times New Roman" panose="02020603050405020304" pitchFamily="18" charset="0"/>
              </a:rPr>
              <a:t>Ne]</a:t>
            </a:r>
            <a:r>
              <a:rPr lang="el-GR" altLang="el-GR" sz="1600" b="1">
                <a:solidFill>
                  <a:srgbClr val="FF0066"/>
                </a:solidFill>
                <a:cs typeface="Times New Roman" panose="02020603050405020304" pitchFamily="18" charset="0"/>
              </a:rPr>
              <a:t>3</a:t>
            </a:r>
            <a:r>
              <a:rPr lang="en-US" altLang="el-GR" sz="1600" b="1">
                <a:solidFill>
                  <a:srgbClr val="FF0066"/>
                </a:solidFill>
                <a:cs typeface="Times New Roman" panose="02020603050405020304" pitchFamily="18" charset="0"/>
              </a:rPr>
              <a:t>s</a:t>
            </a:r>
            <a:r>
              <a:rPr lang="el-GR" altLang="el-GR" sz="1600" b="1" baseline="30000">
                <a:solidFill>
                  <a:srgbClr val="FF0066"/>
                </a:solidFill>
                <a:cs typeface="Times New Roman" panose="02020603050405020304" pitchFamily="18" charset="0"/>
              </a:rPr>
              <a:t>2</a:t>
            </a:r>
            <a:r>
              <a:rPr lang="el-GR" altLang="el-GR" sz="1600" b="1">
                <a:solidFill>
                  <a:srgbClr val="FF0066"/>
                </a:solidFill>
                <a:cs typeface="Times New Roman" panose="02020603050405020304" pitchFamily="18" charset="0"/>
              </a:rPr>
              <a:t>3</a:t>
            </a:r>
            <a:r>
              <a:rPr lang="en-US" altLang="el-GR" sz="1600" b="1">
                <a:solidFill>
                  <a:srgbClr val="FF0066"/>
                </a:solidFill>
                <a:cs typeface="Times New Roman" panose="02020603050405020304" pitchFamily="18" charset="0"/>
              </a:rPr>
              <a:t>p</a:t>
            </a:r>
            <a:r>
              <a:rPr lang="en-US" altLang="el-GR" sz="1600" b="1" baseline="-30000">
                <a:solidFill>
                  <a:srgbClr val="FF0066"/>
                </a:solidFill>
                <a:cs typeface="Times New Roman" panose="02020603050405020304" pitchFamily="18" charset="0"/>
              </a:rPr>
              <a:t>x</a:t>
            </a:r>
            <a:r>
              <a:rPr lang="el-GR" altLang="el-GR" sz="1600" b="1" baseline="30000">
                <a:solidFill>
                  <a:srgbClr val="FF0066"/>
                </a:solidFill>
                <a:cs typeface="Times New Roman" panose="02020603050405020304" pitchFamily="18" charset="0"/>
              </a:rPr>
              <a:t>2</a:t>
            </a:r>
            <a:r>
              <a:rPr lang="el-GR" altLang="el-GR" sz="1600" b="1">
                <a:solidFill>
                  <a:srgbClr val="FF0066"/>
                </a:solidFill>
                <a:cs typeface="Times New Roman" panose="02020603050405020304" pitchFamily="18" charset="0"/>
              </a:rPr>
              <a:t>3</a:t>
            </a:r>
            <a:r>
              <a:rPr lang="en-US" altLang="el-GR" sz="1600" b="1">
                <a:solidFill>
                  <a:srgbClr val="FF0066"/>
                </a:solidFill>
                <a:cs typeface="Times New Roman" panose="02020603050405020304" pitchFamily="18" charset="0"/>
              </a:rPr>
              <a:t>p</a:t>
            </a:r>
            <a:r>
              <a:rPr lang="en-US" altLang="el-GR" sz="1600" b="1" baseline="-30000">
                <a:solidFill>
                  <a:srgbClr val="FF0066"/>
                </a:solidFill>
                <a:cs typeface="Times New Roman" panose="02020603050405020304" pitchFamily="18" charset="0"/>
              </a:rPr>
              <a:t>y</a:t>
            </a:r>
            <a:r>
              <a:rPr lang="el-GR" altLang="el-GR" sz="1600" b="1" baseline="30000">
                <a:solidFill>
                  <a:srgbClr val="FF0066"/>
                </a:solidFill>
                <a:cs typeface="Times New Roman" panose="02020603050405020304" pitchFamily="18" charset="0"/>
              </a:rPr>
              <a:t>2</a:t>
            </a:r>
            <a:r>
              <a:rPr lang="el-GR" altLang="el-GR" sz="1600" b="1">
                <a:solidFill>
                  <a:srgbClr val="FF0066"/>
                </a:solidFill>
                <a:cs typeface="Times New Roman" panose="02020603050405020304" pitchFamily="18" charset="0"/>
              </a:rPr>
              <a:t>3</a:t>
            </a:r>
            <a:r>
              <a:rPr lang="en-US" altLang="el-GR" sz="1600" b="1">
                <a:solidFill>
                  <a:srgbClr val="FF0066"/>
                </a:solidFill>
                <a:cs typeface="Times New Roman" panose="02020603050405020304" pitchFamily="18" charset="0"/>
              </a:rPr>
              <a:t>p</a:t>
            </a:r>
            <a:r>
              <a:rPr lang="en-US" altLang="el-GR" sz="1600" b="1" baseline="-30000">
                <a:solidFill>
                  <a:srgbClr val="FF0066"/>
                </a:solidFill>
                <a:cs typeface="Times New Roman" panose="02020603050405020304" pitchFamily="18" charset="0"/>
              </a:rPr>
              <a:t>z</a:t>
            </a:r>
            <a:r>
              <a:rPr lang="el-GR" altLang="el-GR" sz="1600" b="1" baseline="30000">
                <a:solidFill>
                  <a:srgbClr val="FF0066"/>
                </a:solidFill>
                <a:cs typeface="Times New Roman" panose="02020603050405020304" pitchFamily="18" charset="0"/>
              </a:rPr>
              <a:t>1</a:t>
            </a:r>
            <a:r>
              <a:rPr lang="en-GB" altLang="el-GR" sz="1600" b="1">
                <a:solidFill>
                  <a:srgbClr val="FF0066"/>
                </a:solidFill>
              </a:rPr>
              <a:t> </a:t>
            </a:r>
          </a:p>
        </p:txBody>
      </p:sp>
      <p:pic>
        <p:nvPicPr>
          <p:cNvPr id="19465" name="Picture 12">
            <a:extLst>
              <a:ext uri="{FF2B5EF4-FFF2-40B4-BE49-F238E27FC236}">
                <a16:creationId xmlns:a16="http://schemas.microsoft.com/office/drawing/2014/main" id="{142679BF-338D-4EB6-80A4-6163DDAB8D8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2800" y="1295400"/>
            <a:ext cx="5638800" cy="1420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6" name="Text Box 13">
            <a:extLst>
              <a:ext uri="{FF2B5EF4-FFF2-40B4-BE49-F238E27FC236}">
                <a16:creationId xmlns:a16="http://schemas.microsoft.com/office/drawing/2014/main" id="{F6553C4F-7AC7-4D50-8721-B35328F3118B}"/>
              </a:ext>
            </a:extLst>
          </p:cNvPr>
          <p:cNvSpPr txBox="1">
            <a:spLocks noChangeArrowheads="1"/>
          </p:cNvSpPr>
          <p:nvPr/>
        </p:nvSpPr>
        <p:spPr bwMode="auto">
          <a:xfrm>
            <a:off x="3352800" y="990600"/>
            <a:ext cx="56388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l-GR" altLang="el-GR" sz="1600" b="1">
                <a:solidFill>
                  <a:schemeClr val="tx2"/>
                </a:solidFill>
                <a:cs typeface="Times New Roman" panose="02020603050405020304" pitchFamily="18" charset="0"/>
              </a:rPr>
              <a:t>Μορφή και διάταξη στο χώρο των </a:t>
            </a:r>
            <a:r>
              <a:rPr lang="en-US" altLang="el-GR" sz="1600" b="1">
                <a:solidFill>
                  <a:schemeClr val="tx2"/>
                </a:solidFill>
                <a:cs typeface="Times New Roman" panose="02020603050405020304" pitchFamily="18" charset="0"/>
              </a:rPr>
              <a:t>sp</a:t>
            </a:r>
            <a:r>
              <a:rPr lang="el-GR" altLang="el-GR" sz="1600" b="1">
                <a:solidFill>
                  <a:schemeClr val="tx2"/>
                </a:solidFill>
                <a:cs typeface="Times New Roman" panose="02020603050405020304" pitchFamily="18" charset="0"/>
              </a:rPr>
              <a:t> υβριδισμένων τροχιακών</a:t>
            </a:r>
            <a:r>
              <a:rPr lang="en-GB" altLang="el-GR" sz="1600" b="1">
                <a:solidFill>
                  <a:schemeClr val="tx2"/>
                </a:solidFill>
              </a:rPr>
              <a:t>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2">
            <a:extLst>
              <a:ext uri="{FF2B5EF4-FFF2-40B4-BE49-F238E27FC236}">
                <a16:creationId xmlns:a16="http://schemas.microsoft.com/office/drawing/2014/main" id="{E9E7F04A-7688-40D7-9E07-3D6C2F95EEC3}"/>
              </a:ext>
            </a:extLst>
          </p:cNvPr>
          <p:cNvSpPr txBox="1">
            <a:spLocks noChangeArrowheads="1"/>
          </p:cNvSpPr>
          <p:nvPr/>
        </p:nvSpPr>
        <p:spPr bwMode="auto">
          <a:xfrm>
            <a:off x="685800" y="0"/>
            <a:ext cx="7848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el-GR" altLang="el-GR" sz="2800" b="1" i="1">
                <a:solidFill>
                  <a:schemeClr val="tx2"/>
                </a:solidFill>
              </a:rPr>
              <a:t>Υβριδισμός Ατομικών Τροχιακών (</a:t>
            </a:r>
            <a:r>
              <a:rPr lang="en-US" altLang="el-GR" sz="2800" b="1" i="1">
                <a:solidFill>
                  <a:schemeClr val="tx2"/>
                </a:solidFill>
              </a:rPr>
              <a:t>Hybridization)</a:t>
            </a:r>
            <a:endParaRPr lang="en-GB" altLang="el-GR" sz="2000" b="1" i="1">
              <a:solidFill>
                <a:schemeClr val="tx2"/>
              </a:solidFill>
            </a:endParaRPr>
          </a:p>
        </p:txBody>
      </p:sp>
      <p:sp>
        <p:nvSpPr>
          <p:cNvPr id="20483" name="Text Box 3">
            <a:extLst>
              <a:ext uri="{FF2B5EF4-FFF2-40B4-BE49-F238E27FC236}">
                <a16:creationId xmlns:a16="http://schemas.microsoft.com/office/drawing/2014/main" id="{50E21A79-8C4B-4076-BCB7-9C8BE3563EC3}"/>
              </a:ext>
            </a:extLst>
          </p:cNvPr>
          <p:cNvSpPr txBox="1">
            <a:spLocks noChangeArrowheads="1"/>
          </p:cNvSpPr>
          <p:nvPr/>
        </p:nvSpPr>
        <p:spPr bwMode="auto">
          <a:xfrm>
            <a:off x="990600" y="685800"/>
            <a:ext cx="2286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el-GR" sz="1600" b="1">
                <a:solidFill>
                  <a:srgbClr val="FF0066"/>
                </a:solidFill>
                <a:cs typeface="Times New Roman" panose="02020603050405020304" pitchFamily="18" charset="0"/>
              </a:rPr>
              <a:t>BCl</a:t>
            </a:r>
            <a:r>
              <a:rPr lang="en-US" altLang="el-GR" sz="1600" b="1" baseline="-25000">
                <a:solidFill>
                  <a:srgbClr val="FF0066"/>
                </a:solidFill>
                <a:cs typeface="Times New Roman" panose="02020603050405020304" pitchFamily="18" charset="0"/>
              </a:rPr>
              <a:t>3</a:t>
            </a:r>
            <a:r>
              <a:rPr lang="en-GB" altLang="el-GR" sz="1600" b="1">
                <a:solidFill>
                  <a:srgbClr val="FF0066"/>
                </a:solidFill>
              </a:rPr>
              <a:t> </a:t>
            </a:r>
            <a:r>
              <a:rPr lang="en-US" altLang="el-GR" sz="1600" b="1">
                <a:solidFill>
                  <a:schemeClr val="tx2"/>
                </a:solidFill>
              </a:rPr>
              <a:t>sp</a:t>
            </a:r>
            <a:r>
              <a:rPr lang="en-US" altLang="el-GR" sz="1600" b="1" baseline="30000">
                <a:solidFill>
                  <a:schemeClr val="tx2"/>
                </a:solidFill>
              </a:rPr>
              <a:t>2</a:t>
            </a:r>
            <a:r>
              <a:rPr lang="en-US" altLang="el-GR" sz="1600" b="1">
                <a:solidFill>
                  <a:schemeClr val="tx2"/>
                </a:solidFill>
              </a:rPr>
              <a:t> </a:t>
            </a:r>
            <a:r>
              <a:rPr lang="el-GR" altLang="el-GR" sz="1600" b="1">
                <a:solidFill>
                  <a:schemeClr val="tx2"/>
                </a:solidFill>
              </a:rPr>
              <a:t>Υβριδισμός</a:t>
            </a:r>
            <a:endParaRPr lang="en-GB" altLang="el-GR" sz="1600" b="1">
              <a:solidFill>
                <a:schemeClr val="tx2"/>
              </a:solidFill>
            </a:endParaRPr>
          </a:p>
        </p:txBody>
      </p:sp>
      <p:pic>
        <p:nvPicPr>
          <p:cNvPr id="20484" name="Picture 4">
            <a:extLst>
              <a:ext uri="{FF2B5EF4-FFF2-40B4-BE49-F238E27FC236}">
                <a16:creationId xmlns:a16="http://schemas.microsoft.com/office/drawing/2014/main" id="{6820BD05-6980-46B3-8F21-F076274436D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295400"/>
            <a:ext cx="3876675" cy="244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5" name="Picture 5">
            <a:extLst>
              <a:ext uri="{FF2B5EF4-FFF2-40B4-BE49-F238E27FC236}">
                <a16:creationId xmlns:a16="http://schemas.microsoft.com/office/drawing/2014/main" id="{1166F8D3-3DFC-47CE-ACF1-3BFDEE18488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5800" y="1676400"/>
            <a:ext cx="2438400" cy="185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6" name="Text Box 7">
            <a:extLst>
              <a:ext uri="{FF2B5EF4-FFF2-40B4-BE49-F238E27FC236}">
                <a16:creationId xmlns:a16="http://schemas.microsoft.com/office/drawing/2014/main" id="{4BCAB7F4-E86F-44E1-AD7F-3601274D6386}"/>
              </a:ext>
            </a:extLst>
          </p:cNvPr>
          <p:cNvSpPr txBox="1">
            <a:spLocks noChangeArrowheads="1"/>
          </p:cNvSpPr>
          <p:nvPr/>
        </p:nvSpPr>
        <p:spPr bwMode="auto">
          <a:xfrm>
            <a:off x="457200" y="990600"/>
            <a:ext cx="1524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el-GR" sz="1600" b="1">
                <a:solidFill>
                  <a:srgbClr val="FF0066"/>
                </a:solidFill>
                <a:cs typeface="Times New Roman" panose="02020603050405020304" pitchFamily="18" charset="0"/>
              </a:rPr>
              <a:t>B: [He]</a:t>
            </a:r>
            <a:r>
              <a:rPr lang="el-GR" altLang="el-GR" sz="1600" b="1">
                <a:solidFill>
                  <a:srgbClr val="FF0066"/>
                </a:solidFill>
                <a:cs typeface="Times New Roman" panose="02020603050405020304" pitchFamily="18" charset="0"/>
              </a:rPr>
              <a:t>2</a:t>
            </a:r>
            <a:r>
              <a:rPr lang="en-US" altLang="el-GR" sz="1600" b="1">
                <a:solidFill>
                  <a:srgbClr val="FF0066"/>
                </a:solidFill>
                <a:cs typeface="Times New Roman" panose="02020603050405020304" pitchFamily="18" charset="0"/>
              </a:rPr>
              <a:t>s</a:t>
            </a:r>
            <a:r>
              <a:rPr lang="el-GR" altLang="el-GR" sz="1600" b="1" baseline="30000">
                <a:solidFill>
                  <a:srgbClr val="FF0066"/>
                </a:solidFill>
                <a:cs typeface="Times New Roman" panose="02020603050405020304" pitchFamily="18" charset="0"/>
              </a:rPr>
              <a:t>2</a:t>
            </a:r>
            <a:r>
              <a:rPr lang="en-US" altLang="el-GR" sz="1600" b="1">
                <a:solidFill>
                  <a:srgbClr val="FF0066"/>
                </a:solidFill>
                <a:cs typeface="Times New Roman" panose="02020603050405020304" pitchFamily="18" charset="0"/>
              </a:rPr>
              <a:t>2p</a:t>
            </a:r>
            <a:r>
              <a:rPr lang="en-US" altLang="el-GR" sz="1600" b="1" baseline="30000">
                <a:solidFill>
                  <a:srgbClr val="FF0066"/>
                </a:solidFill>
                <a:cs typeface="Times New Roman" panose="02020603050405020304" pitchFamily="18" charset="0"/>
              </a:rPr>
              <a:t>1</a:t>
            </a:r>
            <a:r>
              <a:rPr lang="en-GB" altLang="el-GR" sz="1600" b="1">
                <a:solidFill>
                  <a:srgbClr val="FF0066"/>
                </a:solidFill>
              </a:rPr>
              <a:t> </a:t>
            </a:r>
          </a:p>
        </p:txBody>
      </p:sp>
      <p:sp>
        <p:nvSpPr>
          <p:cNvPr id="20487" name="Text Box 8">
            <a:extLst>
              <a:ext uri="{FF2B5EF4-FFF2-40B4-BE49-F238E27FC236}">
                <a16:creationId xmlns:a16="http://schemas.microsoft.com/office/drawing/2014/main" id="{21A6EACF-0521-40E1-9F2C-6CFFAC8F5813}"/>
              </a:ext>
            </a:extLst>
          </p:cNvPr>
          <p:cNvSpPr txBox="1">
            <a:spLocks noChangeArrowheads="1"/>
          </p:cNvSpPr>
          <p:nvPr/>
        </p:nvSpPr>
        <p:spPr bwMode="auto">
          <a:xfrm>
            <a:off x="1981200" y="990600"/>
            <a:ext cx="2286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el-GR" sz="1600" b="1">
                <a:solidFill>
                  <a:srgbClr val="FF0066"/>
                </a:solidFill>
              </a:rPr>
              <a:t>Cl: [</a:t>
            </a:r>
            <a:r>
              <a:rPr lang="en-US" altLang="el-GR" sz="1600" b="1">
                <a:solidFill>
                  <a:srgbClr val="FF0066"/>
                </a:solidFill>
                <a:cs typeface="Times New Roman" panose="02020603050405020304" pitchFamily="18" charset="0"/>
              </a:rPr>
              <a:t>Ne]</a:t>
            </a:r>
            <a:r>
              <a:rPr lang="el-GR" altLang="el-GR" sz="1600" b="1">
                <a:solidFill>
                  <a:srgbClr val="FF0066"/>
                </a:solidFill>
                <a:cs typeface="Times New Roman" panose="02020603050405020304" pitchFamily="18" charset="0"/>
              </a:rPr>
              <a:t>3</a:t>
            </a:r>
            <a:r>
              <a:rPr lang="en-US" altLang="el-GR" sz="1600" b="1">
                <a:solidFill>
                  <a:srgbClr val="FF0066"/>
                </a:solidFill>
                <a:cs typeface="Times New Roman" panose="02020603050405020304" pitchFamily="18" charset="0"/>
              </a:rPr>
              <a:t>s</a:t>
            </a:r>
            <a:r>
              <a:rPr lang="el-GR" altLang="el-GR" sz="1600" b="1" baseline="30000">
                <a:solidFill>
                  <a:srgbClr val="FF0066"/>
                </a:solidFill>
                <a:cs typeface="Times New Roman" panose="02020603050405020304" pitchFamily="18" charset="0"/>
              </a:rPr>
              <a:t>2</a:t>
            </a:r>
            <a:r>
              <a:rPr lang="el-GR" altLang="el-GR" sz="1600" b="1">
                <a:solidFill>
                  <a:srgbClr val="FF0066"/>
                </a:solidFill>
                <a:cs typeface="Times New Roman" panose="02020603050405020304" pitchFamily="18" charset="0"/>
              </a:rPr>
              <a:t>3</a:t>
            </a:r>
            <a:r>
              <a:rPr lang="en-US" altLang="el-GR" sz="1600" b="1">
                <a:solidFill>
                  <a:srgbClr val="FF0066"/>
                </a:solidFill>
                <a:cs typeface="Times New Roman" panose="02020603050405020304" pitchFamily="18" charset="0"/>
              </a:rPr>
              <a:t>p</a:t>
            </a:r>
            <a:r>
              <a:rPr lang="en-US" altLang="el-GR" sz="1600" b="1" baseline="-30000">
                <a:solidFill>
                  <a:srgbClr val="FF0066"/>
                </a:solidFill>
                <a:cs typeface="Times New Roman" panose="02020603050405020304" pitchFamily="18" charset="0"/>
              </a:rPr>
              <a:t>x</a:t>
            </a:r>
            <a:r>
              <a:rPr lang="el-GR" altLang="el-GR" sz="1600" b="1" baseline="30000">
                <a:solidFill>
                  <a:srgbClr val="FF0066"/>
                </a:solidFill>
                <a:cs typeface="Times New Roman" panose="02020603050405020304" pitchFamily="18" charset="0"/>
              </a:rPr>
              <a:t>2</a:t>
            </a:r>
            <a:r>
              <a:rPr lang="el-GR" altLang="el-GR" sz="1600" b="1">
                <a:solidFill>
                  <a:srgbClr val="FF0066"/>
                </a:solidFill>
                <a:cs typeface="Times New Roman" panose="02020603050405020304" pitchFamily="18" charset="0"/>
              </a:rPr>
              <a:t>3</a:t>
            </a:r>
            <a:r>
              <a:rPr lang="en-US" altLang="el-GR" sz="1600" b="1">
                <a:solidFill>
                  <a:srgbClr val="FF0066"/>
                </a:solidFill>
                <a:cs typeface="Times New Roman" panose="02020603050405020304" pitchFamily="18" charset="0"/>
              </a:rPr>
              <a:t>p</a:t>
            </a:r>
            <a:r>
              <a:rPr lang="en-US" altLang="el-GR" sz="1600" b="1" baseline="-30000">
                <a:solidFill>
                  <a:srgbClr val="FF0066"/>
                </a:solidFill>
                <a:cs typeface="Times New Roman" panose="02020603050405020304" pitchFamily="18" charset="0"/>
              </a:rPr>
              <a:t>y</a:t>
            </a:r>
            <a:r>
              <a:rPr lang="el-GR" altLang="el-GR" sz="1600" b="1" baseline="30000">
                <a:solidFill>
                  <a:srgbClr val="FF0066"/>
                </a:solidFill>
                <a:cs typeface="Times New Roman" panose="02020603050405020304" pitchFamily="18" charset="0"/>
              </a:rPr>
              <a:t>2</a:t>
            </a:r>
            <a:r>
              <a:rPr lang="el-GR" altLang="el-GR" sz="1600" b="1">
                <a:solidFill>
                  <a:srgbClr val="FF0066"/>
                </a:solidFill>
                <a:cs typeface="Times New Roman" panose="02020603050405020304" pitchFamily="18" charset="0"/>
              </a:rPr>
              <a:t>3</a:t>
            </a:r>
            <a:r>
              <a:rPr lang="en-US" altLang="el-GR" sz="1600" b="1">
                <a:solidFill>
                  <a:srgbClr val="FF0066"/>
                </a:solidFill>
                <a:cs typeface="Times New Roman" panose="02020603050405020304" pitchFamily="18" charset="0"/>
              </a:rPr>
              <a:t>p</a:t>
            </a:r>
            <a:r>
              <a:rPr lang="en-US" altLang="el-GR" sz="1600" b="1" baseline="-30000">
                <a:solidFill>
                  <a:srgbClr val="FF0066"/>
                </a:solidFill>
                <a:cs typeface="Times New Roman" panose="02020603050405020304" pitchFamily="18" charset="0"/>
              </a:rPr>
              <a:t>z</a:t>
            </a:r>
            <a:r>
              <a:rPr lang="el-GR" altLang="el-GR" sz="1600" b="1" baseline="30000">
                <a:solidFill>
                  <a:srgbClr val="FF0066"/>
                </a:solidFill>
                <a:cs typeface="Times New Roman" panose="02020603050405020304" pitchFamily="18" charset="0"/>
              </a:rPr>
              <a:t>1</a:t>
            </a:r>
            <a:r>
              <a:rPr lang="en-GB" altLang="el-GR" sz="1600" b="1">
                <a:solidFill>
                  <a:srgbClr val="FF0066"/>
                </a:solidFill>
              </a:rPr>
              <a:t> </a:t>
            </a:r>
          </a:p>
        </p:txBody>
      </p:sp>
      <p:sp>
        <p:nvSpPr>
          <p:cNvPr id="20488" name="Text Box 9">
            <a:extLst>
              <a:ext uri="{FF2B5EF4-FFF2-40B4-BE49-F238E27FC236}">
                <a16:creationId xmlns:a16="http://schemas.microsoft.com/office/drawing/2014/main" id="{9F88B83B-0CDD-407F-B1E9-DD2262FF31BA}"/>
              </a:ext>
            </a:extLst>
          </p:cNvPr>
          <p:cNvSpPr txBox="1">
            <a:spLocks noChangeArrowheads="1"/>
          </p:cNvSpPr>
          <p:nvPr/>
        </p:nvSpPr>
        <p:spPr bwMode="auto">
          <a:xfrm>
            <a:off x="4343400" y="990600"/>
            <a:ext cx="28194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el-GR" altLang="el-GR" sz="1600" b="1">
                <a:solidFill>
                  <a:schemeClr val="tx2"/>
                </a:solidFill>
              </a:rPr>
              <a:t>Δ</a:t>
            </a:r>
            <a:r>
              <a:rPr lang="el-GR" altLang="el-GR" sz="1600" b="1">
                <a:solidFill>
                  <a:schemeClr val="tx2"/>
                </a:solidFill>
                <a:cs typeface="Times New Roman" panose="02020603050405020304" pitchFamily="18" charset="0"/>
              </a:rPr>
              <a:t>ιάταξη των </a:t>
            </a:r>
            <a:r>
              <a:rPr lang="en-US" altLang="el-GR" sz="1600" b="1">
                <a:solidFill>
                  <a:schemeClr val="tx2"/>
                </a:solidFill>
                <a:cs typeface="Times New Roman" panose="02020603050405020304" pitchFamily="18" charset="0"/>
              </a:rPr>
              <a:t>sp</a:t>
            </a:r>
            <a:r>
              <a:rPr lang="el-GR" altLang="el-GR" sz="1600" b="1" baseline="30000">
                <a:solidFill>
                  <a:schemeClr val="tx2"/>
                </a:solidFill>
              </a:rPr>
              <a:t>2</a:t>
            </a:r>
            <a:r>
              <a:rPr lang="el-GR" altLang="el-GR" sz="1600" b="1">
                <a:solidFill>
                  <a:schemeClr val="tx2"/>
                </a:solidFill>
                <a:cs typeface="Times New Roman" panose="02020603050405020304" pitchFamily="18" charset="0"/>
              </a:rPr>
              <a:t> υβριδισμένων τροχιακών</a:t>
            </a:r>
            <a:r>
              <a:rPr lang="en-GB" altLang="el-GR" sz="1600" b="1">
                <a:solidFill>
                  <a:schemeClr val="tx2"/>
                </a:solidFill>
              </a:rPr>
              <a:t> </a:t>
            </a:r>
          </a:p>
        </p:txBody>
      </p:sp>
      <p:pic>
        <p:nvPicPr>
          <p:cNvPr id="20489" name="Picture 10">
            <a:extLst>
              <a:ext uri="{FF2B5EF4-FFF2-40B4-BE49-F238E27FC236}">
                <a16:creationId xmlns:a16="http://schemas.microsoft.com/office/drawing/2014/main" id="{78E26D0B-1475-427F-BDD8-5F038469507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 y="4191000"/>
            <a:ext cx="4276725" cy="2468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90" name="Text Box 11">
            <a:extLst>
              <a:ext uri="{FF2B5EF4-FFF2-40B4-BE49-F238E27FC236}">
                <a16:creationId xmlns:a16="http://schemas.microsoft.com/office/drawing/2014/main" id="{4AEBEA63-F0C8-442B-89DD-995BEA735351}"/>
              </a:ext>
            </a:extLst>
          </p:cNvPr>
          <p:cNvSpPr txBox="1">
            <a:spLocks noChangeArrowheads="1"/>
          </p:cNvSpPr>
          <p:nvPr/>
        </p:nvSpPr>
        <p:spPr bwMode="auto">
          <a:xfrm>
            <a:off x="990600" y="3810000"/>
            <a:ext cx="2286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el-GR" sz="1600" b="1">
                <a:solidFill>
                  <a:srgbClr val="FF0066"/>
                </a:solidFill>
              </a:rPr>
              <a:t>C</a:t>
            </a:r>
            <a:r>
              <a:rPr lang="en-US" altLang="el-GR" sz="1600" b="1">
                <a:solidFill>
                  <a:srgbClr val="FF0066"/>
                </a:solidFill>
                <a:cs typeface="Times New Roman" panose="02020603050405020304" pitchFamily="18" charset="0"/>
              </a:rPr>
              <a:t>Cl</a:t>
            </a:r>
            <a:r>
              <a:rPr lang="en-US" altLang="el-GR" sz="1600" b="1" baseline="-25000">
                <a:solidFill>
                  <a:srgbClr val="FF0066"/>
                </a:solidFill>
                <a:cs typeface="Times New Roman" panose="02020603050405020304" pitchFamily="18" charset="0"/>
              </a:rPr>
              <a:t>4</a:t>
            </a:r>
            <a:r>
              <a:rPr lang="en-GB" altLang="el-GR" sz="1600" b="1">
                <a:solidFill>
                  <a:srgbClr val="FF0066"/>
                </a:solidFill>
              </a:rPr>
              <a:t> </a:t>
            </a:r>
            <a:r>
              <a:rPr lang="en-US" altLang="el-GR" sz="1600" b="1">
                <a:solidFill>
                  <a:schemeClr val="tx2"/>
                </a:solidFill>
              </a:rPr>
              <a:t>sp</a:t>
            </a:r>
            <a:r>
              <a:rPr lang="en-US" altLang="el-GR" sz="1600" b="1" baseline="30000">
                <a:solidFill>
                  <a:schemeClr val="tx2"/>
                </a:solidFill>
              </a:rPr>
              <a:t>3</a:t>
            </a:r>
            <a:r>
              <a:rPr lang="en-US" altLang="el-GR" sz="1600" b="1">
                <a:solidFill>
                  <a:schemeClr val="tx2"/>
                </a:solidFill>
              </a:rPr>
              <a:t> </a:t>
            </a:r>
            <a:r>
              <a:rPr lang="el-GR" altLang="el-GR" sz="1600" b="1">
                <a:solidFill>
                  <a:schemeClr val="tx2"/>
                </a:solidFill>
              </a:rPr>
              <a:t>Υβριδισμός</a:t>
            </a:r>
            <a:endParaRPr lang="en-GB" altLang="el-GR" sz="1600" b="1">
              <a:solidFill>
                <a:schemeClr val="tx2"/>
              </a:solidFill>
            </a:endParaRPr>
          </a:p>
        </p:txBody>
      </p:sp>
      <p:sp>
        <p:nvSpPr>
          <p:cNvPr id="20491" name="Text Box 12">
            <a:extLst>
              <a:ext uri="{FF2B5EF4-FFF2-40B4-BE49-F238E27FC236}">
                <a16:creationId xmlns:a16="http://schemas.microsoft.com/office/drawing/2014/main" id="{D4D45E52-C647-4A56-BD87-4799E238A65A}"/>
              </a:ext>
            </a:extLst>
          </p:cNvPr>
          <p:cNvSpPr txBox="1">
            <a:spLocks noChangeArrowheads="1"/>
          </p:cNvSpPr>
          <p:nvPr/>
        </p:nvSpPr>
        <p:spPr bwMode="auto">
          <a:xfrm>
            <a:off x="1066800" y="5334000"/>
            <a:ext cx="1524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el-GR" sz="1600" b="1">
                <a:solidFill>
                  <a:srgbClr val="FF0066"/>
                </a:solidFill>
                <a:cs typeface="Times New Roman" panose="02020603050405020304" pitchFamily="18" charset="0"/>
              </a:rPr>
              <a:t>C: [He]</a:t>
            </a:r>
            <a:r>
              <a:rPr lang="el-GR" altLang="el-GR" sz="1600" b="1">
                <a:solidFill>
                  <a:srgbClr val="FF0066"/>
                </a:solidFill>
                <a:cs typeface="Times New Roman" panose="02020603050405020304" pitchFamily="18" charset="0"/>
              </a:rPr>
              <a:t>2</a:t>
            </a:r>
            <a:r>
              <a:rPr lang="en-US" altLang="el-GR" sz="1600" b="1">
                <a:solidFill>
                  <a:srgbClr val="FF0066"/>
                </a:solidFill>
                <a:cs typeface="Times New Roman" panose="02020603050405020304" pitchFamily="18" charset="0"/>
              </a:rPr>
              <a:t>s</a:t>
            </a:r>
            <a:r>
              <a:rPr lang="el-GR" altLang="el-GR" sz="1600" b="1" baseline="30000">
                <a:solidFill>
                  <a:srgbClr val="FF0066"/>
                </a:solidFill>
                <a:cs typeface="Times New Roman" panose="02020603050405020304" pitchFamily="18" charset="0"/>
              </a:rPr>
              <a:t>2</a:t>
            </a:r>
            <a:r>
              <a:rPr lang="en-US" altLang="el-GR" sz="1600" b="1">
                <a:solidFill>
                  <a:srgbClr val="FF0066"/>
                </a:solidFill>
                <a:cs typeface="Times New Roman" panose="02020603050405020304" pitchFamily="18" charset="0"/>
              </a:rPr>
              <a:t>2p</a:t>
            </a:r>
            <a:r>
              <a:rPr lang="en-US" altLang="el-GR" sz="1600" b="1" baseline="30000">
                <a:solidFill>
                  <a:srgbClr val="FF0066"/>
                </a:solidFill>
                <a:cs typeface="Times New Roman" panose="02020603050405020304" pitchFamily="18" charset="0"/>
              </a:rPr>
              <a:t>2</a:t>
            </a:r>
            <a:r>
              <a:rPr lang="en-GB" altLang="el-GR" sz="1600" b="1">
                <a:solidFill>
                  <a:srgbClr val="FF0066"/>
                </a:solidFill>
              </a:rPr>
              <a:t> </a:t>
            </a:r>
          </a:p>
        </p:txBody>
      </p:sp>
      <p:pic>
        <p:nvPicPr>
          <p:cNvPr id="20492" name="Picture 13">
            <a:extLst>
              <a:ext uri="{FF2B5EF4-FFF2-40B4-BE49-F238E27FC236}">
                <a16:creationId xmlns:a16="http://schemas.microsoft.com/office/drawing/2014/main" id="{31902897-5553-4FBC-BF44-5575560DACF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95800" y="4191000"/>
            <a:ext cx="1982788"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93" name="Text Box 14">
            <a:extLst>
              <a:ext uri="{FF2B5EF4-FFF2-40B4-BE49-F238E27FC236}">
                <a16:creationId xmlns:a16="http://schemas.microsoft.com/office/drawing/2014/main" id="{C5AB6D68-62AC-41F6-850F-668566A3C113}"/>
              </a:ext>
            </a:extLst>
          </p:cNvPr>
          <p:cNvSpPr txBox="1">
            <a:spLocks noChangeArrowheads="1"/>
          </p:cNvSpPr>
          <p:nvPr/>
        </p:nvSpPr>
        <p:spPr bwMode="auto">
          <a:xfrm>
            <a:off x="4267200" y="3581400"/>
            <a:ext cx="24384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el-GR" altLang="el-GR" sz="1600" b="1">
                <a:solidFill>
                  <a:schemeClr val="tx2"/>
                </a:solidFill>
              </a:rPr>
              <a:t>Δ</a:t>
            </a:r>
            <a:r>
              <a:rPr lang="el-GR" altLang="el-GR" sz="1600" b="1">
                <a:solidFill>
                  <a:schemeClr val="tx2"/>
                </a:solidFill>
                <a:cs typeface="Times New Roman" panose="02020603050405020304" pitchFamily="18" charset="0"/>
              </a:rPr>
              <a:t>ιάταξη των </a:t>
            </a:r>
            <a:r>
              <a:rPr lang="en-US" altLang="el-GR" sz="1600" b="1">
                <a:solidFill>
                  <a:schemeClr val="tx2"/>
                </a:solidFill>
                <a:cs typeface="Times New Roman" panose="02020603050405020304" pitchFamily="18" charset="0"/>
              </a:rPr>
              <a:t>sp</a:t>
            </a:r>
            <a:r>
              <a:rPr lang="en-US" altLang="el-GR" sz="1600" b="1" baseline="30000">
                <a:solidFill>
                  <a:schemeClr val="tx2"/>
                </a:solidFill>
              </a:rPr>
              <a:t>3</a:t>
            </a:r>
            <a:r>
              <a:rPr lang="el-GR" altLang="el-GR" sz="1600" b="1">
                <a:solidFill>
                  <a:schemeClr val="tx2"/>
                </a:solidFill>
                <a:cs typeface="Times New Roman" panose="02020603050405020304" pitchFamily="18" charset="0"/>
              </a:rPr>
              <a:t> υβριδισμένων τροχιακών</a:t>
            </a:r>
            <a:r>
              <a:rPr lang="en-GB" altLang="el-GR" sz="1600" b="1">
                <a:solidFill>
                  <a:schemeClr val="tx2"/>
                </a:solidFill>
              </a:rPr>
              <a:t> </a:t>
            </a:r>
          </a:p>
        </p:txBody>
      </p:sp>
      <p:graphicFrame>
        <p:nvGraphicFramePr>
          <p:cNvPr id="20494" name="Object 15">
            <a:extLst>
              <a:ext uri="{FF2B5EF4-FFF2-40B4-BE49-F238E27FC236}">
                <a16:creationId xmlns:a16="http://schemas.microsoft.com/office/drawing/2014/main" id="{C8E5C7F9-3D79-414B-851E-B1FC62C53B5A}"/>
              </a:ext>
            </a:extLst>
          </p:cNvPr>
          <p:cNvGraphicFramePr>
            <a:graphicFrameLocks noChangeAspect="1"/>
          </p:cNvGraphicFramePr>
          <p:nvPr/>
        </p:nvGraphicFramePr>
        <p:xfrm>
          <a:off x="7391400" y="1676400"/>
          <a:ext cx="1285875" cy="1104900"/>
        </p:xfrm>
        <a:graphic>
          <a:graphicData uri="http://schemas.openxmlformats.org/presentationml/2006/ole">
            <mc:AlternateContent xmlns:mc="http://schemas.openxmlformats.org/markup-compatibility/2006">
              <mc:Choice xmlns:v="urn:schemas-microsoft-com:vml" Requires="v">
                <p:oleObj spid="_x0000_s7170" name="Bitmap Image" r:id="rId7" imgW="1286055" imgH="1104762" progId="Paint.Picture">
                  <p:embed/>
                </p:oleObj>
              </mc:Choice>
              <mc:Fallback>
                <p:oleObj name="Bitmap Image" r:id="rId7" imgW="1286055" imgH="1104762" progId="Paint.Picture">
                  <p:embed/>
                  <p:pic>
                    <p:nvPicPr>
                      <p:cNvPr id="20494" name="Object 15">
                        <a:extLst>
                          <a:ext uri="{FF2B5EF4-FFF2-40B4-BE49-F238E27FC236}">
                            <a16:creationId xmlns:a16="http://schemas.microsoft.com/office/drawing/2014/main" id="{C8E5C7F9-3D79-414B-851E-B1FC62C53B5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391400" y="1676400"/>
                        <a:ext cx="1285875" cy="1104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9472" name="Text Box 16">
            <a:extLst>
              <a:ext uri="{FF2B5EF4-FFF2-40B4-BE49-F238E27FC236}">
                <a16:creationId xmlns:a16="http://schemas.microsoft.com/office/drawing/2014/main" id="{0C84C3C4-DDEC-4AF6-AF14-C91C4A523772}"/>
              </a:ext>
            </a:extLst>
          </p:cNvPr>
          <p:cNvSpPr txBox="1">
            <a:spLocks noChangeArrowheads="1"/>
          </p:cNvSpPr>
          <p:nvPr/>
        </p:nvSpPr>
        <p:spPr bwMode="auto">
          <a:xfrm>
            <a:off x="7239000" y="2743200"/>
            <a:ext cx="1752600" cy="730250"/>
          </a:xfrm>
          <a:prstGeom prst="rect">
            <a:avLst/>
          </a:prstGeom>
          <a:noFill/>
          <a:ln w="9525">
            <a:noFill/>
            <a:miter lim="800000"/>
            <a:headEnd/>
            <a:tailEnd/>
          </a:ln>
          <a:effectLst/>
        </p:spPr>
        <p:txBody>
          <a:bodyPr>
            <a:spAutoFit/>
          </a:bodyPr>
          <a:lstStyle/>
          <a:p>
            <a:pPr algn="ctr" eaLnBrk="1" hangingPunct="1">
              <a:spcBef>
                <a:spcPct val="50000"/>
              </a:spcBef>
              <a:defRPr/>
            </a:pPr>
            <a:r>
              <a:rPr lang="en-US" sz="1400">
                <a:effectLst>
                  <a:outerShdw blurRad="38100" dist="38100" dir="2700000" algn="tl">
                    <a:srgbClr val="000000"/>
                  </a:outerShdw>
                </a:effectLst>
              </a:rPr>
              <a:t>sp</a:t>
            </a:r>
            <a:r>
              <a:rPr lang="en-US" sz="1400" baseline="30000">
                <a:effectLst>
                  <a:outerShdw blurRad="38100" dist="38100" dir="2700000" algn="tl">
                    <a:srgbClr val="000000"/>
                  </a:outerShdw>
                </a:effectLst>
              </a:rPr>
              <a:t>2</a:t>
            </a:r>
            <a:r>
              <a:rPr lang="en-US" sz="1400">
                <a:effectLst>
                  <a:outerShdw blurRad="38100" dist="38100" dir="2700000" algn="tl">
                    <a:srgbClr val="000000"/>
                  </a:outerShdw>
                </a:effectLst>
              </a:rPr>
              <a:t> </a:t>
            </a:r>
            <a:r>
              <a:rPr lang="el-GR" sz="1400">
                <a:effectLst>
                  <a:outerShdw blurRad="38100" dist="38100" dir="2700000" algn="tl">
                    <a:srgbClr val="000000"/>
                  </a:outerShdw>
                </a:effectLst>
              </a:rPr>
              <a:t>υβριδισμός με ένα ασύζευκτο ζεύγος ηλεκτρονίων</a:t>
            </a:r>
            <a:endParaRPr lang="en-GB" sz="1400">
              <a:effectLst>
                <a:outerShdw blurRad="38100" dist="38100" dir="2700000" algn="tl">
                  <a:srgbClr val="000000"/>
                </a:outerShdw>
              </a:effectLst>
            </a:endParaRPr>
          </a:p>
        </p:txBody>
      </p:sp>
      <p:graphicFrame>
        <p:nvGraphicFramePr>
          <p:cNvPr id="20496" name="Object 17">
            <a:extLst>
              <a:ext uri="{FF2B5EF4-FFF2-40B4-BE49-F238E27FC236}">
                <a16:creationId xmlns:a16="http://schemas.microsoft.com/office/drawing/2014/main" id="{15F2574A-AD11-4D6F-867B-06B2D66FB168}"/>
              </a:ext>
            </a:extLst>
          </p:cNvPr>
          <p:cNvGraphicFramePr>
            <a:graphicFrameLocks noChangeAspect="1"/>
          </p:cNvGraphicFramePr>
          <p:nvPr/>
        </p:nvGraphicFramePr>
        <p:xfrm>
          <a:off x="6648450" y="4419600"/>
          <a:ext cx="2495550" cy="1200150"/>
        </p:xfrm>
        <a:graphic>
          <a:graphicData uri="http://schemas.openxmlformats.org/presentationml/2006/ole">
            <mc:AlternateContent xmlns:mc="http://schemas.openxmlformats.org/markup-compatibility/2006">
              <mc:Choice xmlns:v="urn:schemas-microsoft-com:vml" Requires="v">
                <p:oleObj spid="_x0000_s7171" name="Bitmap Image" r:id="rId9" imgW="2495238" imgH="1200318" progId="Paint.Picture">
                  <p:embed/>
                </p:oleObj>
              </mc:Choice>
              <mc:Fallback>
                <p:oleObj name="Bitmap Image" r:id="rId9" imgW="2495238" imgH="1200318" progId="Paint.Picture">
                  <p:embed/>
                  <p:pic>
                    <p:nvPicPr>
                      <p:cNvPr id="20496" name="Object 17">
                        <a:extLst>
                          <a:ext uri="{FF2B5EF4-FFF2-40B4-BE49-F238E27FC236}">
                            <a16:creationId xmlns:a16="http://schemas.microsoft.com/office/drawing/2014/main" id="{15F2574A-AD11-4D6F-867B-06B2D66FB168}"/>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648450" y="4419600"/>
                        <a:ext cx="2495550" cy="120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9474" name="Text Box 18">
            <a:extLst>
              <a:ext uri="{FF2B5EF4-FFF2-40B4-BE49-F238E27FC236}">
                <a16:creationId xmlns:a16="http://schemas.microsoft.com/office/drawing/2014/main" id="{BE0D1470-FB01-484F-8D68-A8A5E5399E08}"/>
              </a:ext>
            </a:extLst>
          </p:cNvPr>
          <p:cNvSpPr txBox="1">
            <a:spLocks noChangeArrowheads="1"/>
          </p:cNvSpPr>
          <p:nvPr/>
        </p:nvSpPr>
        <p:spPr bwMode="auto">
          <a:xfrm>
            <a:off x="6934200" y="5562600"/>
            <a:ext cx="1981200" cy="730250"/>
          </a:xfrm>
          <a:prstGeom prst="rect">
            <a:avLst/>
          </a:prstGeom>
          <a:noFill/>
          <a:ln w="9525">
            <a:noFill/>
            <a:miter lim="800000"/>
            <a:headEnd/>
            <a:tailEnd/>
          </a:ln>
          <a:effectLst/>
        </p:spPr>
        <p:txBody>
          <a:bodyPr>
            <a:spAutoFit/>
          </a:bodyPr>
          <a:lstStyle/>
          <a:p>
            <a:pPr algn="ctr" eaLnBrk="1" hangingPunct="1">
              <a:spcBef>
                <a:spcPct val="50000"/>
              </a:spcBef>
              <a:defRPr/>
            </a:pPr>
            <a:r>
              <a:rPr lang="en-US" sz="1400">
                <a:effectLst>
                  <a:outerShdw blurRad="38100" dist="38100" dir="2700000" algn="tl">
                    <a:srgbClr val="000000"/>
                  </a:outerShdw>
                </a:effectLst>
              </a:rPr>
              <a:t>sp</a:t>
            </a:r>
            <a:r>
              <a:rPr lang="en-US" sz="1400" baseline="30000">
                <a:effectLst>
                  <a:outerShdw blurRad="38100" dist="38100" dir="2700000" algn="tl">
                    <a:srgbClr val="000000"/>
                  </a:outerShdw>
                </a:effectLst>
              </a:rPr>
              <a:t>3</a:t>
            </a:r>
            <a:r>
              <a:rPr lang="en-US" sz="1400">
                <a:effectLst>
                  <a:outerShdw blurRad="38100" dist="38100" dir="2700000" algn="tl">
                    <a:srgbClr val="000000"/>
                  </a:outerShdw>
                </a:effectLst>
              </a:rPr>
              <a:t> </a:t>
            </a:r>
            <a:r>
              <a:rPr lang="el-GR" sz="1400">
                <a:effectLst>
                  <a:outerShdw blurRad="38100" dist="38100" dir="2700000" algn="tl">
                    <a:srgbClr val="000000"/>
                  </a:outerShdw>
                </a:effectLst>
              </a:rPr>
              <a:t>υβριδισμός με ένα</a:t>
            </a:r>
            <a:r>
              <a:rPr lang="en-US" sz="1400">
                <a:effectLst>
                  <a:outerShdw blurRad="38100" dist="38100" dir="2700000" algn="tl">
                    <a:srgbClr val="000000"/>
                  </a:outerShdw>
                </a:effectLst>
              </a:rPr>
              <a:t>/</a:t>
            </a:r>
            <a:r>
              <a:rPr lang="el-GR" sz="1400">
                <a:effectLst>
                  <a:outerShdw blurRad="38100" dist="38100" dir="2700000" algn="tl">
                    <a:srgbClr val="000000"/>
                  </a:outerShdw>
                </a:effectLst>
              </a:rPr>
              <a:t>δύο ασύζευκτα ζεύγη ηλεκτρονίων</a:t>
            </a:r>
            <a:endParaRPr lang="en-GB" sz="1400">
              <a:effectLst>
                <a:outerShdw blurRad="38100" dist="38100" dir="2700000" algn="tl">
                  <a:srgbClr val="000000"/>
                </a:outerShdw>
              </a:effectLs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2">
            <a:extLst>
              <a:ext uri="{FF2B5EF4-FFF2-40B4-BE49-F238E27FC236}">
                <a16:creationId xmlns:a16="http://schemas.microsoft.com/office/drawing/2014/main" id="{C9BC014D-EC65-4128-A7B3-D9362F016901}"/>
              </a:ext>
            </a:extLst>
          </p:cNvPr>
          <p:cNvSpPr txBox="1">
            <a:spLocks noChangeArrowheads="1"/>
          </p:cNvSpPr>
          <p:nvPr/>
        </p:nvSpPr>
        <p:spPr bwMode="auto">
          <a:xfrm>
            <a:off x="1143000" y="0"/>
            <a:ext cx="6553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el-GR" altLang="el-GR" sz="2800" b="1" i="1">
                <a:solidFill>
                  <a:schemeClr val="tx2"/>
                </a:solidFill>
              </a:rPr>
              <a:t>Ηλεκτροστατικό πεδίο δυνάμεων σε μόριο</a:t>
            </a:r>
            <a:endParaRPr lang="en-GB" altLang="el-GR" sz="2800" b="1" i="1">
              <a:solidFill>
                <a:schemeClr val="tx2"/>
              </a:solidFill>
            </a:endParaRPr>
          </a:p>
        </p:txBody>
      </p:sp>
      <p:pic>
        <p:nvPicPr>
          <p:cNvPr id="3075" name="Picture 3">
            <a:extLst>
              <a:ext uri="{FF2B5EF4-FFF2-40B4-BE49-F238E27FC236}">
                <a16:creationId xmlns:a16="http://schemas.microsoft.com/office/drawing/2014/main" id="{2E8B1700-CF5F-4803-90F1-60C1BEEFB5B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533400"/>
            <a:ext cx="30480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Text Box 4">
            <a:extLst>
              <a:ext uri="{FF2B5EF4-FFF2-40B4-BE49-F238E27FC236}">
                <a16:creationId xmlns:a16="http://schemas.microsoft.com/office/drawing/2014/main" id="{74F31CB3-2CB8-4C3C-AD12-98E7F4E67790}"/>
              </a:ext>
            </a:extLst>
          </p:cNvPr>
          <p:cNvSpPr txBox="1">
            <a:spLocks noChangeArrowheads="1"/>
          </p:cNvSpPr>
          <p:nvPr/>
        </p:nvSpPr>
        <p:spPr bwMode="auto">
          <a:xfrm>
            <a:off x="3429000" y="533400"/>
            <a:ext cx="5105400"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l-GR" altLang="el-GR" sz="1800"/>
              <a:t>Ένα </a:t>
            </a:r>
            <a:r>
              <a:rPr lang="el-GR" altLang="el-GR" sz="1800">
                <a:cs typeface="Times New Roman" panose="02020603050405020304" pitchFamily="18" charset="0"/>
              </a:rPr>
              <a:t>μόριο </a:t>
            </a:r>
            <a:r>
              <a:rPr lang="el-GR" altLang="el-GR" sz="1800"/>
              <a:t>θεωρούμε οτι αποτελείται από </a:t>
            </a:r>
            <a:r>
              <a:rPr lang="el-GR" altLang="el-GR" sz="1800">
                <a:cs typeface="Times New Roman" panose="02020603050405020304" pitchFamily="18" charset="0"/>
              </a:rPr>
              <a:t>δύο ή περισσότερους </a:t>
            </a:r>
            <a:r>
              <a:rPr lang="el-GR" altLang="el-GR" sz="1800">
                <a:solidFill>
                  <a:schemeClr val="accent1"/>
                </a:solidFill>
                <a:cs typeface="Times New Roman" panose="02020603050405020304" pitchFamily="18" charset="0"/>
              </a:rPr>
              <a:t>πυρήνες που βρίσκονται ακίνητοι</a:t>
            </a:r>
            <a:r>
              <a:rPr lang="el-GR" altLang="el-GR" sz="1800">
                <a:cs typeface="Times New Roman" panose="02020603050405020304" pitchFamily="18" charset="0"/>
              </a:rPr>
              <a:t> σε συγκεκριμένες θέσεις και περιβάλλονται από μια </a:t>
            </a:r>
            <a:r>
              <a:rPr lang="el-GR" altLang="el-GR" sz="1800">
                <a:solidFill>
                  <a:schemeClr val="accent1"/>
                </a:solidFill>
                <a:cs typeface="Times New Roman" panose="02020603050405020304" pitchFamily="18" charset="0"/>
              </a:rPr>
              <a:t>τρισδιάστατη κατανομή αρνητικού φορτίου με σφαιρική συμμετρία</a:t>
            </a:r>
            <a:r>
              <a:rPr lang="el-GR" altLang="el-GR" sz="1800">
                <a:cs typeface="Times New Roman" panose="02020603050405020304" pitchFamily="18" charset="0"/>
              </a:rPr>
              <a:t>. </a:t>
            </a:r>
            <a:endParaRPr lang="en-GB" altLang="el-GR" sz="1800">
              <a:cs typeface="Times New Roman" panose="02020603050405020304" pitchFamily="18" charset="0"/>
            </a:endParaRPr>
          </a:p>
        </p:txBody>
      </p:sp>
      <p:pic>
        <p:nvPicPr>
          <p:cNvPr id="3077" name="Picture 5">
            <a:extLst>
              <a:ext uri="{FF2B5EF4-FFF2-40B4-BE49-F238E27FC236}">
                <a16:creationId xmlns:a16="http://schemas.microsoft.com/office/drawing/2014/main" id="{830B86FA-E4CD-4851-A90B-DDB84FC16A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3200400"/>
            <a:ext cx="2527300" cy="296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8" name="Text Box 7">
            <a:extLst>
              <a:ext uri="{FF2B5EF4-FFF2-40B4-BE49-F238E27FC236}">
                <a16:creationId xmlns:a16="http://schemas.microsoft.com/office/drawing/2014/main" id="{55500D0D-55C2-4DC1-973A-F2B580ECFA0E}"/>
              </a:ext>
            </a:extLst>
          </p:cNvPr>
          <p:cNvSpPr txBox="1">
            <a:spLocks noChangeArrowheads="1"/>
          </p:cNvSpPr>
          <p:nvPr/>
        </p:nvSpPr>
        <p:spPr bwMode="auto">
          <a:xfrm>
            <a:off x="152400" y="6216650"/>
            <a:ext cx="25908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el-GR" altLang="el-GR" sz="1800"/>
              <a:t>Συνιστώσες ελκτικών δυνάμεων στους πυρήνες</a:t>
            </a:r>
            <a:r>
              <a:rPr lang="el-GR" altLang="el-GR" sz="1800">
                <a:cs typeface="Times New Roman" panose="02020603050405020304" pitchFamily="18" charset="0"/>
              </a:rPr>
              <a:t> </a:t>
            </a:r>
            <a:endParaRPr lang="en-GB" altLang="el-GR" sz="1800">
              <a:cs typeface="Times New Roman" panose="02020603050405020304" pitchFamily="18" charset="0"/>
            </a:endParaRPr>
          </a:p>
        </p:txBody>
      </p:sp>
      <p:grpSp>
        <p:nvGrpSpPr>
          <p:cNvPr id="3079" name="Group 29">
            <a:extLst>
              <a:ext uri="{FF2B5EF4-FFF2-40B4-BE49-F238E27FC236}">
                <a16:creationId xmlns:a16="http://schemas.microsoft.com/office/drawing/2014/main" id="{FE3502D9-1BF5-4A6F-9102-B80B5A0CCA2A}"/>
              </a:ext>
            </a:extLst>
          </p:cNvPr>
          <p:cNvGrpSpPr>
            <a:grpSpLocks/>
          </p:cNvGrpSpPr>
          <p:nvPr/>
        </p:nvGrpSpPr>
        <p:grpSpPr bwMode="auto">
          <a:xfrm>
            <a:off x="5334000" y="1981200"/>
            <a:ext cx="2705100" cy="2133600"/>
            <a:chOff x="3360" y="1248"/>
            <a:chExt cx="1704" cy="1344"/>
          </a:xfrm>
        </p:grpSpPr>
        <p:grpSp>
          <p:nvGrpSpPr>
            <p:cNvPr id="3104" name="Group 28">
              <a:extLst>
                <a:ext uri="{FF2B5EF4-FFF2-40B4-BE49-F238E27FC236}">
                  <a16:creationId xmlns:a16="http://schemas.microsoft.com/office/drawing/2014/main" id="{3298F7D4-E424-45B8-A9C8-E55E844D7C6F}"/>
                </a:ext>
              </a:extLst>
            </p:cNvPr>
            <p:cNvGrpSpPr>
              <a:grpSpLocks/>
            </p:cNvGrpSpPr>
            <p:nvPr/>
          </p:nvGrpSpPr>
          <p:grpSpPr bwMode="auto">
            <a:xfrm>
              <a:off x="3360" y="1248"/>
              <a:ext cx="1704" cy="1344"/>
              <a:chOff x="3360" y="1248"/>
              <a:chExt cx="1704" cy="1344"/>
            </a:xfrm>
          </p:grpSpPr>
          <p:sp>
            <p:nvSpPr>
              <p:cNvPr id="3106" name="Text Box 21">
                <a:extLst>
                  <a:ext uri="{FF2B5EF4-FFF2-40B4-BE49-F238E27FC236}">
                    <a16:creationId xmlns:a16="http://schemas.microsoft.com/office/drawing/2014/main" id="{3388F2A3-9C4C-4362-947E-8F6488E96A45}"/>
                  </a:ext>
                </a:extLst>
              </p:cNvPr>
              <p:cNvSpPr txBox="1">
                <a:spLocks noChangeArrowheads="1"/>
              </p:cNvSpPr>
              <p:nvPr/>
            </p:nvSpPr>
            <p:spPr bwMode="auto">
              <a:xfrm>
                <a:off x="3552" y="1488"/>
                <a:ext cx="384" cy="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l-GR" sz="1800"/>
                  <a:t>F</a:t>
                </a:r>
                <a:r>
                  <a:rPr lang="en-US" altLang="el-GR" sz="1800" baseline="-25000"/>
                  <a:t>eA</a:t>
                </a:r>
              </a:p>
            </p:txBody>
          </p:sp>
          <p:sp>
            <p:nvSpPr>
              <p:cNvPr id="3107" name="Text Box 22">
                <a:extLst>
                  <a:ext uri="{FF2B5EF4-FFF2-40B4-BE49-F238E27FC236}">
                    <a16:creationId xmlns:a16="http://schemas.microsoft.com/office/drawing/2014/main" id="{15FEFAC4-46E0-4FAB-B0AA-746EB9901053}"/>
                  </a:ext>
                </a:extLst>
              </p:cNvPr>
              <p:cNvSpPr txBox="1">
                <a:spLocks noChangeArrowheads="1"/>
              </p:cNvSpPr>
              <p:nvPr/>
            </p:nvSpPr>
            <p:spPr bwMode="auto">
              <a:xfrm>
                <a:off x="4368" y="1536"/>
                <a:ext cx="36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l-GR" sz="1800"/>
                  <a:t>F</a:t>
                </a:r>
                <a:r>
                  <a:rPr lang="en-US" altLang="el-GR" sz="1800" baseline="-25000"/>
                  <a:t>eB</a:t>
                </a:r>
              </a:p>
            </p:txBody>
          </p:sp>
          <p:sp>
            <p:nvSpPr>
              <p:cNvPr id="3081" name="Line 9">
                <a:extLst>
                  <a:ext uri="{FF2B5EF4-FFF2-40B4-BE49-F238E27FC236}">
                    <a16:creationId xmlns:a16="http://schemas.microsoft.com/office/drawing/2014/main" id="{C3400010-E3FA-4C8A-B737-02696BE59E4E}"/>
                  </a:ext>
                </a:extLst>
              </p:cNvPr>
              <p:cNvSpPr>
                <a:spLocks noChangeShapeType="1"/>
              </p:cNvSpPr>
              <p:nvPr/>
            </p:nvSpPr>
            <p:spPr bwMode="auto">
              <a:xfrm flipV="1">
                <a:off x="3552" y="1440"/>
                <a:ext cx="432" cy="576"/>
              </a:xfrm>
              <a:prstGeom prst="line">
                <a:avLst/>
              </a:prstGeom>
              <a:noFill/>
              <a:ln w="28575">
                <a:solidFill>
                  <a:schemeClr val="tx1"/>
                </a:solidFill>
                <a:round/>
                <a:headEnd/>
                <a:tailEnd/>
              </a:ln>
            </p:spPr>
            <p:txBody>
              <a:bodyPr/>
              <a:lstStyle/>
              <a:p>
                <a:pPr eaLnBrk="1" hangingPunct="1">
                  <a:defRPr/>
                </a:pPr>
                <a:endParaRPr lang="el-GR">
                  <a:effectLst>
                    <a:outerShdw blurRad="38100" dist="38100" dir="2700000" algn="tl">
                      <a:srgbClr val="000000">
                        <a:alpha val="43137"/>
                      </a:srgbClr>
                    </a:outerShdw>
                  </a:effectLst>
                </a:endParaRPr>
              </a:p>
            </p:txBody>
          </p:sp>
          <p:sp>
            <p:nvSpPr>
              <p:cNvPr id="2" name="Line 10">
                <a:extLst>
                  <a:ext uri="{FF2B5EF4-FFF2-40B4-BE49-F238E27FC236}">
                    <a16:creationId xmlns:a16="http://schemas.microsoft.com/office/drawing/2014/main" id="{1E5D8795-88EE-4746-B637-8BC50A21B59F}"/>
                  </a:ext>
                </a:extLst>
              </p:cNvPr>
              <p:cNvSpPr>
                <a:spLocks noChangeShapeType="1"/>
              </p:cNvSpPr>
              <p:nvPr/>
            </p:nvSpPr>
            <p:spPr bwMode="auto">
              <a:xfrm flipV="1">
                <a:off x="3552" y="1656"/>
                <a:ext cx="288" cy="360"/>
              </a:xfrm>
              <a:prstGeom prst="line">
                <a:avLst/>
              </a:prstGeom>
              <a:noFill/>
              <a:ln w="38100">
                <a:solidFill>
                  <a:schemeClr val="hlink"/>
                </a:solidFill>
                <a:round/>
                <a:headEnd/>
                <a:tailEnd type="stealth" w="med" len="lg"/>
              </a:ln>
            </p:spPr>
            <p:txBody>
              <a:bodyPr/>
              <a:lstStyle/>
              <a:p>
                <a:pPr eaLnBrk="1" hangingPunct="1">
                  <a:defRPr/>
                </a:pPr>
                <a:endParaRPr lang="el-GR">
                  <a:effectLst>
                    <a:outerShdw blurRad="38100" dist="38100" dir="2700000" algn="tl">
                      <a:srgbClr val="000000">
                        <a:alpha val="43137"/>
                      </a:srgbClr>
                    </a:outerShdw>
                  </a:effectLst>
                </a:endParaRPr>
              </a:p>
            </p:txBody>
          </p:sp>
          <p:sp>
            <p:nvSpPr>
              <p:cNvPr id="3" name="Line 12">
                <a:extLst>
                  <a:ext uri="{FF2B5EF4-FFF2-40B4-BE49-F238E27FC236}">
                    <a16:creationId xmlns:a16="http://schemas.microsoft.com/office/drawing/2014/main" id="{C02BEB02-C485-40F5-9168-DB4EAF4E2634}"/>
                  </a:ext>
                </a:extLst>
              </p:cNvPr>
              <p:cNvSpPr>
                <a:spLocks noChangeShapeType="1"/>
              </p:cNvSpPr>
              <p:nvPr/>
            </p:nvSpPr>
            <p:spPr bwMode="auto">
              <a:xfrm>
                <a:off x="3552" y="2016"/>
                <a:ext cx="1296" cy="0"/>
              </a:xfrm>
              <a:prstGeom prst="line">
                <a:avLst/>
              </a:prstGeom>
              <a:noFill/>
              <a:ln w="28575">
                <a:solidFill>
                  <a:schemeClr val="tx1"/>
                </a:solidFill>
                <a:round/>
                <a:headEnd/>
                <a:tailEnd/>
              </a:ln>
            </p:spPr>
            <p:txBody>
              <a:bodyPr/>
              <a:lstStyle/>
              <a:p>
                <a:pPr eaLnBrk="1" hangingPunct="1">
                  <a:defRPr/>
                </a:pPr>
                <a:endParaRPr lang="el-GR">
                  <a:effectLst>
                    <a:outerShdw blurRad="38100" dist="38100" dir="2700000" algn="tl">
                      <a:srgbClr val="000000">
                        <a:alpha val="43137"/>
                      </a:srgbClr>
                    </a:outerShdw>
                  </a:effectLst>
                </a:endParaRPr>
              </a:p>
            </p:txBody>
          </p:sp>
          <p:sp>
            <p:nvSpPr>
              <p:cNvPr id="3085" name="Line 13">
                <a:extLst>
                  <a:ext uri="{FF2B5EF4-FFF2-40B4-BE49-F238E27FC236}">
                    <a16:creationId xmlns:a16="http://schemas.microsoft.com/office/drawing/2014/main" id="{3421FD10-5B2B-4343-8805-8E3B6C9A62D6}"/>
                  </a:ext>
                </a:extLst>
              </p:cNvPr>
              <p:cNvSpPr>
                <a:spLocks noChangeShapeType="1"/>
              </p:cNvSpPr>
              <p:nvPr/>
            </p:nvSpPr>
            <p:spPr bwMode="auto">
              <a:xfrm>
                <a:off x="3552" y="1368"/>
                <a:ext cx="0" cy="1224"/>
              </a:xfrm>
              <a:prstGeom prst="line">
                <a:avLst/>
              </a:prstGeom>
              <a:noFill/>
              <a:ln w="28575">
                <a:solidFill>
                  <a:srgbClr val="00FF00"/>
                </a:solidFill>
                <a:prstDash val="dash"/>
                <a:round/>
                <a:headEnd/>
                <a:tailEnd/>
              </a:ln>
            </p:spPr>
            <p:txBody>
              <a:bodyPr/>
              <a:lstStyle/>
              <a:p>
                <a:pPr eaLnBrk="1" hangingPunct="1">
                  <a:defRPr/>
                </a:pPr>
                <a:endParaRPr lang="el-GR">
                  <a:effectLst>
                    <a:outerShdw blurRad="38100" dist="38100" dir="2700000" algn="tl">
                      <a:srgbClr val="000000">
                        <a:alpha val="43137"/>
                      </a:srgbClr>
                    </a:outerShdw>
                  </a:effectLst>
                </a:endParaRPr>
              </a:p>
            </p:txBody>
          </p:sp>
          <p:sp>
            <p:nvSpPr>
              <p:cNvPr id="3086" name="Line 14">
                <a:extLst>
                  <a:ext uri="{FF2B5EF4-FFF2-40B4-BE49-F238E27FC236}">
                    <a16:creationId xmlns:a16="http://schemas.microsoft.com/office/drawing/2014/main" id="{8719CA3B-F91A-464C-A5B1-F8CC395FDB4B}"/>
                  </a:ext>
                </a:extLst>
              </p:cNvPr>
              <p:cNvSpPr>
                <a:spLocks noChangeShapeType="1"/>
              </p:cNvSpPr>
              <p:nvPr/>
            </p:nvSpPr>
            <p:spPr bwMode="auto">
              <a:xfrm>
                <a:off x="4848" y="1368"/>
                <a:ext cx="0" cy="1224"/>
              </a:xfrm>
              <a:prstGeom prst="line">
                <a:avLst/>
              </a:prstGeom>
              <a:noFill/>
              <a:ln w="28575">
                <a:solidFill>
                  <a:srgbClr val="00FF00"/>
                </a:solidFill>
                <a:prstDash val="dash"/>
                <a:round/>
                <a:headEnd/>
                <a:tailEnd/>
              </a:ln>
            </p:spPr>
            <p:txBody>
              <a:bodyPr/>
              <a:lstStyle/>
              <a:p>
                <a:pPr eaLnBrk="1" hangingPunct="1">
                  <a:defRPr/>
                </a:pPr>
                <a:endParaRPr lang="el-GR">
                  <a:effectLst>
                    <a:outerShdw blurRad="38100" dist="38100" dir="2700000" algn="tl">
                      <a:srgbClr val="000000">
                        <a:alpha val="43137"/>
                      </a:srgbClr>
                    </a:outerShdw>
                  </a:effectLst>
                </a:endParaRPr>
              </a:p>
            </p:txBody>
          </p:sp>
          <p:sp>
            <p:nvSpPr>
              <p:cNvPr id="3113" name="Text Box 15">
                <a:extLst>
                  <a:ext uri="{FF2B5EF4-FFF2-40B4-BE49-F238E27FC236}">
                    <a16:creationId xmlns:a16="http://schemas.microsoft.com/office/drawing/2014/main" id="{B0A889DD-3527-41A3-96CD-662666056AAB}"/>
                  </a:ext>
                </a:extLst>
              </p:cNvPr>
              <p:cNvSpPr txBox="1">
                <a:spLocks noChangeArrowheads="1"/>
              </p:cNvSpPr>
              <p:nvPr/>
            </p:nvSpPr>
            <p:spPr bwMode="auto">
              <a:xfrm>
                <a:off x="3360" y="1920"/>
                <a:ext cx="216" cy="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l-GR" sz="1800"/>
                  <a:t>Α</a:t>
                </a:r>
              </a:p>
            </p:txBody>
          </p:sp>
          <p:sp>
            <p:nvSpPr>
              <p:cNvPr id="3114" name="Text Box 16">
                <a:extLst>
                  <a:ext uri="{FF2B5EF4-FFF2-40B4-BE49-F238E27FC236}">
                    <a16:creationId xmlns:a16="http://schemas.microsoft.com/office/drawing/2014/main" id="{29351633-BD47-417C-8BFF-CB8606F0D1D7}"/>
                  </a:ext>
                </a:extLst>
              </p:cNvPr>
              <p:cNvSpPr txBox="1">
                <a:spLocks noChangeArrowheads="1"/>
              </p:cNvSpPr>
              <p:nvPr/>
            </p:nvSpPr>
            <p:spPr bwMode="auto">
              <a:xfrm>
                <a:off x="4800" y="1920"/>
                <a:ext cx="264" cy="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l-GR" sz="1800"/>
                  <a:t> Β</a:t>
                </a:r>
              </a:p>
            </p:txBody>
          </p:sp>
          <p:sp>
            <p:nvSpPr>
              <p:cNvPr id="5" name="Line 17">
                <a:extLst>
                  <a:ext uri="{FF2B5EF4-FFF2-40B4-BE49-F238E27FC236}">
                    <a16:creationId xmlns:a16="http://schemas.microsoft.com/office/drawing/2014/main" id="{9C6B67CA-1830-452E-B5A9-877C1DF6D052}"/>
                  </a:ext>
                </a:extLst>
              </p:cNvPr>
              <p:cNvSpPr>
                <a:spLocks noChangeShapeType="1"/>
              </p:cNvSpPr>
              <p:nvPr/>
            </p:nvSpPr>
            <p:spPr bwMode="auto">
              <a:xfrm>
                <a:off x="3984" y="1440"/>
                <a:ext cx="864" cy="576"/>
              </a:xfrm>
              <a:prstGeom prst="line">
                <a:avLst/>
              </a:prstGeom>
              <a:noFill/>
              <a:ln w="28575">
                <a:solidFill>
                  <a:schemeClr val="tx1"/>
                </a:solidFill>
                <a:round/>
                <a:headEnd/>
                <a:tailEnd/>
              </a:ln>
            </p:spPr>
            <p:txBody>
              <a:bodyPr/>
              <a:lstStyle/>
              <a:p>
                <a:pPr eaLnBrk="1" hangingPunct="1">
                  <a:defRPr/>
                </a:pPr>
                <a:endParaRPr lang="el-GR">
                  <a:effectLst>
                    <a:outerShdw blurRad="38100" dist="38100" dir="2700000" algn="tl">
                      <a:srgbClr val="000000">
                        <a:alpha val="43137"/>
                      </a:srgbClr>
                    </a:outerShdw>
                  </a:effectLst>
                </a:endParaRPr>
              </a:p>
            </p:txBody>
          </p:sp>
          <p:sp>
            <p:nvSpPr>
              <p:cNvPr id="4" name="Text Box 18">
                <a:extLst>
                  <a:ext uri="{FF2B5EF4-FFF2-40B4-BE49-F238E27FC236}">
                    <a16:creationId xmlns:a16="http://schemas.microsoft.com/office/drawing/2014/main" id="{C4F7D923-7887-4725-8B2B-EE42812B72F7}"/>
                  </a:ext>
                </a:extLst>
              </p:cNvPr>
              <p:cNvSpPr txBox="1">
                <a:spLocks noChangeArrowheads="1"/>
              </p:cNvSpPr>
              <p:nvPr/>
            </p:nvSpPr>
            <p:spPr bwMode="auto">
              <a:xfrm>
                <a:off x="3840" y="1248"/>
                <a:ext cx="28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l-GR" sz="1800"/>
                  <a:t> Ο</a:t>
                </a:r>
              </a:p>
            </p:txBody>
          </p:sp>
          <p:sp>
            <p:nvSpPr>
              <p:cNvPr id="3091" name="Line 19">
                <a:extLst>
                  <a:ext uri="{FF2B5EF4-FFF2-40B4-BE49-F238E27FC236}">
                    <a16:creationId xmlns:a16="http://schemas.microsoft.com/office/drawing/2014/main" id="{C69E71E7-AEEA-46C7-98BE-F62FCD6511FA}"/>
                  </a:ext>
                </a:extLst>
              </p:cNvPr>
              <p:cNvSpPr>
                <a:spLocks noChangeShapeType="1"/>
              </p:cNvSpPr>
              <p:nvPr/>
            </p:nvSpPr>
            <p:spPr bwMode="auto">
              <a:xfrm>
                <a:off x="3552" y="2016"/>
                <a:ext cx="288" cy="0"/>
              </a:xfrm>
              <a:prstGeom prst="line">
                <a:avLst/>
              </a:prstGeom>
              <a:noFill/>
              <a:ln w="38100">
                <a:solidFill>
                  <a:schemeClr val="tx2"/>
                </a:solidFill>
                <a:round/>
                <a:headEnd/>
                <a:tailEnd type="stealth" w="med" len="lg"/>
              </a:ln>
            </p:spPr>
            <p:txBody>
              <a:bodyPr/>
              <a:lstStyle/>
              <a:p>
                <a:pPr eaLnBrk="1" hangingPunct="1">
                  <a:defRPr/>
                </a:pPr>
                <a:endParaRPr lang="el-GR">
                  <a:effectLst>
                    <a:outerShdw blurRad="38100" dist="38100" dir="2700000" algn="tl">
                      <a:srgbClr val="000000">
                        <a:alpha val="43137"/>
                      </a:srgbClr>
                    </a:outerShdw>
                  </a:effectLst>
                </a:endParaRPr>
              </a:p>
            </p:txBody>
          </p:sp>
          <p:sp>
            <p:nvSpPr>
              <p:cNvPr id="6" name="Line 23">
                <a:extLst>
                  <a:ext uri="{FF2B5EF4-FFF2-40B4-BE49-F238E27FC236}">
                    <a16:creationId xmlns:a16="http://schemas.microsoft.com/office/drawing/2014/main" id="{E0287D61-597A-4DD7-9F75-965B460F7082}"/>
                  </a:ext>
                </a:extLst>
              </p:cNvPr>
              <p:cNvSpPr>
                <a:spLocks noChangeShapeType="1"/>
              </p:cNvSpPr>
              <p:nvPr/>
            </p:nvSpPr>
            <p:spPr bwMode="auto">
              <a:xfrm flipV="1">
                <a:off x="3840" y="1655"/>
                <a:ext cx="0" cy="360"/>
              </a:xfrm>
              <a:prstGeom prst="line">
                <a:avLst/>
              </a:prstGeom>
              <a:noFill/>
              <a:ln w="9525">
                <a:solidFill>
                  <a:schemeClr val="hlink"/>
                </a:solidFill>
                <a:prstDash val="dash"/>
                <a:round/>
                <a:headEnd/>
                <a:tailEnd/>
              </a:ln>
            </p:spPr>
            <p:txBody>
              <a:bodyPr/>
              <a:lstStyle/>
              <a:p>
                <a:pPr eaLnBrk="1" hangingPunct="1">
                  <a:defRPr/>
                </a:pPr>
                <a:endParaRPr lang="el-GR">
                  <a:effectLst>
                    <a:outerShdw blurRad="38100" dist="38100" dir="2700000" algn="tl">
                      <a:srgbClr val="000000">
                        <a:alpha val="43137"/>
                      </a:srgbClr>
                    </a:outerShdw>
                  </a:effectLst>
                </a:endParaRPr>
              </a:p>
            </p:txBody>
          </p:sp>
          <p:sp>
            <p:nvSpPr>
              <p:cNvPr id="8" name="Line 24">
                <a:extLst>
                  <a:ext uri="{FF2B5EF4-FFF2-40B4-BE49-F238E27FC236}">
                    <a16:creationId xmlns:a16="http://schemas.microsoft.com/office/drawing/2014/main" id="{2CC1FA38-86FA-40F4-AE00-83524E2A919C}"/>
                  </a:ext>
                </a:extLst>
              </p:cNvPr>
              <p:cNvSpPr>
                <a:spLocks noChangeShapeType="1"/>
              </p:cNvSpPr>
              <p:nvPr/>
            </p:nvSpPr>
            <p:spPr bwMode="auto">
              <a:xfrm>
                <a:off x="4416" y="1728"/>
                <a:ext cx="432" cy="288"/>
              </a:xfrm>
              <a:prstGeom prst="line">
                <a:avLst/>
              </a:prstGeom>
              <a:noFill/>
              <a:ln w="38100">
                <a:solidFill>
                  <a:schemeClr val="hlink"/>
                </a:solidFill>
                <a:round/>
                <a:headEnd type="stealth" w="med" len="lg"/>
                <a:tailEnd type="none" w="med" len="lg"/>
              </a:ln>
            </p:spPr>
            <p:txBody>
              <a:bodyPr/>
              <a:lstStyle/>
              <a:p>
                <a:pPr eaLnBrk="1" hangingPunct="1">
                  <a:defRPr/>
                </a:pPr>
                <a:endParaRPr lang="el-GR">
                  <a:effectLst>
                    <a:outerShdw blurRad="38100" dist="38100" dir="2700000" algn="tl">
                      <a:srgbClr val="000000">
                        <a:alpha val="43137"/>
                      </a:srgbClr>
                    </a:outerShdw>
                  </a:effectLst>
                </a:endParaRPr>
              </a:p>
            </p:txBody>
          </p:sp>
          <p:sp>
            <p:nvSpPr>
              <p:cNvPr id="3097" name="Line 25">
                <a:extLst>
                  <a:ext uri="{FF2B5EF4-FFF2-40B4-BE49-F238E27FC236}">
                    <a16:creationId xmlns:a16="http://schemas.microsoft.com/office/drawing/2014/main" id="{0525BBD4-4F0E-4DD0-B3AD-B0EB384DBD5F}"/>
                  </a:ext>
                </a:extLst>
              </p:cNvPr>
              <p:cNvSpPr>
                <a:spLocks noChangeShapeType="1"/>
              </p:cNvSpPr>
              <p:nvPr/>
            </p:nvSpPr>
            <p:spPr bwMode="auto">
              <a:xfrm flipV="1">
                <a:off x="4416" y="1729"/>
                <a:ext cx="0" cy="288"/>
              </a:xfrm>
              <a:prstGeom prst="line">
                <a:avLst/>
              </a:prstGeom>
              <a:noFill/>
              <a:ln w="9525">
                <a:solidFill>
                  <a:schemeClr val="hlink"/>
                </a:solidFill>
                <a:prstDash val="dash"/>
                <a:round/>
                <a:headEnd/>
                <a:tailEnd/>
              </a:ln>
            </p:spPr>
            <p:txBody>
              <a:bodyPr/>
              <a:lstStyle/>
              <a:p>
                <a:pPr eaLnBrk="1" hangingPunct="1">
                  <a:defRPr/>
                </a:pPr>
                <a:endParaRPr lang="el-GR">
                  <a:effectLst>
                    <a:outerShdw blurRad="38100" dist="38100" dir="2700000" algn="tl">
                      <a:srgbClr val="000000">
                        <a:alpha val="43137"/>
                      </a:srgbClr>
                    </a:outerShdw>
                  </a:effectLst>
                </a:endParaRPr>
              </a:p>
            </p:txBody>
          </p:sp>
        </p:grpSp>
        <p:sp>
          <p:nvSpPr>
            <p:cNvPr id="3092" name="Line 20">
              <a:extLst>
                <a:ext uri="{FF2B5EF4-FFF2-40B4-BE49-F238E27FC236}">
                  <a16:creationId xmlns:a16="http://schemas.microsoft.com/office/drawing/2014/main" id="{D32B5D63-7171-4D72-A542-B8D420E19E34}"/>
                </a:ext>
              </a:extLst>
            </p:cNvPr>
            <p:cNvSpPr>
              <a:spLocks noChangeShapeType="1"/>
            </p:cNvSpPr>
            <p:nvPr/>
          </p:nvSpPr>
          <p:spPr bwMode="auto">
            <a:xfrm flipH="1">
              <a:off x="4416" y="2016"/>
              <a:ext cx="432" cy="0"/>
            </a:xfrm>
            <a:prstGeom prst="line">
              <a:avLst/>
            </a:prstGeom>
            <a:noFill/>
            <a:ln w="38100">
              <a:solidFill>
                <a:schemeClr val="tx2"/>
              </a:solidFill>
              <a:round/>
              <a:headEnd/>
              <a:tailEnd type="stealth" w="med" len="lg"/>
            </a:ln>
          </p:spPr>
          <p:txBody>
            <a:bodyPr/>
            <a:lstStyle/>
            <a:p>
              <a:pPr eaLnBrk="1" hangingPunct="1">
                <a:defRPr/>
              </a:pPr>
              <a:endParaRPr lang="el-GR">
                <a:effectLst>
                  <a:outerShdw blurRad="38100" dist="38100" dir="2700000" algn="tl">
                    <a:srgbClr val="000000">
                      <a:alpha val="43137"/>
                    </a:srgbClr>
                  </a:outerShdw>
                </a:effectLst>
              </a:endParaRPr>
            </a:p>
          </p:txBody>
        </p:sp>
      </p:grpSp>
      <p:sp>
        <p:nvSpPr>
          <p:cNvPr id="3080" name="Text Box 33">
            <a:extLst>
              <a:ext uri="{FF2B5EF4-FFF2-40B4-BE49-F238E27FC236}">
                <a16:creationId xmlns:a16="http://schemas.microsoft.com/office/drawing/2014/main" id="{60043933-0D18-4198-942E-70FEE7B3A712}"/>
              </a:ext>
            </a:extLst>
          </p:cNvPr>
          <p:cNvSpPr txBox="1">
            <a:spLocks noChangeArrowheads="1"/>
          </p:cNvSpPr>
          <p:nvPr/>
        </p:nvSpPr>
        <p:spPr bwMode="auto">
          <a:xfrm>
            <a:off x="7086600" y="4876800"/>
            <a:ext cx="5715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l-GR" sz="1800"/>
              <a:t>F</a:t>
            </a:r>
            <a:r>
              <a:rPr lang="en-US" altLang="el-GR" sz="1800" baseline="-25000"/>
              <a:t>eB</a:t>
            </a:r>
          </a:p>
        </p:txBody>
      </p:sp>
      <p:sp>
        <p:nvSpPr>
          <p:cNvPr id="3120" name="Line 48">
            <a:extLst>
              <a:ext uri="{FF2B5EF4-FFF2-40B4-BE49-F238E27FC236}">
                <a16:creationId xmlns:a16="http://schemas.microsoft.com/office/drawing/2014/main" id="{B349DF68-635A-4A7D-BAC6-68AD2369E944}"/>
              </a:ext>
            </a:extLst>
          </p:cNvPr>
          <p:cNvSpPr>
            <a:spLocks noChangeShapeType="1"/>
          </p:cNvSpPr>
          <p:nvPr/>
        </p:nvSpPr>
        <p:spPr bwMode="auto">
          <a:xfrm flipH="1" flipV="1">
            <a:off x="5105400" y="4419600"/>
            <a:ext cx="2590800" cy="990600"/>
          </a:xfrm>
          <a:prstGeom prst="line">
            <a:avLst/>
          </a:prstGeom>
          <a:noFill/>
          <a:ln w="28575">
            <a:solidFill>
              <a:schemeClr val="tx1"/>
            </a:solidFill>
            <a:round/>
            <a:headEnd/>
            <a:tailEnd/>
          </a:ln>
          <a:effectLst/>
        </p:spPr>
        <p:txBody>
          <a:bodyPr/>
          <a:lstStyle/>
          <a:p>
            <a:pPr eaLnBrk="1" hangingPunct="1">
              <a:defRPr/>
            </a:pPr>
            <a:endParaRPr lang="el-GR">
              <a:effectLst>
                <a:outerShdw blurRad="38100" dist="38100" dir="2700000" algn="tl">
                  <a:srgbClr val="000000">
                    <a:alpha val="43137"/>
                  </a:srgbClr>
                </a:outerShdw>
              </a:effectLst>
            </a:endParaRPr>
          </a:p>
        </p:txBody>
      </p:sp>
      <p:grpSp>
        <p:nvGrpSpPr>
          <p:cNvPr id="3082" name="Group 56">
            <a:extLst>
              <a:ext uri="{FF2B5EF4-FFF2-40B4-BE49-F238E27FC236}">
                <a16:creationId xmlns:a16="http://schemas.microsoft.com/office/drawing/2014/main" id="{B2693EF3-3B8A-4EA0-AB05-17F5B45F83DF}"/>
              </a:ext>
            </a:extLst>
          </p:cNvPr>
          <p:cNvGrpSpPr>
            <a:grpSpLocks/>
          </p:cNvGrpSpPr>
          <p:nvPr/>
        </p:nvGrpSpPr>
        <p:grpSpPr bwMode="auto">
          <a:xfrm>
            <a:off x="4724400" y="4038600"/>
            <a:ext cx="3314700" cy="2286000"/>
            <a:chOff x="2976" y="2544"/>
            <a:chExt cx="2088" cy="1440"/>
          </a:xfrm>
        </p:grpSpPr>
        <p:sp>
          <p:nvSpPr>
            <p:cNvPr id="3090" name="Text Box 32">
              <a:extLst>
                <a:ext uri="{FF2B5EF4-FFF2-40B4-BE49-F238E27FC236}">
                  <a16:creationId xmlns:a16="http://schemas.microsoft.com/office/drawing/2014/main" id="{17639A46-9071-46FB-B5DE-D83233DB6C8F}"/>
                </a:ext>
              </a:extLst>
            </p:cNvPr>
            <p:cNvSpPr txBox="1">
              <a:spLocks noChangeArrowheads="1"/>
            </p:cNvSpPr>
            <p:nvPr/>
          </p:nvSpPr>
          <p:spPr bwMode="auto">
            <a:xfrm>
              <a:off x="2976" y="2784"/>
              <a:ext cx="384" cy="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l-GR" sz="1800"/>
                <a:t>F</a:t>
              </a:r>
              <a:r>
                <a:rPr lang="en-US" altLang="el-GR" sz="1800" baseline="-25000"/>
                <a:t>eA</a:t>
              </a:r>
            </a:p>
          </p:txBody>
        </p:sp>
        <p:sp>
          <p:nvSpPr>
            <p:cNvPr id="3108" name="Line 36">
              <a:extLst>
                <a:ext uri="{FF2B5EF4-FFF2-40B4-BE49-F238E27FC236}">
                  <a16:creationId xmlns:a16="http://schemas.microsoft.com/office/drawing/2014/main" id="{CFEF88BC-D508-4DFB-A470-BD8AA3065076}"/>
                </a:ext>
              </a:extLst>
            </p:cNvPr>
            <p:cNvSpPr>
              <a:spLocks noChangeShapeType="1"/>
            </p:cNvSpPr>
            <p:nvPr/>
          </p:nvSpPr>
          <p:spPr bwMode="auto">
            <a:xfrm>
              <a:off x="3552" y="3408"/>
              <a:ext cx="1296" cy="0"/>
            </a:xfrm>
            <a:prstGeom prst="line">
              <a:avLst/>
            </a:prstGeom>
            <a:noFill/>
            <a:ln w="28575">
              <a:solidFill>
                <a:schemeClr val="tx1"/>
              </a:solidFill>
              <a:round/>
              <a:headEnd/>
              <a:tailEnd/>
            </a:ln>
          </p:spPr>
          <p:txBody>
            <a:bodyPr/>
            <a:lstStyle/>
            <a:p>
              <a:pPr eaLnBrk="1" hangingPunct="1">
                <a:defRPr/>
              </a:pPr>
              <a:endParaRPr lang="el-GR">
                <a:effectLst>
                  <a:outerShdw blurRad="38100" dist="38100" dir="2700000" algn="tl">
                    <a:srgbClr val="000000">
                      <a:alpha val="43137"/>
                    </a:srgbClr>
                  </a:outerShdw>
                </a:effectLst>
              </a:endParaRPr>
            </a:p>
          </p:txBody>
        </p:sp>
        <p:sp>
          <p:nvSpPr>
            <p:cNvPr id="3109" name="Line 37">
              <a:extLst>
                <a:ext uri="{FF2B5EF4-FFF2-40B4-BE49-F238E27FC236}">
                  <a16:creationId xmlns:a16="http://schemas.microsoft.com/office/drawing/2014/main" id="{D6D01A74-EE00-4828-A0D3-3E37775F6D97}"/>
                </a:ext>
              </a:extLst>
            </p:cNvPr>
            <p:cNvSpPr>
              <a:spLocks noChangeShapeType="1"/>
            </p:cNvSpPr>
            <p:nvPr/>
          </p:nvSpPr>
          <p:spPr bwMode="auto">
            <a:xfrm>
              <a:off x="3552" y="2760"/>
              <a:ext cx="0" cy="1224"/>
            </a:xfrm>
            <a:prstGeom prst="line">
              <a:avLst/>
            </a:prstGeom>
            <a:noFill/>
            <a:ln w="28575">
              <a:solidFill>
                <a:srgbClr val="00FF00"/>
              </a:solidFill>
              <a:prstDash val="dash"/>
              <a:round/>
              <a:headEnd/>
              <a:tailEnd/>
            </a:ln>
          </p:spPr>
          <p:txBody>
            <a:bodyPr/>
            <a:lstStyle/>
            <a:p>
              <a:pPr eaLnBrk="1" hangingPunct="1">
                <a:defRPr/>
              </a:pPr>
              <a:endParaRPr lang="el-GR">
                <a:effectLst>
                  <a:outerShdw blurRad="38100" dist="38100" dir="2700000" algn="tl">
                    <a:srgbClr val="000000">
                      <a:alpha val="43137"/>
                    </a:srgbClr>
                  </a:outerShdw>
                </a:effectLst>
              </a:endParaRPr>
            </a:p>
          </p:txBody>
        </p:sp>
        <p:sp>
          <p:nvSpPr>
            <p:cNvPr id="3110" name="Line 38">
              <a:extLst>
                <a:ext uri="{FF2B5EF4-FFF2-40B4-BE49-F238E27FC236}">
                  <a16:creationId xmlns:a16="http://schemas.microsoft.com/office/drawing/2014/main" id="{453FEA65-6032-49B2-87AF-288A4ED3F6CF}"/>
                </a:ext>
              </a:extLst>
            </p:cNvPr>
            <p:cNvSpPr>
              <a:spLocks noChangeShapeType="1"/>
            </p:cNvSpPr>
            <p:nvPr/>
          </p:nvSpPr>
          <p:spPr bwMode="auto">
            <a:xfrm>
              <a:off x="4848" y="2760"/>
              <a:ext cx="0" cy="1224"/>
            </a:xfrm>
            <a:prstGeom prst="line">
              <a:avLst/>
            </a:prstGeom>
            <a:noFill/>
            <a:ln w="28575">
              <a:solidFill>
                <a:srgbClr val="00FF00"/>
              </a:solidFill>
              <a:prstDash val="dash"/>
              <a:round/>
              <a:headEnd/>
              <a:tailEnd/>
            </a:ln>
          </p:spPr>
          <p:txBody>
            <a:bodyPr/>
            <a:lstStyle/>
            <a:p>
              <a:pPr eaLnBrk="1" hangingPunct="1">
                <a:defRPr/>
              </a:pPr>
              <a:endParaRPr lang="el-GR">
                <a:effectLst>
                  <a:outerShdw blurRad="38100" dist="38100" dir="2700000" algn="tl">
                    <a:srgbClr val="000000">
                      <a:alpha val="43137"/>
                    </a:srgbClr>
                  </a:outerShdw>
                </a:effectLst>
              </a:endParaRPr>
            </a:p>
          </p:txBody>
        </p:sp>
        <p:sp>
          <p:nvSpPr>
            <p:cNvPr id="3094" name="Text Box 39">
              <a:extLst>
                <a:ext uri="{FF2B5EF4-FFF2-40B4-BE49-F238E27FC236}">
                  <a16:creationId xmlns:a16="http://schemas.microsoft.com/office/drawing/2014/main" id="{FA510BBE-E051-42B8-B115-D44DB8DCBF62}"/>
                </a:ext>
              </a:extLst>
            </p:cNvPr>
            <p:cNvSpPr txBox="1">
              <a:spLocks noChangeArrowheads="1"/>
            </p:cNvSpPr>
            <p:nvPr/>
          </p:nvSpPr>
          <p:spPr bwMode="auto">
            <a:xfrm>
              <a:off x="3552" y="3360"/>
              <a:ext cx="216" cy="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l-GR" sz="1800"/>
                <a:t>Α</a:t>
              </a:r>
            </a:p>
          </p:txBody>
        </p:sp>
        <p:sp>
          <p:nvSpPr>
            <p:cNvPr id="3095" name="Text Box 40">
              <a:extLst>
                <a:ext uri="{FF2B5EF4-FFF2-40B4-BE49-F238E27FC236}">
                  <a16:creationId xmlns:a16="http://schemas.microsoft.com/office/drawing/2014/main" id="{E63B5A34-ECE4-465F-8413-98381CE2A6B9}"/>
                </a:ext>
              </a:extLst>
            </p:cNvPr>
            <p:cNvSpPr txBox="1">
              <a:spLocks noChangeArrowheads="1"/>
            </p:cNvSpPr>
            <p:nvPr/>
          </p:nvSpPr>
          <p:spPr bwMode="auto">
            <a:xfrm>
              <a:off x="4800" y="3312"/>
              <a:ext cx="264" cy="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l-GR" sz="1800"/>
                <a:t> Β</a:t>
              </a:r>
            </a:p>
          </p:txBody>
        </p:sp>
        <p:sp>
          <p:nvSpPr>
            <p:cNvPr id="3096" name="Text Box 42">
              <a:extLst>
                <a:ext uri="{FF2B5EF4-FFF2-40B4-BE49-F238E27FC236}">
                  <a16:creationId xmlns:a16="http://schemas.microsoft.com/office/drawing/2014/main" id="{1DA89368-F28D-421D-8D19-5F6EAE85C44D}"/>
                </a:ext>
              </a:extLst>
            </p:cNvPr>
            <p:cNvSpPr txBox="1">
              <a:spLocks noChangeArrowheads="1"/>
            </p:cNvSpPr>
            <p:nvPr/>
          </p:nvSpPr>
          <p:spPr bwMode="auto">
            <a:xfrm>
              <a:off x="3024" y="2544"/>
              <a:ext cx="28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l-GR" sz="1800"/>
                <a:t> Ο</a:t>
              </a:r>
            </a:p>
          </p:txBody>
        </p:sp>
        <p:sp>
          <p:nvSpPr>
            <p:cNvPr id="3116" name="Line 44">
              <a:extLst>
                <a:ext uri="{FF2B5EF4-FFF2-40B4-BE49-F238E27FC236}">
                  <a16:creationId xmlns:a16="http://schemas.microsoft.com/office/drawing/2014/main" id="{D84D4689-5F24-4F81-B748-386533B87065}"/>
                </a:ext>
              </a:extLst>
            </p:cNvPr>
            <p:cNvSpPr>
              <a:spLocks noChangeShapeType="1"/>
            </p:cNvSpPr>
            <p:nvPr/>
          </p:nvSpPr>
          <p:spPr bwMode="auto">
            <a:xfrm flipV="1">
              <a:off x="3264" y="2880"/>
              <a:ext cx="0" cy="528"/>
            </a:xfrm>
            <a:prstGeom prst="line">
              <a:avLst/>
            </a:prstGeom>
            <a:noFill/>
            <a:ln w="9525">
              <a:solidFill>
                <a:schemeClr val="hlink"/>
              </a:solidFill>
              <a:prstDash val="dash"/>
              <a:round/>
              <a:headEnd/>
              <a:tailEnd/>
            </a:ln>
          </p:spPr>
          <p:txBody>
            <a:bodyPr/>
            <a:lstStyle/>
            <a:p>
              <a:pPr eaLnBrk="1" hangingPunct="1">
                <a:defRPr/>
              </a:pPr>
              <a:endParaRPr lang="el-GR">
                <a:effectLst>
                  <a:outerShdw blurRad="38100" dist="38100" dir="2700000" algn="tl">
                    <a:srgbClr val="000000">
                      <a:alpha val="43137"/>
                    </a:srgbClr>
                  </a:outerShdw>
                </a:effectLst>
              </a:endParaRPr>
            </a:p>
          </p:txBody>
        </p:sp>
        <p:sp>
          <p:nvSpPr>
            <p:cNvPr id="3118" name="Line 46">
              <a:extLst>
                <a:ext uri="{FF2B5EF4-FFF2-40B4-BE49-F238E27FC236}">
                  <a16:creationId xmlns:a16="http://schemas.microsoft.com/office/drawing/2014/main" id="{0DDCC9A0-9168-402E-97E1-5BEDBCB16BC0}"/>
                </a:ext>
              </a:extLst>
            </p:cNvPr>
            <p:cNvSpPr>
              <a:spLocks noChangeShapeType="1"/>
            </p:cNvSpPr>
            <p:nvPr/>
          </p:nvSpPr>
          <p:spPr bwMode="auto">
            <a:xfrm flipV="1">
              <a:off x="4560" y="3312"/>
              <a:ext cx="0" cy="96"/>
            </a:xfrm>
            <a:prstGeom prst="line">
              <a:avLst/>
            </a:prstGeom>
            <a:noFill/>
            <a:ln w="9525">
              <a:solidFill>
                <a:schemeClr val="hlink"/>
              </a:solidFill>
              <a:prstDash val="dash"/>
              <a:round/>
              <a:headEnd/>
              <a:tailEnd/>
            </a:ln>
          </p:spPr>
          <p:txBody>
            <a:bodyPr/>
            <a:lstStyle/>
            <a:p>
              <a:pPr eaLnBrk="1" hangingPunct="1">
                <a:defRPr/>
              </a:pPr>
              <a:endParaRPr lang="el-GR">
                <a:effectLst>
                  <a:outerShdw blurRad="38100" dist="38100" dir="2700000" algn="tl">
                    <a:srgbClr val="000000">
                      <a:alpha val="43137"/>
                    </a:srgbClr>
                  </a:outerShdw>
                </a:effectLst>
              </a:endParaRPr>
            </a:p>
          </p:txBody>
        </p:sp>
        <p:sp>
          <p:nvSpPr>
            <p:cNvPr id="3121" name="Line 49">
              <a:extLst>
                <a:ext uri="{FF2B5EF4-FFF2-40B4-BE49-F238E27FC236}">
                  <a16:creationId xmlns:a16="http://schemas.microsoft.com/office/drawing/2014/main" id="{B0DD132C-EADF-4002-9602-448DB8231D15}"/>
                </a:ext>
              </a:extLst>
            </p:cNvPr>
            <p:cNvSpPr>
              <a:spLocks noChangeShapeType="1"/>
            </p:cNvSpPr>
            <p:nvPr/>
          </p:nvSpPr>
          <p:spPr bwMode="auto">
            <a:xfrm flipH="1" flipV="1">
              <a:off x="3216" y="2784"/>
              <a:ext cx="336" cy="624"/>
            </a:xfrm>
            <a:prstGeom prst="line">
              <a:avLst/>
            </a:prstGeom>
            <a:noFill/>
            <a:ln w="28575">
              <a:solidFill>
                <a:schemeClr val="tx1"/>
              </a:solidFill>
              <a:round/>
              <a:headEnd/>
              <a:tailEnd/>
            </a:ln>
            <a:effectLst/>
          </p:spPr>
          <p:txBody>
            <a:bodyPr/>
            <a:lstStyle/>
            <a:p>
              <a:pPr eaLnBrk="1" hangingPunct="1">
                <a:defRPr/>
              </a:pPr>
              <a:endParaRPr lang="el-GR">
                <a:effectLst>
                  <a:outerShdw blurRad="38100" dist="38100" dir="2700000" algn="tl">
                    <a:srgbClr val="000000">
                      <a:alpha val="43137"/>
                    </a:srgbClr>
                  </a:outerShdw>
                </a:effectLst>
              </a:endParaRPr>
            </a:p>
          </p:txBody>
        </p:sp>
        <p:sp>
          <p:nvSpPr>
            <p:cNvPr id="3125" name="Line 53">
              <a:extLst>
                <a:ext uri="{FF2B5EF4-FFF2-40B4-BE49-F238E27FC236}">
                  <a16:creationId xmlns:a16="http://schemas.microsoft.com/office/drawing/2014/main" id="{58E5C0F4-33CF-4A67-9BF0-4881169B18D5}"/>
                </a:ext>
              </a:extLst>
            </p:cNvPr>
            <p:cNvSpPr>
              <a:spLocks noChangeShapeType="1"/>
            </p:cNvSpPr>
            <p:nvPr/>
          </p:nvSpPr>
          <p:spPr bwMode="auto">
            <a:xfrm flipH="1" flipV="1">
              <a:off x="3264" y="2880"/>
              <a:ext cx="288" cy="528"/>
            </a:xfrm>
            <a:prstGeom prst="line">
              <a:avLst/>
            </a:prstGeom>
            <a:noFill/>
            <a:ln w="38100">
              <a:solidFill>
                <a:schemeClr val="hlink"/>
              </a:solidFill>
              <a:round/>
              <a:headEnd/>
              <a:tailEnd type="stealth" w="med" len="med"/>
            </a:ln>
            <a:effectLst/>
          </p:spPr>
          <p:txBody>
            <a:bodyPr/>
            <a:lstStyle/>
            <a:p>
              <a:pPr eaLnBrk="1" hangingPunct="1">
                <a:defRPr/>
              </a:pPr>
              <a:endParaRPr lang="el-GR">
                <a:effectLst>
                  <a:outerShdw blurRad="38100" dist="38100" dir="2700000" algn="tl">
                    <a:srgbClr val="000000">
                      <a:alpha val="43137"/>
                    </a:srgbClr>
                  </a:outerShdw>
                </a:effectLst>
              </a:endParaRPr>
            </a:p>
          </p:txBody>
        </p:sp>
        <p:sp>
          <p:nvSpPr>
            <p:cNvPr id="3126" name="Line 54">
              <a:extLst>
                <a:ext uri="{FF2B5EF4-FFF2-40B4-BE49-F238E27FC236}">
                  <a16:creationId xmlns:a16="http://schemas.microsoft.com/office/drawing/2014/main" id="{068397C2-3879-4E9C-A918-A04539417772}"/>
                </a:ext>
              </a:extLst>
            </p:cNvPr>
            <p:cNvSpPr>
              <a:spLocks noChangeShapeType="1"/>
            </p:cNvSpPr>
            <p:nvPr/>
          </p:nvSpPr>
          <p:spPr bwMode="auto">
            <a:xfrm flipH="1" flipV="1">
              <a:off x="4560" y="3312"/>
              <a:ext cx="288" cy="96"/>
            </a:xfrm>
            <a:prstGeom prst="line">
              <a:avLst/>
            </a:prstGeom>
            <a:noFill/>
            <a:ln w="38100">
              <a:solidFill>
                <a:schemeClr val="hlink"/>
              </a:solidFill>
              <a:round/>
              <a:headEnd/>
              <a:tailEnd type="stealth" w="med" len="med"/>
            </a:ln>
            <a:effectLst/>
          </p:spPr>
          <p:txBody>
            <a:bodyPr/>
            <a:lstStyle/>
            <a:p>
              <a:pPr eaLnBrk="1" hangingPunct="1">
                <a:defRPr/>
              </a:pPr>
              <a:endParaRPr lang="el-GR">
                <a:effectLst>
                  <a:outerShdw blurRad="38100" dist="38100" dir="2700000" algn="tl">
                    <a:srgbClr val="000000">
                      <a:alpha val="43137"/>
                    </a:srgbClr>
                  </a:outerShdw>
                </a:effectLst>
              </a:endParaRPr>
            </a:p>
          </p:txBody>
        </p:sp>
        <p:sp>
          <p:nvSpPr>
            <p:cNvPr id="3119" name="Line 47">
              <a:extLst>
                <a:ext uri="{FF2B5EF4-FFF2-40B4-BE49-F238E27FC236}">
                  <a16:creationId xmlns:a16="http://schemas.microsoft.com/office/drawing/2014/main" id="{7936330D-E0BD-42D1-96B2-EF2D976FBD6E}"/>
                </a:ext>
              </a:extLst>
            </p:cNvPr>
            <p:cNvSpPr>
              <a:spLocks noChangeShapeType="1"/>
            </p:cNvSpPr>
            <p:nvPr/>
          </p:nvSpPr>
          <p:spPr bwMode="auto">
            <a:xfrm flipH="1">
              <a:off x="4560" y="3408"/>
              <a:ext cx="288" cy="0"/>
            </a:xfrm>
            <a:prstGeom prst="line">
              <a:avLst/>
            </a:prstGeom>
            <a:noFill/>
            <a:ln w="38100">
              <a:solidFill>
                <a:schemeClr val="tx2"/>
              </a:solidFill>
              <a:round/>
              <a:headEnd/>
              <a:tailEnd type="stealth" w="med" len="lg"/>
            </a:ln>
          </p:spPr>
          <p:txBody>
            <a:bodyPr/>
            <a:lstStyle/>
            <a:p>
              <a:pPr eaLnBrk="1" hangingPunct="1">
                <a:defRPr/>
              </a:pPr>
              <a:endParaRPr lang="el-GR">
                <a:effectLst>
                  <a:outerShdw blurRad="38100" dist="38100" dir="2700000" algn="tl">
                    <a:srgbClr val="000000">
                      <a:alpha val="43137"/>
                    </a:srgbClr>
                  </a:outerShdw>
                </a:effectLst>
              </a:endParaRPr>
            </a:p>
          </p:txBody>
        </p:sp>
        <p:sp>
          <p:nvSpPr>
            <p:cNvPr id="3127" name="Line 55">
              <a:extLst>
                <a:ext uri="{FF2B5EF4-FFF2-40B4-BE49-F238E27FC236}">
                  <a16:creationId xmlns:a16="http://schemas.microsoft.com/office/drawing/2014/main" id="{E1A6A090-45C3-410F-A9A6-AEC5FF771A05}"/>
                </a:ext>
              </a:extLst>
            </p:cNvPr>
            <p:cNvSpPr>
              <a:spLocks noChangeShapeType="1"/>
            </p:cNvSpPr>
            <p:nvPr/>
          </p:nvSpPr>
          <p:spPr bwMode="auto">
            <a:xfrm flipH="1">
              <a:off x="3264" y="3408"/>
              <a:ext cx="288" cy="0"/>
            </a:xfrm>
            <a:prstGeom prst="line">
              <a:avLst/>
            </a:prstGeom>
            <a:noFill/>
            <a:ln w="38100">
              <a:solidFill>
                <a:schemeClr val="tx2"/>
              </a:solidFill>
              <a:round/>
              <a:headEnd/>
              <a:tailEnd type="stealth" w="med" len="med"/>
            </a:ln>
            <a:effectLst/>
          </p:spPr>
          <p:txBody>
            <a:bodyPr/>
            <a:lstStyle/>
            <a:p>
              <a:pPr eaLnBrk="1" hangingPunct="1">
                <a:defRPr/>
              </a:pPr>
              <a:endParaRPr lang="el-GR">
                <a:effectLst>
                  <a:outerShdw blurRad="38100" dist="38100" dir="2700000" algn="tl">
                    <a:srgbClr val="000000">
                      <a:alpha val="43137"/>
                    </a:srgbClr>
                  </a:outerShdw>
                </a:effectLst>
              </a:endParaRPr>
            </a:p>
          </p:txBody>
        </p:sp>
      </p:grpSp>
      <p:sp>
        <p:nvSpPr>
          <p:cNvPr id="3083" name="Text Box 58">
            <a:extLst>
              <a:ext uri="{FF2B5EF4-FFF2-40B4-BE49-F238E27FC236}">
                <a16:creationId xmlns:a16="http://schemas.microsoft.com/office/drawing/2014/main" id="{263140E6-00EE-4235-977A-19D0049FB479}"/>
              </a:ext>
            </a:extLst>
          </p:cNvPr>
          <p:cNvSpPr txBox="1">
            <a:spLocks noChangeArrowheads="1"/>
          </p:cNvSpPr>
          <p:nvPr/>
        </p:nvSpPr>
        <p:spPr bwMode="auto">
          <a:xfrm>
            <a:off x="4876800" y="6324600"/>
            <a:ext cx="3886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el-GR" altLang="el-GR" sz="1800"/>
              <a:t>Προσανατολισμός ελκτικών δυνάμεων</a:t>
            </a:r>
            <a:endParaRPr lang="en-GB" altLang="el-GR" sz="1800">
              <a:cs typeface="Times New Roman" panose="02020603050405020304" pitchFamily="18" charset="0"/>
            </a:endParaRPr>
          </a:p>
        </p:txBody>
      </p:sp>
      <p:sp>
        <p:nvSpPr>
          <p:cNvPr id="43" name="Line 20">
            <a:extLst>
              <a:ext uri="{FF2B5EF4-FFF2-40B4-BE49-F238E27FC236}">
                <a16:creationId xmlns:a16="http://schemas.microsoft.com/office/drawing/2014/main" id="{E5C9BA49-4A80-4257-B9B7-2A202184CE4A}"/>
              </a:ext>
            </a:extLst>
          </p:cNvPr>
          <p:cNvSpPr>
            <a:spLocks noChangeShapeType="1"/>
          </p:cNvSpPr>
          <p:nvPr/>
        </p:nvSpPr>
        <p:spPr bwMode="auto">
          <a:xfrm flipH="1">
            <a:off x="4953000" y="3200400"/>
            <a:ext cx="685800" cy="0"/>
          </a:xfrm>
          <a:prstGeom prst="line">
            <a:avLst/>
          </a:prstGeom>
          <a:noFill/>
          <a:ln w="38100">
            <a:solidFill>
              <a:schemeClr val="accent2"/>
            </a:solidFill>
            <a:round/>
            <a:headEnd/>
            <a:tailEnd type="stealth" w="med" len="lg"/>
          </a:ln>
        </p:spPr>
        <p:txBody>
          <a:bodyPr/>
          <a:lstStyle/>
          <a:p>
            <a:pPr eaLnBrk="1" hangingPunct="1">
              <a:defRPr/>
            </a:pPr>
            <a:endParaRPr lang="el-GR">
              <a:effectLst>
                <a:outerShdw blurRad="38100" dist="38100" dir="2700000" algn="tl">
                  <a:srgbClr val="000000">
                    <a:alpha val="43137"/>
                  </a:srgbClr>
                </a:outerShdw>
              </a:effectLst>
            </a:endParaRPr>
          </a:p>
        </p:txBody>
      </p:sp>
      <p:sp>
        <p:nvSpPr>
          <p:cNvPr id="44" name="Line 20">
            <a:extLst>
              <a:ext uri="{FF2B5EF4-FFF2-40B4-BE49-F238E27FC236}">
                <a16:creationId xmlns:a16="http://schemas.microsoft.com/office/drawing/2014/main" id="{BA846021-EACF-4CCB-AFD9-31543FB138BF}"/>
              </a:ext>
            </a:extLst>
          </p:cNvPr>
          <p:cNvSpPr>
            <a:spLocks noChangeShapeType="1"/>
          </p:cNvSpPr>
          <p:nvPr/>
        </p:nvSpPr>
        <p:spPr bwMode="auto">
          <a:xfrm rot="10800000" flipH="1">
            <a:off x="7696200" y="3198813"/>
            <a:ext cx="685800" cy="0"/>
          </a:xfrm>
          <a:prstGeom prst="line">
            <a:avLst/>
          </a:prstGeom>
          <a:noFill/>
          <a:ln w="38100">
            <a:solidFill>
              <a:schemeClr val="accent2"/>
            </a:solidFill>
            <a:round/>
            <a:headEnd/>
            <a:tailEnd type="stealth" w="med" len="lg"/>
          </a:ln>
        </p:spPr>
        <p:txBody>
          <a:bodyPr/>
          <a:lstStyle/>
          <a:p>
            <a:pPr eaLnBrk="1" hangingPunct="1">
              <a:defRPr/>
            </a:pPr>
            <a:endParaRPr lang="el-GR">
              <a:effectLst>
                <a:outerShdw blurRad="38100" dist="38100" dir="2700000" algn="tl">
                  <a:srgbClr val="000000">
                    <a:alpha val="43137"/>
                  </a:srgbClr>
                </a:outerShdw>
              </a:effectLst>
            </a:endParaRPr>
          </a:p>
        </p:txBody>
      </p:sp>
      <p:sp>
        <p:nvSpPr>
          <p:cNvPr id="45" name="Line 20">
            <a:extLst>
              <a:ext uri="{FF2B5EF4-FFF2-40B4-BE49-F238E27FC236}">
                <a16:creationId xmlns:a16="http://schemas.microsoft.com/office/drawing/2014/main" id="{0ACF0263-95B5-4B6E-A25D-CDB966EC4ED5}"/>
              </a:ext>
            </a:extLst>
          </p:cNvPr>
          <p:cNvSpPr>
            <a:spLocks noChangeShapeType="1"/>
          </p:cNvSpPr>
          <p:nvPr/>
        </p:nvSpPr>
        <p:spPr bwMode="auto">
          <a:xfrm flipH="1">
            <a:off x="4914900" y="5410200"/>
            <a:ext cx="685800" cy="0"/>
          </a:xfrm>
          <a:prstGeom prst="line">
            <a:avLst/>
          </a:prstGeom>
          <a:noFill/>
          <a:ln w="38100">
            <a:solidFill>
              <a:schemeClr val="accent2">
                <a:alpha val="36000"/>
              </a:schemeClr>
            </a:solidFill>
            <a:round/>
            <a:headEnd/>
            <a:tailEnd type="stealth" w="med" len="lg"/>
          </a:ln>
        </p:spPr>
        <p:txBody>
          <a:bodyPr/>
          <a:lstStyle/>
          <a:p>
            <a:pPr eaLnBrk="1" hangingPunct="1">
              <a:defRPr/>
            </a:pPr>
            <a:endParaRPr lang="el-GR">
              <a:effectLst>
                <a:outerShdw blurRad="38100" dist="38100" dir="2700000" algn="tl">
                  <a:srgbClr val="000000">
                    <a:alpha val="43137"/>
                  </a:srgbClr>
                </a:outerShdw>
              </a:effectLst>
            </a:endParaRPr>
          </a:p>
        </p:txBody>
      </p:sp>
      <p:sp>
        <p:nvSpPr>
          <p:cNvPr id="46" name="Line 20">
            <a:extLst>
              <a:ext uri="{FF2B5EF4-FFF2-40B4-BE49-F238E27FC236}">
                <a16:creationId xmlns:a16="http://schemas.microsoft.com/office/drawing/2014/main" id="{325B55A8-0CD2-4D57-88E7-E142806F4524}"/>
              </a:ext>
            </a:extLst>
          </p:cNvPr>
          <p:cNvSpPr>
            <a:spLocks noChangeShapeType="1"/>
          </p:cNvSpPr>
          <p:nvPr/>
        </p:nvSpPr>
        <p:spPr bwMode="auto">
          <a:xfrm rot="10800000" flipH="1">
            <a:off x="7658100" y="5408613"/>
            <a:ext cx="685800" cy="0"/>
          </a:xfrm>
          <a:prstGeom prst="line">
            <a:avLst/>
          </a:prstGeom>
          <a:noFill/>
          <a:ln w="38100">
            <a:solidFill>
              <a:schemeClr val="accent2"/>
            </a:solidFill>
            <a:round/>
            <a:headEnd/>
            <a:tailEnd type="stealth" w="med" len="lg"/>
          </a:ln>
        </p:spPr>
        <p:txBody>
          <a:bodyPr/>
          <a:lstStyle/>
          <a:p>
            <a:pPr eaLnBrk="1" hangingPunct="1">
              <a:defRPr/>
            </a:pPr>
            <a:endParaRPr lang="el-GR">
              <a:effectLst>
                <a:outerShdw blurRad="38100" dist="38100" dir="2700000" algn="tl">
                  <a:srgbClr val="000000">
                    <a:alpha val="43137"/>
                  </a:srgbClr>
                </a:outerShdw>
              </a:effectLst>
            </a:endParaRPr>
          </a:p>
        </p:txBody>
      </p:sp>
      <p:sp>
        <p:nvSpPr>
          <p:cNvPr id="7" name="TextBox 6">
            <a:extLst>
              <a:ext uri="{FF2B5EF4-FFF2-40B4-BE49-F238E27FC236}">
                <a16:creationId xmlns:a16="http://schemas.microsoft.com/office/drawing/2014/main" id="{B4F87B29-DC7E-44D2-9548-043C26845252}"/>
              </a:ext>
            </a:extLst>
          </p:cNvPr>
          <p:cNvSpPr txBox="1">
            <a:spLocks noChangeArrowheads="1"/>
          </p:cNvSpPr>
          <p:nvPr/>
        </p:nvSpPr>
        <p:spPr bwMode="auto">
          <a:xfrm>
            <a:off x="3368675" y="2744788"/>
            <a:ext cx="1398588"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l-GR" altLang="el-GR" sz="2400"/>
              <a:t>Δεσμική Περιοχή</a:t>
            </a:r>
          </a:p>
        </p:txBody>
      </p:sp>
      <p:sp>
        <p:nvSpPr>
          <p:cNvPr id="48" name="TextBox 47">
            <a:extLst>
              <a:ext uri="{FF2B5EF4-FFF2-40B4-BE49-F238E27FC236}">
                <a16:creationId xmlns:a16="http://schemas.microsoft.com/office/drawing/2014/main" id="{7EA003D3-90D2-442B-9C76-7568C4185B96}"/>
              </a:ext>
            </a:extLst>
          </p:cNvPr>
          <p:cNvSpPr txBox="1">
            <a:spLocks noChangeArrowheads="1"/>
          </p:cNvSpPr>
          <p:nvPr/>
        </p:nvSpPr>
        <p:spPr bwMode="auto">
          <a:xfrm>
            <a:off x="3132138" y="4870450"/>
            <a:ext cx="1820862"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l-GR" altLang="el-GR" sz="2400"/>
              <a:t>Αντιδεσμική Περιοχή</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p:cTn id="7" dur="500" fill="hold"/>
                                        <p:tgtEl>
                                          <p:spTgt spid="43"/>
                                        </p:tgtEl>
                                        <p:attrNameLst>
                                          <p:attrName>ppt_w</p:attrName>
                                        </p:attrNameLst>
                                      </p:cBhvr>
                                      <p:tavLst>
                                        <p:tav tm="0">
                                          <p:val>
                                            <p:fltVal val="0"/>
                                          </p:val>
                                        </p:tav>
                                        <p:tav tm="100000">
                                          <p:val>
                                            <p:strVal val="#ppt_w"/>
                                          </p:val>
                                        </p:tav>
                                      </p:tavLst>
                                    </p:anim>
                                    <p:anim calcmode="lin" valueType="num">
                                      <p:cBhvr>
                                        <p:cTn id="8" dur="500" fill="hold"/>
                                        <p:tgtEl>
                                          <p:spTgt spid="43"/>
                                        </p:tgtEl>
                                        <p:attrNameLst>
                                          <p:attrName>ppt_h</p:attrName>
                                        </p:attrNameLst>
                                      </p:cBhvr>
                                      <p:tavLst>
                                        <p:tav tm="0">
                                          <p:val>
                                            <p:fltVal val="0"/>
                                          </p:val>
                                        </p:tav>
                                        <p:tav tm="100000">
                                          <p:val>
                                            <p:strVal val="#ppt_h"/>
                                          </p:val>
                                        </p:tav>
                                      </p:tavLst>
                                    </p:anim>
                                    <p:animEffect transition="in" filter="fade">
                                      <p:cBhvr>
                                        <p:cTn id="9" dur="500"/>
                                        <p:tgtEl>
                                          <p:spTgt spid="43"/>
                                        </p:tgtEl>
                                      </p:cBhvr>
                                    </p:animEffect>
                                  </p:childTnLst>
                                </p:cTn>
                              </p:par>
                              <p:par>
                                <p:cTn id="10" presetID="53" presetClass="entr" presetSubtype="16" fill="hold" nodeType="with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p:cTn id="12" dur="500" fill="hold"/>
                                        <p:tgtEl>
                                          <p:spTgt spid="44"/>
                                        </p:tgtEl>
                                        <p:attrNameLst>
                                          <p:attrName>ppt_w</p:attrName>
                                        </p:attrNameLst>
                                      </p:cBhvr>
                                      <p:tavLst>
                                        <p:tav tm="0">
                                          <p:val>
                                            <p:fltVal val="0"/>
                                          </p:val>
                                        </p:tav>
                                        <p:tav tm="100000">
                                          <p:val>
                                            <p:strVal val="#ppt_w"/>
                                          </p:val>
                                        </p:tav>
                                      </p:tavLst>
                                    </p:anim>
                                    <p:anim calcmode="lin" valueType="num">
                                      <p:cBhvr>
                                        <p:cTn id="13" dur="500" fill="hold"/>
                                        <p:tgtEl>
                                          <p:spTgt spid="44"/>
                                        </p:tgtEl>
                                        <p:attrNameLst>
                                          <p:attrName>ppt_h</p:attrName>
                                        </p:attrNameLst>
                                      </p:cBhvr>
                                      <p:tavLst>
                                        <p:tav tm="0">
                                          <p:val>
                                            <p:fltVal val="0"/>
                                          </p:val>
                                        </p:tav>
                                        <p:tav tm="100000">
                                          <p:val>
                                            <p:strVal val="#ppt_h"/>
                                          </p:val>
                                        </p:tav>
                                      </p:tavLst>
                                    </p:anim>
                                    <p:animEffect transition="in" filter="fade">
                                      <p:cBhvr>
                                        <p:cTn id="14" dur="500"/>
                                        <p:tgtEl>
                                          <p:spTgt spid="44"/>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53" presetClass="entr" presetSubtype="16" fill="hold" nodeType="clickEffect">
                                  <p:stCondLst>
                                    <p:cond delay="0"/>
                                  </p:stCondLst>
                                  <p:childTnLst>
                                    <p:set>
                                      <p:cBhvr>
                                        <p:cTn id="18" dur="1" fill="hold">
                                          <p:stCondLst>
                                            <p:cond delay="0"/>
                                          </p:stCondLst>
                                        </p:cTn>
                                        <p:tgtEl>
                                          <p:spTgt spid="45"/>
                                        </p:tgtEl>
                                        <p:attrNameLst>
                                          <p:attrName>style.visibility</p:attrName>
                                        </p:attrNameLst>
                                      </p:cBhvr>
                                      <p:to>
                                        <p:strVal val="visible"/>
                                      </p:to>
                                    </p:set>
                                    <p:anim calcmode="lin" valueType="num">
                                      <p:cBhvr>
                                        <p:cTn id="19" dur="500" fill="hold"/>
                                        <p:tgtEl>
                                          <p:spTgt spid="45"/>
                                        </p:tgtEl>
                                        <p:attrNameLst>
                                          <p:attrName>ppt_w</p:attrName>
                                        </p:attrNameLst>
                                      </p:cBhvr>
                                      <p:tavLst>
                                        <p:tav tm="0">
                                          <p:val>
                                            <p:fltVal val="0"/>
                                          </p:val>
                                        </p:tav>
                                        <p:tav tm="100000">
                                          <p:val>
                                            <p:strVal val="#ppt_w"/>
                                          </p:val>
                                        </p:tav>
                                      </p:tavLst>
                                    </p:anim>
                                    <p:anim calcmode="lin" valueType="num">
                                      <p:cBhvr>
                                        <p:cTn id="20" dur="500" fill="hold"/>
                                        <p:tgtEl>
                                          <p:spTgt spid="45"/>
                                        </p:tgtEl>
                                        <p:attrNameLst>
                                          <p:attrName>ppt_h</p:attrName>
                                        </p:attrNameLst>
                                      </p:cBhvr>
                                      <p:tavLst>
                                        <p:tav tm="0">
                                          <p:val>
                                            <p:fltVal val="0"/>
                                          </p:val>
                                        </p:tav>
                                        <p:tav tm="100000">
                                          <p:val>
                                            <p:strVal val="#ppt_h"/>
                                          </p:val>
                                        </p:tav>
                                      </p:tavLst>
                                    </p:anim>
                                    <p:animEffect transition="in" filter="fade">
                                      <p:cBhvr>
                                        <p:cTn id="21" dur="500"/>
                                        <p:tgtEl>
                                          <p:spTgt spid="45"/>
                                        </p:tgtEl>
                                      </p:cBhvr>
                                    </p:animEffect>
                                  </p:childTnLst>
                                </p:cTn>
                              </p:par>
                              <p:par>
                                <p:cTn id="22" presetID="53" presetClass="entr" presetSubtype="16" fill="hold" nodeType="withEffect">
                                  <p:stCondLst>
                                    <p:cond delay="0"/>
                                  </p:stCondLst>
                                  <p:childTnLst>
                                    <p:set>
                                      <p:cBhvr>
                                        <p:cTn id="23" dur="1" fill="hold">
                                          <p:stCondLst>
                                            <p:cond delay="0"/>
                                          </p:stCondLst>
                                        </p:cTn>
                                        <p:tgtEl>
                                          <p:spTgt spid="46"/>
                                        </p:tgtEl>
                                        <p:attrNameLst>
                                          <p:attrName>style.visibility</p:attrName>
                                        </p:attrNameLst>
                                      </p:cBhvr>
                                      <p:to>
                                        <p:strVal val="visible"/>
                                      </p:to>
                                    </p:set>
                                    <p:anim calcmode="lin" valueType="num">
                                      <p:cBhvr>
                                        <p:cTn id="24" dur="500" fill="hold"/>
                                        <p:tgtEl>
                                          <p:spTgt spid="46"/>
                                        </p:tgtEl>
                                        <p:attrNameLst>
                                          <p:attrName>ppt_w</p:attrName>
                                        </p:attrNameLst>
                                      </p:cBhvr>
                                      <p:tavLst>
                                        <p:tav tm="0">
                                          <p:val>
                                            <p:fltVal val="0"/>
                                          </p:val>
                                        </p:tav>
                                        <p:tav tm="100000">
                                          <p:val>
                                            <p:strVal val="#ppt_w"/>
                                          </p:val>
                                        </p:tav>
                                      </p:tavLst>
                                    </p:anim>
                                    <p:anim calcmode="lin" valueType="num">
                                      <p:cBhvr>
                                        <p:cTn id="25" dur="500" fill="hold"/>
                                        <p:tgtEl>
                                          <p:spTgt spid="46"/>
                                        </p:tgtEl>
                                        <p:attrNameLst>
                                          <p:attrName>ppt_h</p:attrName>
                                        </p:attrNameLst>
                                      </p:cBhvr>
                                      <p:tavLst>
                                        <p:tav tm="0">
                                          <p:val>
                                            <p:fltVal val="0"/>
                                          </p:val>
                                        </p:tav>
                                        <p:tav tm="100000">
                                          <p:val>
                                            <p:strVal val="#ppt_h"/>
                                          </p:val>
                                        </p:tav>
                                      </p:tavLst>
                                    </p:anim>
                                    <p:animEffect transition="in" filter="fade">
                                      <p:cBhvr>
                                        <p:cTn id="26" dur="500"/>
                                        <p:tgtEl>
                                          <p:spTgt spid="46"/>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48"/>
                                        </p:tgtEl>
                                        <p:attrNameLst>
                                          <p:attrName>style.visibility</p:attrName>
                                        </p:attrNameLst>
                                      </p:cBhvr>
                                      <p:to>
                                        <p:strVal val="visible"/>
                                      </p:to>
                                    </p:set>
                                    <p:anim calcmode="lin" valueType="num">
                                      <p:cBhvr>
                                        <p:cTn id="31" dur="500" fill="hold"/>
                                        <p:tgtEl>
                                          <p:spTgt spid="48"/>
                                        </p:tgtEl>
                                        <p:attrNameLst>
                                          <p:attrName>ppt_w</p:attrName>
                                        </p:attrNameLst>
                                      </p:cBhvr>
                                      <p:tavLst>
                                        <p:tav tm="0">
                                          <p:val>
                                            <p:fltVal val="0"/>
                                          </p:val>
                                        </p:tav>
                                        <p:tav tm="100000">
                                          <p:val>
                                            <p:strVal val="#ppt_w"/>
                                          </p:val>
                                        </p:tav>
                                      </p:tavLst>
                                    </p:anim>
                                    <p:anim calcmode="lin" valueType="num">
                                      <p:cBhvr>
                                        <p:cTn id="32" dur="500" fill="hold"/>
                                        <p:tgtEl>
                                          <p:spTgt spid="48"/>
                                        </p:tgtEl>
                                        <p:attrNameLst>
                                          <p:attrName>ppt_h</p:attrName>
                                        </p:attrNameLst>
                                      </p:cBhvr>
                                      <p:tavLst>
                                        <p:tav tm="0">
                                          <p:val>
                                            <p:fltVal val="0"/>
                                          </p:val>
                                        </p:tav>
                                        <p:tav tm="100000">
                                          <p:val>
                                            <p:strVal val="#ppt_h"/>
                                          </p:val>
                                        </p:tav>
                                      </p:tavLst>
                                    </p:anim>
                                    <p:animEffect transition="in" filter="fade">
                                      <p:cBhvr>
                                        <p:cTn id="33" dur="500"/>
                                        <p:tgtEl>
                                          <p:spTgt spid="48"/>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7"/>
                                        </p:tgtEl>
                                        <p:attrNameLst>
                                          <p:attrName>style.visibility</p:attrName>
                                        </p:attrNameLst>
                                      </p:cBhvr>
                                      <p:to>
                                        <p:strVal val="visible"/>
                                      </p:to>
                                    </p:set>
                                    <p:anim calcmode="lin" valueType="num">
                                      <p:cBhvr>
                                        <p:cTn id="36" dur="500" fill="hold"/>
                                        <p:tgtEl>
                                          <p:spTgt spid="7"/>
                                        </p:tgtEl>
                                        <p:attrNameLst>
                                          <p:attrName>ppt_w</p:attrName>
                                        </p:attrNameLst>
                                      </p:cBhvr>
                                      <p:tavLst>
                                        <p:tav tm="0">
                                          <p:val>
                                            <p:fltVal val="0"/>
                                          </p:val>
                                        </p:tav>
                                        <p:tav tm="100000">
                                          <p:val>
                                            <p:strVal val="#ppt_w"/>
                                          </p:val>
                                        </p:tav>
                                      </p:tavLst>
                                    </p:anim>
                                    <p:anim calcmode="lin" valueType="num">
                                      <p:cBhvr>
                                        <p:cTn id="37" dur="500" fill="hold"/>
                                        <p:tgtEl>
                                          <p:spTgt spid="7"/>
                                        </p:tgtEl>
                                        <p:attrNameLst>
                                          <p:attrName>ppt_h</p:attrName>
                                        </p:attrNameLst>
                                      </p:cBhvr>
                                      <p:tavLst>
                                        <p:tav tm="0">
                                          <p:val>
                                            <p:fltVal val="0"/>
                                          </p:val>
                                        </p:tav>
                                        <p:tav tm="100000">
                                          <p:val>
                                            <p:strVal val="#ppt_h"/>
                                          </p:val>
                                        </p:tav>
                                      </p:tavLst>
                                    </p:anim>
                                    <p:animEffect transition="in" filter="fade">
                                      <p:cBhvr>
                                        <p:cTn id="3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2">
            <a:extLst>
              <a:ext uri="{FF2B5EF4-FFF2-40B4-BE49-F238E27FC236}">
                <a16:creationId xmlns:a16="http://schemas.microsoft.com/office/drawing/2014/main" id="{660F5D23-9FC4-42DC-9F44-0C3516C37DB3}"/>
              </a:ext>
            </a:extLst>
          </p:cNvPr>
          <p:cNvSpPr txBox="1">
            <a:spLocks noChangeArrowheads="1"/>
          </p:cNvSpPr>
          <p:nvPr/>
        </p:nvSpPr>
        <p:spPr bwMode="auto">
          <a:xfrm>
            <a:off x="685800" y="0"/>
            <a:ext cx="7848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el-GR" altLang="el-GR" sz="2800" b="1" i="1">
                <a:solidFill>
                  <a:schemeClr val="tx2"/>
                </a:solidFill>
              </a:rPr>
              <a:t>Υβριδισμός Ατομικών Τροχιακών (</a:t>
            </a:r>
            <a:r>
              <a:rPr lang="en-US" altLang="el-GR" sz="2800" b="1" i="1">
                <a:solidFill>
                  <a:schemeClr val="tx2"/>
                </a:solidFill>
              </a:rPr>
              <a:t>Hybridization)</a:t>
            </a:r>
            <a:endParaRPr lang="en-GB" altLang="el-GR" sz="2000" b="1" i="1">
              <a:solidFill>
                <a:schemeClr val="tx2"/>
              </a:solidFill>
            </a:endParaRPr>
          </a:p>
        </p:txBody>
      </p:sp>
      <p:sp>
        <p:nvSpPr>
          <p:cNvPr id="21507" name="Text Box 3">
            <a:extLst>
              <a:ext uri="{FF2B5EF4-FFF2-40B4-BE49-F238E27FC236}">
                <a16:creationId xmlns:a16="http://schemas.microsoft.com/office/drawing/2014/main" id="{DCFF8C38-82A6-4F89-AE3D-9D3E44BA8FF4}"/>
              </a:ext>
            </a:extLst>
          </p:cNvPr>
          <p:cNvSpPr txBox="1">
            <a:spLocks noChangeArrowheads="1"/>
          </p:cNvSpPr>
          <p:nvPr/>
        </p:nvSpPr>
        <p:spPr bwMode="auto">
          <a:xfrm>
            <a:off x="914400" y="533400"/>
            <a:ext cx="2286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el-GR" sz="1600" b="1">
                <a:solidFill>
                  <a:srgbClr val="FF0066"/>
                </a:solidFill>
                <a:cs typeface="Times New Roman" panose="02020603050405020304" pitchFamily="18" charset="0"/>
              </a:rPr>
              <a:t>P</a:t>
            </a:r>
            <a:r>
              <a:rPr lang="en-US" altLang="el-GR" sz="1600" b="1">
                <a:solidFill>
                  <a:srgbClr val="FF0066"/>
                </a:solidFill>
              </a:rPr>
              <a:t>F</a:t>
            </a:r>
            <a:r>
              <a:rPr lang="en-US" altLang="el-GR" sz="1600" b="1" baseline="-25000">
                <a:solidFill>
                  <a:srgbClr val="FF0066"/>
                </a:solidFill>
                <a:cs typeface="Times New Roman" panose="02020603050405020304" pitchFamily="18" charset="0"/>
              </a:rPr>
              <a:t>5</a:t>
            </a:r>
            <a:r>
              <a:rPr lang="en-GB" altLang="el-GR" sz="1600" b="1">
                <a:solidFill>
                  <a:srgbClr val="FF0066"/>
                </a:solidFill>
              </a:rPr>
              <a:t> </a:t>
            </a:r>
            <a:r>
              <a:rPr lang="en-US" altLang="el-GR" sz="1600" b="1">
                <a:solidFill>
                  <a:srgbClr val="FF0066"/>
                </a:solidFill>
              </a:rPr>
              <a:t> </a:t>
            </a:r>
            <a:r>
              <a:rPr lang="en-US" altLang="el-GR" sz="1600" b="1">
                <a:solidFill>
                  <a:schemeClr val="tx2"/>
                </a:solidFill>
              </a:rPr>
              <a:t>sp</a:t>
            </a:r>
            <a:r>
              <a:rPr lang="en-US" altLang="el-GR" sz="1600" b="1" baseline="30000">
                <a:solidFill>
                  <a:schemeClr val="tx2"/>
                </a:solidFill>
              </a:rPr>
              <a:t>3</a:t>
            </a:r>
            <a:r>
              <a:rPr lang="en-US" altLang="el-GR" sz="1600" b="1">
                <a:solidFill>
                  <a:schemeClr val="tx2"/>
                </a:solidFill>
              </a:rPr>
              <a:t>d </a:t>
            </a:r>
            <a:r>
              <a:rPr lang="el-GR" altLang="el-GR" sz="1600" b="1">
                <a:solidFill>
                  <a:schemeClr val="tx2"/>
                </a:solidFill>
              </a:rPr>
              <a:t>Υβριδισμός</a:t>
            </a:r>
            <a:endParaRPr lang="en-GB" altLang="el-GR" sz="1600" b="1">
              <a:solidFill>
                <a:schemeClr val="tx2"/>
              </a:solidFill>
            </a:endParaRPr>
          </a:p>
        </p:txBody>
      </p:sp>
      <p:pic>
        <p:nvPicPr>
          <p:cNvPr id="21508" name="Picture 6">
            <a:extLst>
              <a:ext uri="{FF2B5EF4-FFF2-40B4-BE49-F238E27FC236}">
                <a16:creationId xmlns:a16="http://schemas.microsoft.com/office/drawing/2014/main" id="{9A723407-8F13-4B05-B29B-561352DB080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838200"/>
            <a:ext cx="42672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9" name="Text Box 4">
            <a:extLst>
              <a:ext uri="{FF2B5EF4-FFF2-40B4-BE49-F238E27FC236}">
                <a16:creationId xmlns:a16="http://schemas.microsoft.com/office/drawing/2014/main" id="{02468A88-019B-4105-A43B-15936F169525}"/>
              </a:ext>
            </a:extLst>
          </p:cNvPr>
          <p:cNvSpPr txBox="1">
            <a:spLocks noChangeArrowheads="1"/>
          </p:cNvSpPr>
          <p:nvPr/>
        </p:nvSpPr>
        <p:spPr bwMode="auto">
          <a:xfrm>
            <a:off x="1371600" y="2057400"/>
            <a:ext cx="1524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el-GR" sz="1600" b="1">
                <a:solidFill>
                  <a:srgbClr val="FF0066"/>
                </a:solidFill>
                <a:cs typeface="Times New Roman" panose="02020603050405020304" pitchFamily="18" charset="0"/>
              </a:rPr>
              <a:t>P: [Ne]3s</a:t>
            </a:r>
            <a:r>
              <a:rPr lang="el-GR" altLang="el-GR" sz="1600" b="1" baseline="30000">
                <a:solidFill>
                  <a:srgbClr val="FF0066"/>
                </a:solidFill>
                <a:cs typeface="Times New Roman" panose="02020603050405020304" pitchFamily="18" charset="0"/>
              </a:rPr>
              <a:t>2</a:t>
            </a:r>
            <a:r>
              <a:rPr lang="en-US" altLang="el-GR" sz="1600" b="1">
                <a:solidFill>
                  <a:srgbClr val="FF0066"/>
                </a:solidFill>
                <a:cs typeface="Times New Roman" panose="02020603050405020304" pitchFamily="18" charset="0"/>
              </a:rPr>
              <a:t>3p</a:t>
            </a:r>
            <a:r>
              <a:rPr lang="en-US" altLang="el-GR" sz="1600" b="1" baseline="30000">
                <a:solidFill>
                  <a:srgbClr val="FF0066"/>
                </a:solidFill>
                <a:cs typeface="Times New Roman" panose="02020603050405020304" pitchFamily="18" charset="0"/>
              </a:rPr>
              <a:t>3</a:t>
            </a:r>
            <a:r>
              <a:rPr lang="en-GB" altLang="el-GR" sz="1600" b="1">
                <a:solidFill>
                  <a:srgbClr val="FF0066"/>
                </a:solidFill>
              </a:rPr>
              <a:t> </a:t>
            </a:r>
          </a:p>
        </p:txBody>
      </p:sp>
      <p:sp>
        <p:nvSpPr>
          <p:cNvPr id="21510" name="Text Box 5">
            <a:extLst>
              <a:ext uri="{FF2B5EF4-FFF2-40B4-BE49-F238E27FC236}">
                <a16:creationId xmlns:a16="http://schemas.microsoft.com/office/drawing/2014/main" id="{DC9969CE-DA75-4811-88DE-2BF973DB32F6}"/>
              </a:ext>
            </a:extLst>
          </p:cNvPr>
          <p:cNvSpPr txBox="1">
            <a:spLocks noChangeArrowheads="1"/>
          </p:cNvSpPr>
          <p:nvPr/>
        </p:nvSpPr>
        <p:spPr bwMode="auto">
          <a:xfrm>
            <a:off x="1371600" y="2362200"/>
            <a:ext cx="2286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el-GR" sz="1600" b="1">
                <a:solidFill>
                  <a:srgbClr val="FF0066"/>
                </a:solidFill>
              </a:rPr>
              <a:t>F: [</a:t>
            </a:r>
            <a:r>
              <a:rPr lang="en-US" altLang="el-GR" sz="1600" b="1">
                <a:solidFill>
                  <a:srgbClr val="FF0066"/>
                </a:solidFill>
                <a:cs typeface="Times New Roman" panose="02020603050405020304" pitchFamily="18" charset="0"/>
              </a:rPr>
              <a:t>He]2s</a:t>
            </a:r>
            <a:r>
              <a:rPr lang="el-GR" altLang="el-GR" sz="1600" b="1" baseline="30000">
                <a:solidFill>
                  <a:srgbClr val="FF0066"/>
                </a:solidFill>
                <a:cs typeface="Times New Roman" panose="02020603050405020304" pitchFamily="18" charset="0"/>
              </a:rPr>
              <a:t>2</a:t>
            </a:r>
            <a:r>
              <a:rPr lang="en-US" altLang="el-GR" sz="1600" b="1">
                <a:solidFill>
                  <a:srgbClr val="FF0066"/>
                </a:solidFill>
                <a:cs typeface="Times New Roman" panose="02020603050405020304" pitchFamily="18" charset="0"/>
              </a:rPr>
              <a:t>2p</a:t>
            </a:r>
            <a:r>
              <a:rPr lang="en-US" altLang="el-GR" sz="1600" b="1" baseline="-30000">
                <a:solidFill>
                  <a:srgbClr val="FF0066"/>
                </a:solidFill>
                <a:cs typeface="Times New Roman" panose="02020603050405020304" pitchFamily="18" charset="0"/>
              </a:rPr>
              <a:t>x</a:t>
            </a:r>
            <a:r>
              <a:rPr lang="el-GR" altLang="el-GR" sz="1600" b="1" baseline="30000">
                <a:solidFill>
                  <a:srgbClr val="FF0066"/>
                </a:solidFill>
                <a:cs typeface="Times New Roman" panose="02020603050405020304" pitchFamily="18" charset="0"/>
              </a:rPr>
              <a:t>2</a:t>
            </a:r>
            <a:r>
              <a:rPr lang="en-US" altLang="el-GR" sz="1600" b="1">
                <a:solidFill>
                  <a:srgbClr val="FF0066"/>
                </a:solidFill>
                <a:cs typeface="Times New Roman" panose="02020603050405020304" pitchFamily="18" charset="0"/>
              </a:rPr>
              <a:t>2p</a:t>
            </a:r>
            <a:r>
              <a:rPr lang="en-US" altLang="el-GR" sz="1600" b="1" baseline="-30000">
                <a:solidFill>
                  <a:srgbClr val="FF0066"/>
                </a:solidFill>
                <a:cs typeface="Times New Roman" panose="02020603050405020304" pitchFamily="18" charset="0"/>
              </a:rPr>
              <a:t>y</a:t>
            </a:r>
            <a:r>
              <a:rPr lang="el-GR" altLang="el-GR" sz="1600" b="1" baseline="30000">
                <a:solidFill>
                  <a:srgbClr val="FF0066"/>
                </a:solidFill>
                <a:cs typeface="Times New Roman" panose="02020603050405020304" pitchFamily="18" charset="0"/>
              </a:rPr>
              <a:t>2</a:t>
            </a:r>
            <a:r>
              <a:rPr lang="en-US" altLang="el-GR" sz="1600" b="1">
                <a:solidFill>
                  <a:srgbClr val="FF0066"/>
                </a:solidFill>
                <a:cs typeface="Times New Roman" panose="02020603050405020304" pitchFamily="18" charset="0"/>
              </a:rPr>
              <a:t>2p</a:t>
            </a:r>
            <a:r>
              <a:rPr lang="en-US" altLang="el-GR" sz="1600" b="1" baseline="-30000">
                <a:solidFill>
                  <a:srgbClr val="FF0066"/>
                </a:solidFill>
                <a:cs typeface="Times New Roman" panose="02020603050405020304" pitchFamily="18" charset="0"/>
              </a:rPr>
              <a:t>z</a:t>
            </a:r>
            <a:r>
              <a:rPr lang="el-GR" altLang="el-GR" sz="1600" b="1" baseline="30000">
                <a:solidFill>
                  <a:srgbClr val="FF0066"/>
                </a:solidFill>
                <a:cs typeface="Times New Roman" panose="02020603050405020304" pitchFamily="18" charset="0"/>
              </a:rPr>
              <a:t>1</a:t>
            </a:r>
            <a:r>
              <a:rPr lang="en-GB" altLang="el-GR" sz="1600" b="1">
                <a:solidFill>
                  <a:srgbClr val="FF0066"/>
                </a:solidFill>
              </a:rPr>
              <a:t> </a:t>
            </a:r>
          </a:p>
        </p:txBody>
      </p:sp>
      <p:pic>
        <p:nvPicPr>
          <p:cNvPr id="21511" name="Picture 7">
            <a:extLst>
              <a:ext uri="{FF2B5EF4-FFF2-40B4-BE49-F238E27FC236}">
                <a16:creationId xmlns:a16="http://schemas.microsoft.com/office/drawing/2014/main" id="{5B10B9A5-3A42-42FC-B865-6869BE88011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5000" y="685800"/>
            <a:ext cx="1660525"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8" name="Text Box 8">
            <a:extLst>
              <a:ext uri="{FF2B5EF4-FFF2-40B4-BE49-F238E27FC236}">
                <a16:creationId xmlns:a16="http://schemas.microsoft.com/office/drawing/2014/main" id="{77EC1D1B-8CE5-4DEC-A69F-66860251104A}"/>
              </a:ext>
            </a:extLst>
          </p:cNvPr>
          <p:cNvSpPr txBox="1">
            <a:spLocks noChangeArrowheads="1"/>
          </p:cNvSpPr>
          <p:nvPr/>
        </p:nvSpPr>
        <p:spPr bwMode="auto">
          <a:xfrm>
            <a:off x="7620000" y="1143000"/>
            <a:ext cx="1524000" cy="825500"/>
          </a:xfrm>
          <a:prstGeom prst="rect">
            <a:avLst/>
          </a:prstGeom>
          <a:noFill/>
          <a:ln w="9525">
            <a:noFill/>
            <a:miter lim="800000"/>
            <a:headEnd/>
            <a:tailEnd/>
          </a:ln>
          <a:effectLst/>
        </p:spPr>
        <p:txBody>
          <a:bodyPr>
            <a:spAutoFit/>
          </a:bodyPr>
          <a:lstStyle/>
          <a:p>
            <a:pPr eaLnBrk="1" hangingPunct="1">
              <a:spcBef>
                <a:spcPct val="50000"/>
              </a:spcBef>
              <a:defRPr/>
            </a:pPr>
            <a:r>
              <a:rPr lang="el-GR" sz="1600">
                <a:effectLst>
                  <a:outerShdw blurRad="38100" dist="38100" dir="2700000" algn="tl">
                    <a:srgbClr val="000000"/>
                  </a:outerShdw>
                </a:effectLst>
              </a:rPr>
              <a:t>Τριγωνική Διπυραμιδική Δομή</a:t>
            </a:r>
            <a:endParaRPr lang="en-GB" sz="1600">
              <a:effectLst>
                <a:outerShdw blurRad="38100" dist="38100" dir="2700000" algn="tl">
                  <a:srgbClr val="000000"/>
                </a:outerShdw>
              </a:effectLst>
            </a:endParaRPr>
          </a:p>
        </p:txBody>
      </p:sp>
      <p:sp>
        <p:nvSpPr>
          <p:cNvPr id="21513" name="Text Box 9">
            <a:extLst>
              <a:ext uri="{FF2B5EF4-FFF2-40B4-BE49-F238E27FC236}">
                <a16:creationId xmlns:a16="http://schemas.microsoft.com/office/drawing/2014/main" id="{698DCEA8-7303-4265-8B9C-A78A8064CF3A}"/>
              </a:ext>
            </a:extLst>
          </p:cNvPr>
          <p:cNvSpPr txBox="1">
            <a:spLocks noChangeArrowheads="1"/>
          </p:cNvSpPr>
          <p:nvPr/>
        </p:nvSpPr>
        <p:spPr bwMode="auto">
          <a:xfrm>
            <a:off x="609600" y="3810000"/>
            <a:ext cx="2286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el-GR" sz="1600" b="1">
                <a:solidFill>
                  <a:srgbClr val="FF0066"/>
                </a:solidFill>
              </a:rPr>
              <a:t>SF</a:t>
            </a:r>
            <a:r>
              <a:rPr lang="el-GR" altLang="el-GR" sz="1600" b="1" baseline="-25000">
                <a:solidFill>
                  <a:srgbClr val="FF0066"/>
                </a:solidFill>
              </a:rPr>
              <a:t>6</a:t>
            </a:r>
            <a:r>
              <a:rPr lang="en-GB" altLang="el-GR" sz="1600" b="1">
                <a:solidFill>
                  <a:srgbClr val="FF0066"/>
                </a:solidFill>
              </a:rPr>
              <a:t> </a:t>
            </a:r>
            <a:r>
              <a:rPr lang="en-US" altLang="el-GR" sz="1600" b="1">
                <a:solidFill>
                  <a:srgbClr val="FF0066"/>
                </a:solidFill>
              </a:rPr>
              <a:t> </a:t>
            </a:r>
            <a:r>
              <a:rPr lang="en-US" altLang="el-GR" sz="1600" b="1">
                <a:solidFill>
                  <a:schemeClr val="tx2"/>
                </a:solidFill>
              </a:rPr>
              <a:t>sp</a:t>
            </a:r>
            <a:r>
              <a:rPr lang="en-US" altLang="el-GR" sz="1600" b="1" baseline="30000">
                <a:solidFill>
                  <a:schemeClr val="tx2"/>
                </a:solidFill>
              </a:rPr>
              <a:t>3</a:t>
            </a:r>
            <a:r>
              <a:rPr lang="en-US" altLang="el-GR" sz="1600" b="1">
                <a:solidFill>
                  <a:schemeClr val="tx2"/>
                </a:solidFill>
              </a:rPr>
              <a:t>d</a:t>
            </a:r>
            <a:r>
              <a:rPr lang="el-GR" altLang="el-GR" sz="1600" b="1" baseline="30000">
                <a:solidFill>
                  <a:schemeClr val="tx2"/>
                </a:solidFill>
              </a:rPr>
              <a:t>2</a:t>
            </a:r>
            <a:r>
              <a:rPr lang="en-US" altLang="el-GR" sz="1600" b="1">
                <a:solidFill>
                  <a:schemeClr val="tx2"/>
                </a:solidFill>
              </a:rPr>
              <a:t> </a:t>
            </a:r>
            <a:r>
              <a:rPr lang="el-GR" altLang="el-GR" sz="1600" b="1">
                <a:solidFill>
                  <a:schemeClr val="tx2"/>
                </a:solidFill>
              </a:rPr>
              <a:t>Υβριδισμός</a:t>
            </a:r>
            <a:endParaRPr lang="en-GB" altLang="el-GR" sz="1600" b="1">
              <a:solidFill>
                <a:schemeClr val="tx2"/>
              </a:solidFill>
            </a:endParaRPr>
          </a:p>
        </p:txBody>
      </p:sp>
      <p:pic>
        <p:nvPicPr>
          <p:cNvPr id="21514" name="Picture 10">
            <a:extLst>
              <a:ext uri="{FF2B5EF4-FFF2-40B4-BE49-F238E27FC236}">
                <a16:creationId xmlns:a16="http://schemas.microsoft.com/office/drawing/2014/main" id="{8AE6A1A1-B06F-4D72-B8DA-79CD3319491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4419600"/>
            <a:ext cx="2057400" cy="181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5" name="Text Box 11">
            <a:extLst>
              <a:ext uri="{FF2B5EF4-FFF2-40B4-BE49-F238E27FC236}">
                <a16:creationId xmlns:a16="http://schemas.microsoft.com/office/drawing/2014/main" id="{46F5E0A0-6E70-4BB4-B1E2-7DFAC3A48DE9}"/>
              </a:ext>
            </a:extLst>
          </p:cNvPr>
          <p:cNvSpPr txBox="1">
            <a:spLocks noChangeArrowheads="1"/>
          </p:cNvSpPr>
          <p:nvPr/>
        </p:nvSpPr>
        <p:spPr bwMode="auto">
          <a:xfrm>
            <a:off x="838200" y="4114800"/>
            <a:ext cx="1524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el-GR" sz="1600" b="1">
                <a:solidFill>
                  <a:srgbClr val="FF0066"/>
                </a:solidFill>
                <a:cs typeface="Times New Roman" panose="02020603050405020304" pitchFamily="18" charset="0"/>
              </a:rPr>
              <a:t>S: [Ne]3s</a:t>
            </a:r>
            <a:r>
              <a:rPr lang="el-GR" altLang="el-GR" sz="1600" b="1" baseline="30000">
                <a:solidFill>
                  <a:srgbClr val="FF0066"/>
                </a:solidFill>
                <a:cs typeface="Times New Roman" panose="02020603050405020304" pitchFamily="18" charset="0"/>
              </a:rPr>
              <a:t>2</a:t>
            </a:r>
            <a:r>
              <a:rPr lang="en-US" altLang="el-GR" sz="1600" b="1">
                <a:solidFill>
                  <a:srgbClr val="FF0066"/>
                </a:solidFill>
                <a:cs typeface="Times New Roman" panose="02020603050405020304" pitchFamily="18" charset="0"/>
              </a:rPr>
              <a:t>3p</a:t>
            </a:r>
            <a:r>
              <a:rPr lang="en-US" altLang="el-GR" sz="1600" b="1" baseline="30000">
                <a:solidFill>
                  <a:srgbClr val="FF0066"/>
                </a:solidFill>
                <a:cs typeface="Times New Roman" panose="02020603050405020304" pitchFamily="18" charset="0"/>
              </a:rPr>
              <a:t>4</a:t>
            </a:r>
            <a:r>
              <a:rPr lang="en-GB" altLang="el-GR" sz="1600" b="1">
                <a:solidFill>
                  <a:srgbClr val="FF0066"/>
                </a:solidFill>
              </a:rPr>
              <a:t> </a:t>
            </a:r>
          </a:p>
        </p:txBody>
      </p:sp>
      <p:sp>
        <p:nvSpPr>
          <p:cNvPr id="20492" name="Text Box 12">
            <a:extLst>
              <a:ext uri="{FF2B5EF4-FFF2-40B4-BE49-F238E27FC236}">
                <a16:creationId xmlns:a16="http://schemas.microsoft.com/office/drawing/2014/main" id="{30510A3F-BA5F-4BD5-92DA-4604E31BB5C7}"/>
              </a:ext>
            </a:extLst>
          </p:cNvPr>
          <p:cNvSpPr txBox="1">
            <a:spLocks noChangeArrowheads="1"/>
          </p:cNvSpPr>
          <p:nvPr/>
        </p:nvSpPr>
        <p:spPr bwMode="auto">
          <a:xfrm>
            <a:off x="533400" y="6324600"/>
            <a:ext cx="1981200" cy="336550"/>
          </a:xfrm>
          <a:prstGeom prst="rect">
            <a:avLst/>
          </a:prstGeom>
          <a:noFill/>
          <a:ln w="9525">
            <a:noFill/>
            <a:miter lim="800000"/>
            <a:headEnd/>
            <a:tailEnd/>
          </a:ln>
          <a:effectLst/>
        </p:spPr>
        <p:txBody>
          <a:bodyPr>
            <a:spAutoFit/>
          </a:bodyPr>
          <a:lstStyle/>
          <a:p>
            <a:pPr eaLnBrk="1" hangingPunct="1">
              <a:spcBef>
                <a:spcPct val="50000"/>
              </a:spcBef>
              <a:defRPr/>
            </a:pPr>
            <a:r>
              <a:rPr lang="el-GR" sz="1600">
                <a:effectLst>
                  <a:outerShdw blurRad="38100" dist="38100" dir="2700000" algn="tl">
                    <a:srgbClr val="000000"/>
                  </a:outerShdw>
                </a:effectLst>
              </a:rPr>
              <a:t>Οκταεδρική Δομή</a:t>
            </a:r>
            <a:endParaRPr lang="en-GB" sz="1600">
              <a:effectLst>
                <a:outerShdw blurRad="38100" dist="38100" dir="2700000" algn="tl">
                  <a:srgbClr val="000000"/>
                </a:outerShdw>
              </a:effectLst>
            </a:endParaRPr>
          </a:p>
        </p:txBody>
      </p:sp>
      <p:graphicFrame>
        <p:nvGraphicFramePr>
          <p:cNvPr id="21517" name="Object 13">
            <a:extLst>
              <a:ext uri="{FF2B5EF4-FFF2-40B4-BE49-F238E27FC236}">
                <a16:creationId xmlns:a16="http://schemas.microsoft.com/office/drawing/2014/main" id="{4B2853D6-D64E-4132-8670-9AA7AFAEF81C}"/>
              </a:ext>
            </a:extLst>
          </p:cNvPr>
          <p:cNvGraphicFramePr>
            <a:graphicFrameLocks noChangeAspect="1"/>
          </p:cNvGraphicFramePr>
          <p:nvPr/>
        </p:nvGraphicFramePr>
        <p:xfrm>
          <a:off x="4572000" y="2286000"/>
          <a:ext cx="3848100" cy="1295400"/>
        </p:xfrm>
        <a:graphic>
          <a:graphicData uri="http://schemas.openxmlformats.org/presentationml/2006/ole">
            <mc:AlternateContent xmlns:mc="http://schemas.openxmlformats.org/markup-compatibility/2006">
              <mc:Choice xmlns:v="urn:schemas-microsoft-com:vml" Requires="v">
                <p:oleObj spid="_x0000_s8194" name="Bitmap Image" r:id="rId6" imgW="3847619" imgH="1286055" progId="Paint.Picture">
                  <p:embed/>
                </p:oleObj>
              </mc:Choice>
              <mc:Fallback>
                <p:oleObj name="Bitmap Image" r:id="rId6" imgW="3847619" imgH="1286055" progId="Paint.Picture">
                  <p:embed/>
                  <p:pic>
                    <p:nvPicPr>
                      <p:cNvPr id="21517" name="Object 13">
                        <a:extLst>
                          <a:ext uri="{FF2B5EF4-FFF2-40B4-BE49-F238E27FC236}">
                            <a16:creationId xmlns:a16="http://schemas.microsoft.com/office/drawing/2014/main" id="{4B2853D6-D64E-4132-8670-9AA7AFAEF81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72000" y="2286000"/>
                        <a:ext cx="3848100"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494" name="Text Box 14">
            <a:extLst>
              <a:ext uri="{FF2B5EF4-FFF2-40B4-BE49-F238E27FC236}">
                <a16:creationId xmlns:a16="http://schemas.microsoft.com/office/drawing/2014/main" id="{F55F3700-82F1-4A9A-B256-A42A950EBE3F}"/>
              </a:ext>
            </a:extLst>
          </p:cNvPr>
          <p:cNvSpPr txBox="1">
            <a:spLocks noChangeArrowheads="1"/>
          </p:cNvSpPr>
          <p:nvPr/>
        </p:nvSpPr>
        <p:spPr bwMode="auto">
          <a:xfrm>
            <a:off x="4114800" y="3505200"/>
            <a:ext cx="4876800" cy="304800"/>
          </a:xfrm>
          <a:prstGeom prst="rect">
            <a:avLst/>
          </a:prstGeom>
          <a:noFill/>
          <a:ln w="9525">
            <a:noFill/>
            <a:miter lim="800000"/>
            <a:headEnd/>
            <a:tailEnd/>
          </a:ln>
          <a:effectLst/>
        </p:spPr>
        <p:txBody>
          <a:bodyPr>
            <a:spAutoFit/>
          </a:bodyPr>
          <a:lstStyle/>
          <a:p>
            <a:pPr algn="ctr" eaLnBrk="1" hangingPunct="1">
              <a:spcBef>
                <a:spcPct val="50000"/>
              </a:spcBef>
              <a:defRPr/>
            </a:pPr>
            <a:r>
              <a:rPr lang="en-US" sz="1400">
                <a:effectLst>
                  <a:outerShdw blurRad="38100" dist="38100" dir="2700000" algn="tl">
                    <a:srgbClr val="000000"/>
                  </a:outerShdw>
                </a:effectLst>
              </a:rPr>
              <a:t>sp</a:t>
            </a:r>
            <a:r>
              <a:rPr lang="en-US" sz="1400" baseline="30000">
                <a:effectLst>
                  <a:outerShdw blurRad="38100" dist="38100" dir="2700000" algn="tl">
                    <a:srgbClr val="000000"/>
                  </a:outerShdw>
                </a:effectLst>
              </a:rPr>
              <a:t>3</a:t>
            </a:r>
            <a:r>
              <a:rPr lang="en-US" sz="1400">
                <a:effectLst>
                  <a:outerShdw blurRad="38100" dist="38100" dir="2700000" algn="tl">
                    <a:srgbClr val="000000"/>
                  </a:outerShdw>
                </a:effectLst>
              </a:rPr>
              <a:t>d  </a:t>
            </a:r>
            <a:r>
              <a:rPr lang="el-GR" sz="1400">
                <a:effectLst>
                  <a:outerShdw blurRad="38100" dist="38100" dir="2700000" algn="tl">
                    <a:srgbClr val="000000"/>
                  </a:outerShdw>
                </a:effectLst>
              </a:rPr>
              <a:t>υβριδισμός με ένα</a:t>
            </a:r>
            <a:r>
              <a:rPr lang="en-US" sz="1400">
                <a:effectLst>
                  <a:outerShdw blurRad="38100" dist="38100" dir="2700000" algn="tl">
                    <a:srgbClr val="000000"/>
                  </a:outerShdw>
                </a:effectLst>
              </a:rPr>
              <a:t>/</a:t>
            </a:r>
            <a:r>
              <a:rPr lang="el-GR" sz="1400">
                <a:effectLst>
                  <a:outerShdw blurRad="38100" dist="38100" dir="2700000" algn="tl">
                    <a:srgbClr val="000000"/>
                  </a:outerShdw>
                </a:effectLst>
              </a:rPr>
              <a:t>δύο</a:t>
            </a:r>
            <a:r>
              <a:rPr lang="en-US" sz="1400">
                <a:effectLst>
                  <a:outerShdw blurRad="38100" dist="38100" dir="2700000" algn="tl">
                    <a:srgbClr val="000000"/>
                  </a:outerShdw>
                </a:effectLst>
              </a:rPr>
              <a:t>/</a:t>
            </a:r>
            <a:r>
              <a:rPr lang="el-GR" sz="1400">
                <a:effectLst>
                  <a:outerShdw blurRad="38100" dist="38100" dir="2700000" algn="tl">
                    <a:srgbClr val="000000"/>
                  </a:outerShdw>
                </a:effectLst>
              </a:rPr>
              <a:t>τρία ασύζευκτα ζεύγη ηλεκτρονίων</a:t>
            </a:r>
            <a:endParaRPr lang="en-GB" sz="1400">
              <a:effectLst>
                <a:outerShdw blurRad="38100" dist="38100" dir="2700000" algn="tl">
                  <a:srgbClr val="000000"/>
                </a:outerShdw>
              </a:effectLst>
            </a:endParaRPr>
          </a:p>
        </p:txBody>
      </p:sp>
      <p:graphicFrame>
        <p:nvGraphicFramePr>
          <p:cNvPr id="21519" name="Object 15">
            <a:extLst>
              <a:ext uri="{FF2B5EF4-FFF2-40B4-BE49-F238E27FC236}">
                <a16:creationId xmlns:a16="http://schemas.microsoft.com/office/drawing/2014/main" id="{D43A66BA-CB73-4DC6-B7DA-A1480CDD3B6E}"/>
              </a:ext>
            </a:extLst>
          </p:cNvPr>
          <p:cNvGraphicFramePr>
            <a:graphicFrameLocks noChangeAspect="1"/>
          </p:cNvGraphicFramePr>
          <p:nvPr/>
        </p:nvGraphicFramePr>
        <p:xfrm>
          <a:off x="3733800" y="4495800"/>
          <a:ext cx="3200400" cy="1473200"/>
        </p:xfrm>
        <a:graphic>
          <a:graphicData uri="http://schemas.openxmlformats.org/presentationml/2006/ole">
            <mc:AlternateContent xmlns:mc="http://schemas.openxmlformats.org/markup-compatibility/2006">
              <mc:Choice xmlns:v="urn:schemas-microsoft-com:vml" Requires="v">
                <p:oleObj spid="_x0000_s8195" name="Bitmap Image" r:id="rId8" imgW="2752381" imgH="1267002" progId="Paint.Picture">
                  <p:embed/>
                </p:oleObj>
              </mc:Choice>
              <mc:Fallback>
                <p:oleObj name="Bitmap Image" r:id="rId8" imgW="2752381" imgH="1267002" progId="Paint.Picture">
                  <p:embed/>
                  <p:pic>
                    <p:nvPicPr>
                      <p:cNvPr id="21519" name="Object 15">
                        <a:extLst>
                          <a:ext uri="{FF2B5EF4-FFF2-40B4-BE49-F238E27FC236}">
                            <a16:creationId xmlns:a16="http://schemas.microsoft.com/office/drawing/2014/main" id="{D43A66BA-CB73-4DC6-B7DA-A1480CDD3B6E}"/>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733800" y="4495800"/>
                        <a:ext cx="3200400" cy="147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496" name="Text Box 16">
            <a:extLst>
              <a:ext uri="{FF2B5EF4-FFF2-40B4-BE49-F238E27FC236}">
                <a16:creationId xmlns:a16="http://schemas.microsoft.com/office/drawing/2014/main" id="{7A980E46-7EAB-4E15-9D75-66404E57FB05}"/>
              </a:ext>
            </a:extLst>
          </p:cNvPr>
          <p:cNvSpPr txBox="1">
            <a:spLocks noChangeArrowheads="1"/>
          </p:cNvSpPr>
          <p:nvPr/>
        </p:nvSpPr>
        <p:spPr bwMode="auto">
          <a:xfrm>
            <a:off x="3048000" y="6019800"/>
            <a:ext cx="4876800" cy="304800"/>
          </a:xfrm>
          <a:prstGeom prst="rect">
            <a:avLst/>
          </a:prstGeom>
          <a:noFill/>
          <a:ln w="9525">
            <a:noFill/>
            <a:miter lim="800000"/>
            <a:headEnd/>
            <a:tailEnd/>
          </a:ln>
          <a:effectLst/>
        </p:spPr>
        <p:txBody>
          <a:bodyPr>
            <a:spAutoFit/>
          </a:bodyPr>
          <a:lstStyle/>
          <a:p>
            <a:pPr algn="ctr" eaLnBrk="1" hangingPunct="1">
              <a:spcBef>
                <a:spcPct val="50000"/>
              </a:spcBef>
              <a:defRPr/>
            </a:pPr>
            <a:r>
              <a:rPr lang="en-US" sz="1400">
                <a:effectLst>
                  <a:outerShdw blurRad="38100" dist="38100" dir="2700000" algn="tl">
                    <a:srgbClr val="000000"/>
                  </a:outerShdw>
                </a:effectLst>
              </a:rPr>
              <a:t>sp</a:t>
            </a:r>
            <a:r>
              <a:rPr lang="en-US" sz="1400" baseline="30000">
                <a:effectLst>
                  <a:outerShdw blurRad="38100" dist="38100" dir="2700000" algn="tl">
                    <a:srgbClr val="000000"/>
                  </a:outerShdw>
                </a:effectLst>
              </a:rPr>
              <a:t>3</a:t>
            </a:r>
            <a:r>
              <a:rPr lang="en-US" sz="1400">
                <a:effectLst>
                  <a:outerShdw blurRad="38100" dist="38100" dir="2700000" algn="tl">
                    <a:srgbClr val="000000"/>
                  </a:outerShdw>
                </a:effectLst>
              </a:rPr>
              <a:t>d</a:t>
            </a:r>
            <a:r>
              <a:rPr lang="el-GR" sz="1400" baseline="30000">
                <a:effectLst>
                  <a:outerShdw blurRad="38100" dist="38100" dir="2700000" algn="tl">
                    <a:srgbClr val="000000"/>
                  </a:outerShdw>
                </a:effectLst>
              </a:rPr>
              <a:t>2</a:t>
            </a:r>
            <a:r>
              <a:rPr lang="en-US" sz="1400">
                <a:effectLst>
                  <a:outerShdw blurRad="38100" dist="38100" dir="2700000" algn="tl">
                    <a:srgbClr val="000000"/>
                  </a:outerShdw>
                </a:effectLst>
              </a:rPr>
              <a:t>  </a:t>
            </a:r>
            <a:r>
              <a:rPr lang="el-GR" sz="1400">
                <a:effectLst>
                  <a:outerShdw blurRad="38100" dist="38100" dir="2700000" algn="tl">
                    <a:srgbClr val="000000"/>
                  </a:outerShdw>
                </a:effectLst>
              </a:rPr>
              <a:t>υβριδισμός με ένα</a:t>
            </a:r>
            <a:r>
              <a:rPr lang="en-US" sz="1400">
                <a:effectLst>
                  <a:outerShdw blurRad="38100" dist="38100" dir="2700000" algn="tl">
                    <a:srgbClr val="000000"/>
                  </a:outerShdw>
                </a:effectLst>
              </a:rPr>
              <a:t>/</a:t>
            </a:r>
            <a:r>
              <a:rPr lang="el-GR" sz="1400">
                <a:effectLst>
                  <a:outerShdw blurRad="38100" dist="38100" dir="2700000" algn="tl">
                    <a:srgbClr val="000000"/>
                  </a:outerShdw>
                </a:effectLst>
              </a:rPr>
              <a:t>δύο ασύζευκτα ζεύγη ηλεκτρονίων</a:t>
            </a:r>
            <a:endParaRPr lang="en-GB" sz="1400">
              <a:effectLst>
                <a:outerShdw blurRad="38100" dist="38100" dir="2700000" algn="tl">
                  <a:srgbClr val="000000"/>
                </a:outerShdw>
              </a:effectLst>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2">
            <a:extLst>
              <a:ext uri="{FF2B5EF4-FFF2-40B4-BE49-F238E27FC236}">
                <a16:creationId xmlns:a16="http://schemas.microsoft.com/office/drawing/2014/main" id="{3D9B2620-7B84-4D6E-9E7D-742B866A817D}"/>
              </a:ext>
            </a:extLst>
          </p:cNvPr>
          <p:cNvSpPr txBox="1">
            <a:spLocks noChangeArrowheads="1"/>
          </p:cNvSpPr>
          <p:nvPr/>
        </p:nvSpPr>
        <p:spPr bwMode="auto">
          <a:xfrm>
            <a:off x="685800" y="0"/>
            <a:ext cx="7848600" cy="884238"/>
          </a:xfrm>
          <a:prstGeom prst="rect">
            <a:avLst/>
          </a:prstGeom>
          <a:noFill/>
          <a:ln w="9525">
            <a:noFill/>
            <a:miter lim="800000"/>
            <a:headEnd/>
            <a:tailEnd/>
          </a:ln>
          <a:effectLst/>
        </p:spPr>
        <p:txBody>
          <a:bodyPr>
            <a:spAutoFit/>
          </a:bodyPr>
          <a:lstStyle/>
          <a:p>
            <a:pPr algn="ctr" eaLnBrk="1" hangingPunct="1">
              <a:spcBef>
                <a:spcPct val="50000"/>
              </a:spcBef>
              <a:defRPr/>
            </a:pPr>
            <a:r>
              <a:rPr lang="el-GR" sz="2800" b="1" i="1">
                <a:solidFill>
                  <a:schemeClr val="tx2"/>
                </a:solidFill>
              </a:rPr>
              <a:t>Υβριδισμός Ατομικών Τροχιακών (</a:t>
            </a:r>
            <a:r>
              <a:rPr lang="en-US" sz="2800" b="1" i="1">
                <a:solidFill>
                  <a:schemeClr val="tx2"/>
                </a:solidFill>
              </a:rPr>
              <a:t>Hybridization)</a:t>
            </a:r>
            <a:r>
              <a:rPr lang="el-GR" sz="2800" b="1" i="1">
                <a:solidFill>
                  <a:schemeClr val="tx2"/>
                </a:solidFill>
              </a:rPr>
              <a:t>   </a:t>
            </a:r>
            <a:r>
              <a:rPr lang="el-GR" i="1">
                <a:solidFill>
                  <a:schemeClr val="tx2"/>
                </a:solidFill>
                <a:effectLst>
                  <a:outerShdw blurRad="38100" dist="38100" dir="2700000" algn="tl">
                    <a:srgbClr val="000000"/>
                  </a:outerShdw>
                </a:effectLst>
              </a:rPr>
              <a:t>Πολλαπλοί Ομοιοπολικοί Δεσμοί</a:t>
            </a:r>
            <a:endParaRPr lang="en-GB" i="1">
              <a:solidFill>
                <a:schemeClr val="tx2"/>
              </a:solidFill>
              <a:effectLst>
                <a:outerShdw blurRad="38100" dist="38100" dir="2700000" algn="tl">
                  <a:srgbClr val="000000"/>
                </a:outerShdw>
              </a:effectLst>
            </a:endParaRPr>
          </a:p>
        </p:txBody>
      </p:sp>
      <p:pic>
        <p:nvPicPr>
          <p:cNvPr id="22531" name="Picture 3">
            <a:extLst>
              <a:ext uri="{FF2B5EF4-FFF2-40B4-BE49-F238E27FC236}">
                <a16:creationId xmlns:a16="http://schemas.microsoft.com/office/drawing/2014/main" id="{6312231F-F846-476B-8D0A-444623B1FF6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066800"/>
            <a:ext cx="2209800" cy="171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2" name="Text Box 4">
            <a:extLst>
              <a:ext uri="{FF2B5EF4-FFF2-40B4-BE49-F238E27FC236}">
                <a16:creationId xmlns:a16="http://schemas.microsoft.com/office/drawing/2014/main" id="{48C66841-6ED4-4B88-9671-912CCAF73800}"/>
              </a:ext>
            </a:extLst>
          </p:cNvPr>
          <p:cNvSpPr txBox="1">
            <a:spLocks noChangeArrowheads="1"/>
          </p:cNvSpPr>
          <p:nvPr/>
        </p:nvSpPr>
        <p:spPr bwMode="auto">
          <a:xfrm>
            <a:off x="0" y="2743200"/>
            <a:ext cx="2514600"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el-GR" altLang="el-GR" sz="1400">
                <a:cs typeface="Times New Roman" panose="02020603050405020304" pitchFamily="18" charset="0"/>
              </a:rPr>
              <a:t>ηλεκτρονική πυκνότητα συμμετρικά κατανεμημένη κατά μήκος του άξονα του δεσμού</a:t>
            </a:r>
            <a:r>
              <a:rPr lang="en-GB" altLang="el-GR" sz="1400"/>
              <a:t> </a:t>
            </a:r>
          </a:p>
        </p:txBody>
      </p:sp>
      <p:sp>
        <p:nvSpPr>
          <p:cNvPr id="21509" name="Text Box 5">
            <a:extLst>
              <a:ext uri="{FF2B5EF4-FFF2-40B4-BE49-F238E27FC236}">
                <a16:creationId xmlns:a16="http://schemas.microsoft.com/office/drawing/2014/main" id="{06520170-52C0-4560-9EFD-E7AFC0B115F9}"/>
              </a:ext>
            </a:extLst>
          </p:cNvPr>
          <p:cNvSpPr txBox="1">
            <a:spLocks noChangeArrowheads="1"/>
          </p:cNvSpPr>
          <p:nvPr/>
        </p:nvSpPr>
        <p:spPr bwMode="auto">
          <a:xfrm>
            <a:off x="685800" y="762000"/>
            <a:ext cx="1295400" cy="336550"/>
          </a:xfrm>
          <a:prstGeom prst="rect">
            <a:avLst/>
          </a:prstGeom>
          <a:noFill/>
          <a:ln w="9525">
            <a:noFill/>
            <a:miter lim="800000"/>
            <a:headEnd/>
            <a:tailEnd/>
          </a:ln>
          <a:effectLst/>
        </p:spPr>
        <p:txBody>
          <a:bodyPr>
            <a:spAutoFit/>
          </a:bodyPr>
          <a:lstStyle/>
          <a:p>
            <a:pPr eaLnBrk="1" hangingPunct="1">
              <a:spcBef>
                <a:spcPct val="50000"/>
              </a:spcBef>
              <a:defRPr/>
            </a:pPr>
            <a:r>
              <a:rPr lang="el-GR" sz="1600" b="1">
                <a:solidFill>
                  <a:schemeClr val="tx2"/>
                </a:solidFill>
                <a:effectLst>
                  <a:outerShdw blurRad="38100" dist="38100" dir="2700000" algn="tl">
                    <a:srgbClr val="000000"/>
                  </a:outerShdw>
                </a:effectLst>
              </a:rPr>
              <a:t>σ - δεσμός</a:t>
            </a:r>
            <a:r>
              <a:rPr lang="en-GB" sz="1600" b="1">
                <a:solidFill>
                  <a:schemeClr val="tx2"/>
                </a:solidFill>
                <a:effectLst>
                  <a:outerShdw blurRad="38100" dist="38100" dir="2700000" algn="tl">
                    <a:srgbClr val="000000"/>
                  </a:outerShdw>
                </a:effectLst>
              </a:rPr>
              <a:t> </a:t>
            </a:r>
          </a:p>
        </p:txBody>
      </p:sp>
      <p:pic>
        <p:nvPicPr>
          <p:cNvPr id="22534" name="Picture 8">
            <a:extLst>
              <a:ext uri="{FF2B5EF4-FFF2-40B4-BE49-F238E27FC236}">
                <a16:creationId xmlns:a16="http://schemas.microsoft.com/office/drawing/2014/main" id="{76E883C8-5FDE-42BE-846A-C677ABA3D90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1447800"/>
            <a:ext cx="55626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3" name="Line 9">
            <a:extLst>
              <a:ext uri="{FF2B5EF4-FFF2-40B4-BE49-F238E27FC236}">
                <a16:creationId xmlns:a16="http://schemas.microsoft.com/office/drawing/2014/main" id="{0B3EC99E-4D6A-4A43-8408-A02E2B7F6A06}"/>
              </a:ext>
            </a:extLst>
          </p:cNvPr>
          <p:cNvSpPr>
            <a:spLocks noChangeShapeType="1"/>
          </p:cNvSpPr>
          <p:nvPr/>
        </p:nvSpPr>
        <p:spPr bwMode="auto">
          <a:xfrm flipH="1">
            <a:off x="2438400" y="1905000"/>
            <a:ext cx="838200" cy="0"/>
          </a:xfrm>
          <a:prstGeom prst="line">
            <a:avLst/>
          </a:prstGeom>
          <a:noFill/>
          <a:ln w="203200">
            <a:solidFill>
              <a:schemeClr val="tx1"/>
            </a:solidFill>
            <a:round/>
            <a:headEnd/>
            <a:tailEnd type="stealth" w="med" len="med"/>
          </a:ln>
          <a:effectLst/>
        </p:spPr>
        <p:txBody>
          <a:bodyPr/>
          <a:lstStyle/>
          <a:p>
            <a:pPr eaLnBrk="1" hangingPunct="1">
              <a:defRPr/>
            </a:pPr>
            <a:endParaRPr lang="el-GR">
              <a:effectLst>
                <a:outerShdw blurRad="38100" dist="38100" dir="2700000" algn="tl">
                  <a:srgbClr val="000000">
                    <a:alpha val="43137"/>
                  </a:srgbClr>
                </a:outerShdw>
              </a:effectLst>
            </a:endParaRPr>
          </a:p>
        </p:txBody>
      </p:sp>
      <p:pic>
        <p:nvPicPr>
          <p:cNvPr id="22536" name="Picture 10">
            <a:extLst>
              <a:ext uri="{FF2B5EF4-FFF2-40B4-BE49-F238E27FC236}">
                <a16:creationId xmlns:a16="http://schemas.microsoft.com/office/drawing/2014/main" id="{BE608F1C-4190-4932-856B-F6E1C82266E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29000" y="3733800"/>
            <a:ext cx="3200400" cy="231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7" name="Picture 11">
            <a:extLst>
              <a:ext uri="{FF2B5EF4-FFF2-40B4-BE49-F238E27FC236}">
                <a16:creationId xmlns:a16="http://schemas.microsoft.com/office/drawing/2014/main" id="{855C5FCB-89DF-4FED-AA38-49E28B107B2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 y="3886200"/>
            <a:ext cx="2209800" cy="206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6" name="Text Box 12">
            <a:extLst>
              <a:ext uri="{FF2B5EF4-FFF2-40B4-BE49-F238E27FC236}">
                <a16:creationId xmlns:a16="http://schemas.microsoft.com/office/drawing/2014/main" id="{2BF700B6-DA76-488B-86B5-F6DD808A1055}"/>
              </a:ext>
            </a:extLst>
          </p:cNvPr>
          <p:cNvSpPr txBox="1">
            <a:spLocks noChangeArrowheads="1"/>
          </p:cNvSpPr>
          <p:nvPr/>
        </p:nvSpPr>
        <p:spPr bwMode="auto">
          <a:xfrm>
            <a:off x="685800" y="3581400"/>
            <a:ext cx="1295400" cy="336550"/>
          </a:xfrm>
          <a:prstGeom prst="rect">
            <a:avLst/>
          </a:prstGeom>
          <a:noFill/>
          <a:ln w="9525">
            <a:noFill/>
            <a:miter lim="800000"/>
            <a:headEnd/>
            <a:tailEnd/>
          </a:ln>
          <a:effectLst/>
        </p:spPr>
        <p:txBody>
          <a:bodyPr>
            <a:spAutoFit/>
          </a:bodyPr>
          <a:lstStyle/>
          <a:p>
            <a:pPr eaLnBrk="1" hangingPunct="1">
              <a:spcBef>
                <a:spcPct val="50000"/>
              </a:spcBef>
              <a:defRPr/>
            </a:pPr>
            <a:r>
              <a:rPr lang="el-GR" sz="1600" b="1">
                <a:solidFill>
                  <a:schemeClr val="tx2"/>
                </a:solidFill>
                <a:effectLst>
                  <a:outerShdw blurRad="38100" dist="38100" dir="2700000" algn="tl">
                    <a:srgbClr val="000000"/>
                  </a:outerShdw>
                </a:effectLst>
              </a:rPr>
              <a:t>π - δεσμός</a:t>
            </a:r>
            <a:r>
              <a:rPr lang="en-GB" sz="1600" b="1">
                <a:solidFill>
                  <a:schemeClr val="tx2"/>
                </a:solidFill>
                <a:effectLst>
                  <a:outerShdw blurRad="38100" dist="38100" dir="2700000" algn="tl">
                    <a:srgbClr val="000000"/>
                  </a:outerShdw>
                </a:effectLst>
              </a:rPr>
              <a:t> </a:t>
            </a:r>
          </a:p>
        </p:txBody>
      </p:sp>
      <p:sp>
        <p:nvSpPr>
          <p:cNvPr id="22539" name="Text Box 13">
            <a:extLst>
              <a:ext uri="{FF2B5EF4-FFF2-40B4-BE49-F238E27FC236}">
                <a16:creationId xmlns:a16="http://schemas.microsoft.com/office/drawing/2014/main" id="{E55776E0-082F-40F9-836A-EDCAA4214D12}"/>
              </a:ext>
            </a:extLst>
          </p:cNvPr>
          <p:cNvSpPr txBox="1">
            <a:spLocks noChangeArrowheads="1"/>
          </p:cNvSpPr>
          <p:nvPr/>
        </p:nvSpPr>
        <p:spPr bwMode="auto">
          <a:xfrm>
            <a:off x="0" y="5943600"/>
            <a:ext cx="2514600"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el-GR" altLang="el-GR" sz="1400">
                <a:cs typeface="Times New Roman" panose="02020603050405020304" pitchFamily="18" charset="0"/>
              </a:rPr>
              <a:t>ηλεκτρονική πυκνότητα </a:t>
            </a:r>
            <a:r>
              <a:rPr lang="el-GR" altLang="el-GR" sz="1400"/>
              <a:t>συγκεντρωμένη</a:t>
            </a:r>
            <a:r>
              <a:rPr lang="el-GR" altLang="el-GR" sz="1400">
                <a:cs typeface="Times New Roman" panose="02020603050405020304" pitchFamily="18" charset="0"/>
              </a:rPr>
              <a:t> </a:t>
            </a:r>
            <a:r>
              <a:rPr lang="el-GR" altLang="el-GR" sz="1400"/>
              <a:t>εκατέρωθεν</a:t>
            </a:r>
            <a:r>
              <a:rPr lang="el-GR" altLang="el-GR" sz="1400">
                <a:cs typeface="Times New Roman" panose="02020603050405020304" pitchFamily="18" charset="0"/>
              </a:rPr>
              <a:t> του άξονα του δεσμού</a:t>
            </a:r>
            <a:r>
              <a:rPr lang="en-GB" altLang="el-GR" sz="1400"/>
              <a:t> </a:t>
            </a:r>
          </a:p>
        </p:txBody>
      </p:sp>
      <p:sp>
        <p:nvSpPr>
          <p:cNvPr id="21518" name="Line 14">
            <a:extLst>
              <a:ext uri="{FF2B5EF4-FFF2-40B4-BE49-F238E27FC236}">
                <a16:creationId xmlns:a16="http://schemas.microsoft.com/office/drawing/2014/main" id="{4D91D30F-35A9-42C2-9ACC-3116852F5442}"/>
              </a:ext>
            </a:extLst>
          </p:cNvPr>
          <p:cNvSpPr>
            <a:spLocks noChangeShapeType="1"/>
          </p:cNvSpPr>
          <p:nvPr/>
        </p:nvSpPr>
        <p:spPr bwMode="auto">
          <a:xfrm flipH="1">
            <a:off x="2438400" y="4800600"/>
            <a:ext cx="838200" cy="0"/>
          </a:xfrm>
          <a:prstGeom prst="line">
            <a:avLst/>
          </a:prstGeom>
          <a:noFill/>
          <a:ln w="203200">
            <a:solidFill>
              <a:schemeClr val="tx1"/>
            </a:solidFill>
            <a:round/>
            <a:headEnd/>
            <a:tailEnd type="stealth" w="med" len="med"/>
          </a:ln>
          <a:effectLst/>
        </p:spPr>
        <p:txBody>
          <a:bodyPr/>
          <a:lstStyle/>
          <a:p>
            <a:pPr eaLnBrk="1" hangingPunct="1">
              <a:defRPr/>
            </a:pPr>
            <a:endParaRPr lang="el-GR">
              <a:effectLst>
                <a:outerShdw blurRad="38100" dist="38100" dir="2700000" algn="tl">
                  <a:srgbClr val="000000">
                    <a:alpha val="43137"/>
                  </a:srgbClr>
                </a:outerShdw>
              </a:effectLst>
            </a:endParaRPr>
          </a:p>
        </p:txBody>
      </p:sp>
      <p:sp>
        <p:nvSpPr>
          <p:cNvPr id="21519" name="Text Box 15">
            <a:extLst>
              <a:ext uri="{FF2B5EF4-FFF2-40B4-BE49-F238E27FC236}">
                <a16:creationId xmlns:a16="http://schemas.microsoft.com/office/drawing/2014/main" id="{85F3B774-8393-430E-80CA-5ECE4F60149A}"/>
              </a:ext>
            </a:extLst>
          </p:cNvPr>
          <p:cNvSpPr txBox="1">
            <a:spLocks noChangeArrowheads="1"/>
          </p:cNvSpPr>
          <p:nvPr/>
        </p:nvSpPr>
        <p:spPr bwMode="auto">
          <a:xfrm>
            <a:off x="6705600" y="2971800"/>
            <a:ext cx="2286000" cy="2090738"/>
          </a:xfrm>
          <a:prstGeom prst="rect">
            <a:avLst/>
          </a:prstGeom>
          <a:noFill/>
          <a:ln w="76200" cmpd="tri">
            <a:solidFill>
              <a:srgbClr val="FF0066"/>
            </a:solidFill>
            <a:miter lim="800000"/>
            <a:headEnd/>
            <a:tailEnd/>
          </a:ln>
          <a:effectLst/>
        </p:spPr>
        <p:txBody>
          <a:bodyPr>
            <a:spAutoFit/>
          </a:bodyPr>
          <a:lstStyle/>
          <a:p>
            <a:pPr algn="ctr" eaLnBrk="1" hangingPunct="1">
              <a:spcBef>
                <a:spcPct val="50000"/>
              </a:spcBef>
              <a:defRPr/>
            </a:pPr>
            <a:r>
              <a:rPr lang="el-GR" sz="1800">
                <a:solidFill>
                  <a:srgbClr val="CCFF33"/>
                </a:solidFill>
                <a:effectLst>
                  <a:outerShdw blurRad="38100" dist="38100" dir="2700000" algn="tl">
                    <a:srgbClr val="000000"/>
                  </a:outerShdw>
                </a:effectLst>
                <a:cs typeface="Times New Roman" pitchFamily="18" charset="0"/>
              </a:rPr>
              <a:t>Οι πολλαπλοί ομοιοπολικοί δεσμοί είναι το αποτέλεσμα του ταυτόχρονου σχηματισμού σ και π δεσμών ανάμεσα </a:t>
            </a:r>
            <a:r>
              <a:rPr lang="el-GR" sz="1800">
                <a:solidFill>
                  <a:srgbClr val="CCFF33"/>
                </a:solidFill>
                <a:effectLst>
                  <a:outerShdw blurRad="38100" dist="38100" dir="2700000" algn="tl">
                    <a:srgbClr val="000000"/>
                  </a:outerShdw>
                </a:effectLst>
              </a:rPr>
              <a:t>σε</a:t>
            </a:r>
            <a:r>
              <a:rPr lang="el-GR" sz="1800">
                <a:solidFill>
                  <a:srgbClr val="CCFF33"/>
                </a:solidFill>
                <a:effectLst>
                  <a:outerShdw blurRad="38100" dist="38100" dir="2700000" algn="tl">
                    <a:srgbClr val="000000"/>
                  </a:outerShdw>
                </a:effectLst>
                <a:cs typeface="Times New Roman" pitchFamily="18" charset="0"/>
              </a:rPr>
              <a:t> δύο άτομα</a:t>
            </a:r>
            <a:r>
              <a:rPr lang="en-GB" sz="1800">
                <a:solidFill>
                  <a:srgbClr val="CCFF33"/>
                </a:solidFill>
                <a:effectLst>
                  <a:outerShdw blurRad="38100" dist="38100" dir="2700000" algn="tl">
                    <a:srgbClr val="000000"/>
                  </a:outerShdw>
                </a:effectLst>
              </a:rPr>
              <a:t> </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2">
            <a:extLst>
              <a:ext uri="{FF2B5EF4-FFF2-40B4-BE49-F238E27FC236}">
                <a16:creationId xmlns:a16="http://schemas.microsoft.com/office/drawing/2014/main" id="{083C83FC-963F-4DE9-971C-D35BE98F5BC2}"/>
              </a:ext>
            </a:extLst>
          </p:cNvPr>
          <p:cNvSpPr txBox="1">
            <a:spLocks noChangeArrowheads="1"/>
          </p:cNvSpPr>
          <p:nvPr/>
        </p:nvSpPr>
        <p:spPr bwMode="auto">
          <a:xfrm>
            <a:off x="685800" y="0"/>
            <a:ext cx="7848600" cy="884238"/>
          </a:xfrm>
          <a:prstGeom prst="rect">
            <a:avLst/>
          </a:prstGeom>
          <a:noFill/>
          <a:ln w="9525">
            <a:noFill/>
            <a:miter lim="800000"/>
            <a:headEnd/>
            <a:tailEnd/>
          </a:ln>
          <a:effectLst/>
        </p:spPr>
        <p:txBody>
          <a:bodyPr>
            <a:spAutoFit/>
          </a:bodyPr>
          <a:lstStyle/>
          <a:p>
            <a:pPr algn="ctr" eaLnBrk="1" hangingPunct="1">
              <a:spcBef>
                <a:spcPct val="50000"/>
              </a:spcBef>
              <a:defRPr/>
            </a:pPr>
            <a:r>
              <a:rPr lang="el-GR" sz="2800" b="1" i="1">
                <a:solidFill>
                  <a:schemeClr val="tx2"/>
                </a:solidFill>
              </a:rPr>
              <a:t>Υβριδισμός Ατομικών Τροχιακών (</a:t>
            </a:r>
            <a:r>
              <a:rPr lang="en-US" sz="2800" b="1" i="1">
                <a:solidFill>
                  <a:schemeClr val="tx2"/>
                </a:solidFill>
              </a:rPr>
              <a:t>Hybridization)</a:t>
            </a:r>
            <a:r>
              <a:rPr lang="el-GR" sz="2800" b="1" i="1">
                <a:solidFill>
                  <a:schemeClr val="tx2"/>
                </a:solidFill>
              </a:rPr>
              <a:t>   </a:t>
            </a:r>
            <a:r>
              <a:rPr lang="el-GR" i="1">
                <a:solidFill>
                  <a:schemeClr val="tx2"/>
                </a:solidFill>
                <a:effectLst>
                  <a:outerShdw blurRad="38100" dist="38100" dir="2700000" algn="tl">
                    <a:srgbClr val="000000"/>
                  </a:outerShdw>
                </a:effectLst>
              </a:rPr>
              <a:t>Διπλός Ομοιοπολικός Δεσμός</a:t>
            </a:r>
            <a:endParaRPr lang="en-GB" i="1">
              <a:solidFill>
                <a:schemeClr val="tx2"/>
              </a:solidFill>
              <a:effectLst>
                <a:outerShdw blurRad="38100" dist="38100" dir="2700000" algn="tl">
                  <a:srgbClr val="000000"/>
                </a:outerShdw>
              </a:effectLst>
            </a:endParaRPr>
          </a:p>
        </p:txBody>
      </p:sp>
      <p:sp>
        <p:nvSpPr>
          <p:cNvPr id="22531" name="Text Box 3">
            <a:extLst>
              <a:ext uri="{FF2B5EF4-FFF2-40B4-BE49-F238E27FC236}">
                <a16:creationId xmlns:a16="http://schemas.microsoft.com/office/drawing/2014/main" id="{A2EF4406-72E9-4E02-881F-561B85487F90}"/>
              </a:ext>
            </a:extLst>
          </p:cNvPr>
          <p:cNvSpPr txBox="1">
            <a:spLocks noChangeArrowheads="1"/>
          </p:cNvSpPr>
          <p:nvPr/>
        </p:nvSpPr>
        <p:spPr bwMode="auto">
          <a:xfrm>
            <a:off x="381000" y="914400"/>
            <a:ext cx="8458200" cy="717550"/>
          </a:xfrm>
          <a:prstGeom prst="rect">
            <a:avLst/>
          </a:prstGeom>
          <a:noFill/>
          <a:ln w="76200" cmpd="tri">
            <a:solidFill>
              <a:srgbClr val="FF0066"/>
            </a:solidFill>
            <a:miter lim="800000"/>
            <a:headEnd/>
            <a:tailEnd/>
          </a:ln>
          <a:effectLst/>
        </p:spPr>
        <p:txBody>
          <a:bodyPr>
            <a:spAutoFit/>
          </a:bodyPr>
          <a:lstStyle/>
          <a:p>
            <a:pPr algn="ctr" eaLnBrk="1" hangingPunct="1">
              <a:spcBef>
                <a:spcPct val="50000"/>
              </a:spcBef>
              <a:defRPr/>
            </a:pPr>
            <a:r>
              <a:rPr lang="el-GR" sz="1800">
                <a:solidFill>
                  <a:srgbClr val="CCFF33"/>
                </a:solidFill>
                <a:effectLst>
                  <a:outerShdw blurRad="38100" dist="38100" dir="2700000" algn="tl">
                    <a:srgbClr val="000000"/>
                  </a:outerShdw>
                </a:effectLst>
                <a:cs typeface="Times New Roman" pitchFamily="18" charset="0"/>
              </a:rPr>
              <a:t>Ο </a:t>
            </a:r>
            <a:r>
              <a:rPr lang="el-GR" sz="1800">
                <a:solidFill>
                  <a:srgbClr val="CCFF33"/>
                </a:solidFill>
                <a:effectLst>
                  <a:outerShdw blurRad="38100" dist="38100" dir="2700000" algn="tl">
                    <a:srgbClr val="000000"/>
                  </a:outerShdw>
                </a:effectLst>
              </a:rPr>
              <a:t>διπλός</a:t>
            </a:r>
            <a:r>
              <a:rPr lang="el-GR" sz="1800">
                <a:solidFill>
                  <a:srgbClr val="CCFF33"/>
                </a:solidFill>
                <a:effectLst>
                  <a:outerShdw blurRad="38100" dist="38100" dir="2700000" algn="tl">
                    <a:srgbClr val="000000"/>
                  </a:outerShdw>
                </a:effectLst>
                <a:cs typeface="Times New Roman" pitchFamily="18" charset="0"/>
              </a:rPr>
              <a:t> ομοιοπολικ</a:t>
            </a:r>
            <a:r>
              <a:rPr lang="el-GR" sz="1800">
                <a:solidFill>
                  <a:srgbClr val="CCFF33"/>
                </a:solidFill>
                <a:effectLst>
                  <a:outerShdw blurRad="38100" dist="38100" dir="2700000" algn="tl">
                    <a:srgbClr val="000000"/>
                  </a:outerShdw>
                </a:effectLst>
              </a:rPr>
              <a:t>ός</a:t>
            </a:r>
            <a:r>
              <a:rPr lang="el-GR" sz="1800">
                <a:solidFill>
                  <a:srgbClr val="CCFF33"/>
                </a:solidFill>
                <a:effectLst>
                  <a:outerShdw blurRad="38100" dist="38100" dir="2700000" algn="tl">
                    <a:srgbClr val="000000"/>
                  </a:outerShdw>
                </a:effectLst>
                <a:cs typeface="Times New Roman" pitchFamily="18" charset="0"/>
              </a:rPr>
              <a:t> δεσμ</a:t>
            </a:r>
            <a:r>
              <a:rPr lang="el-GR" sz="1800">
                <a:solidFill>
                  <a:srgbClr val="CCFF33"/>
                </a:solidFill>
                <a:effectLst>
                  <a:outerShdw blurRad="38100" dist="38100" dir="2700000" algn="tl">
                    <a:srgbClr val="000000"/>
                  </a:outerShdw>
                </a:effectLst>
              </a:rPr>
              <a:t>ός</a:t>
            </a:r>
            <a:r>
              <a:rPr lang="el-GR" sz="1800">
                <a:solidFill>
                  <a:srgbClr val="CCFF33"/>
                </a:solidFill>
                <a:effectLst>
                  <a:outerShdw blurRad="38100" dist="38100" dir="2700000" algn="tl">
                    <a:srgbClr val="000000"/>
                  </a:outerShdw>
                </a:effectLst>
                <a:cs typeface="Times New Roman" pitchFamily="18" charset="0"/>
              </a:rPr>
              <a:t> είναι το αποτέλεσμα του ταυτόχρονου σχηματισμού </a:t>
            </a:r>
            <a:r>
              <a:rPr lang="el-GR" sz="1800">
                <a:solidFill>
                  <a:srgbClr val="CCFF33"/>
                </a:solidFill>
                <a:effectLst>
                  <a:outerShdw blurRad="38100" dist="38100" dir="2700000" algn="tl">
                    <a:srgbClr val="000000"/>
                  </a:outerShdw>
                </a:effectLst>
              </a:rPr>
              <a:t>ενός </a:t>
            </a:r>
            <a:r>
              <a:rPr lang="el-GR" sz="1800">
                <a:solidFill>
                  <a:srgbClr val="CCFF33"/>
                </a:solidFill>
                <a:effectLst>
                  <a:outerShdw blurRad="38100" dist="38100" dir="2700000" algn="tl">
                    <a:srgbClr val="000000"/>
                  </a:outerShdw>
                </a:effectLst>
                <a:cs typeface="Times New Roman" pitchFamily="18" charset="0"/>
              </a:rPr>
              <a:t>σ και </a:t>
            </a:r>
            <a:r>
              <a:rPr lang="el-GR" sz="1800">
                <a:solidFill>
                  <a:srgbClr val="CCFF33"/>
                </a:solidFill>
                <a:effectLst>
                  <a:outerShdw blurRad="38100" dist="38100" dir="2700000" algn="tl">
                    <a:srgbClr val="000000"/>
                  </a:outerShdw>
                </a:effectLst>
              </a:rPr>
              <a:t>ενός </a:t>
            </a:r>
            <a:r>
              <a:rPr lang="el-GR" sz="1800">
                <a:solidFill>
                  <a:srgbClr val="CCFF33"/>
                </a:solidFill>
                <a:effectLst>
                  <a:outerShdw blurRad="38100" dist="38100" dir="2700000" algn="tl">
                    <a:srgbClr val="000000"/>
                  </a:outerShdw>
                </a:effectLst>
                <a:cs typeface="Times New Roman" pitchFamily="18" charset="0"/>
              </a:rPr>
              <a:t>π δεσμών ανάμεσα </a:t>
            </a:r>
            <a:r>
              <a:rPr lang="el-GR" sz="1800">
                <a:solidFill>
                  <a:srgbClr val="CCFF33"/>
                </a:solidFill>
                <a:effectLst>
                  <a:outerShdw blurRad="38100" dist="38100" dir="2700000" algn="tl">
                    <a:srgbClr val="000000"/>
                  </a:outerShdw>
                </a:effectLst>
              </a:rPr>
              <a:t>σε</a:t>
            </a:r>
            <a:r>
              <a:rPr lang="el-GR" sz="1800">
                <a:solidFill>
                  <a:srgbClr val="CCFF33"/>
                </a:solidFill>
                <a:effectLst>
                  <a:outerShdw blurRad="38100" dist="38100" dir="2700000" algn="tl">
                    <a:srgbClr val="000000"/>
                  </a:outerShdw>
                </a:effectLst>
                <a:cs typeface="Times New Roman" pitchFamily="18" charset="0"/>
              </a:rPr>
              <a:t> δύο άτομα</a:t>
            </a:r>
            <a:r>
              <a:rPr lang="en-GB" sz="1800">
                <a:solidFill>
                  <a:srgbClr val="CCFF33"/>
                </a:solidFill>
                <a:effectLst>
                  <a:outerShdw blurRad="38100" dist="38100" dir="2700000" algn="tl">
                    <a:srgbClr val="000000"/>
                  </a:outerShdw>
                </a:effectLst>
              </a:rPr>
              <a:t> </a:t>
            </a:r>
          </a:p>
        </p:txBody>
      </p:sp>
      <p:pic>
        <p:nvPicPr>
          <p:cNvPr id="23556" name="Picture 4">
            <a:extLst>
              <a:ext uri="{FF2B5EF4-FFF2-40B4-BE49-F238E27FC236}">
                <a16:creationId xmlns:a16="http://schemas.microsoft.com/office/drawing/2014/main" id="{88C090F7-ED9D-441A-8350-33EECF97E09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1752600"/>
            <a:ext cx="6096000" cy="451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3" name="Text Box 5">
            <a:extLst>
              <a:ext uri="{FF2B5EF4-FFF2-40B4-BE49-F238E27FC236}">
                <a16:creationId xmlns:a16="http://schemas.microsoft.com/office/drawing/2014/main" id="{AF5AD507-2020-4BAA-81A9-4D9E758ADF58}"/>
              </a:ext>
            </a:extLst>
          </p:cNvPr>
          <p:cNvSpPr txBox="1">
            <a:spLocks noChangeArrowheads="1"/>
          </p:cNvSpPr>
          <p:nvPr/>
        </p:nvSpPr>
        <p:spPr bwMode="auto">
          <a:xfrm>
            <a:off x="3048000" y="6248400"/>
            <a:ext cx="1905000" cy="366713"/>
          </a:xfrm>
          <a:prstGeom prst="rect">
            <a:avLst/>
          </a:prstGeom>
          <a:noFill/>
          <a:ln w="9525">
            <a:noFill/>
            <a:miter lim="800000"/>
            <a:headEnd/>
            <a:tailEnd/>
          </a:ln>
          <a:effectLst/>
        </p:spPr>
        <p:txBody>
          <a:bodyPr>
            <a:spAutoFit/>
          </a:bodyPr>
          <a:lstStyle/>
          <a:p>
            <a:pPr eaLnBrk="1" hangingPunct="1">
              <a:spcBef>
                <a:spcPct val="50000"/>
              </a:spcBef>
              <a:defRPr/>
            </a:pPr>
            <a:r>
              <a:rPr lang="el-GR" sz="1800">
                <a:solidFill>
                  <a:schemeClr val="tx2"/>
                </a:solidFill>
                <a:effectLst>
                  <a:outerShdw blurRad="38100" dist="38100" dir="2700000" algn="tl">
                    <a:srgbClr val="000000"/>
                  </a:outerShdw>
                </a:effectLst>
              </a:rPr>
              <a:t>Μόριο </a:t>
            </a:r>
            <a:r>
              <a:rPr lang="en-US" sz="1800">
                <a:solidFill>
                  <a:schemeClr val="tx2"/>
                </a:solidFill>
                <a:effectLst>
                  <a:outerShdw blurRad="38100" dist="38100" dir="2700000" algn="tl">
                    <a:srgbClr val="000000"/>
                  </a:outerShdw>
                </a:effectLst>
              </a:rPr>
              <a:t>CH</a:t>
            </a:r>
            <a:r>
              <a:rPr lang="en-US" sz="1800" baseline="-25000">
                <a:solidFill>
                  <a:schemeClr val="tx2"/>
                </a:solidFill>
                <a:effectLst>
                  <a:outerShdw blurRad="38100" dist="38100" dir="2700000" algn="tl">
                    <a:srgbClr val="000000"/>
                  </a:outerShdw>
                </a:effectLst>
              </a:rPr>
              <a:t>2</a:t>
            </a:r>
            <a:r>
              <a:rPr lang="en-US" sz="1800">
                <a:solidFill>
                  <a:schemeClr val="tx2"/>
                </a:solidFill>
                <a:effectLst>
                  <a:outerShdw blurRad="38100" dist="38100" dir="2700000" algn="tl">
                    <a:srgbClr val="000000"/>
                  </a:outerShdw>
                </a:effectLst>
              </a:rPr>
              <a:t>=CH</a:t>
            </a:r>
            <a:r>
              <a:rPr lang="en-US" sz="1800" baseline="-25000">
                <a:solidFill>
                  <a:schemeClr val="tx2"/>
                </a:solidFill>
                <a:effectLst>
                  <a:outerShdw blurRad="38100" dist="38100" dir="2700000" algn="tl">
                    <a:srgbClr val="000000"/>
                  </a:outerShdw>
                </a:effectLst>
              </a:rPr>
              <a:t>2</a:t>
            </a:r>
            <a:endParaRPr lang="en-GB" sz="1800" baseline="-25000">
              <a:solidFill>
                <a:schemeClr val="tx2"/>
              </a:solidFill>
              <a:effectLst>
                <a:outerShdw blurRad="38100" dist="38100" dir="2700000" algn="tl">
                  <a:srgbClr val="000000"/>
                </a:outerShdw>
              </a:effectLst>
            </a:endParaRPr>
          </a:p>
        </p:txBody>
      </p:sp>
      <p:sp>
        <p:nvSpPr>
          <p:cNvPr id="22534" name="Text Box 6">
            <a:extLst>
              <a:ext uri="{FF2B5EF4-FFF2-40B4-BE49-F238E27FC236}">
                <a16:creationId xmlns:a16="http://schemas.microsoft.com/office/drawing/2014/main" id="{531DED3F-EFAF-49F7-A7AF-A046E44CA8D9}"/>
              </a:ext>
            </a:extLst>
          </p:cNvPr>
          <p:cNvSpPr txBox="1">
            <a:spLocks noChangeArrowheads="1"/>
          </p:cNvSpPr>
          <p:nvPr/>
        </p:nvSpPr>
        <p:spPr bwMode="auto">
          <a:xfrm>
            <a:off x="7467600" y="2438400"/>
            <a:ext cx="1371600" cy="2574925"/>
          </a:xfrm>
          <a:prstGeom prst="rect">
            <a:avLst/>
          </a:prstGeom>
          <a:noFill/>
          <a:ln w="38100" cmpd="dbl">
            <a:solidFill>
              <a:srgbClr val="00FF00"/>
            </a:solidFill>
            <a:miter lim="800000"/>
            <a:headEnd/>
            <a:tailEnd/>
          </a:ln>
          <a:effectLst/>
        </p:spPr>
        <p:txBody>
          <a:bodyPr>
            <a:spAutoFit/>
          </a:bodyPr>
          <a:lstStyle/>
          <a:p>
            <a:pPr eaLnBrk="1" hangingPunct="1">
              <a:spcBef>
                <a:spcPct val="50000"/>
              </a:spcBef>
              <a:defRPr/>
            </a:pPr>
            <a:r>
              <a:rPr lang="el-GR" sz="1600">
                <a:effectLst>
                  <a:outerShdw blurRad="38100" dist="38100" dir="2700000" algn="tl">
                    <a:srgbClr val="000000"/>
                  </a:outerShdw>
                </a:effectLst>
              </a:rPr>
              <a:t>Τα άτομα που συνδέονται με διπλό δεσμό δεν έχουν ελευθερία περιστροφής  γύρω από τον άξονα του δεσμού</a:t>
            </a:r>
            <a:endParaRPr lang="en-GB" sz="1600">
              <a:effectLst>
                <a:outerShdw blurRad="38100" dist="38100" dir="2700000" algn="tl">
                  <a:srgbClr val="000000"/>
                </a:outerShdw>
              </a:effectLst>
            </a:endParaRPr>
          </a:p>
        </p:txBody>
      </p:sp>
      <p:sp>
        <p:nvSpPr>
          <p:cNvPr id="3" name="Freeform 2">
            <a:extLst>
              <a:ext uri="{FF2B5EF4-FFF2-40B4-BE49-F238E27FC236}">
                <a16:creationId xmlns:a16="http://schemas.microsoft.com/office/drawing/2014/main" id="{AE8FADEA-DE38-4727-8B68-1EEB32CFA86C}"/>
              </a:ext>
            </a:extLst>
          </p:cNvPr>
          <p:cNvSpPr/>
          <p:nvPr/>
        </p:nvSpPr>
        <p:spPr bwMode="auto">
          <a:xfrm>
            <a:off x="1489075" y="1839913"/>
            <a:ext cx="0" cy="739775"/>
          </a:xfrm>
          <a:custGeom>
            <a:avLst/>
            <a:gdLst>
              <a:gd name="connsiteX0" fmla="*/ 0 w 0"/>
              <a:gd name="connsiteY0" fmla="*/ 0 h 738554"/>
              <a:gd name="connsiteX1" fmla="*/ 0 w 0"/>
              <a:gd name="connsiteY1" fmla="*/ 738554 h 738554"/>
              <a:gd name="connsiteX2" fmla="*/ 0 w 0"/>
              <a:gd name="connsiteY2" fmla="*/ 738554 h 738554"/>
            </a:gdLst>
            <a:ahLst/>
            <a:cxnLst>
              <a:cxn ang="0">
                <a:pos x="connsiteX0" y="connsiteY0"/>
              </a:cxn>
              <a:cxn ang="0">
                <a:pos x="connsiteX1" y="connsiteY1"/>
              </a:cxn>
              <a:cxn ang="0">
                <a:pos x="connsiteX2" y="connsiteY2"/>
              </a:cxn>
            </a:cxnLst>
            <a:rect l="l" t="t" r="r" b="b"/>
            <a:pathLst>
              <a:path h="738554">
                <a:moveTo>
                  <a:pt x="0" y="0"/>
                </a:moveTo>
                <a:lnTo>
                  <a:pt x="0" y="738554"/>
                </a:lnTo>
                <a:lnTo>
                  <a:pt x="0" y="738554"/>
                </a:lnTo>
              </a:path>
            </a:pathLst>
          </a:custGeom>
          <a:noFill/>
          <a:ln w="9525" cap="flat" cmpd="sng" algn="ctr">
            <a:solidFill>
              <a:schemeClr val="tx1"/>
            </a:solidFill>
            <a:prstDash val="solid"/>
            <a:round/>
            <a:headEnd type="none" w="med" len="med"/>
            <a:tailEnd type="none" w="med" len="med"/>
          </a:ln>
          <a:effectLst/>
        </p:spPr>
        <p:txBody>
          <a:bodyPr/>
          <a:lstStyle/>
          <a:p>
            <a:pPr eaLnBrk="1" hangingPunct="1">
              <a:defRPr/>
            </a:pPr>
            <a:endParaRPr lang="el-GR">
              <a:effectLst>
                <a:outerShdw blurRad="38100" dist="38100" dir="2700000" algn="tl">
                  <a:srgbClr val="000000">
                    <a:alpha val="43137"/>
                  </a:srgbClr>
                </a:outerShdw>
              </a:effectLst>
            </a:endParaRPr>
          </a:p>
        </p:txBody>
      </p:sp>
      <p:grpSp>
        <p:nvGrpSpPr>
          <p:cNvPr id="13" name="Group 12">
            <a:extLst>
              <a:ext uri="{FF2B5EF4-FFF2-40B4-BE49-F238E27FC236}">
                <a16:creationId xmlns:a16="http://schemas.microsoft.com/office/drawing/2014/main" id="{ECA98F07-AB13-40EF-8A92-B307034C22B4}"/>
              </a:ext>
            </a:extLst>
          </p:cNvPr>
          <p:cNvGrpSpPr>
            <a:grpSpLocks/>
          </p:cNvGrpSpPr>
          <p:nvPr/>
        </p:nvGrpSpPr>
        <p:grpSpPr bwMode="auto">
          <a:xfrm>
            <a:off x="1066800" y="1839913"/>
            <a:ext cx="1344613" cy="1885950"/>
            <a:chOff x="1066800" y="1840523"/>
            <a:chExt cx="1344960" cy="1885339"/>
          </a:xfrm>
        </p:grpSpPr>
        <p:cxnSp>
          <p:nvCxnSpPr>
            <p:cNvPr id="23561" name="Straight Connector 4">
              <a:extLst>
                <a:ext uri="{FF2B5EF4-FFF2-40B4-BE49-F238E27FC236}">
                  <a16:creationId xmlns:a16="http://schemas.microsoft.com/office/drawing/2014/main" id="{422BDF40-E339-484D-BFFD-799C4DEBF3BF}"/>
                </a:ext>
              </a:extLst>
            </p:cNvPr>
            <p:cNvCxnSpPr>
              <a:cxnSpLocks noChangeShapeType="1"/>
            </p:cNvCxnSpPr>
            <p:nvPr/>
          </p:nvCxnSpPr>
          <p:spPr bwMode="auto">
            <a:xfrm>
              <a:off x="1488831" y="1840523"/>
              <a:ext cx="0" cy="868397"/>
            </a:xfrm>
            <a:prstGeom prst="line">
              <a:avLst/>
            </a:prstGeom>
            <a:noFill/>
            <a:ln w="25400" algn="ctr">
              <a:solidFill>
                <a:srgbClr val="FF0000"/>
              </a:solidFill>
              <a:round/>
              <a:headEnd/>
              <a:tailEnd/>
            </a:ln>
            <a:extLst>
              <a:ext uri="{909E8E84-426E-40DD-AFC4-6F175D3DCCD1}">
                <a14:hiddenFill xmlns:a14="http://schemas.microsoft.com/office/drawing/2010/main">
                  <a:noFill/>
                </a14:hiddenFill>
              </a:ext>
            </a:extLst>
          </p:spPr>
        </p:cxnSp>
        <p:cxnSp>
          <p:nvCxnSpPr>
            <p:cNvPr id="23562" name="Straight Connector 6">
              <a:extLst>
                <a:ext uri="{FF2B5EF4-FFF2-40B4-BE49-F238E27FC236}">
                  <a16:creationId xmlns:a16="http://schemas.microsoft.com/office/drawing/2014/main" id="{1015969E-E9CB-4886-87EA-D97A4D631E19}"/>
                </a:ext>
              </a:extLst>
            </p:cNvPr>
            <p:cNvCxnSpPr>
              <a:cxnSpLocks noChangeShapeType="1"/>
            </p:cNvCxnSpPr>
            <p:nvPr/>
          </p:nvCxnSpPr>
          <p:spPr bwMode="auto">
            <a:xfrm flipH="1">
              <a:off x="1066800" y="2708920"/>
              <a:ext cx="422031" cy="720080"/>
            </a:xfrm>
            <a:prstGeom prst="line">
              <a:avLst/>
            </a:prstGeom>
            <a:noFill/>
            <a:ln w="25400" algn="ctr">
              <a:solidFill>
                <a:srgbClr val="FF0000"/>
              </a:solidFill>
              <a:round/>
              <a:headEnd/>
              <a:tailEnd/>
            </a:ln>
            <a:extLst>
              <a:ext uri="{909E8E84-426E-40DD-AFC4-6F175D3DCCD1}">
                <a14:hiddenFill xmlns:a14="http://schemas.microsoft.com/office/drawing/2010/main">
                  <a:noFill/>
                </a14:hiddenFill>
              </a:ext>
            </a:extLst>
          </p:spPr>
        </p:cxnSp>
        <p:cxnSp>
          <p:nvCxnSpPr>
            <p:cNvPr id="23563" name="Straight Connector 8">
              <a:extLst>
                <a:ext uri="{FF2B5EF4-FFF2-40B4-BE49-F238E27FC236}">
                  <a16:creationId xmlns:a16="http://schemas.microsoft.com/office/drawing/2014/main" id="{7E20078A-AD79-4C94-8912-A84EFB541924}"/>
                </a:ext>
              </a:extLst>
            </p:cNvPr>
            <p:cNvCxnSpPr>
              <a:cxnSpLocks noChangeShapeType="1"/>
            </p:cNvCxnSpPr>
            <p:nvPr/>
          </p:nvCxnSpPr>
          <p:spPr bwMode="auto">
            <a:xfrm>
              <a:off x="1488831" y="1840523"/>
              <a:ext cx="922929" cy="0"/>
            </a:xfrm>
            <a:prstGeom prst="line">
              <a:avLst/>
            </a:prstGeom>
            <a:noFill/>
            <a:ln w="25400" algn="ctr">
              <a:solidFill>
                <a:srgbClr val="FF0000"/>
              </a:solidFill>
              <a:round/>
              <a:headEnd/>
              <a:tailEnd/>
            </a:ln>
            <a:extLst>
              <a:ext uri="{909E8E84-426E-40DD-AFC4-6F175D3DCCD1}">
                <a14:hiddenFill xmlns:a14="http://schemas.microsoft.com/office/drawing/2010/main">
                  <a:noFill/>
                </a14:hiddenFill>
              </a:ext>
            </a:extLst>
          </p:spPr>
        </p:cxnSp>
        <p:cxnSp>
          <p:nvCxnSpPr>
            <p:cNvPr id="23564" name="Straight Connector 14">
              <a:extLst>
                <a:ext uri="{FF2B5EF4-FFF2-40B4-BE49-F238E27FC236}">
                  <a16:creationId xmlns:a16="http://schemas.microsoft.com/office/drawing/2014/main" id="{A54C031C-8CB8-4C6A-BDFF-C27AB5108835}"/>
                </a:ext>
              </a:extLst>
            </p:cNvPr>
            <p:cNvCxnSpPr>
              <a:cxnSpLocks noChangeShapeType="1"/>
            </p:cNvCxnSpPr>
            <p:nvPr/>
          </p:nvCxnSpPr>
          <p:spPr bwMode="auto">
            <a:xfrm>
              <a:off x="2411760" y="1840523"/>
              <a:ext cx="0" cy="1885339"/>
            </a:xfrm>
            <a:prstGeom prst="line">
              <a:avLst/>
            </a:prstGeom>
            <a:noFill/>
            <a:ln w="25400" algn="ctr">
              <a:solidFill>
                <a:srgbClr val="FF0000"/>
              </a:solidFill>
              <a:round/>
              <a:headEnd/>
              <a:tailEnd/>
            </a:ln>
            <a:extLst>
              <a:ext uri="{909E8E84-426E-40DD-AFC4-6F175D3DCCD1}">
                <a14:hiddenFill xmlns:a14="http://schemas.microsoft.com/office/drawing/2010/main">
                  <a:noFill/>
                </a14:hiddenFill>
              </a:ext>
            </a:extLst>
          </p:spPr>
        </p:cxnSp>
        <p:cxnSp>
          <p:nvCxnSpPr>
            <p:cNvPr id="23565" name="Straight Connector 16">
              <a:extLst>
                <a:ext uri="{FF2B5EF4-FFF2-40B4-BE49-F238E27FC236}">
                  <a16:creationId xmlns:a16="http://schemas.microsoft.com/office/drawing/2014/main" id="{9AEEEDC0-18C9-4400-B2DF-61FA13D60D5C}"/>
                </a:ext>
              </a:extLst>
            </p:cNvPr>
            <p:cNvCxnSpPr>
              <a:cxnSpLocks noChangeShapeType="1"/>
            </p:cNvCxnSpPr>
            <p:nvPr/>
          </p:nvCxnSpPr>
          <p:spPr bwMode="auto">
            <a:xfrm>
              <a:off x="1066800" y="3725862"/>
              <a:ext cx="1344960" cy="0"/>
            </a:xfrm>
            <a:prstGeom prst="line">
              <a:avLst/>
            </a:prstGeom>
            <a:noFill/>
            <a:ln w="25400" algn="ctr">
              <a:solidFill>
                <a:srgbClr val="FF0000"/>
              </a:solidFill>
              <a:round/>
              <a:headEnd/>
              <a:tailEnd/>
            </a:ln>
            <a:extLst>
              <a:ext uri="{909E8E84-426E-40DD-AFC4-6F175D3DCCD1}">
                <a14:hiddenFill xmlns:a14="http://schemas.microsoft.com/office/drawing/2010/main">
                  <a:noFill/>
                </a14:hiddenFill>
              </a:ext>
            </a:extLst>
          </p:spPr>
        </p:cxnSp>
        <p:cxnSp>
          <p:nvCxnSpPr>
            <p:cNvPr id="23566" name="Straight Connector 18">
              <a:extLst>
                <a:ext uri="{FF2B5EF4-FFF2-40B4-BE49-F238E27FC236}">
                  <a16:creationId xmlns:a16="http://schemas.microsoft.com/office/drawing/2014/main" id="{FF727EF3-A3E3-44AA-A31A-BDE9A73A095A}"/>
                </a:ext>
              </a:extLst>
            </p:cNvPr>
            <p:cNvCxnSpPr>
              <a:cxnSpLocks noChangeShapeType="1"/>
            </p:cNvCxnSpPr>
            <p:nvPr/>
          </p:nvCxnSpPr>
          <p:spPr bwMode="auto">
            <a:xfrm>
              <a:off x="1066800" y="3429000"/>
              <a:ext cx="0" cy="296862"/>
            </a:xfrm>
            <a:prstGeom prst="line">
              <a:avLst/>
            </a:prstGeom>
            <a:noFill/>
            <a:ln w="25400" algn="ctr">
              <a:solidFill>
                <a:srgbClr val="FF0000"/>
              </a:solidFill>
              <a:round/>
              <a:headEnd/>
              <a:tailEnd/>
            </a:ln>
            <a:extLst>
              <a:ext uri="{909E8E84-426E-40DD-AFC4-6F175D3DCCD1}">
                <a14:hiddenFill xmlns:a14="http://schemas.microsoft.com/office/drawing/2010/main">
                  <a:noFill/>
                </a14:hiddenFill>
              </a:ext>
            </a:extLst>
          </p:spPr>
        </p:cxn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2">
            <a:extLst>
              <a:ext uri="{FF2B5EF4-FFF2-40B4-BE49-F238E27FC236}">
                <a16:creationId xmlns:a16="http://schemas.microsoft.com/office/drawing/2014/main" id="{A6AF687A-B0A5-46DA-8B76-4A9018524FD3}"/>
              </a:ext>
            </a:extLst>
          </p:cNvPr>
          <p:cNvSpPr txBox="1">
            <a:spLocks noChangeArrowheads="1"/>
          </p:cNvSpPr>
          <p:nvPr/>
        </p:nvSpPr>
        <p:spPr bwMode="auto">
          <a:xfrm>
            <a:off x="685800" y="0"/>
            <a:ext cx="7848600" cy="884238"/>
          </a:xfrm>
          <a:prstGeom prst="rect">
            <a:avLst/>
          </a:prstGeom>
          <a:noFill/>
          <a:ln w="9525">
            <a:noFill/>
            <a:miter lim="800000"/>
            <a:headEnd/>
            <a:tailEnd/>
          </a:ln>
          <a:effectLst/>
        </p:spPr>
        <p:txBody>
          <a:bodyPr>
            <a:spAutoFit/>
          </a:bodyPr>
          <a:lstStyle/>
          <a:p>
            <a:pPr algn="ctr" eaLnBrk="1" hangingPunct="1">
              <a:spcBef>
                <a:spcPct val="50000"/>
              </a:spcBef>
              <a:defRPr/>
            </a:pPr>
            <a:r>
              <a:rPr lang="el-GR" sz="2800" b="1" i="1">
                <a:solidFill>
                  <a:schemeClr val="tx2"/>
                </a:solidFill>
              </a:rPr>
              <a:t>Υβριδισμός Ατομικών Τροχιακών (</a:t>
            </a:r>
            <a:r>
              <a:rPr lang="en-US" sz="2800" b="1" i="1">
                <a:solidFill>
                  <a:schemeClr val="tx2"/>
                </a:solidFill>
              </a:rPr>
              <a:t>Hybridization)</a:t>
            </a:r>
            <a:r>
              <a:rPr lang="el-GR" sz="2800" b="1" i="1">
                <a:solidFill>
                  <a:schemeClr val="tx2"/>
                </a:solidFill>
              </a:rPr>
              <a:t>   </a:t>
            </a:r>
            <a:r>
              <a:rPr lang="el-GR" i="1">
                <a:solidFill>
                  <a:schemeClr val="tx2"/>
                </a:solidFill>
                <a:effectLst>
                  <a:outerShdw blurRad="38100" dist="38100" dir="2700000" algn="tl">
                    <a:srgbClr val="000000"/>
                  </a:outerShdw>
                </a:effectLst>
              </a:rPr>
              <a:t>Τριπλός Ομοιοπολικός Δεσμός</a:t>
            </a:r>
            <a:endParaRPr lang="en-GB" i="1">
              <a:solidFill>
                <a:schemeClr val="tx2"/>
              </a:solidFill>
              <a:effectLst>
                <a:outerShdw blurRad="38100" dist="38100" dir="2700000" algn="tl">
                  <a:srgbClr val="000000"/>
                </a:outerShdw>
              </a:effectLst>
            </a:endParaRPr>
          </a:p>
        </p:txBody>
      </p:sp>
      <p:sp>
        <p:nvSpPr>
          <p:cNvPr id="23555" name="Text Box 3">
            <a:extLst>
              <a:ext uri="{FF2B5EF4-FFF2-40B4-BE49-F238E27FC236}">
                <a16:creationId xmlns:a16="http://schemas.microsoft.com/office/drawing/2014/main" id="{FC0E148D-0CA1-4BC1-B418-D5A2D63FA9B6}"/>
              </a:ext>
            </a:extLst>
          </p:cNvPr>
          <p:cNvSpPr txBox="1">
            <a:spLocks noChangeArrowheads="1"/>
          </p:cNvSpPr>
          <p:nvPr/>
        </p:nvSpPr>
        <p:spPr bwMode="auto">
          <a:xfrm>
            <a:off x="381000" y="914400"/>
            <a:ext cx="8458200" cy="717550"/>
          </a:xfrm>
          <a:prstGeom prst="rect">
            <a:avLst/>
          </a:prstGeom>
          <a:noFill/>
          <a:ln w="76200" cmpd="tri">
            <a:solidFill>
              <a:srgbClr val="FF0066"/>
            </a:solidFill>
            <a:miter lim="800000"/>
            <a:headEnd/>
            <a:tailEnd/>
          </a:ln>
          <a:effectLst/>
        </p:spPr>
        <p:txBody>
          <a:bodyPr>
            <a:spAutoFit/>
          </a:bodyPr>
          <a:lstStyle/>
          <a:p>
            <a:pPr algn="ctr" eaLnBrk="1" hangingPunct="1">
              <a:spcBef>
                <a:spcPct val="50000"/>
              </a:spcBef>
              <a:defRPr/>
            </a:pPr>
            <a:r>
              <a:rPr lang="el-GR" sz="1800" dirty="0">
                <a:solidFill>
                  <a:srgbClr val="CCFF33"/>
                </a:solidFill>
                <a:effectLst>
                  <a:outerShdw blurRad="38100" dist="38100" dir="2700000" algn="tl">
                    <a:srgbClr val="000000"/>
                  </a:outerShdw>
                </a:effectLst>
                <a:cs typeface="Times New Roman" pitchFamily="18" charset="0"/>
              </a:rPr>
              <a:t>Ο </a:t>
            </a:r>
            <a:r>
              <a:rPr lang="el-GR" sz="1800" dirty="0">
                <a:solidFill>
                  <a:srgbClr val="CCFF33"/>
                </a:solidFill>
                <a:effectLst>
                  <a:outerShdw blurRad="38100" dist="38100" dir="2700000" algn="tl">
                    <a:srgbClr val="000000"/>
                  </a:outerShdw>
                </a:effectLst>
              </a:rPr>
              <a:t>τριπλός</a:t>
            </a:r>
            <a:r>
              <a:rPr lang="el-GR" sz="1800" dirty="0">
                <a:solidFill>
                  <a:srgbClr val="CCFF33"/>
                </a:solidFill>
                <a:effectLst>
                  <a:outerShdw blurRad="38100" dist="38100" dir="2700000" algn="tl">
                    <a:srgbClr val="000000"/>
                  </a:outerShdw>
                </a:effectLst>
                <a:cs typeface="Times New Roman" pitchFamily="18" charset="0"/>
              </a:rPr>
              <a:t> ομοιοπολικ</a:t>
            </a:r>
            <a:r>
              <a:rPr lang="el-GR" sz="1800" dirty="0">
                <a:solidFill>
                  <a:srgbClr val="CCFF33"/>
                </a:solidFill>
                <a:effectLst>
                  <a:outerShdw blurRad="38100" dist="38100" dir="2700000" algn="tl">
                    <a:srgbClr val="000000"/>
                  </a:outerShdw>
                </a:effectLst>
              </a:rPr>
              <a:t>ός</a:t>
            </a:r>
            <a:r>
              <a:rPr lang="el-GR" sz="1800" dirty="0">
                <a:solidFill>
                  <a:srgbClr val="CCFF33"/>
                </a:solidFill>
                <a:effectLst>
                  <a:outerShdw blurRad="38100" dist="38100" dir="2700000" algn="tl">
                    <a:srgbClr val="000000"/>
                  </a:outerShdw>
                </a:effectLst>
                <a:cs typeface="Times New Roman" pitchFamily="18" charset="0"/>
              </a:rPr>
              <a:t> δεσμ</a:t>
            </a:r>
            <a:r>
              <a:rPr lang="el-GR" sz="1800" dirty="0">
                <a:solidFill>
                  <a:srgbClr val="CCFF33"/>
                </a:solidFill>
                <a:effectLst>
                  <a:outerShdw blurRad="38100" dist="38100" dir="2700000" algn="tl">
                    <a:srgbClr val="000000"/>
                  </a:outerShdw>
                </a:effectLst>
              </a:rPr>
              <a:t>ός</a:t>
            </a:r>
            <a:r>
              <a:rPr lang="el-GR" sz="1800" dirty="0">
                <a:solidFill>
                  <a:srgbClr val="CCFF33"/>
                </a:solidFill>
                <a:effectLst>
                  <a:outerShdw blurRad="38100" dist="38100" dir="2700000" algn="tl">
                    <a:srgbClr val="000000"/>
                  </a:outerShdw>
                </a:effectLst>
                <a:cs typeface="Times New Roman" pitchFamily="18" charset="0"/>
              </a:rPr>
              <a:t> είναι το αποτέλεσμα του ταυτόχρονου σχηματισμού </a:t>
            </a:r>
            <a:r>
              <a:rPr lang="el-GR" sz="1800" dirty="0">
                <a:solidFill>
                  <a:srgbClr val="CCFF33"/>
                </a:solidFill>
                <a:effectLst>
                  <a:outerShdw blurRad="38100" dist="38100" dir="2700000" algn="tl">
                    <a:srgbClr val="000000"/>
                  </a:outerShdw>
                </a:effectLst>
              </a:rPr>
              <a:t>ενός </a:t>
            </a:r>
            <a:r>
              <a:rPr lang="el-GR" sz="1800" dirty="0">
                <a:solidFill>
                  <a:srgbClr val="CCFF33"/>
                </a:solidFill>
                <a:effectLst>
                  <a:outerShdw blurRad="38100" dist="38100" dir="2700000" algn="tl">
                    <a:srgbClr val="000000"/>
                  </a:outerShdw>
                </a:effectLst>
                <a:cs typeface="Times New Roman" pitchFamily="18" charset="0"/>
              </a:rPr>
              <a:t>σ και </a:t>
            </a:r>
            <a:r>
              <a:rPr lang="el-GR" sz="1800" dirty="0">
                <a:solidFill>
                  <a:srgbClr val="CCFF33"/>
                </a:solidFill>
                <a:effectLst>
                  <a:outerShdw blurRad="38100" dist="38100" dir="2700000" algn="tl">
                    <a:srgbClr val="000000"/>
                  </a:outerShdw>
                </a:effectLst>
              </a:rPr>
              <a:t>δύο </a:t>
            </a:r>
            <a:r>
              <a:rPr lang="el-GR" sz="1800" dirty="0">
                <a:solidFill>
                  <a:srgbClr val="CCFF33"/>
                </a:solidFill>
                <a:effectLst>
                  <a:outerShdw blurRad="38100" dist="38100" dir="2700000" algn="tl">
                    <a:srgbClr val="000000"/>
                  </a:outerShdw>
                </a:effectLst>
                <a:cs typeface="Times New Roman" pitchFamily="18" charset="0"/>
              </a:rPr>
              <a:t>π δεσμών ανάμεσα </a:t>
            </a:r>
            <a:r>
              <a:rPr lang="el-GR" sz="1800" dirty="0">
                <a:solidFill>
                  <a:srgbClr val="CCFF33"/>
                </a:solidFill>
                <a:effectLst>
                  <a:outerShdw blurRad="38100" dist="38100" dir="2700000" algn="tl">
                    <a:srgbClr val="000000"/>
                  </a:outerShdw>
                </a:effectLst>
              </a:rPr>
              <a:t>σε</a:t>
            </a:r>
            <a:r>
              <a:rPr lang="el-GR" sz="1800" dirty="0">
                <a:solidFill>
                  <a:srgbClr val="CCFF33"/>
                </a:solidFill>
                <a:effectLst>
                  <a:outerShdw blurRad="38100" dist="38100" dir="2700000" algn="tl">
                    <a:srgbClr val="000000"/>
                  </a:outerShdw>
                </a:effectLst>
                <a:cs typeface="Times New Roman" pitchFamily="18" charset="0"/>
              </a:rPr>
              <a:t> δύο άτομα</a:t>
            </a:r>
            <a:r>
              <a:rPr lang="en-GB" sz="1800" dirty="0">
                <a:solidFill>
                  <a:srgbClr val="CCFF33"/>
                </a:solidFill>
                <a:effectLst>
                  <a:outerShdw blurRad="38100" dist="38100" dir="2700000" algn="tl">
                    <a:srgbClr val="000000"/>
                  </a:outerShdw>
                </a:effectLst>
              </a:rPr>
              <a:t> </a:t>
            </a:r>
          </a:p>
        </p:txBody>
      </p:sp>
      <p:pic>
        <p:nvPicPr>
          <p:cNvPr id="24580" name="Picture 4">
            <a:extLst>
              <a:ext uri="{FF2B5EF4-FFF2-40B4-BE49-F238E27FC236}">
                <a16:creationId xmlns:a16="http://schemas.microsoft.com/office/drawing/2014/main" id="{9445E277-D8F8-49B1-88C1-3D5483AF690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752600"/>
            <a:ext cx="6705600" cy="459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7" name="Text Box 5">
            <a:extLst>
              <a:ext uri="{FF2B5EF4-FFF2-40B4-BE49-F238E27FC236}">
                <a16:creationId xmlns:a16="http://schemas.microsoft.com/office/drawing/2014/main" id="{CE0FEB2B-9A04-4ED0-AADA-C80298EB5888}"/>
              </a:ext>
            </a:extLst>
          </p:cNvPr>
          <p:cNvSpPr txBox="1">
            <a:spLocks noChangeArrowheads="1"/>
          </p:cNvSpPr>
          <p:nvPr/>
        </p:nvSpPr>
        <p:spPr bwMode="auto">
          <a:xfrm>
            <a:off x="2743200" y="6324600"/>
            <a:ext cx="1905000" cy="366713"/>
          </a:xfrm>
          <a:prstGeom prst="rect">
            <a:avLst/>
          </a:prstGeom>
          <a:noFill/>
          <a:ln w="9525">
            <a:noFill/>
            <a:miter lim="800000"/>
            <a:headEnd/>
            <a:tailEnd/>
          </a:ln>
          <a:effectLst/>
        </p:spPr>
        <p:txBody>
          <a:bodyPr>
            <a:spAutoFit/>
          </a:bodyPr>
          <a:lstStyle/>
          <a:p>
            <a:pPr eaLnBrk="1" hangingPunct="1">
              <a:spcBef>
                <a:spcPct val="50000"/>
              </a:spcBef>
              <a:defRPr/>
            </a:pPr>
            <a:r>
              <a:rPr lang="el-GR" sz="1800">
                <a:solidFill>
                  <a:schemeClr val="tx2"/>
                </a:solidFill>
                <a:effectLst>
                  <a:outerShdw blurRad="38100" dist="38100" dir="2700000" algn="tl">
                    <a:srgbClr val="000000"/>
                  </a:outerShdw>
                </a:effectLst>
              </a:rPr>
              <a:t>Μόριο </a:t>
            </a:r>
            <a:r>
              <a:rPr lang="en-US" sz="1800">
                <a:solidFill>
                  <a:schemeClr val="tx2"/>
                </a:solidFill>
                <a:effectLst>
                  <a:outerShdw blurRad="38100" dist="38100" dir="2700000" algn="tl">
                    <a:srgbClr val="000000"/>
                  </a:outerShdw>
                </a:effectLst>
              </a:rPr>
              <a:t>CH</a:t>
            </a:r>
            <a:r>
              <a:rPr lang="en-US" sz="1800">
                <a:solidFill>
                  <a:schemeClr val="tx2"/>
                </a:solidFill>
                <a:effectLst>
                  <a:outerShdw blurRad="38100" dist="38100" dir="2700000" algn="tl">
                    <a:srgbClr val="000000"/>
                  </a:outerShdw>
                </a:effectLst>
                <a:sym typeface="Symbol" pitchFamily="18" charset="2"/>
              </a:rPr>
              <a:t></a:t>
            </a:r>
            <a:r>
              <a:rPr lang="en-US" sz="1800">
                <a:solidFill>
                  <a:schemeClr val="tx2"/>
                </a:solidFill>
                <a:effectLst>
                  <a:outerShdw blurRad="38100" dist="38100" dir="2700000" algn="tl">
                    <a:srgbClr val="000000"/>
                  </a:outerShdw>
                </a:effectLst>
              </a:rPr>
              <a:t>CH</a:t>
            </a:r>
            <a:endParaRPr lang="en-GB" sz="1800" baseline="-25000">
              <a:solidFill>
                <a:schemeClr val="tx2"/>
              </a:solidFill>
              <a:effectLst>
                <a:outerShdw blurRad="38100" dist="38100" dir="2700000" algn="tl">
                  <a:srgbClr val="000000"/>
                </a:outerShdw>
              </a:effectLst>
            </a:endParaRPr>
          </a:p>
        </p:txBody>
      </p:sp>
      <p:sp>
        <p:nvSpPr>
          <p:cNvPr id="23558" name="Text Box 6">
            <a:extLst>
              <a:ext uri="{FF2B5EF4-FFF2-40B4-BE49-F238E27FC236}">
                <a16:creationId xmlns:a16="http://schemas.microsoft.com/office/drawing/2014/main" id="{6D4DA198-12B5-431C-B2BC-B8F562244182}"/>
              </a:ext>
            </a:extLst>
          </p:cNvPr>
          <p:cNvSpPr txBox="1">
            <a:spLocks noChangeArrowheads="1"/>
          </p:cNvSpPr>
          <p:nvPr/>
        </p:nvSpPr>
        <p:spPr bwMode="auto">
          <a:xfrm>
            <a:off x="7467600" y="2438400"/>
            <a:ext cx="1371600" cy="2574925"/>
          </a:xfrm>
          <a:prstGeom prst="rect">
            <a:avLst/>
          </a:prstGeom>
          <a:noFill/>
          <a:ln w="38100" cmpd="dbl">
            <a:solidFill>
              <a:srgbClr val="00FF00"/>
            </a:solidFill>
            <a:miter lim="800000"/>
            <a:headEnd/>
            <a:tailEnd/>
          </a:ln>
          <a:effectLst/>
        </p:spPr>
        <p:txBody>
          <a:bodyPr>
            <a:spAutoFit/>
          </a:bodyPr>
          <a:lstStyle/>
          <a:p>
            <a:pPr eaLnBrk="1" hangingPunct="1">
              <a:spcBef>
                <a:spcPct val="50000"/>
              </a:spcBef>
              <a:defRPr/>
            </a:pPr>
            <a:r>
              <a:rPr lang="el-GR" sz="1600">
                <a:effectLst>
                  <a:outerShdw blurRad="38100" dist="38100" dir="2700000" algn="tl">
                    <a:srgbClr val="000000"/>
                  </a:outerShdw>
                </a:effectLst>
              </a:rPr>
              <a:t>Τα άτομα που συνδέονται με τριπλό δεσμό δεν έχουν ελευθερία περιστροφής  γύρω από τον άξονα του δεσμού</a:t>
            </a:r>
            <a:endParaRPr lang="en-GB" sz="1600">
              <a:effectLst>
                <a:outerShdw blurRad="38100" dist="38100" dir="2700000" algn="tl">
                  <a:srgbClr val="000000"/>
                </a:outerShdw>
              </a:effectLst>
            </a:endParaRPr>
          </a:p>
        </p:txBody>
      </p:sp>
      <p:grpSp>
        <p:nvGrpSpPr>
          <p:cNvPr id="6" name="Group 5">
            <a:extLst>
              <a:ext uri="{FF2B5EF4-FFF2-40B4-BE49-F238E27FC236}">
                <a16:creationId xmlns:a16="http://schemas.microsoft.com/office/drawing/2014/main" id="{C31BFF60-2CEF-4896-B2FA-C60BDE442FFC}"/>
              </a:ext>
            </a:extLst>
          </p:cNvPr>
          <p:cNvGrpSpPr>
            <a:grpSpLocks/>
          </p:cNvGrpSpPr>
          <p:nvPr/>
        </p:nvGrpSpPr>
        <p:grpSpPr bwMode="auto">
          <a:xfrm>
            <a:off x="815975" y="2217738"/>
            <a:ext cx="1668463" cy="1885950"/>
            <a:chOff x="816351" y="2217997"/>
            <a:chExt cx="1667417" cy="1885340"/>
          </a:xfrm>
        </p:grpSpPr>
        <p:cxnSp>
          <p:nvCxnSpPr>
            <p:cNvPr id="24584" name="Straight Connector 7">
              <a:extLst>
                <a:ext uri="{FF2B5EF4-FFF2-40B4-BE49-F238E27FC236}">
                  <a16:creationId xmlns:a16="http://schemas.microsoft.com/office/drawing/2014/main" id="{8A0DA802-F329-4464-8804-028D5D9211E8}"/>
                </a:ext>
              </a:extLst>
            </p:cNvPr>
            <p:cNvCxnSpPr>
              <a:cxnSpLocks noChangeShapeType="1"/>
            </p:cNvCxnSpPr>
            <p:nvPr/>
          </p:nvCxnSpPr>
          <p:spPr bwMode="auto">
            <a:xfrm>
              <a:off x="2018039" y="2217997"/>
              <a:ext cx="0" cy="868397"/>
            </a:xfrm>
            <a:prstGeom prst="line">
              <a:avLst/>
            </a:prstGeom>
            <a:noFill/>
            <a:ln w="25400" algn="ctr">
              <a:solidFill>
                <a:srgbClr val="FF0000"/>
              </a:solidFill>
              <a:round/>
              <a:headEnd/>
              <a:tailEnd/>
            </a:ln>
            <a:extLst>
              <a:ext uri="{909E8E84-426E-40DD-AFC4-6F175D3DCCD1}">
                <a14:hiddenFill xmlns:a14="http://schemas.microsoft.com/office/drawing/2010/main">
                  <a:noFill/>
                </a14:hiddenFill>
              </a:ext>
            </a:extLst>
          </p:spPr>
        </p:cxnSp>
        <p:cxnSp>
          <p:nvCxnSpPr>
            <p:cNvPr id="24585" name="Straight Connector 8">
              <a:extLst>
                <a:ext uri="{FF2B5EF4-FFF2-40B4-BE49-F238E27FC236}">
                  <a16:creationId xmlns:a16="http://schemas.microsoft.com/office/drawing/2014/main" id="{6F49F438-37C6-47F1-B93A-1E26B0C0B230}"/>
                </a:ext>
              </a:extLst>
            </p:cNvPr>
            <p:cNvCxnSpPr>
              <a:cxnSpLocks noChangeShapeType="1"/>
            </p:cNvCxnSpPr>
            <p:nvPr/>
          </p:nvCxnSpPr>
          <p:spPr bwMode="auto">
            <a:xfrm flipH="1">
              <a:off x="816352" y="3086394"/>
              <a:ext cx="1201687" cy="285881"/>
            </a:xfrm>
            <a:prstGeom prst="line">
              <a:avLst/>
            </a:prstGeom>
            <a:noFill/>
            <a:ln w="25400" algn="ctr">
              <a:solidFill>
                <a:srgbClr val="FF0000"/>
              </a:solidFill>
              <a:round/>
              <a:headEnd/>
              <a:tailEnd/>
            </a:ln>
            <a:extLst>
              <a:ext uri="{909E8E84-426E-40DD-AFC4-6F175D3DCCD1}">
                <a14:hiddenFill xmlns:a14="http://schemas.microsoft.com/office/drawing/2010/main">
                  <a:noFill/>
                </a14:hiddenFill>
              </a:ext>
            </a:extLst>
          </p:spPr>
        </p:cxnSp>
        <p:cxnSp>
          <p:nvCxnSpPr>
            <p:cNvPr id="24586" name="Straight Connector 9">
              <a:extLst>
                <a:ext uri="{FF2B5EF4-FFF2-40B4-BE49-F238E27FC236}">
                  <a16:creationId xmlns:a16="http://schemas.microsoft.com/office/drawing/2014/main" id="{64CD1919-AB23-4FE5-90EC-1D5B1AB699A1}"/>
                </a:ext>
              </a:extLst>
            </p:cNvPr>
            <p:cNvCxnSpPr>
              <a:cxnSpLocks noChangeShapeType="1"/>
            </p:cNvCxnSpPr>
            <p:nvPr/>
          </p:nvCxnSpPr>
          <p:spPr bwMode="auto">
            <a:xfrm>
              <a:off x="2022303" y="2232058"/>
              <a:ext cx="461465" cy="0"/>
            </a:xfrm>
            <a:prstGeom prst="line">
              <a:avLst/>
            </a:prstGeom>
            <a:noFill/>
            <a:ln w="25400" algn="ctr">
              <a:solidFill>
                <a:srgbClr val="FF0000"/>
              </a:solidFill>
              <a:round/>
              <a:headEnd/>
              <a:tailEnd/>
            </a:ln>
            <a:extLst>
              <a:ext uri="{909E8E84-426E-40DD-AFC4-6F175D3DCCD1}">
                <a14:hiddenFill xmlns:a14="http://schemas.microsoft.com/office/drawing/2010/main">
                  <a:noFill/>
                </a14:hiddenFill>
              </a:ext>
            </a:extLst>
          </p:spPr>
        </p:cxnSp>
        <p:cxnSp>
          <p:nvCxnSpPr>
            <p:cNvPr id="24587" name="Straight Connector 10">
              <a:extLst>
                <a:ext uri="{FF2B5EF4-FFF2-40B4-BE49-F238E27FC236}">
                  <a16:creationId xmlns:a16="http://schemas.microsoft.com/office/drawing/2014/main" id="{E9C29E03-3297-4A92-9667-B80892636856}"/>
                </a:ext>
              </a:extLst>
            </p:cNvPr>
            <p:cNvCxnSpPr>
              <a:cxnSpLocks noChangeShapeType="1"/>
            </p:cNvCxnSpPr>
            <p:nvPr/>
          </p:nvCxnSpPr>
          <p:spPr bwMode="auto">
            <a:xfrm>
              <a:off x="2483768" y="2217998"/>
              <a:ext cx="0" cy="1885339"/>
            </a:xfrm>
            <a:prstGeom prst="line">
              <a:avLst/>
            </a:prstGeom>
            <a:noFill/>
            <a:ln w="25400" algn="ctr">
              <a:solidFill>
                <a:srgbClr val="FF0000"/>
              </a:solidFill>
              <a:round/>
              <a:headEnd/>
              <a:tailEnd/>
            </a:ln>
            <a:extLst>
              <a:ext uri="{909E8E84-426E-40DD-AFC4-6F175D3DCCD1}">
                <a14:hiddenFill xmlns:a14="http://schemas.microsoft.com/office/drawing/2010/main">
                  <a:noFill/>
                </a14:hiddenFill>
              </a:ext>
            </a:extLst>
          </p:spPr>
        </p:cxnSp>
        <p:cxnSp>
          <p:nvCxnSpPr>
            <p:cNvPr id="24588" name="Straight Connector 11">
              <a:extLst>
                <a:ext uri="{FF2B5EF4-FFF2-40B4-BE49-F238E27FC236}">
                  <a16:creationId xmlns:a16="http://schemas.microsoft.com/office/drawing/2014/main" id="{CBE820AD-ADD4-4A61-AA1A-C0C45FAC2443}"/>
                </a:ext>
              </a:extLst>
            </p:cNvPr>
            <p:cNvCxnSpPr>
              <a:cxnSpLocks noChangeShapeType="1"/>
            </p:cNvCxnSpPr>
            <p:nvPr/>
          </p:nvCxnSpPr>
          <p:spPr bwMode="auto">
            <a:xfrm>
              <a:off x="816351" y="4103337"/>
              <a:ext cx="1667417" cy="0"/>
            </a:xfrm>
            <a:prstGeom prst="line">
              <a:avLst/>
            </a:prstGeom>
            <a:noFill/>
            <a:ln w="25400" algn="ctr">
              <a:solidFill>
                <a:srgbClr val="FF0000"/>
              </a:solidFill>
              <a:round/>
              <a:headEnd/>
              <a:tailEnd/>
            </a:ln>
            <a:extLst>
              <a:ext uri="{909E8E84-426E-40DD-AFC4-6F175D3DCCD1}">
                <a14:hiddenFill xmlns:a14="http://schemas.microsoft.com/office/drawing/2010/main">
                  <a:noFill/>
                </a14:hiddenFill>
              </a:ext>
            </a:extLst>
          </p:spPr>
        </p:cxnSp>
        <p:cxnSp>
          <p:nvCxnSpPr>
            <p:cNvPr id="24589" name="Straight Connector 12">
              <a:extLst>
                <a:ext uri="{FF2B5EF4-FFF2-40B4-BE49-F238E27FC236}">
                  <a16:creationId xmlns:a16="http://schemas.microsoft.com/office/drawing/2014/main" id="{6CEB6FF6-169A-40B8-B21A-594629FF08D2}"/>
                </a:ext>
              </a:extLst>
            </p:cNvPr>
            <p:cNvCxnSpPr>
              <a:cxnSpLocks noChangeShapeType="1"/>
            </p:cNvCxnSpPr>
            <p:nvPr/>
          </p:nvCxnSpPr>
          <p:spPr bwMode="auto">
            <a:xfrm>
              <a:off x="816351" y="3372275"/>
              <a:ext cx="0" cy="731062"/>
            </a:xfrm>
            <a:prstGeom prst="line">
              <a:avLst/>
            </a:prstGeom>
            <a:noFill/>
            <a:ln w="25400" algn="ctr">
              <a:solidFill>
                <a:srgbClr val="FF0000"/>
              </a:solidFill>
              <a:round/>
              <a:headEnd/>
              <a:tailEnd/>
            </a:ln>
            <a:extLst>
              <a:ext uri="{909E8E84-426E-40DD-AFC4-6F175D3DCCD1}">
                <a14:hiddenFill xmlns:a14="http://schemas.microsoft.com/office/drawing/2010/main">
                  <a:noFill/>
                </a14:hiddenFill>
              </a:ext>
            </a:extLst>
          </p:spPr>
        </p:cxn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 name="Group 34">
            <a:extLst>
              <a:ext uri="{FF2B5EF4-FFF2-40B4-BE49-F238E27FC236}">
                <a16:creationId xmlns:a16="http://schemas.microsoft.com/office/drawing/2014/main" id="{A05D882E-85BB-4C77-AEC0-E99AC6F1B94E}"/>
              </a:ext>
            </a:extLst>
          </p:cNvPr>
          <p:cNvGrpSpPr/>
          <p:nvPr/>
        </p:nvGrpSpPr>
        <p:grpSpPr>
          <a:xfrm>
            <a:off x="899621" y="1361298"/>
            <a:ext cx="1923391" cy="2274060"/>
            <a:chOff x="6386349" y="427698"/>
            <a:chExt cx="2564521" cy="3032079"/>
          </a:xfrm>
        </p:grpSpPr>
        <p:grpSp>
          <p:nvGrpSpPr>
            <p:cNvPr id="33" name="Group 32">
              <a:extLst>
                <a:ext uri="{FF2B5EF4-FFF2-40B4-BE49-F238E27FC236}">
                  <a16:creationId xmlns:a16="http://schemas.microsoft.com/office/drawing/2014/main" id="{5214A8FB-E7A1-43C4-80AD-98D03B976F0B}"/>
                </a:ext>
              </a:extLst>
            </p:cNvPr>
            <p:cNvGrpSpPr/>
            <p:nvPr/>
          </p:nvGrpSpPr>
          <p:grpSpPr>
            <a:xfrm>
              <a:off x="6386349" y="427698"/>
              <a:ext cx="2564521" cy="3032079"/>
              <a:chOff x="6386349" y="427698"/>
              <a:chExt cx="2564521" cy="3032079"/>
            </a:xfrm>
          </p:grpSpPr>
          <p:sp>
            <p:nvSpPr>
              <p:cNvPr id="26" name="TextBox 25">
                <a:extLst>
                  <a:ext uri="{FF2B5EF4-FFF2-40B4-BE49-F238E27FC236}">
                    <a16:creationId xmlns:a16="http://schemas.microsoft.com/office/drawing/2014/main" id="{3DD67286-3AE8-4D0B-91B1-1C4AC64ED5C9}"/>
                  </a:ext>
                </a:extLst>
              </p:cNvPr>
              <p:cNvSpPr txBox="1"/>
              <p:nvPr/>
            </p:nvSpPr>
            <p:spPr>
              <a:xfrm>
                <a:off x="6386349" y="1113857"/>
                <a:ext cx="331075" cy="430887"/>
              </a:xfrm>
              <a:prstGeom prst="rect">
                <a:avLst/>
              </a:prstGeom>
              <a:noFill/>
            </p:spPr>
            <p:txBody>
              <a:bodyPr wrap="square" rtlCol="0">
                <a:spAutoFit/>
              </a:bodyPr>
              <a:lstStyle/>
              <a:p>
                <a:pPr defTabSz="685800" eaLnBrk="1" fontAlgn="auto" hangingPunct="1">
                  <a:spcBef>
                    <a:spcPts val="0"/>
                  </a:spcBef>
                  <a:spcAft>
                    <a:spcPts val="0"/>
                  </a:spcAft>
                </a:pPr>
                <a:r>
                  <a:rPr lang="en-US" sz="1500" dirty="0">
                    <a:solidFill>
                      <a:prstClr val="black"/>
                    </a:solidFill>
                    <a:latin typeface="Calibri" panose="020F0502020204030204"/>
                  </a:rPr>
                  <a:t>H</a:t>
                </a:r>
              </a:p>
            </p:txBody>
          </p:sp>
          <p:grpSp>
            <p:nvGrpSpPr>
              <p:cNvPr id="32" name="Group 31">
                <a:extLst>
                  <a:ext uri="{FF2B5EF4-FFF2-40B4-BE49-F238E27FC236}">
                    <a16:creationId xmlns:a16="http://schemas.microsoft.com/office/drawing/2014/main" id="{7C19775B-0B50-446E-B3F8-436A614CDFEF}"/>
                  </a:ext>
                </a:extLst>
              </p:cNvPr>
              <p:cNvGrpSpPr/>
              <p:nvPr/>
            </p:nvGrpSpPr>
            <p:grpSpPr>
              <a:xfrm>
                <a:off x="6394229" y="427698"/>
                <a:ext cx="2556641" cy="3032079"/>
                <a:chOff x="1238905" y="258697"/>
                <a:chExt cx="2556641" cy="3032079"/>
              </a:xfrm>
            </p:grpSpPr>
            <p:sp>
              <p:nvSpPr>
                <p:cNvPr id="28" name="TextBox 27">
                  <a:extLst>
                    <a:ext uri="{FF2B5EF4-FFF2-40B4-BE49-F238E27FC236}">
                      <a16:creationId xmlns:a16="http://schemas.microsoft.com/office/drawing/2014/main" id="{D0003BB3-F7CE-47B7-A768-53891F3C3A31}"/>
                    </a:ext>
                  </a:extLst>
                </p:cNvPr>
                <p:cNvSpPr txBox="1"/>
                <p:nvPr/>
              </p:nvSpPr>
              <p:spPr>
                <a:xfrm>
                  <a:off x="2347746" y="2859889"/>
                  <a:ext cx="331075" cy="430887"/>
                </a:xfrm>
                <a:prstGeom prst="rect">
                  <a:avLst/>
                </a:prstGeom>
                <a:noFill/>
              </p:spPr>
              <p:txBody>
                <a:bodyPr wrap="square" rtlCol="0">
                  <a:spAutoFit/>
                </a:bodyPr>
                <a:lstStyle/>
                <a:p>
                  <a:pPr defTabSz="685800" eaLnBrk="1" fontAlgn="auto" hangingPunct="1">
                    <a:spcBef>
                      <a:spcPts val="0"/>
                    </a:spcBef>
                    <a:spcAft>
                      <a:spcPts val="0"/>
                    </a:spcAft>
                  </a:pPr>
                  <a:r>
                    <a:rPr lang="en-US" sz="1500" dirty="0">
                      <a:solidFill>
                        <a:prstClr val="black"/>
                      </a:solidFill>
                      <a:latin typeface="Calibri" panose="020F0502020204030204"/>
                    </a:rPr>
                    <a:t>H</a:t>
                  </a:r>
                </a:p>
              </p:txBody>
            </p:sp>
            <p:grpSp>
              <p:nvGrpSpPr>
                <p:cNvPr id="31" name="Group 30">
                  <a:extLst>
                    <a:ext uri="{FF2B5EF4-FFF2-40B4-BE49-F238E27FC236}">
                      <a16:creationId xmlns:a16="http://schemas.microsoft.com/office/drawing/2014/main" id="{A406FD8D-6F76-45CD-B5AA-39A844D0DED4}"/>
                    </a:ext>
                  </a:extLst>
                </p:cNvPr>
                <p:cNvGrpSpPr/>
                <p:nvPr/>
              </p:nvGrpSpPr>
              <p:grpSpPr>
                <a:xfrm>
                  <a:off x="1238905" y="258697"/>
                  <a:ext cx="2556641" cy="2555052"/>
                  <a:chOff x="1242848" y="658807"/>
                  <a:chExt cx="2556641" cy="2555052"/>
                </a:xfrm>
              </p:grpSpPr>
              <p:grpSp>
                <p:nvGrpSpPr>
                  <p:cNvPr id="17" name="Group 16">
                    <a:extLst>
                      <a:ext uri="{FF2B5EF4-FFF2-40B4-BE49-F238E27FC236}">
                        <a16:creationId xmlns:a16="http://schemas.microsoft.com/office/drawing/2014/main" id="{937472DE-43E6-4BB5-9313-05FFE594D0F5}"/>
                      </a:ext>
                    </a:extLst>
                  </p:cNvPr>
                  <p:cNvGrpSpPr/>
                  <p:nvPr/>
                </p:nvGrpSpPr>
                <p:grpSpPr>
                  <a:xfrm>
                    <a:off x="1660636" y="1058917"/>
                    <a:ext cx="1681653" cy="2154942"/>
                    <a:chOff x="1658008" y="1058917"/>
                    <a:chExt cx="1681653" cy="2154942"/>
                  </a:xfrm>
                </p:grpSpPr>
                <p:sp>
                  <p:nvSpPr>
                    <p:cNvPr id="4" name="TextBox 3">
                      <a:extLst>
                        <a:ext uri="{FF2B5EF4-FFF2-40B4-BE49-F238E27FC236}">
                          <a16:creationId xmlns:a16="http://schemas.microsoft.com/office/drawing/2014/main" id="{4A3D4B69-CDF8-4798-9341-0B32959884BE}"/>
                        </a:ext>
                      </a:extLst>
                    </p:cNvPr>
                    <p:cNvSpPr txBox="1"/>
                    <p:nvPr/>
                  </p:nvSpPr>
                  <p:spPr>
                    <a:xfrm>
                      <a:off x="2349063" y="1058917"/>
                      <a:ext cx="331075" cy="430887"/>
                    </a:xfrm>
                    <a:prstGeom prst="rect">
                      <a:avLst/>
                    </a:prstGeom>
                    <a:noFill/>
                  </p:spPr>
                  <p:txBody>
                    <a:bodyPr wrap="square" rtlCol="0">
                      <a:spAutoFit/>
                    </a:bodyPr>
                    <a:lstStyle/>
                    <a:p>
                      <a:pPr defTabSz="685800" eaLnBrk="1" fontAlgn="auto" hangingPunct="1">
                        <a:spcBef>
                          <a:spcPts val="0"/>
                        </a:spcBef>
                        <a:spcAft>
                          <a:spcPts val="0"/>
                        </a:spcAft>
                      </a:pPr>
                      <a:r>
                        <a:rPr lang="en-US" sz="1500" dirty="0">
                          <a:solidFill>
                            <a:prstClr val="black"/>
                          </a:solidFill>
                          <a:latin typeface="Calibri" panose="020F0502020204030204"/>
                        </a:rPr>
                        <a:t>C</a:t>
                      </a:r>
                    </a:p>
                  </p:txBody>
                </p:sp>
                <p:sp>
                  <p:nvSpPr>
                    <p:cNvPr id="5" name="TextBox 4">
                      <a:extLst>
                        <a:ext uri="{FF2B5EF4-FFF2-40B4-BE49-F238E27FC236}">
                          <a16:creationId xmlns:a16="http://schemas.microsoft.com/office/drawing/2014/main" id="{9977C02F-4591-4986-8078-611F07E8AA08}"/>
                        </a:ext>
                      </a:extLst>
                    </p:cNvPr>
                    <p:cNvSpPr txBox="1"/>
                    <p:nvPr/>
                  </p:nvSpPr>
                  <p:spPr>
                    <a:xfrm>
                      <a:off x="1658008" y="1545021"/>
                      <a:ext cx="331075" cy="430887"/>
                    </a:xfrm>
                    <a:prstGeom prst="rect">
                      <a:avLst/>
                    </a:prstGeom>
                    <a:noFill/>
                  </p:spPr>
                  <p:txBody>
                    <a:bodyPr wrap="square" rtlCol="0">
                      <a:spAutoFit/>
                    </a:bodyPr>
                    <a:lstStyle/>
                    <a:p>
                      <a:pPr defTabSz="685800" eaLnBrk="1" fontAlgn="auto" hangingPunct="1">
                        <a:spcBef>
                          <a:spcPts val="0"/>
                        </a:spcBef>
                        <a:spcAft>
                          <a:spcPts val="0"/>
                        </a:spcAft>
                      </a:pPr>
                      <a:r>
                        <a:rPr lang="en-US" sz="1500" dirty="0">
                          <a:solidFill>
                            <a:prstClr val="black"/>
                          </a:solidFill>
                          <a:latin typeface="Calibri" panose="020F0502020204030204"/>
                        </a:rPr>
                        <a:t>C</a:t>
                      </a:r>
                    </a:p>
                  </p:txBody>
                </p:sp>
                <p:sp>
                  <p:nvSpPr>
                    <p:cNvPr id="7" name="TextBox 6">
                      <a:extLst>
                        <a:ext uri="{FF2B5EF4-FFF2-40B4-BE49-F238E27FC236}">
                          <a16:creationId xmlns:a16="http://schemas.microsoft.com/office/drawing/2014/main" id="{BDCE96D9-1E3F-4BAC-934D-D0C7A18DCD13}"/>
                        </a:ext>
                      </a:extLst>
                    </p:cNvPr>
                    <p:cNvSpPr txBox="1"/>
                    <p:nvPr/>
                  </p:nvSpPr>
                  <p:spPr>
                    <a:xfrm>
                      <a:off x="1658008" y="2330669"/>
                      <a:ext cx="331075" cy="430887"/>
                    </a:xfrm>
                    <a:prstGeom prst="rect">
                      <a:avLst/>
                    </a:prstGeom>
                    <a:noFill/>
                  </p:spPr>
                  <p:txBody>
                    <a:bodyPr wrap="square" rtlCol="0">
                      <a:spAutoFit/>
                    </a:bodyPr>
                    <a:lstStyle/>
                    <a:p>
                      <a:pPr defTabSz="685800" eaLnBrk="1" fontAlgn="auto" hangingPunct="1">
                        <a:spcBef>
                          <a:spcPts val="0"/>
                        </a:spcBef>
                        <a:spcAft>
                          <a:spcPts val="0"/>
                        </a:spcAft>
                      </a:pPr>
                      <a:r>
                        <a:rPr lang="en-US" sz="1500" dirty="0">
                          <a:solidFill>
                            <a:prstClr val="black"/>
                          </a:solidFill>
                          <a:latin typeface="Calibri" panose="020F0502020204030204"/>
                        </a:rPr>
                        <a:t>C</a:t>
                      </a:r>
                    </a:p>
                  </p:txBody>
                </p:sp>
                <p:sp>
                  <p:nvSpPr>
                    <p:cNvPr id="9" name="TextBox 8">
                      <a:extLst>
                        <a:ext uri="{FF2B5EF4-FFF2-40B4-BE49-F238E27FC236}">
                          <a16:creationId xmlns:a16="http://schemas.microsoft.com/office/drawing/2014/main" id="{8622052A-4868-4B16-862D-4660131D0835}"/>
                        </a:ext>
                      </a:extLst>
                    </p:cNvPr>
                    <p:cNvSpPr txBox="1"/>
                    <p:nvPr/>
                  </p:nvSpPr>
                  <p:spPr>
                    <a:xfrm>
                      <a:off x="3008586" y="1545021"/>
                      <a:ext cx="331075" cy="430887"/>
                    </a:xfrm>
                    <a:prstGeom prst="rect">
                      <a:avLst/>
                    </a:prstGeom>
                    <a:noFill/>
                  </p:spPr>
                  <p:txBody>
                    <a:bodyPr wrap="square" rtlCol="0">
                      <a:spAutoFit/>
                    </a:bodyPr>
                    <a:lstStyle/>
                    <a:p>
                      <a:pPr defTabSz="685800" eaLnBrk="1" fontAlgn="auto" hangingPunct="1">
                        <a:spcBef>
                          <a:spcPts val="0"/>
                        </a:spcBef>
                        <a:spcAft>
                          <a:spcPts val="0"/>
                        </a:spcAft>
                      </a:pPr>
                      <a:r>
                        <a:rPr lang="en-US" sz="1500" dirty="0">
                          <a:solidFill>
                            <a:prstClr val="black"/>
                          </a:solidFill>
                          <a:latin typeface="Calibri" panose="020F0502020204030204"/>
                        </a:rPr>
                        <a:t>C</a:t>
                      </a:r>
                    </a:p>
                  </p:txBody>
                </p:sp>
                <p:sp>
                  <p:nvSpPr>
                    <p:cNvPr id="10" name="TextBox 9">
                      <a:extLst>
                        <a:ext uri="{FF2B5EF4-FFF2-40B4-BE49-F238E27FC236}">
                          <a16:creationId xmlns:a16="http://schemas.microsoft.com/office/drawing/2014/main" id="{460FE264-5F3E-48A8-8760-E26BF7F47A14}"/>
                        </a:ext>
                      </a:extLst>
                    </p:cNvPr>
                    <p:cNvSpPr txBox="1"/>
                    <p:nvPr/>
                  </p:nvSpPr>
                  <p:spPr>
                    <a:xfrm>
                      <a:off x="2349063" y="2782972"/>
                      <a:ext cx="331075" cy="430887"/>
                    </a:xfrm>
                    <a:prstGeom prst="rect">
                      <a:avLst/>
                    </a:prstGeom>
                    <a:noFill/>
                  </p:spPr>
                  <p:txBody>
                    <a:bodyPr wrap="square" rtlCol="0">
                      <a:spAutoFit/>
                    </a:bodyPr>
                    <a:lstStyle/>
                    <a:p>
                      <a:pPr defTabSz="685800" eaLnBrk="1" fontAlgn="auto" hangingPunct="1">
                        <a:spcBef>
                          <a:spcPts val="0"/>
                        </a:spcBef>
                        <a:spcAft>
                          <a:spcPts val="0"/>
                        </a:spcAft>
                      </a:pPr>
                      <a:r>
                        <a:rPr lang="en-US" sz="1500" dirty="0">
                          <a:solidFill>
                            <a:prstClr val="black"/>
                          </a:solidFill>
                          <a:latin typeface="Calibri" panose="020F0502020204030204"/>
                        </a:rPr>
                        <a:t>C</a:t>
                      </a:r>
                    </a:p>
                  </p:txBody>
                </p:sp>
                <p:sp>
                  <p:nvSpPr>
                    <p:cNvPr id="11" name="TextBox 10">
                      <a:extLst>
                        <a:ext uri="{FF2B5EF4-FFF2-40B4-BE49-F238E27FC236}">
                          <a16:creationId xmlns:a16="http://schemas.microsoft.com/office/drawing/2014/main" id="{78A5E517-6C21-43E0-BCE0-722C4D89D090}"/>
                        </a:ext>
                      </a:extLst>
                    </p:cNvPr>
                    <p:cNvSpPr txBox="1"/>
                    <p:nvPr/>
                  </p:nvSpPr>
                  <p:spPr>
                    <a:xfrm>
                      <a:off x="3008586" y="2330669"/>
                      <a:ext cx="331075" cy="430887"/>
                    </a:xfrm>
                    <a:prstGeom prst="rect">
                      <a:avLst/>
                    </a:prstGeom>
                    <a:noFill/>
                  </p:spPr>
                  <p:txBody>
                    <a:bodyPr wrap="square" rtlCol="0">
                      <a:spAutoFit/>
                    </a:bodyPr>
                    <a:lstStyle/>
                    <a:p>
                      <a:pPr defTabSz="685800" eaLnBrk="1" fontAlgn="auto" hangingPunct="1">
                        <a:spcBef>
                          <a:spcPts val="0"/>
                        </a:spcBef>
                        <a:spcAft>
                          <a:spcPts val="0"/>
                        </a:spcAft>
                      </a:pPr>
                      <a:r>
                        <a:rPr lang="en-US" sz="1500" dirty="0">
                          <a:solidFill>
                            <a:prstClr val="black"/>
                          </a:solidFill>
                          <a:latin typeface="Calibri" panose="020F0502020204030204"/>
                        </a:rPr>
                        <a:t>C</a:t>
                      </a:r>
                    </a:p>
                  </p:txBody>
                </p:sp>
              </p:grpSp>
              <p:sp>
                <p:nvSpPr>
                  <p:cNvPr id="25" name="TextBox 24">
                    <a:extLst>
                      <a:ext uri="{FF2B5EF4-FFF2-40B4-BE49-F238E27FC236}">
                        <a16:creationId xmlns:a16="http://schemas.microsoft.com/office/drawing/2014/main" id="{5C6FB1FA-9402-4B34-8579-AAD64C497344}"/>
                      </a:ext>
                    </a:extLst>
                  </p:cNvPr>
                  <p:cNvSpPr txBox="1"/>
                  <p:nvPr/>
                </p:nvSpPr>
                <p:spPr>
                  <a:xfrm>
                    <a:off x="3468414" y="1344967"/>
                    <a:ext cx="331075" cy="430886"/>
                  </a:xfrm>
                  <a:prstGeom prst="rect">
                    <a:avLst/>
                  </a:prstGeom>
                  <a:noFill/>
                </p:spPr>
                <p:txBody>
                  <a:bodyPr wrap="square" rtlCol="0">
                    <a:spAutoFit/>
                  </a:bodyPr>
                  <a:lstStyle/>
                  <a:p>
                    <a:pPr defTabSz="685800" eaLnBrk="1" fontAlgn="auto" hangingPunct="1">
                      <a:spcBef>
                        <a:spcPts val="0"/>
                      </a:spcBef>
                      <a:spcAft>
                        <a:spcPts val="0"/>
                      </a:spcAft>
                    </a:pPr>
                    <a:r>
                      <a:rPr lang="en-US" sz="1500" dirty="0">
                        <a:solidFill>
                          <a:prstClr val="black"/>
                        </a:solidFill>
                        <a:latin typeface="Calibri" panose="020F0502020204030204"/>
                      </a:rPr>
                      <a:t>H</a:t>
                    </a:r>
                  </a:p>
                </p:txBody>
              </p:sp>
              <p:sp>
                <p:nvSpPr>
                  <p:cNvPr id="27" name="TextBox 26">
                    <a:extLst>
                      <a:ext uri="{FF2B5EF4-FFF2-40B4-BE49-F238E27FC236}">
                        <a16:creationId xmlns:a16="http://schemas.microsoft.com/office/drawing/2014/main" id="{E1770211-A5A5-4F15-8EBA-A2345829CA4C}"/>
                      </a:ext>
                    </a:extLst>
                  </p:cNvPr>
                  <p:cNvSpPr txBox="1"/>
                  <p:nvPr/>
                </p:nvSpPr>
                <p:spPr>
                  <a:xfrm>
                    <a:off x="2317531" y="658807"/>
                    <a:ext cx="331075" cy="430886"/>
                  </a:xfrm>
                  <a:prstGeom prst="rect">
                    <a:avLst/>
                  </a:prstGeom>
                  <a:noFill/>
                </p:spPr>
                <p:txBody>
                  <a:bodyPr wrap="square" rtlCol="0">
                    <a:spAutoFit/>
                  </a:bodyPr>
                  <a:lstStyle/>
                  <a:p>
                    <a:pPr defTabSz="685800" eaLnBrk="1" fontAlgn="auto" hangingPunct="1">
                      <a:spcBef>
                        <a:spcPts val="0"/>
                      </a:spcBef>
                      <a:spcAft>
                        <a:spcPts val="0"/>
                      </a:spcAft>
                    </a:pPr>
                    <a:r>
                      <a:rPr lang="en-US" sz="1500" dirty="0">
                        <a:solidFill>
                          <a:prstClr val="black"/>
                        </a:solidFill>
                        <a:latin typeface="Calibri" panose="020F0502020204030204"/>
                      </a:rPr>
                      <a:t>H</a:t>
                    </a:r>
                  </a:p>
                </p:txBody>
              </p:sp>
              <p:sp>
                <p:nvSpPr>
                  <p:cNvPr id="30" name="TextBox 29">
                    <a:extLst>
                      <a:ext uri="{FF2B5EF4-FFF2-40B4-BE49-F238E27FC236}">
                        <a16:creationId xmlns:a16="http://schemas.microsoft.com/office/drawing/2014/main" id="{AC4A5637-0FAC-4AEF-9D32-3EC9C16BD5F0}"/>
                      </a:ext>
                    </a:extLst>
                  </p:cNvPr>
                  <p:cNvSpPr txBox="1"/>
                  <p:nvPr/>
                </p:nvSpPr>
                <p:spPr>
                  <a:xfrm>
                    <a:off x="1242848" y="2582917"/>
                    <a:ext cx="331075" cy="430886"/>
                  </a:xfrm>
                  <a:prstGeom prst="rect">
                    <a:avLst/>
                  </a:prstGeom>
                  <a:noFill/>
                </p:spPr>
                <p:txBody>
                  <a:bodyPr wrap="square" rtlCol="0">
                    <a:spAutoFit/>
                  </a:bodyPr>
                  <a:lstStyle/>
                  <a:p>
                    <a:pPr defTabSz="685800" eaLnBrk="1" fontAlgn="auto" hangingPunct="1">
                      <a:spcBef>
                        <a:spcPts val="0"/>
                      </a:spcBef>
                      <a:spcAft>
                        <a:spcPts val="0"/>
                      </a:spcAft>
                    </a:pPr>
                    <a:r>
                      <a:rPr lang="en-US" sz="1500" dirty="0">
                        <a:solidFill>
                          <a:prstClr val="black"/>
                        </a:solidFill>
                        <a:latin typeface="Calibri" panose="020F0502020204030204"/>
                      </a:rPr>
                      <a:t>H</a:t>
                    </a:r>
                  </a:p>
                </p:txBody>
              </p:sp>
            </p:grpSp>
          </p:grpSp>
        </p:grpSp>
        <p:sp>
          <p:nvSpPr>
            <p:cNvPr id="34" name="TextBox 33">
              <a:extLst>
                <a:ext uri="{FF2B5EF4-FFF2-40B4-BE49-F238E27FC236}">
                  <a16:creationId xmlns:a16="http://schemas.microsoft.com/office/drawing/2014/main" id="{A1950BFD-2526-46BB-8522-D06097CB7F7A}"/>
                </a:ext>
              </a:extLst>
            </p:cNvPr>
            <p:cNvSpPr txBox="1"/>
            <p:nvPr/>
          </p:nvSpPr>
          <p:spPr>
            <a:xfrm>
              <a:off x="8619795" y="2351808"/>
              <a:ext cx="331075" cy="430887"/>
            </a:xfrm>
            <a:prstGeom prst="rect">
              <a:avLst/>
            </a:prstGeom>
            <a:noFill/>
          </p:spPr>
          <p:txBody>
            <a:bodyPr wrap="square" rtlCol="0">
              <a:spAutoFit/>
            </a:bodyPr>
            <a:lstStyle/>
            <a:p>
              <a:pPr defTabSz="685800" eaLnBrk="1" fontAlgn="auto" hangingPunct="1">
                <a:spcBef>
                  <a:spcPts val="0"/>
                </a:spcBef>
                <a:spcAft>
                  <a:spcPts val="0"/>
                </a:spcAft>
              </a:pPr>
              <a:r>
                <a:rPr lang="en-US" sz="1500" dirty="0">
                  <a:solidFill>
                    <a:prstClr val="black"/>
                  </a:solidFill>
                  <a:latin typeface="Calibri" panose="020F0502020204030204"/>
                </a:rPr>
                <a:t>H</a:t>
              </a:r>
            </a:p>
          </p:txBody>
        </p:sp>
      </p:grpSp>
      <p:grpSp>
        <p:nvGrpSpPr>
          <p:cNvPr id="36" name="Group 35">
            <a:extLst>
              <a:ext uri="{FF2B5EF4-FFF2-40B4-BE49-F238E27FC236}">
                <a16:creationId xmlns:a16="http://schemas.microsoft.com/office/drawing/2014/main" id="{0E2453F9-AA3A-41B8-8E3F-5EC754E81032}"/>
              </a:ext>
            </a:extLst>
          </p:cNvPr>
          <p:cNvGrpSpPr/>
          <p:nvPr/>
        </p:nvGrpSpPr>
        <p:grpSpPr>
          <a:xfrm>
            <a:off x="3582369" y="1386513"/>
            <a:ext cx="1923391" cy="2274060"/>
            <a:chOff x="6386349" y="427698"/>
            <a:chExt cx="2564521" cy="3032079"/>
          </a:xfrm>
        </p:grpSpPr>
        <p:grpSp>
          <p:nvGrpSpPr>
            <p:cNvPr id="37" name="Group 36">
              <a:extLst>
                <a:ext uri="{FF2B5EF4-FFF2-40B4-BE49-F238E27FC236}">
                  <a16:creationId xmlns:a16="http://schemas.microsoft.com/office/drawing/2014/main" id="{84638CD5-A91A-4C96-9EF7-0DAD94CFB0BA}"/>
                </a:ext>
              </a:extLst>
            </p:cNvPr>
            <p:cNvGrpSpPr/>
            <p:nvPr/>
          </p:nvGrpSpPr>
          <p:grpSpPr>
            <a:xfrm>
              <a:off x="6386349" y="427698"/>
              <a:ext cx="2564521" cy="3032079"/>
              <a:chOff x="6386349" y="427698"/>
              <a:chExt cx="2564521" cy="3032079"/>
            </a:xfrm>
          </p:grpSpPr>
          <p:sp>
            <p:nvSpPr>
              <p:cNvPr id="39" name="TextBox 38">
                <a:extLst>
                  <a:ext uri="{FF2B5EF4-FFF2-40B4-BE49-F238E27FC236}">
                    <a16:creationId xmlns:a16="http://schemas.microsoft.com/office/drawing/2014/main" id="{7ED7D659-D849-4EFF-8F24-7DD58A2EB005}"/>
                  </a:ext>
                </a:extLst>
              </p:cNvPr>
              <p:cNvSpPr txBox="1"/>
              <p:nvPr/>
            </p:nvSpPr>
            <p:spPr>
              <a:xfrm>
                <a:off x="6386349" y="1113857"/>
                <a:ext cx="331075" cy="430887"/>
              </a:xfrm>
              <a:prstGeom prst="rect">
                <a:avLst/>
              </a:prstGeom>
              <a:noFill/>
            </p:spPr>
            <p:txBody>
              <a:bodyPr wrap="square" rtlCol="0">
                <a:spAutoFit/>
              </a:bodyPr>
              <a:lstStyle/>
              <a:p>
                <a:pPr defTabSz="685800" eaLnBrk="1" fontAlgn="auto" hangingPunct="1">
                  <a:spcBef>
                    <a:spcPts val="0"/>
                  </a:spcBef>
                  <a:spcAft>
                    <a:spcPts val="0"/>
                  </a:spcAft>
                </a:pPr>
                <a:r>
                  <a:rPr lang="en-US" sz="1500" dirty="0">
                    <a:solidFill>
                      <a:prstClr val="black"/>
                    </a:solidFill>
                    <a:latin typeface="Calibri" panose="020F0502020204030204"/>
                  </a:rPr>
                  <a:t>H</a:t>
                </a:r>
              </a:p>
            </p:txBody>
          </p:sp>
          <p:grpSp>
            <p:nvGrpSpPr>
              <p:cNvPr id="40" name="Group 39">
                <a:extLst>
                  <a:ext uri="{FF2B5EF4-FFF2-40B4-BE49-F238E27FC236}">
                    <a16:creationId xmlns:a16="http://schemas.microsoft.com/office/drawing/2014/main" id="{DD751CC8-8E83-47E7-A2DE-FEEA211AE0C8}"/>
                  </a:ext>
                </a:extLst>
              </p:cNvPr>
              <p:cNvGrpSpPr/>
              <p:nvPr/>
            </p:nvGrpSpPr>
            <p:grpSpPr>
              <a:xfrm>
                <a:off x="6394229" y="427698"/>
                <a:ext cx="2556641" cy="3032079"/>
                <a:chOff x="1238905" y="258697"/>
                <a:chExt cx="2556641" cy="3032079"/>
              </a:xfrm>
            </p:grpSpPr>
            <p:sp>
              <p:nvSpPr>
                <p:cNvPr id="41" name="TextBox 40">
                  <a:extLst>
                    <a:ext uri="{FF2B5EF4-FFF2-40B4-BE49-F238E27FC236}">
                      <a16:creationId xmlns:a16="http://schemas.microsoft.com/office/drawing/2014/main" id="{00105C07-B64B-4B66-8A63-873048F36DC8}"/>
                    </a:ext>
                  </a:extLst>
                </p:cNvPr>
                <p:cNvSpPr txBox="1"/>
                <p:nvPr/>
              </p:nvSpPr>
              <p:spPr>
                <a:xfrm>
                  <a:off x="2347746" y="2859889"/>
                  <a:ext cx="331075" cy="430887"/>
                </a:xfrm>
                <a:prstGeom prst="rect">
                  <a:avLst/>
                </a:prstGeom>
                <a:noFill/>
              </p:spPr>
              <p:txBody>
                <a:bodyPr wrap="square" rtlCol="0">
                  <a:spAutoFit/>
                </a:bodyPr>
                <a:lstStyle/>
                <a:p>
                  <a:pPr defTabSz="685800" eaLnBrk="1" fontAlgn="auto" hangingPunct="1">
                    <a:spcBef>
                      <a:spcPts val="0"/>
                    </a:spcBef>
                    <a:spcAft>
                      <a:spcPts val="0"/>
                    </a:spcAft>
                  </a:pPr>
                  <a:r>
                    <a:rPr lang="en-US" sz="1500" dirty="0">
                      <a:solidFill>
                        <a:prstClr val="black"/>
                      </a:solidFill>
                      <a:latin typeface="Calibri" panose="020F0502020204030204"/>
                    </a:rPr>
                    <a:t>H</a:t>
                  </a:r>
                </a:p>
              </p:txBody>
            </p:sp>
            <p:grpSp>
              <p:nvGrpSpPr>
                <p:cNvPr id="42" name="Group 41">
                  <a:extLst>
                    <a:ext uri="{FF2B5EF4-FFF2-40B4-BE49-F238E27FC236}">
                      <a16:creationId xmlns:a16="http://schemas.microsoft.com/office/drawing/2014/main" id="{590E10D1-3C02-4652-93A8-7174FDBB95B9}"/>
                    </a:ext>
                  </a:extLst>
                </p:cNvPr>
                <p:cNvGrpSpPr/>
                <p:nvPr/>
              </p:nvGrpSpPr>
              <p:grpSpPr>
                <a:xfrm>
                  <a:off x="1238905" y="258697"/>
                  <a:ext cx="2556641" cy="2555052"/>
                  <a:chOff x="1242848" y="658807"/>
                  <a:chExt cx="2556641" cy="2555052"/>
                </a:xfrm>
              </p:grpSpPr>
              <p:grpSp>
                <p:nvGrpSpPr>
                  <p:cNvPr id="43" name="Group 42">
                    <a:extLst>
                      <a:ext uri="{FF2B5EF4-FFF2-40B4-BE49-F238E27FC236}">
                        <a16:creationId xmlns:a16="http://schemas.microsoft.com/office/drawing/2014/main" id="{33A32C5F-5B52-4EFD-9518-D9199D72BE28}"/>
                      </a:ext>
                    </a:extLst>
                  </p:cNvPr>
                  <p:cNvGrpSpPr/>
                  <p:nvPr/>
                </p:nvGrpSpPr>
                <p:grpSpPr>
                  <a:xfrm>
                    <a:off x="1660636" y="1058917"/>
                    <a:ext cx="1681653" cy="2154942"/>
                    <a:chOff x="1658008" y="1058917"/>
                    <a:chExt cx="1681653" cy="2154942"/>
                  </a:xfrm>
                </p:grpSpPr>
                <p:sp>
                  <p:nvSpPr>
                    <p:cNvPr id="47" name="TextBox 46">
                      <a:extLst>
                        <a:ext uri="{FF2B5EF4-FFF2-40B4-BE49-F238E27FC236}">
                          <a16:creationId xmlns:a16="http://schemas.microsoft.com/office/drawing/2014/main" id="{E7985FD9-5AEF-40C9-9AAA-4ECC4EB4E579}"/>
                        </a:ext>
                      </a:extLst>
                    </p:cNvPr>
                    <p:cNvSpPr txBox="1"/>
                    <p:nvPr/>
                  </p:nvSpPr>
                  <p:spPr>
                    <a:xfrm>
                      <a:off x="2349063" y="1058917"/>
                      <a:ext cx="331075" cy="430887"/>
                    </a:xfrm>
                    <a:prstGeom prst="rect">
                      <a:avLst/>
                    </a:prstGeom>
                    <a:noFill/>
                  </p:spPr>
                  <p:txBody>
                    <a:bodyPr wrap="square" rtlCol="0">
                      <a:spAutoFit/>
                    </a:bodyPr>
                    <a:lstStyle/>
                    <a:p>
                      <a:pPr defTabSz="685800" eaLnBrk="1" fontAlgn="auto" hangingPunct="1">
                        <a:spcBef>
                          <a:spcPts val="0"/>
                        </a:spcBef>
                        <a:spcAft>
                          <a:spcPts val="0"/>
                        </a:spcAft>
                      </a:pPr>
                      <a:r>
                        <a:rPr lang="en-US" sz="1500" dirty="0">
                          <a:solidFill>
                            <a:prstClr val="black"/>
                          </a:solidFill>
                          <a:latin typeface="Calibri" panose="020F0502020204030204"/>
                        </a:rPr>
                        <a:t>C</a:t>
                      </a:r>
                    </a:p>
                  </p:txBody>
                </p:sp>
                <p:sp>
                  <p:nvSpPr>
                    <p:cNvPr id="48" name="TextBox 47">
                      <a:extLst>
                        <a:ext uri="{FF2B5EF4-FFF2-40B4-BE49-F238E27FC236}">
                          <a16:creationId xmlns:a16="http://schemas.microsoft.com/office/drawing/2014/main" id="{BC3ADBA6-2056-4B39-B1DA-325CE7A25FDA}"/>
                        </a:ext>
                      </a:extLst>
                    </p:cNvPr>
                    <p:cNvSpPr txBox="1"/>
                    <p:nvPr/>
                  </p:nvSpPr>
                  <p:spPr>
                    <a:xfrm>
                      <a:off x="1658008" y="1545021"/>
                      <a:ext cx="331075" cy="430887"/>
                    </a:xfrm>
                    <a:prstGeom prst="rect">
                      <a:avLst/>
                    </a:prstGeom>
                    <a:noFill/>
                  </p:spPr>
                  <p:txBody>
                    <a:bodyPr wrap="square" rtlCol="0">
                      <a:spAutoFit/>
                    </a:bodyPr>
                    <a:lstStyle/>
                    <a:p>
                      <a:pPr defTabSz="685800" eaLnBrk="1" fontAlgn="auto" hangingPunct="1">
                        <a:spcBef>
                          <a:spcPts val="0"/>
                        </a:spcBef>
                        <a:spcAft>
                          <a:spcPts val="0"/>
                        </a:spcAft>
                      </a:pPr>
                      <a:r>
                        <a:rPr lang="en-US" sz="1500" dirty="0">
                          <a:solidFill>
                            <a:prstClr val="black"/>
                          </a:solidFill>
                          <a:latin typeface="Calibri" panose="020F0502020204030204"/>
                        </a:rPr>
                        <a:t>C</a:t>
                      </a:r>
                    </a:p>
                  </p:txBody>
                </p:sp>
                <p:sp>
                  <p:nvSpPr>
                    <p:cNvPr id="49" name="TextBox 48">
                      <a:extLst>
                        <a:ext uri="{FF2B5EF4-FFF2-40B4-BE49-F238E27FC236}">
                          <a16:creationId xmlns:a16="http://schemas.microsoft.com/office/drawing/2014/main" id="{9241D11F-6E1C-466D-951B-6ADEC221B49C}"/>
                        </a:ext>
                      </a:extLst>
                    </p:cNvPr>
                    <p:cNvSpPr txBox="1"/>
                    <p:nvPr/>
                  </p:nvSpPr>
                  <p:spPr>
                    <a:xfrm>
                      <a:off x="1658008" y="2330669"/>
                      <a:ext cx="331075" cy="430887"/>
                    </a:xfrm>
                    <a:prstGeom prst="rect">
                      <a:avLst/>
                    </a:prstGeom>
                    <a:noFill/>
                  </p:spPr>
                  <p:txBody>
                    <a:bodyPr wrap="square" rtlCol="0">
                      <a:spAutoFit/>
                    </a:bodyPr>
                    <a:lstStyle/>
                    <a:p>
                      <a:pPr defTabSz="685800" eaLnBrk="1" fontAlgn="auto" hangingPunct="1">
                        <a:spcBef>
                          <a:spcPts val="0"/>
                        </a:spcBef>
                        <a:spcAft>
                          <a:spcPts val="0"/>
                        </a:spcAft>
                      </a:pPr>
                      <a:r>
                        <a:rPr lang="en-US" sz="1500" dirty="0">
                          <a:solidFill>
                            <a:prstClr val="black"/>
                          </a:solidFill>
                          <a:latin typeface="Calibri" panose="020F0502020204030204"/>
                        </a:rPr>
                        <a:t>C</a:t>
                      </a:r>
                    </a:p>
                  </p:txBody>
                </p:sp>
                <p:sp>
                  <p:nvSpPr>
                    <p:cNvPr id="50" name="TextBox 49">
                      <a:extLst>
                        <a:ext uri="{FF2B5EF4-FFF2-40B4-BE49-F238E27FC236}">
                          <a16:creationId xmlns:a16="http://schemas.microsoft.com/office/drawing/2014/main" id="{F3FA5187-94D1-4190-9626-97F3C552AC04}"/>
                        </a:ext>
                      </a:extLst>
                    </p:cNvPr>
                    <p:cNvSpPr txBox="1"/>
                    <p:nvPr/>
                  </p:nvSpPr>
                  <p:spPr>
                    <a:xfrm>
                      <a:off x="3008586" y="1545021"/>
                      <a:ext cx="331075" cy="430887"/>
                    </a:xfrm>
                    <a:prstGeom prst="rect">
                      <a:avLst/>
                    </a:prstGeom>
                    <a:noFill/>
                  </p:spPr>
                  <p:txBody>
                    <a:bodyPr wrap="square" rtlCol="0">
                      <a:spAutoFit/>
                    </a:bodyPr>
                    <a:lstStyle/>
                    <a:p>
                      <a:pPr defTabSz="685800" eaLnBrk="1" fontAlgn="auto" hangingPunct="1">
                        <a:spcBef>
                          <a:spcPts val="0"/>
                        </a:spcBef>
                        <a:spcAft>
                          <a:spcPts val="0"/>
                        </a:spcAft>
                      </a:pPr>
                      <a:r>
                        <a:rPr lang="en-US" sz="1500" dirty="0">
                          <a:solidFill>
                            <a:prstClr val="black"/>
                          </a:solidFill>
                          <a:latin typeface="Calibri" panose="020F0502020204030204"/>
                        </a:rPr>
                        <a:t>C</a:t>
                      </a:r>
                    </a:p>
                  </p:txBody>
                </p:sp>
                <p:sp>
                  <p:nvSpPr>
                    <p:cNvPr id="51" name="TextBox 50">
                      <a:extLst>
                        <a:ext uri="{FF2B5EF4-FFF2-40B4-BE49-F238E27FC236}">
                          <a16:creationId xmlns:a16="http://schemas.microsoft.com/office/drawing/2014/main" id="{61E9D66A-0097-4EA4-A0CC-86332BF1C34F}"/>
                        </a:ext>
                      </a:extLst>
                    </p:cNvPr>
                    <p:cNvSpPr txBox="1"/>
                    <p:nvPr/>
                  </p:nvSpPr>
                  <p:spPr>
                    <a:xfrm>
                      <a:off x="2349063" y="2782972"/>
                      <a:ext cx="331075" cy="430887"/>
                    </a:xfrm>
                    <a:prstGeom prst="rect">
                      <a:avLst/>
                    </a:prstGeom>
                    <a:noFill/>
                  </p:spPr>
                  <p:txBody>
                    <a:bodyPr wrap="square" rtlCol="0">
                      <a:spAutoFit/>
                    </a:bodyPr>
                    <a:lstStyle/>
                    <a:p>
                      <a:pPr defTabSz="685800" eaLnBrk="1" fontAlgn="auto" hangingPunct="1">
                        <a:spcBef>
                          <a:spcPts val="0"/>
                        </a:spcBef>
                        <a:spcAft>
                          <a:spcPts val="0"/>
                        </a:spcAft>
                      </a:pPr>
                      <a:r>
                        <a:rPr lang="en-US" sz="1500" dirty="0">
                          <a:solidFill>
                            <a:prstClr val="black"/>
                          </a:solidFill>
                          <a:latin typeface="Calibri" panose="020F0502020204030204"/>
                        </a:rPr>
                        <a:t>C</a:t>
                      </a:r>
                    </a:p>
                  </p:txBody>
                </p:sp>
                <p:sp>
                  <p:nvSpPr>
                    <p:cNvPr id="52" name="TextBox 51">
                      <a:extLst>
                        <a:ext uri="{FF2B5EF4-FFF2-40B4-BE49-F238E27FC236}">
                          <a16:creationId xmlns:a16="http://schemas.microsoft.com/office/drawing/2014/main" id="{68DFFB3B-BBBF-48DB-BA7E-F4216FA3D2C1}"/>
                        </a:ext>
                      </a:extLst>
                    </p:cNvPr>
                    <p:cNvSpPr txBox="1"/>
                    <p:nvPr/>
                  </p:nvSpPr>
                  <p:spPr>
                    <a:xfrm>
                      <a:off x="3008586" y="2330669"/>
                      <a:ext cx="331075" cy="430887"/>
                    </a:xfrm>
                    <a:prstGeom prst="rect">
                      <a:avLst/>
                    </a:prstGeom>
                    <a:noFill/>
                  </p:spPr>
                  <p:txBody>
                    <a:bodyPr wrap="square" rtlCol="0">
                      <a:spAutoFit/>
                    </a:bodyPr>
                    <a:lstStyle/>
                    <a:p>
                      <a:pPr defTabSz="685800" eaLnBrk="1" fontAlgn="auto" hangingPunct="1">
                        <a:spcBef>
                          <a:spcPts val="0"/>
                        </a:spcBef>
                        <a:spcAft>
                          <a:spcPts val="0"/>
                        </a:spcAft>
                      </a:pPr>
                      <a:r>
                        <a:rPr lang="en-US" sz="1500" dirty="0">
                          <a:solidFill>
                            <a:prstClr val="black"/>
                          </a:solidFill>
                          <a:latin typeface="Calibri" panose="020F0502020204030204"/>
                        </a:rPr>
                        <a:t>C</a:t>
                      </a:r>
                    </a:p>
                  </p:txBody>
                </p:sp>
              </p:grpSp>
              <p:sp>
                <p:nvSpPr>
                  <p:cNvPr id="44" name="TextBox 43">
                    <a:extLst>
                      <a:ext uri="{FF2B5EF4-FFF2-40B4-BE49-F238E27FC236}">
                        <a16:creationId xmlns:a16="http://schemas.microsoft.com/office/drawing/2014/main" id="{08EC72FC-FDAE-4012-B334-1492D48872A7}"/>
                      </a:ext>
                    </a:extLst>
                  </p:cNvPr>
                  <p:cNvSpPr txBox="1"/>
                  <p:nvPr/>
                </p:nvSpPr>
                <p:spPr>
                  <a:xfrm>
                    <a:off x="3468414" y="1344967"/>
                    <a:ext cx="331075" cy="430886"/>
                  </a:xfrm>
                  <a:prstGeom prst="rect">
                    <a:avLst/>
                  </a:prstGeom>
                  <a:noFill/>
                </p:spPr>
                <p:txBody>
                  <a:bodyPr wrap="square" rtlCol="0">
                    <a:spAutoFit/>
                  </a:bodyPr>
                  <a:lstStyle/>
                  <a:p>
                    <a:pPr defTabSz="685800" eaLnBrk="1" fontAlgn="auto" hangingPunct="1">
                      <a:spcBef>
                        <a:spcPts val="0"/>
                      </a:spcBef>
                      <a:spcAft>
                        <a:spcPts val="0"/>
                      </a:spcAft>
                    </a:pPr>
                    <a:r>
                      <a:rPr lang="en-US" sz="1500" dirty="0">
                        <a:solidFill>
                          <a:prstClr val="black"/>
                        </a:solidFill>
                        <a:latin typeface="Calibri" panose="020F0502020204030204"/>
                      </a:rPr>
                      <a:t>H</a:t>
                    </a:r>
                  </a:p>
                </p:txBody>
              </p:sp>
              <p:sp>
                <p:nvSpPr>
                  <p:cNvPr id="45" name="TextBox 44">
                    <a:extLst>
                      <a:ext uri="{FF2B5EF4-FFF2-40B4-BE49-F238E27FC236}">
                        <a16:creationId xmlns:a16="http://schemas.microsoft.com/office/drawing/2014/main" id="{D5125656-B41D-41D3-847F-F9C9C32BA351}"/>
                      </a:ext>
                    </a:extLst>
                  </p:cNvPr>
                  <p:cNvSpPr txBox="1"/>
                  <p:nvPr/>
                </p:nvSpPr>
                <p:spPr>
                  <a:xfrm>
                    <a:off x="2317531" y="658807"/>
                    <a:ext cx="331075" cy="430886"/>
                  </a:xfrm>
                  <a:prstGeom prst="rect">
                    <a:avLst/>
                  </a:prstGeom>
                  <a:noFill/>
                </p:spPr>
                <p:txBody>
                  <a:bodyPr wrap="square" rtlCol="0">
                    <a:spAutoFit/>
                  </a:bodyPr>
                  <a:lstStyle/>
                  <a:p>
                    <a:pPr defTabSz="685800" eaLnBrk="1" fontAlgn="auto" hangingPunct="1">
                      <a:spcBef>
                        <a:spcPts val="0"/>
                      </a:spcBef>
                      <a:spcAft>
                        <a:spcPts val="0"/>
                      </a:spcAft>
                    </a:pPr>
                    <a:r>
                      <a:rPr lang="en-US" sz="1500" dirty="0">
                        <a:solidFill>
                          <a:prstClr val="black"/>
                        </a:solidFill>
                        <a:latin typeface="Calibri" panose="020F0502020204030204"/>
                      </a:rPr>
                      <a:t>H</a:t>
                    </a:r>
                  </a:p>
                </p:txBody>
              </p:sp>
              <p:sp>
                <p:nvSpPr>
                  <p:cNvPr id="46" name="TextBox 45">
                    <a:extLst>
                      <a:ext uri="{FF2B5EF4-FFF2-40B4-BE49-F238E27FC236}">
                        <a16:creationId xmlns:a16="http://schemas.microsoft.com/office/drawing/2014/main" id="{C67F1EF8-CC5C-4D41-B09E-FA1278DEA539}"/>
                      </a:ext>
                    </a:extLst>
                  </p:cNvPr>
                  <p:cNvSpPr txBox="1"/>
                  <p:nvPr/>
                </p:nvSpPr>
                <p:spPr>
                  <a:xfrm>
                    <a:off x="1242848" y="2582917"/>
                    <a:ext cx="331075" cy="430886"/>
                  </a:xfrm>
                  <a:prstGeom prst="rect">
                    <a:avLst/>
                  </a:prstGeom>
                  <a:noFill/>
                </p:spPr>
                <p:txBody>
                  <a:bodyPr wrap="square" rtlCol="0">
                    <a:spAutoFit/>
                  </a:bodyPr>
                  <a:lstStyle/>
                  <a:p>
                    <a:pPr defTabSz="685800" eaLnBrk="1" fontAlgn="auto" hangingPunct="1">
                      <a:spcBef>
                        <a:spcPts val="0"/>
                      </a:spcBef>
                      <a:spcAft>
                        <a:spcPts val="0"/>
                      </a:spcAft>
                    </a:pPr>
                    <a:r>
                      <a:rPr lang="en-US" sz="1500" dirty="0">
                        <a:solidFill>
                          <a:prstClr val="black"/>
                        </a:solidFill>
                        <a:latin typeface="Calibri" panose="020F0502020204030204"/>
                      </a:rPr>
                      <a:t>H</a:t>
                    </a:r>
                  </a:p>
                </p:txBody>
              </p:sp>
            </p:grpSp>
          </p:grpSp>
        </p:grpSp>
        <p:sp>
          <p:nvSpPr>
            <p:cNvPr id="38" name="TextBox 37">
              <a:extLst>
                <a:ext uri="{FF2B5EF4-FFF2-40B4-BE49-F238E27FC236}">
                  <a16:creationId xmlns:a16="http://schemas.microsoft.com/office/drawing/2014/main" id="{A115E45D-7AD4-4A77-8AED-A737C6BA3D39}"/>
                </a:ext>
              </a:extLst>
            </p:cNvPr>
            <p:cNvSpPr txBox="1"/>
            <p:nvPr/>
          </p:nvSpPr>
          <p:spPr>
            <a:xfrm>
              <a:off x="8619795" y="2351808"/>
              <a:ext cx="331075" cy="430887"/>
            </a:xfrm>
            <a:prstGeom prst="rect">
              <a:avLst/>
            </a:prstGeom>
            <a:noFill/>
          </p:spPr>
          <p:txBody>
            <a:bodyPr wrap="square" rtlCol="0">
              <a:spAutoFit/>
            </a:bodyPr>
            <a:lstStyle/>
            <a:p>
              <a:pPr defTabSz="685800" eaLnBrk="1" fontAlgn="auto" hangingPunct="1">
                <a:spcBef>
                  <a:spcPts val="0"/>
                </a:spcBef>
                <a:spcAft>
                  <a:spcPts val="0"/>
                </a:spcAft>
              </a:pPr>
              <a:r>
                <a:rPr lang="en-US" sz="1500" dirty="0">
                  <a:solidFill>
                    <a:prstClr val="black"/>
                  </a:solidFill>
                  <a:latin typeface="Calibri" panose="020F0502020204030204"/>
                </a:rPr>
                <a:t>H</a:t>
              </a:r>
            </a:p>
          </p:txBody>
        </p:sp>
      </p:grpSp>
      <p:sp>
        <p:nvSpPr>
          <p:cNvPr id="53" name="Oval 52">
            <a:extLst>
              <a:ext uri="{FF2B5EF4-FFF2-40B4-BE49-F238E27FC236}">
                <a16:creationId xmlns:a16="http://schemas.microsoft.com/office/drawing/2014/main" id="{1D7C3433-0307-4DEF-9181-582DDC520387}"/>
              </a:ext>
            </a:extLst>
          </p:cNvPr>
          <p:cNvSpPr/>
          <p:nvPr/>
        </p:nvSpPr>
        <p:spPr>
          <a:xfrm>
            <a:off x="1516940" y="1920079"/>
            <a:ext cx="49267" cy="4138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eaLnBrk="1" fontAlgn="auto" hangingPunct="1">
              <a:spcBef>
                <a:spcPts val="0"/>
              </a:spcBef>
              <a:spcAft>
                <a:spcPts val="0"/>
              </a:spcAft>
            </a:pPr>
            <a:endParaRPr lang="en-US" sz="1350">
              <a:solidFill>
                <a:prstClr val="white"/>
              </a:solidFill>
              <a:latin typeface="Calibri" panose="020F0502020204030204"/>
            </a:endParaRPr>
          </a:p>
        </p:txBody>
      </p:sp>
      <p:sp>
        <p:nvSpPr>
          <p:cNvPr id="57" name="Oval 56">
            <a:extLst>
              <a:ext uri="{FF2B5EF4-FFF2-40B4-BE49-F238E27FC236}">
                <a16:creationId xmlns:a16="http://schemas.microsoft.com/office/drawing/2014/main" id="{EBB85356-A999-4C39-91A7-B382A2ED14C7}"/>
              </a:ext>
            </a:extLst>
          </p:cNvPr>
          <p:cNvSpPr/>
          <p:nvPr/>
        </p:nvSpPr>
        <p:spPr>
          <a:xfrm>
            <a:off x="2168746" y="1878694"/>
            <a:ext cx="49267" cy="4138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eaLnBrk="1" fontAlgn="auto" hangingPunct="1">
              <a:spcBef>
                <a:spcPts val="0"/>
              </a:spcBef>
              <a:spcAft>
                <a:spcPts val="0"/>
              </a:spcAft>
            </a:pPr>
            <a:endParaRPr lang="en-US" sz="1350">
              <a:solidFill>
                <a:prstClr val="white"/>
              </a:solidFill>
              <a:latin typeface="Calibri" panose="020F0502020204030204"/>
            </a:endParaRPr>
          </a:p>
        </p:txBody>
      </p:sp>
      <p:sp>
        <p:nvSpPr>
          <p:cNvPr id="58" name="Oval 57">
            <a:extLst>
              <a:ext uri="{FF2B5EF4-FFF2-40B4-BE49-F238E27FC236}">
                <a16:creationId xmlns:a16="http://schemas.microsoft.com/office/drawing/2014/main" id="{5DAB0F39-740C-4807-95E1-D86405AA36A6}"/>
              </a:ext>
            </a:extLst>
          </p:cNvPr>
          <p:cNvSpPr/>
          <p:nvPr/>
        </p:nvSpPr>
        <p:spPr>
          <a:xfrm>
            <a:off x="2087945" y="1984574"/>
            <a:ext cx="49267" cy="4138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eaLnBrk="1" fontAlgn="auto" hangingPunct="1">
              <a:spcBef>
                <a:spcPts val="0"/>
              </a:spcBef>
              <a:spcAft>
                <a:spcPts val="0"/>
              </a:spcAft>
            </a:pPr>
            <a:endParaRPr lang="en-US" sz="1350">
              <a:solidFill>
                <a:prstClr val="white"/>
              </a:solidFill>
              <a:latin typeface="Calibri" panose="020F0502020204030204"/>
            </a:endParaRPr>
          </a:p>
        </p:txBody>
      </p:sp>
      <p:sp>
        <p:nvSpPr>
          <p:cNvPr id="59" name="Oval 58">
            <a:extLst>
              <a:ext uri="{FF2B5EF4-FFF2-40B4-BE49-F238E27FC236}">
                <a16:creationId xmlns:a16="http://schemas.microsoft.com/office/drawing/2014/main" id="{980DF863-8ADC-492C-B7D6-836A82473D96}"/>
              </a:ext>
            </a:extLst>
          </p:cNvPr>
          <p:cNvSpPr/>
          <p:nvPr/>
        </p:nvSpPr>
        <p:spPr>
          <a:xfrm>
            <a:off x="4841493" y="1899386"/>
            <a:ext cx="49267" cy="4138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eaLnBrk="1" fontAlgn="auto" hangingPunct="1">
              <a:spcBef>
                <a:spcPts val="0"/>
              </a:spcBef>
              <a:spcAft>
                <a:spcPts val="0"/>
              </a:spcAft>
            </a:pPr>
            <a:endParaRPr lang="en-US" sz="1350" dirty="0">
              <a:solidFill>
                <a:prstClr val="white"/>
              </a:solidFill>
              <a:latin typeface="Calibri" panose="020F0502020204030204"/>
            </a:endParaRPr>
          </a:p>
        </p:txBody>
      </p:sp>
      <p:sp>
        <p:nvSpPr>
          <p:cNvPr id="60" name="Oval 59">
            <a:extLst>
              <a:ext uri="{FF2B5EF4-FFF2-40B4-BE49-F238E27FC236}">
                <a16:creationId xmlns:a16="http://schemas.microsoft.com/office/drawing/2014/main" id="{A96697D8-6264-4099-AF92-41CB78886D30}"/>
              </a:ext>
            </a:extLst>
          </p:cNvPr>
          <p:cNvSpPr/>
          <p:nvPr/>
        </p:nvSpPr>
        <p:spPr>
          <a:xfrm>
            <a:off x="4215303" y="1920078"/>
            <a:ext cx="49267" cy="4138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eaLnBrk="1" fontAlgn="auto" hangingPunct="1">
              <a:spcBef>
                <a:spcPts val="0"/>
              </a:spcBef>
              <a:spcAft>
                <a:spcPts val="0"/>
              </a:spcAft>
            </a:pPr>
            <a:endParaRPr lang="en-US" sz="1350">
              <a:solidFill>
                <a:prstClr val="white"/>
              </a:solidFill>
              <a:latin typeface="Calibri" panose="020F0502020204030204"/>
            </a:endParaRPr>
          </a:p>
        </p:txBody>
      </p:sp>
      <p:sp>
        <p:nvSpPr>
          <p:cNvPr id="61" name="Oval 60">
            <a:extLst>
              <a:ext uri="{FF2B5EF4-FFF2-40B4-BE49-F238E27FC236}">
                <a16:creationId xmlns:a16="http://schemas.microsoft.com/office/drawing/2014/main" id="{30377FF4-703F-4650-9454-B4C70969D512}"/>
              </a:ext>
            </a:extLst>
          </p:cNvPr>
          <p:cNvSpPr/>
          <p:nvPr/>
        </p:nvSpPr>
        <p:spPr>
          <a:xfrm>
            <a:off x="4314825" y="2025958"/>
            <a:ext cx="49267" cy="4138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eaLnBrk="1" fontAlgn="auto" hangingPunct="1">
              <a:spcBef>
                <a:spcPts val="0"/>
              </a:spcBef>
              <a:spcAft>
                <a:spcPts val="0"/>
              </a:spcAft>
            </a:pPr>
            <a:endParaRPr lang="en-US" sz="1350">
              <a:solidFill>
                <a:prstClr val="white"/>
              </a:solidFill>
              <a:latin typeface="Calibri" panose="020F0502020204030204"/>
            </a:endParaRPr>
          </a:p>
        </p:txBody>
      </p:sp>
      <p:sp>
        <p:nvSpPr>
          <p:cNvPr id="62" name="Oval 61">
            <a:extLst>
              <a:ext uri="{FF2B5EF4-FFF2-40B4-BE49-F238E27FC236}">
                <a16:creationId xmlns:a16="http://schemas.microsoft.com/office/drawing/2014/main" id="{DA302A34-DC79-4B43-B479-582303E086E9}"/>
              </a:ext>
            </a:extLst>
          </p:cNvPr>
          <p:cNvSpPr/>
          <p:nvPr/>
        </p:nvSpPr>
        <p:spPr>
          <a:xfrm>
            <a:off x="4447845" y="1628148"/>
            <a:ext cx="49267" cy="4138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eaLnBrk="1" fontAlgn="auto" hangingPunct="1">
              <a:spcBef>
                <a:spcPts val="0"/>
              </a:spcBef>
              <a:spcAft>
                <a:spcPts val="0"/>
              </a:spcAft>
            </a:pPr>
            <a:endParaRPr lang="en-US" sz="1350" dirty="0">
              <a:solidFill>
                <a:prstClr val="white"/>
              </a:solidFill>
              <a:latin typeface="Calibri" panose="020F0502020204030204"/>
            </a:endParaRPr>
          </a:p>
        </p:txBody>
      </p:sp>
      <p:sp>
        <p:nvSpPr>
          <p:cNvPr id="63" name="Oval 62">
            <a:extLst>
              <a:ext uri="{FF2B5EF4-FFF2-40B4-BE49-F238E27FC236}">
                <a16:creationId xmlns:a16="http://schemas.microsoft.com/office/drawing/2014/main" id="{EAC8E534-A90A-428D-9236-E07E0850A946}"/>
              </a:ext>
            </a:extLst>
          </p:cNvPr>
          <p:cNvSpPr/>
          <p:nvPr/>
        </p:nvSpPr>
        <p:spPr>
          <a:xfrm>
            <a:off x="1741103" y="1640688"/>
            <a:ext cx="49267" cy="4138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eaLnBrk="1" fontAlgn="auto" hangingPunct="1">
              <a:spcBef>
                <a:spcPts val="0"/>
              </a:spcBef>
              <a:spcAft>
                <a:spcPts val="0"/>
              </a:spcAft>
            </a:pPr>
            <a:endParaRPr lang="en-US" sz="1350">
              <a:solidFill>
                <a:prstClr val="white"/>
              </a:solidFill>
              <a:latin typeface="Calibri" panose="020F0502020204030204"/>
            </a:endParaRPr>
          </a:p>
        </p:txBody>
      </p:sp>
      <p:sp>
        <p:nvSpPr>
          <p:cNvPr id="64" name="Oval 63">
            <a:extLst>
              <a:ext uri="{FF2B5EF4-FFF2-40B4-BE49-F238E27FC236}">
                <a16:creationId xmlns:a16="http://schemas.microsoft.com/office/drawing/2014/main" id="{56BA022F-8E7A-4168-8688-4F9A1C96AD2E}"/>
              </a:ext>
            </a:extLst>
          </p:cNvPr>
          <p:cNvSpPr/>
          <p:nvPr/>
        </p:nvSpPr>
        <p:spPr>
          <a:xfrm>
            <a:off x="2182740" y="2067343"/>
            <a:ext cx="49267" cy="41384"/>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eaLnBrk="1" fontAlgn="auto" hangingPunct="1">
              <a:spcBef>
                <a:spcPts val="0"/>
              </a:spcBef>
              <a:spcAft>
                <a:spcPts val="0"/>
              </a:spcAft>
            </a:pPr>
            <a:endParaRPr lang="en-US" sz="1350">
              <a:solidFill>
                <a:prstClr val="white"/>
              </a:solidFill>
              <a:latin typeface="Calibri" panose="020F0502020204030204"/>
            </a:endParaRPr>
          </a:p>
        </p:txBody>
      </p:sp>
      <p:sp>
        <p:nvSpPr>
          <p:cNvPr id="65" name="Oval 64">
            <a:extLst>
              <a:ext uri="{FF2B5EF4-FFF2-40B4-BE49-F238E27FC236}">
                <a16:creationId xmlns:a16="http://schemas.microsoft.com/office/drawing/2014/main" id="{D4F0D950-74EA-4922-AC17-FF1F258DBF75}"/>
              </a:ext>
            </a:extLst>
          </p:cNvPr>
          <p:cNvSpPr/>
          <p:nvPr/>
        </p:nvSpPr>
        <p:spPr>
          <a:xfrm>
            <a:off x="2263537" y="1984573"/>
            <a:ext cx="49267" cy="41384"/>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eaLnBrk="1" fontAlgn="auto" hangingPunct="1">
              <a:spcBef>
                <a:spcPts val="0"/>
              </a:spcBef>
              <a:spcAft>
                <a:spcPts val="0"/>
              </a:spcAft>
            </a:pPr>
            <a:endParaRPr lang="en-US" sz="1350">
              <a:solidFill>
                <a:prstClr val="white"/>
              </a:solidFill>
              <a:latin typeface="Calibri" panose="020F0502020204030204"/>
            </a:endParaRPr>
          </a:p>
        </p:txBody>
      </p:sp>
      <p:sp>
        <p:nvSpPr>
          <p:cNvPr id="66" name="Oval 65">
            <a:extLst>
              <a:ext uri="{FF2B5EF4-FFF2-40B4-BE49-F238E27FC236}">
                <a16:creationId xmlns:a16="http://schemas.microsoft.com/office/drawing/2014/main" id="{4E7D69FE-C917-4F34-A749-3FBB06705FA5}"/>
              </a:ext>
            </a:extLst>
          </p:cNvPr>
          <p:cNvSpPr/>
          <p:nvPr/>
        </p:nvSpPr>
        <p:spPr>
          <a:xfrm>
            <a:off x="2477156" y="2025958"/>
            <a:ext cx="49267" cy="41384"/>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eaLnBrk="1" fontAlgn="auto" hangingPunct="1">
              <a:spcBef>
                <a:spcPts val="0"/>
              </a:spcBef>
              <a:spcAft>
                <a:spcPts val="0"/>
              </a:spcAft>
            </a:pPr>
            <a:endParaRPr lang="en-US" sz="1350">
              <a:solidFill>
                <a:prstClr val="white"/>
              </a:solidFill>
              <a:latin typeface="Calibri" panose="020F0502020204030204"/>
            </a:endParaRPr>
          </a:p>
        </p:txBody>
      </p:sp>
      <p:sp>
        <p:nvSpPr>
          <p:cNvPr id="67" name="Oval 66">
            <a:extLst>
              <a:ext uri="{FF2B5EF4-FFF2-40B4-BE49-F238E27FC236}">
                <a16:creationId xmlns:a16="http://schemas.microsoft.com/office/drawing/2014/main" id="{26F202A3-DD58-4B5B-99E2-6A8834F49FC8}"/>
              </a:ext>
            </a:extLst>
          </p:cNvPr>
          <p:cNvSpPr/>
          <p:nvPr/>
        </p:nvSpPr>
        <p:spPr>
          <a:xfrm>
            <a:off x="2261363" y="2449925"/>
            <a:ext cx="49267" cy="41384"/>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eaLnBrk="1" fontAlgn="auto" hangingPunct="1">
              <a:spcBef>
                <a:spcPts val="0"/>
              </a:spcBef>
              <a:spcAft>
                <a:spcPts val="0"/>
              </a:spcAft>
            </a:pPr>
            <a:endParaRPr lang="en-US" sz="1350">
              <a:solidFill>
                <a:prstClr val="white"/>
              </a:solidFill>
              <a:latin typeface="Calibri" panose="020F0502020204030204"/>
            </a:endParaRPr>
          </a:p>
        </p:txBody>
      </p:sp>
      <p:sp>
        <p:nvSpPr>
          <p:cNvPr id="68" name="Oval 67">
            <a:extLst>
              <a:ext uri="{FF2B5EF4-FFF2-40B4-BE49-F238E27FC236}">
                <a16:creationId xmlns:a16="http://schemas.microsoft.com/office/drawing/2014/main" id="{B0247A64-A95C-40DD-920B-211C3B14BCCD}"/>
              </a:ext>
            </a:extLst>
          </p:cNvPr>
          <p:cNvSpPr/>
          <p:nvPr/>
        </p:nvSpPr>
        <p:spPr>
          <a:xfrm>
            <a:off x="2355959" y="2443384"/>
            <a:ext cx="49267" cy="4138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eaLnBrk="1" fontAlgn="auto" hangingPunct="1">
              <a:spcBef>
                <a:spcPts val="0"/>
              </a:spcBef>
              <a:spcAft>
                <a:spcPts val="0"/>
              </a:spcAft>
            </a:pPr>
            <a:endParaRPr lang="en-US" sz="1350">
              <a:solidFill>
                <a:prstClr val="white"/>
              </a:solidFill>
              <a:latin typeface="Calibri" panose="020F0502020204030204"/>
            </a:endParaRPr>
          </a:p>
        </p:txBody>
      </p:sp>
      <p:sp>
        <p:nvSpPr>
          <p:cNvPr id="69" name="Oval 68">
            <a:extLst>
              <a:ext uri="{FF2B5EF4-FFF2-40B4-BE49-F238E27FC236}">
                <a16:creationId xmlns:a16="http://schemas.microsoft.com/office/drawing/2014/main" id="{EB027C2E-018A-43C8-A1DC-8421D6AEAB09}"/>
              </a:ext>
            </a:extLst>
          </p:cNvPr>
          <p:cNvSpPr/>
          <p:nvPr/>
        </p:nvSpPr>
        <p:spPr>
          <a:xfrm>
            <a:off x="2119474" y="2894584"/>
            <a:ext cx="49267" cy="4138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eaLnBrk="1" fontAlgn="auto" hangingPunct="1">
              <a:spcBef>
                <a:spcPts val="0"/>
              </a:spcBef>
              <a:spcAft>
                <a:spcPts val="0"/>
              </a:spcAft>
            </a:pPr>
            <a:endParaRPr lang="en-US" sz="1350">
              <a:solidFill>
                <a:prstClr val="white"/>
              </a:solidFill>
              <a:latin typeface="Calibri" panose="020F0502020204030204"/>
            </a:endParaRPr>
          </a:p>
        </p:txBody>
      </p:sp>
      <p:sp>
        <p:nvSpPr>
          <p:cNvPr id="70" name="Oval 69">
            <a:extLst>
              <a:ext uri="{FF2B5EF4-FFF2-40B4-BE49-F238E27FC236}">
                <a16:creationId xmlns:a16="http://schemas.microsoft.com/office/drawing/2014/main" id="{4FFAFE2D-D595-4FA4-B390-675ACD74076E}"/>
              </a:ext>
            </a:extLst>
          </p:cNvPr>
          <p:cNvSpPr/>
          <p:nvPr/>
        </p:nvSpPr>
        <p:spPr>
          <a:xfrm>
            <a:off x="2200769" y="2997778"/>
            <a:ext cx="49267" cy="4138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eaLnBrk="1" fontAlgn="auto" hangingPunct="1">
              <a:spcBef>
                <a:spcPts val="0"/>
              </a:spcBef>
              <a:spcAft>
                <a:spcPts val="0"/>
              </a:spcAft>
            </a:pPr>
            <a:endParaRPr lang="en-US" sz="1350">
              <a:solidFill>
                <a:prstClr val="white"/>
              </a:solidFill>
              <a:latin typeface="Calibri" panose="020F0502020204030204"/>
            </a:endParaRPr>
          </a:p>
        </p:txBody>
      </p:sp>
      <p:sp>
        <p:nvSpPr>
          <p:cNvPr id="71" name="Oval 70">
            <a:extLst>
              <a:ext uri="{FF2B5EF4-FFF2-40B4-BE49-F238E27FC236}">
                <a16:creationId xmlns:a16="http://schemas.microsoft.com/office/drawing/2014/main" id="{86754F1D-7E4D-492A-8C42-19E13FF133D5}"/>
              </a:ext>
            </a:extLst>
          </p:cNvPr>
          <p:cNvSpPr/>
          <p:nvPr/>
        </p:nvSpPr>
        <p:spPr>
          <a:xfrm>
            <a:off x="2538246" y="2790583"/>
            <a:ext cx="49267" cy="4138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eaLnBrk="1" fontAlgn="auto" hangingPunct="1">
              <a:spcBef>
                <a:spcPts val="0"/>
              </a:spcBef>
              <a:spcAft>
                <a:spcPts val="0"/>
              </a:spcAft>
            </a:pPr>
            <a:endParaRPr lang="en-US" sz="1350">
              <a:solidFill>
                <a:prstClr val="white"/>
              </a:solidFill>
              <a:latin typeface="Calibri" panose="020F0502020204030204"/>
            </a:endParaRPr>
          </a:p>
        </p:txBody>
      </p:sp>
      <p:sp>
        <p:nvSpPr>
          <p:cNvPr id="73" name="Oval 72">
            <a:extLst>
              <a:ext uri="{FF2B5EF4-FFF2-40B4-BE49-F238E27FC236}">
                <a16:creationId xmlns:a16="http://schemas.microsoft.com/office/drawing/2014/main" id="{CE7BBD8F-0D55-4F70-8BB2-36596F1A4478}"/>
              </a:ext>
            </a:extLst>
          </p:cNvPr>
          <p:cNvSpPr/>
          <p:nvPr/>
        </p:nvSpPr>
        <p:spPr>
          <a:xfrm>
            <a:off x="2038678" y="2954422"/>
            <a:ext cx="49267" cy="41384"/>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eaLnBrk="1" fontAlgn="auto" hangingPunct="1">
              <a:spcBef>
                <a:spcPts val="0"/>
              </a:spcBef>
              <a:spcAft>
                <a:spcPts val="0"/>
              </a:spcAft>
            </a:pPr>
            <a:endParaRPr lang="en-US" sz="1350">
              <a:solidFill>
                <a:prstClr val="white"/>
              </a:solidFill>
              <a:latin typeface="Calibri" panose="020F0502020204030204"/>
            </a:endParaRPr>
          </a:p>
        </p:txBody>
      </p:sp>
      <p:sp>
        <p:nvSpPr>
          <p:cNvPr id="74" name="Oval 73">
            <a:extLst>
              <a:ext uri="{FF2B5EF4-FFF2-40B4-BE49-F238E27FC236}">
                <a16:creationId xmlns:a16="http://schemas.microsoft.com/office/drawing/2014/main" id="{1C97BC5E-5FF3-4FB4-B7CE-09515F7BF372}"/>
              </a:ext>
            </a:extLst>
          </p:cNvPr>
          <p:cNvSpPr/>
          <p:nvPr/>
        </p:nvSpPr>
        <p:spPr>
          <a:xfrm>
            <a:off x="2112578" y="3063079"/>
            <a:ext cx="49267" cy="41384"/>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eaLnBrk="1" fontAlgn="auto" hangingPunct="1">
              <a:spcBef>
                <a:spcPts val="0"/>
              </a:spcBef>
              <a:spcAft>
                <a:spcPts val="0"/>
              </a:spcAft>
            </a:pPr>
            <a:endParaRPr lang="en-US" sz="1350">
              <a:solidFill>
                <a:prstClr val="white"/>
              </a:solidFill>
              <a:latin typeface="Calibri" panose="020F0502020204030204"/>
            </a:endParaRPr>
          </a:p>
        </p:txBody>
      </p:sp>
      <p:sp>
        <p:nvSpPr>
          <p:cNvPr id="75" name="Oval 74">
            <a:extLst>
              <a:ext uri="{FF2B5EF4-FFF2-40B4-BE49-F238E27FC236}">
                <a16:creationId xmlns:a16="http://schemas.microsoft.com/office/drawing/2014/main" id="{F522E641-E2C8-4996-83B3-AD842C08B0E1}"/>
              </a:ext>
            </a:extLst>
          </p:cNvPr>
          <p:cNvSpPr/>
          <p:nvPr/>
        </p:nvSpPr>
        <p:spPr>
          <a:xfrm>
            <a:off x="1910582" y="3254504"/>
            <a:ext cx="49267" cy="41384"/>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eaLnBrk="1" fontAlgn="auto" hangingPunct="1">
              <a:spcBef>
                <a:spcPts val="0"/>
              </a:spcBef>
              <a:spcAft>
                <a:spcPts val="0"/>
              </a:spcAft>
            </a:pPr>
            <a:endParaRPr lang="en-US" sz="1350">
              <a:solidFill>
                <a:prstClr val="white"/>
              </a:solidFill>
              <a:latin typeface="Calibri" panose="020F0502020204030204"/>
            </a:endParaRPr>
          </a:p>
        </p:txBody>
      </p:sp>
      <p:sp>
        <p:nvSpPr>
          <p:cNvPr id="76" name="Oval 75">
            <a:extLst>
              <a:ext uri="{FF2B5EF4-FFF2-40B4-BE49-F238E27FC236}">
                <a16:creationId xmlns:a16="http://schemas.microsoft.com/office/drawing/2014/main" id="{6D8017AF-671D-4E33-B11B-28842FCF2227}"/>
              </a:ext>
            </a:extLst>
          </p:cNvPr>
          <p:cNvSpPr/>
          <p:nvPr/>
        </p:nvSpPr>
        <p:spPr>
          <a:xfrm>
            <a:off x="1661292" y="2915276"/>
            <a:ext cx="49267" cy="41384"/>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eaLnBrk="1" fontAlgn="auto" hangingPunct="1">
              <a:spcBef>
                <a:spcPts val="0"/>
              </a:spcBef>
              <a:spcAft>
                <a:spcPts val="0"/>
              </a:spcAft>
            </a:pPr>
            <a:endParaRPr lang="en-US" sz="1350">
              <a:solidFill>
                <a:prstClr val="white"/>
              </a:solidFill>
              <a:latin typeface="Calibri" panose="020F0502020204030204"/>
            </a:endParaRPr>
          </a:p>
        </p:txBody>
      </p:sp>
      <p:sp>
        <p:nvSpPr>
          <p:cNvPr id="77" name="Oval 76">
            <a:extLst>
              <a:ext uri="{FF2B5EF4-FFF2-40B4-BE49-F238E27FC236}">
                <a16:creationId xmlns:a16="http://schemas.microsoft.com/office/drawing/2014/main" id="{1E3C1AAF-F811-436B-900D-17FA38A77ECD}"/>
              </a:ext>
            </a:extLst>
          </p:cNvPr>
          <p:cNvSpPr/>
          <p:nvPr/>
        </p:nvSpPr>
        <p:spPr>
          <a:xfrm>
            <a:off x="1573105" y="3018469"/>
            <a:ext cx="49267" cy="4138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eaLnBrk="1" fontAlgn="auto" hangingPunct="1">
              <a:spcBef>
                <a:spcPts val="0"/>
              </a:spcBef>
              <a:spcAft>
                <a:spcPts val="0"/>
              </a:spcAft>
            </a:pPr>
            <a:endParaRPr lang="en-US" sz="1350">
              <a:solidFill>
                <a:prstClr val="white"/>
              </a:solidFill>
              <a:latin typeface="Calibri" panose="020F0502020204030204"/>
            </a:endParaRPr>
          </a:p>
        </p:txBody>
      </p:sp>
      <p:sp>
        <p:nvSpPr>
          <p:cNvPr id="78" name="Oval 77">
            <a:extLst>
              <a:ext uri="{FF2B5EF4-FFF2-40B4-BE49-F238E27FC236}">
                <a16:creationId xmlns:a16="http://schemas.microsoft.com/office/drawing/2014/main" id="{66139E67-8922-450F-83FF-386793E387C7}"/>
              </a:ext>
            </a:extLst>
          </p:cNvPr>
          <p:cNvSpPr/>
          <p:nvPr/>
        </p:nvSpPr>
        <p:spPr>
          <a:xfrm>
            <a:off x="1130189" y="2762996"/>
            <a:ext cx="49267" cy="4138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eaLnBrk="1" fontAlgn="auto" hangingPunct="1">
              <a:spcBef>
                <a:spcPts val="0"/>
              </a:spcBef>
              <a:spcAft>
                <a:spcPts val="0"/>
              </a:spcAft>
            </a:pPr>
            <a:endParaRPr lang="en-US" sz="1350">
              <a:solidFill>
                <a:prstClr val="white"/>
              </a:solidFill>
              <a:latin typeface="Calibri" panose="020F0502020204030204"/>
            </a:endParaRPr>
          </a:p>
        </p:txBody>
      </p:sp>
      <p:sp>
        <p:nvSpPr>
          <p:cNvPr id="79" name="Oval 78">
            <a:extLst>
              <a:ext uri="{FF2B5EF4-FFF2-40B4-BE49-F238E27FC236}">
                <a16:creationId xmlns:a16="http://schemas.microsoft.com/office/drawing/2014/main" id="{031DD156-EF6A-47C4-9A6F-D849F4E5A2EF}"/>
              </a:ext>
            </a:extLst>
          </p:cNvPr>
          <p:cNvSpPr/>
          <p:nvPr/>
        </p:nvSpPr>
        <p:spPr>
          <a:xfrm>
            <a:off x="1249416" y="2491309"/>
            <a:ext cx="49267" cy="4138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eaLnBrk="1" fontAlgn="auto" hangingPunct="1">
              <a:spcBef>
                <a:spcPts val="0"/>
              </a:spcBef>
              <a:spcAft>
                <a:spcPts val="0"/>
              </a:spcAft>
            </a:pPr>
            <a:endParaRPr lang="en-US" sz="1350">
              <a:solidFill>
                <a:prstClr val="white"/>
              </a:solidFill>
              <a:latin typeface="Calibri" panose="020F0502020204030204"/>
            </a:endParaRPr>
          </a:p>
        </p:txBody>
      </p:sp>
      <p:sp>
        <p:nvSpPr>
          <p:cNvPr id="80" name="Oval 79">
            <a:extLst>
              <a:ext uri="{FF2B5EF4-FFF2-40B4-BE49-F238E27FC236}">
                <a16:creationId xmlns:a16="http://schemas.microsoft.com/office/drawing/2014/main" id="{7A3C3408-4C67-4125-AC73-E85EB908C49A}"/>
              </a:ext>
            </a:extLst>
          </p:cNvPr>
          <p:cNvSpPr/>
          <p:nvPr/>
        </p:nvSpPr>
        <p:spPr>
          <a:xfrm>
            <a:off x="1343025" y="2491309"/>
            <a:ext cx="49267" cy="4138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eaLnBrk="1" fontAlgn="auto" hangingPunct="1">
              <a:spcBef>
                <a:spcPts val="0"/>
              </a:spcBef>
              <a:spcAft>
                <a:spcPts val="0"/>
              </a:spcAft>
            </a:pPr>
            <a:endParaRPr lang="en-US" sz="1350">
              <a:solidFill>
                <a:prstClr val="white"/>
              </a:solidFill>
              <a:latin typeface="Calibri" panose="020F0502020204030204"/>
            </a:endParaRPr>
          </a:p>
        </p:txBody>
      </p:sp>
      <p:sp>
        <p:nvSpPr>
          <p:cNvPr id="81" name="Oval 80">
            <a:extLst>
              <a:ext uri="{FF2B5EF4-FFF2-40B4-BE49-F238E27FC236}">
                <a16:creationId xmlns:a16="http://schemas.microsoft.com/office/drawing/2014/main" id="{CCF60A4A-4CAD-44B1-8A27-502F4F3BD561}"/>
              </a:ext>
            </a:extLst>
          </p:cNvPr>
          <p:cNvSpPr/>
          <p:nvPr/>
        </p:nvSpPr>
        <p:spPr>
          <a:xfrm>
            <a:off x="1249415" y="2346599"/>
            <a:ext cx="49267" cy="41384"/>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eaLnBrk="1" fontAlgn="auto" hangingPunct="1">
              <a:spcBef>
                <a:spcPts val="0"/>
              </a:spcBef>
              <a:spcAft>
                <a:spcPts val="0"/>
              </a:spcAft>
            </a:pPr>
            <a:endParaRPr lang="en-US" sz="1350">
              <a:solidFill>
                <a:prstClr val="white"/>
              </a:solidFill>
              <a:latin typeface="Calibri" panose="020F0502020204030204"/>
            </a:endParaRPr>
          </a:p>
        </p:txBody>
      </p:sp>
      <p:sp>
        <p:nvSpPr>
          <p:cNvPr id="82" name="Oval 81">
            <a:extLst>
              <a:ext uri="{FF2B5EF4-FFF2-40B4-BE49-F238E27FC236}">
                <a16:creationId xmlns:a16="http://schemas.microsoft.com/office/drawing/2014/main" id="{F4672BB5-CC59-4BCF-88EB-34C960350FE4}"/>
              </a:ext>
            </a:extLst>
          </p:cNvPr>
          <p:cNvSpPr/>
          <p:nvPr/>
        </p:nvSpPr>
        <p:spPr>
          <a:xfrm>
            <a:off x="1343024" y="2346599"/>
            <a:ext cx="49267" cy="41384"/>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eaLnBrk="1" fontAlgn="auto" hangingPunct="1">
              <a:spcBef>
                <a:spcPts val="0"/>
              </a:spcBef>
              <a:spcAft>
                <a:spcPts val="0"/>
              </a:spcAft>
            </a:pPr>
            <a:endParaRPr lang="en-US" sz="1350">
              <a:solidFill>
                <a:prstClr val="white"/>
              </a:solidFill>
              <a:latin typeface="Calibri" panose="020F0502020204030204"/>
            </a:endParaRPr>
          </a:p>
        </p:txBody>
      </p:sp>
      <p:sp>
        <p:nvSpPr>
          <p:cNvPr id="83" name="Oval 82">
            <a:extLst>
              <a:ext uri="{FF2B5EF4-FFF2-40B4-BE49-F238E27FC236}">
                <a16:creationId xmlns:a16="http://schemas.microsoft.com/office/drawing/2014/main" id="{401D4F8B-8112-4BC5-A324-89A8C96AF01D}"/>
              </a:ext>
            </a:extLst>
          </p:cNvPr>
          <p:cNvSpPr/>
          <p:nvPr/>
        </p:nvSpPr>
        <p:spPr>
          <a:xfrm>
            <a:off x="1129203" y="2134615"/>
            <a:ext cx="49267" cy="41384"/>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eaLnBrk="1" fontAlgn="auto" hangingPunct="1">
              <a:spcBef>
                <a:spcPts val="0"/>
              </a:spcBef>
              <a:spcAft>
                <a:spcPts val="0"/>
              </a:spcAft>
            </a:pPr>
            <a:endParaRPr lang="en-US" sz="1350">
              <a:solidFill>
                <a:prstClr val="white"/>
              </a:solidFill>
              <a:latin typeface="Calibri" panose="020F0502020204030204"/>
            </a:endParaRPr>
          </a:p>
        </p:txBody>
      </p:sp>
      <p:sp>
        <p:nvSpPr>
          <p:cNvPr id="84" name="Oval 83">
            <a:extLst>
              <a:ext uri="{FF2B5EF4-FFF2-40B4-BE49-F238E27FC236}">
                <a16:creationId xmlns:a16="http://schemas.microsoft.com/office/drawing/2014/main" id="{8E8EF2BE-C52B-49F8-AFF7-A2E8BE9DEEDC}"/>
              </a:ext>
            </a:extLst>
          </p:cNvPr>
          <p:cNvSpPr/>
          <p:nvPr/>
        </p:nvSpPr>
        <p:spPr>
          <a:xfrm>
            <a:off x="1585421" y="2005266"/>
            <a:ext cx="49267" cy="41384"/>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eaLnBrk="1" fontAlgn="auto" hangingPunct="1">
              <a:spcBef>
                <a:spcPts val="0"/>
              </a:spcBef>
              <a:spcAft>
                <a:spcPts val="0"/>
              </a:spcAft>
            </a:pPr>
            <a:endParaRPr lang="en-US" sz="1350">
              <a:solidFill>
                <a:prstClr val="white"/>
              </a:solidFill>
              <a:latin typeface="Calibri" panose="020F0502020204030204"/>
            </a:endParaRPr>
          </a:p>
        </p:txBody>
      </p:sp>
      <p:sp>
        <p:nvSpPr>
          <p:cNvPr id="85" name="Oval 84">
            <a:extLst>
              <a:ext uri="{FF2B5EF4-FFF2-40B4-BE49-F238E27FC236}">
                <a16:creationId xmlns:a16="http://schemas.microsoft.com/office/drawing/2014/main" id="{3FC04614-61C8-4430-8422-F0DAECB85A85}"/>
              </a:ext>
            </a:extLst>
          </p:cNvPr>
          <p:cNvSpPr/>
          <p:nvPr/>
        </p:nvSpPr>
        <p:spPr>
          <a:xfrm>
            <a:off x="4742464" y="1984573"/>
            <a:ext cx="49267" cy="41384"/>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eaLnBrk="1" fontAlgn="auto" hangingPunct="1">
              <a:spcBef>
                <a:spcPts val="0"/>
              </a:spcBef>
              <a:spcAft>
                <a:spcPts val="0"/>
              </a:spcAft>
            </a:pPr>
            <a:endParaRPr lang="en-US" sz="1350">
              <a:solidFill>
                <a:prstClr val="white"/>
              </a:solidFill>
              <a:latin typeface="Calibri" panose="020F0502020204030204"/>
            </a:endParaRPr>
          </a:p>
        </p:txBody>
      </p:sp>
      <p:sp>
        <p:nvSpPr>
          <p:cNvPr id="86" name="Oval 85">
            <a:extLst>
              <a:ext uri="{FF2B5EF4-FFF2-40B4-BE49-F238E27FC236}">
                <a16:creationId xmlns:a16="http://schemas.microsoft.com/office/drawing/2014/main" id="{1253C7D3-4A3B-49F2-AB82-CD1A21A3CF2A}"/>
              </a:ext>
            </a:extLst>
          </p:cNvPr>
          <p:cNvSpPr/>
          <p:nvPr/>
        </p:nvSpPr>
        <p:spPr>
          <a:xfrm>
            <a:off x="5015405" y="2408541"/>
            <a:ext cx="49267" cy="41384"/>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eaLnBrk="1" fontAlgn="auto" hangingPunct="1">
              <a:spcBef>
                <a:spcPts val="0"/>
              </a:spcBef>
              <a:spcAft>
                <a:spcPts val="0"/>
              </a:spcAft>
            </a:pPr>
            <a:endParaRPr lang="en-US" sz="1350">
              <a:solidFill>
                <a:prstClr val="white"/>
              </a:solidFill>
              <a:latin typeface="Calibri" panose="020F0502020204030204"/>
            </a:endParaRPr>
          </a:p>
        </p:txBody>
      </p:sp>
      <p:sp>
        <p:nvSpPr>
          <p:cNvPr id="87" name="Oval 86">
            <a:extLst>
              <a:ext uri="{FF2B5EF4-FFF2-40B4-BE49-F238E27FC236}">
                <a16:creationId xmlns:a16="http://schemas.microsoft.com/office/drawing/2014/main" id="{E65458AC-53D0-4587-8660-67C11FDB33A2}"/>
              </a:ext>
            </a:extLst>
          </p:cNvPr>
          <p:cNvSpPr/>
          <p:nvPr/>
        </p:nvSpPr>
        <p:spPr>
          <a:xfrm>
            <a:off x="5141529" y="2402000"/>
            <a:ext cx="49267" cy="41384"/>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eaLnBrk="1" fontAlgn="auto" hangingPunct="1">
              <a:spcBef>
                <a:spcPts val="0"/>
              </a:spcBef>
              <a:spcAft>
                <a:spcPts val="0"/>
              </a:spcAft>
            </a:pPr>
            <a:endParaRPr lang="en-US" sz="1350">
              <a:solidFill>
                <a:prstClr val="white"/>
              </a:solidFill>
              <a:latin typeface="Calibri" panose="020F0502020204030204"/>
            </a:endParaRPr>
          </a:p>
        </p:txBody>
      </p:sp>
      <p:sp>
        <p:nvSpPr>
          <p:cNvPr id="88" name="Oval 87">
            <a:extLst>
              <a:ext uri="{FF2B5EF4-FFF2-40B4-BE49-F238E27FC236}">
                <a16:creationId xmlns:a16="http://schemas.microsoft.com/office/drawing/2014/main" id="{303F0880-DCAB-4542-8C60-29FE84E04291}"/>
              </a:ext>
            </a:extLst>
          </p:cNvPr>
          <p:cNvSpPr/>
          <p:nvPr/>
        </p:nvSpPr>
        <p:spPr>
          <a:xfrm>
            <a:off x="5166162" y="2025958"/>
            <a:ext cx="49267" cy="41384"/>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eaLnBrk="1" fontAlgn="auto" hangingPunct="1">
              <a:spcBef>
                <a:spcPts val="0"/>
              </a:spcBef>
              <a:spcAft>
                <a:spcPts val="0"/>
              </a:spcAft>
            </a:pPr>
            <a:endParaRPr lang="en-US" sz="1350">
              <a:solidFill>
                <a:prstClr val="white"/>
              </a:solidFill>
              <a:latin typeface="Calibri" panose="020F0502020204030204"/>
            </a:endParaRPr>
          </a:p>
        </p:txBody>
      </p:sp>
      <p:sp>
        <p:nvSpPr>
          <p:cNvPr id="89" name="Oval 88">
            <a:extLst>
              <a:ext uri="{FF2B5EF4-FFF2-40B4-BE49-F238E27FC236}">
                <a16:creationId xmlns:a16="http://schemas.microsoft.com/office/drawing/2014/main" id="{D0986666-F56E-4916-ADB1-A1F118B10C62}"/>
              </a:ext>
            </a:extLst>
          </p:cNvPr>
          <p:cNvSpPr/>
          <p:nvPr/>
        </p:nvSpPr>
        <p:spPr>
          <a:xfrm>
            <a:off x="5015404" y="2540219"/>
            <a:ext cx="49267" cy="4138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eaLnBrk="1" fontAlgn="auto" hangingPunct="1">
              <a:spcBef>
                <a:spcPts val="0"/>
              </a:spcBef>
              <a:spcAft>
                <a:spcPts val="0"/>
              </a:spcAft>
            </a:pPr>
            <a:endParaRPr lang="en-US" sz="1350">
              <a:solidFill>
                <a:prstClr val="white"/>
              </a:solidFill>
              <a:latin typeface="Calibri" panose="020F0502020204030204"/>
            </a:endParaRPr>
          </a:p>
        </p:txBody>
      </p:sp>
      <p:sp>
        <p:nvSpPr>
          <p:cNvPr id="90" name="Oval 89">
            <a:extLst>
              <a:ext uri="{FF2B5EF4-FFF2-40B4-BE49-F238E27FC236}">
                <a16:creationId xmlns:a16="http://schemas.microsoft.com/office/drawing/2014/main" id="{0E6A7360-E1E5-4B66-BBFF-AD710ED75974}"/>
              </a:ext>
            </a:extLst>
          </p:cNvPr>
          <p:cNvSpPr/>
          <p:nvPr/>
        </p:nvSpPr>
        <p:spPr>
          <a:xfrm>
            <a:off x="5144485" y="2557015"/>
            <a:ext cx="49267" cy="4138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eaLnBrk="1" fontAlgn="auto" hangingPunct="1">
              <a:spcBef>
                <a:spcPts val="0"/>
              </a:spcBef>
              <a:spcAft>
                <a:spcPts val="0"/>
              </a:spcAft>
            </a:pPr>
            <a:endParaRPr lang="en-US" sz="1350">
              <a:solidFill>
                <a:prstClr val="white"/>
              </a:solidFill>
              <a:latin typeface="Calibri" panose="020F0502020204030204"/>
            </a:endParaRPr>
          </a:p>
        </p:txBody>
      </p:sp>
      <p:sp>
        <p:nvSpPr>
          <p:cNvPr id="91" name="Oval 90">
            <a:extLst>
              <a:ext uri="{FF2B5EF4-FFF2-40B4-BE49-F238E27FC236}">
                <a16:creationId xmlns:a16="http://schemas.microsoft.com/office/drawing/2014/main" id="{560282EE-32C5-4A4F-862A-95E76BBAABC7}"/>
              </a:ext>
            </a:extLst>
          </p:cNvPr>
          <p:cNvSpPr/>
          <p:nvPr/>
        </p:nvSpPr>
        <p:spPr>
          <a:xfrm>
            <a:off x="5224297" y="2790583"/>
            <a:ext cx="49267" cy="4138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eaLnBrk="1" fontAlgn="auto" hangingPunct="1">
              <a:spcBef>
                <a:spcPts val="0"/>
              </a:spcBef>
              <a:spcAft>
                <a:spcPts val="0"/>
              </a:spcAft>
            </a:pPr>
            <a:endParaRPr lang="en-US" sz="1350">
              <a:solidFill>
                <a:prstClr val="white"/>
              </a:solidFill>
              <a:latin typeface="Calibri" panose="020F0502020204030204"/>
            </a:endParaRPr>
          </a:p>
        </p:txBody>
      </p:sp>
      <p:sp>
        <p:nvSpPr>
          <p:cNvPr id="92" name="Oval 91">
            <a:extLst>
              <a:ext uri="{FF2B5EF4-FFF2-40B4-BE49-F238E27FC236}">
                <a16:creationId xmlns:a16="http://schemas.microsoft.com/office/drawing/2014/main" id="{6F498565-0708-4A48-B4B9-EEC33242EA67}"/>
              </a:ext>
            </a:extLst>
          </p:cNvPr>
          <p:cNvSpPr/>
          <p:nvPr/>
        </p:nvSpPr>
        <p:spPr>
          <a:xfrm>
            <a:off x="4798629" y="2873892"/>
            <a:ext cx="49267" cy="4138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eaLnBrk="1" fontAlgn="auto" hangingPunct="1">
              <a:spcBef>
                <a:spcPts val="0"/>
              </a:spcBef>
              <a:spcAft>
                <a:spcPts val="0"/>
              </a:spcAft>
            </a:pPr>
            <a:endParaRPr lang="en-US" sz="1350">
              <a:solidFill>
                <a:prstClr val="white"/>
              </a:solidFill>
              <a:latin typeface="Calibri" panose="020F0502020204030204"/>
            </a:endParaRPr>
          </a:p>
        </p:txBody>
      </p:sp>
      <p:sp>
        <p:nvSpPr>
          <p:cNvPr id="93" name="Oval 92">
            <a:extLst>
              <a:ext uri="{FF2B5EF4-FFF2-40B4-BE49-F238E27FC236}">
                <a16:creationId xmlns:a16="http://schemas.microsoft.com/office/drawing/2014/main" id="{FABFD446-4C27-41F1-8AA3-B7BEAAF0AF27}"/>
              </a:ext>
            </a:extLst>
          </p:cNvPr>
          <p:cNvSpPr/>
          <p:nvPr/>
        </p:nvSpPr>
        <p:spPr>
          <a:xfrm>
            <a:off x="4866126" y="2954422"/>
            <a:ext cx="49268" cy="41384"/>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eaLnBrk="1" fontAlgn="auto" hangingPunct="1">
              <a:spcBef>
                <a:spcPts val="0"/>
              </a:spcBef>
              <a:spcAft>
                <a:spcPts val="0"/>
              </a:spcAft>
            </a:pPr>
            <a:endParaRPr lang="en-US" sz="1350">
              <a:solidFill>
                <a:prstClr val="white"/>
              </a:solidFill>
              <a:latin typeface="Calibri" panose="020F0502020204030204"/>
            </a:endParaRPr>
          </a:p>
        </p:txBody>
      </p:sp>
      <p:sp>
        <p:nvSpPr>
          <p:cNvPr id="94" name="Oval 93">
            <a:extLst>
              <a:ext uri="{FF2B5EF4-FFF2-40B4-BE49-F238E27FC236}">
                <a16:creationId xmlns:a16="http://schemas.microsoft.com/office/drawing/2014/main" id="{0655599D-5E89-4B2F-B27D-2B900A321C90}"/>
              </a:ext>
            </a:extLst>
          </p:cNvPr>
          <p:cNvSpPr/>
          <p:nvPr/>
        </p:nvSpPr>
        <p:spPr>
          <a:xfrm>
            <a:off x="4392666" y="2954421"/>
            <a:ext cx="49268" cy="41384"/>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eaLnBrk="1" fontAlgn="auto" hangingPunct="1">
              <a:spcBef>
                <a:spcPts val="0"/>
              </a:spcBef>
              <a:spcAft>
                <a:spcPts val="0"/>
              </a:spcAft>
            </a:pPr>
            <a:endParaRPr lang="en-US" sz="1350">
              <a:solidFill>
                <a:prstClr val="white"/>
              </a:solidFill>
              <a:latin typeface="Calibri" panose="020F0502020204030204"/>
            </a:endParaRPr>
          </a:p>
        </p:txBody>
      </p:sp>
      <p:sp>
        <p:nvSpPr>
          <p:cNvPr id="95" name="Oval 94">
            <a:extLst>
              <a:ext uri="{FF2B5EF4-FFF2-40B4-BE49-F238E27FC236}">
                <a16:creationId xmlns:a16="http://schemas.microsoft.com/office/drawing/2014/main" id="{661A8BB4-3512-477D-BFE8-2986B2060BDF}"/>
              </a:ext>
            </a:extLst>
          </p:cNvPr>
          <p:cNvSpPr/>
          <p:nvPr/>
        </p:nvSpPr>
        <p:spPr>
          <a:xfrm>
            <a:off x="4324678" y="3042386"/>
            <a:ext cx="49268" cy="41384"/>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eaLnBrk="1" fontAlgn="auto" hangingPunct="1">
              <a:spcBef>
                <a:spcPts val="0"/>
              </a:spcBef>
              <a:spcAft>
                <a:spcPts val="0"/>
              </a:spcAft>
            </a:pPr>
            <a:endParaRPr lang="en-US" sz="1350">
              <a:solidFill>
                <a:prstClr val="white"/>
              </a:solidFill>
              <a:latin typeface="Calibri" panose="020F0502020204030204"/>
            </a:endParaRPr>
          </a:p>
        </p:txBody>
      </p:sp>
      <p:sp>
        <p:nvSpPr>
          <p:cNvPr id="96" name="Oval 95">
            <a:extLst>
              <a:ext uri="{FF2B5EF4-FFF2-40B4-BE49-F238E27FC236}">
                <a16:creationId xmlns:a16="http://schemas.microsoft.com/office/drawing/2014/main" id="{20ABC722-2DFA-4BDD-9728-F49E7846AA3A}"/>
              </a:ext>
            </a:extLst>
          </p:cNvPr>
          <p:cNvSpPr/>
          <p:nvPr/>
        </p:nvSpPr>
        <p:spPr>
          <a:xfrm>
            <a:off x="4609824" y="3257136"/>
            <a:ext cx="68933" cy="41384"/>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eaLnBrk="1" fontAlgn="auto" hangingPunct="1">
              <a:spcBef>
                <a:spcPts val="0"/>
              </a:spcBef>
              <a:spcAft>
                <a:spcPts val="0"/>
              </a:spcAft>
            </a:pPr>
            <a:endParaRPr lang="en-US" sz="1350">
              <a:solidFill>
                <a:prstClr val="white"/>
              </a:solidFill>
              <a:latin typeface="Calibri" panose="020F0502020204030204"/>
            </a:endParaRPr>
          </a:p>
        </p:txBody>
      </p:sp>
      <p:sp>
        <p:nvSpPr>
          <p:cNvPr id="98" name="Oval 97">
            <a:extLst>
              <a:ext uri="{FF2B5EF4-FFF2-40B4-BE49-F238E27FC236}">
                <a16:creationId xmlns:a16="http://schemas.microsoft.com/office/drawing/2014/main" id="{F9858AD1-9A0B-43A3-9C78-AE0659045096}"/>
              </a:ext>
            </a:extLst>
          </p:cNvPr>
          <p:cNvSpPr/>
          <p:nvPr/>
        </p:nvSpPr>
        <p:spPr>
          <a:xfrm>
            <a:off x="4300044" y="2873892"/>
            <a:ext cx="49267" cy="4138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eaLnBrk="1" fontAlgn="auto" hangingPunct="1">
              <a:spcBef>
                <a:spcPts val="0"/>
              </a:spcBef>
              <a:spcAft>
                <a:spcPts val="0"/>
              </a:spcAft>
            </a:pPr>
            <a:endParaRPr lang="en-US" sz="1350">
              <a:solidFill>
                <a:prstClr val="white"/>
              </a:solidFill>
              <a:latin typeface="Calibri" panose="020F0502020204030204"/>
            </a:endParaRPr>
          </a:p>
        </p:txBody>
      </p:sp>
      <p:sp>
        <p:nvSpPr>
          <p:cNvPr id="99" name="Oval 98">
            <a:extLst>
              <a:ext uri="{FF2B5EF4-FFF2-40B4-BE49-F238E27FC236}">
                <a16:creationId xmlns:a16="http://schemas.microsoft.com/office/drawing/2014/main" id="{31BB88F6-2AAD-491C-8CD6-F07C82777B64}"/>
              </a:ext>
            </a:extLst>
          </p:cNvPr>
          <p:cNvSpPr/>
          <p:nvPr/>
        </p:nvSpPr>
        <p:spPr>
          <a:xfrm>
            <a:off x="4222203" y="2975113"/>
            <a:ext cx="49267" cy="4138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eaLnBrk="1" fontAlgn="auto" hangingPunct="1">
              <a:spcBef>
                <a:spcPts val="0"/>
              </a:spcBef>
              <a:spcAft>
                <a:spcPts val="0"/>
              </a:spcAft>
            </a:pPr>
            <a:endParaRPr lang="en-US" sz="1350">
              <a:solidFill>
                <a:prstClr val="white"/>
              </a:solidFill>
              <a:latin typeface="Calibri" panose="020F0502020204030204"/>
            </a:endParaRPr>
          </a:p>
        </p:txBody>
      </p:sp>
      <p:sp>
        <p:nvSpPr>
          <p:cNvPr id="100" name="Oval 99">
            <a:extLst>
              <a:ext uri="{FF2B5EF4-FFF2-40B4-BE49-F238E27FC236}">
                <a16:creationId xmlns:a16="http://schemas.microsoft.com/office/drawing/2014/main" id="{841D46B2-3639-480C-A161-EBA13066E9A4}"/>
              </a:ext>
            </a:extLst>
          </p:cNvPr>
          <p:cNvSpPr/>
          <p:nvPr/>
        </p:nvSpPr>
        <p:spPr>
          <a:xfrm>
            <a:off x="3929556" y="2894584"/>
            <a:ext cx="49267" cy="4138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eaLnBrk="1" fontAlgn="auto" hangingPunct="1">
              <a:spcBef>
                <a:spcPts val="0"/>
              </a:spcBef>
              <a:spcAft>
                <a:spcPts val="0"/>
              </a:spcAft>
            </a:pPr>
            <a:endParaRPr lang="en-US" sz="1350">
              <a:solidFill>
                <a:prstClr val="white"/>
              </a:solidFill>
              <a:latin typeface="Calibri" panose="020F0502020204030204"/>
            </a:endParaRPr>
          </a:p>
        </p:txBody>
      </p:sp>
      <p:sp>
        <p:nvSpPr>
          <p:cNvPr id="101" name="Oval 100">
            <a:extLst>
              <a:ext uri="{FF2B5EF4-FFF2-40B4-BE49-F238E27FC236}">
                <a16:creationId xmlns:a16="http://schemas.microsoft.com/office/drawing/2014/main" id="{7152D080-B577-4312-9AF7-5D9A0DE6E607}"/>
              </a:ext>
            </a:extLst>
          </p:cNvPr>
          <p:cNvSpPr/>
          <p:nvPr/>
        </p:nvSpPr>
        <p:spPr>
          <a:xfrm>
            <a:off x="3954189" y="2532694"/>
            <a:ext cx="49267" cy="4138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eaLnBrk="1" fontAlgn="auto" hangingPunct="1">
              <a:spcBef>
                <a:spcPts val="0"/>
              </a:spcBef>
              <a:spcAft>
                <a:spcPts val="0"/>
              </a:spcAft>
            </a:pPr>
            <a:endParaRPr lang="en-US" sz="1350">
              <a:solidFill>
                <a:prstClr val="white"/>
              </a:solidFill>
              <a:latin typeface="Calibri" panose="020F0502020204030204"/>
            </a:endParaRPr>
          </a:p>
        </p:txBody>
      </p:sp>
      <p:sp>
        <p:nvSpPr>
          <p:cNvPr id="102" name="Oval 101">
            <a:extLst>
              <a:ext uri="{FF2B5EF4-FFF2-40B4-BE49-F238E27FC236}">
                <a16:creationId xmlns:a16="http://schemas.microsoft.com/office/drawing/2014/main" id="{73F4D5D1-45E1-4593-A62B-B6F850C90F05}"/>
              </a:ext>
            </a:extLst>
          </p:cNvPr>
          <p:cNvSpPr/>
          <p:nvPr/>
        </p:nvSpPr>
        <p:spPr>
          <a:xfrm>
            <a:off x="4087210" y="2519527"/>
            <a:ext cx="49268" cy="41384"/>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eaLnBrk="1" fontAlgn="auto" hangingPunct="1">
              <a:spcBef>
                <a:spcPts val="0"/>
              </a:spcBef>
              <a:spcAft>
                <a:spcPts val="0"/>
              </a:spcAft>
            </a:pPr>
            <a:endParaRPr lang="en-US" sz="1350">
              <a:solidFill>
                <a:prstClr val="white"/>
              </a:solidFill>
              <a:latin typeface="Calibri" panose="020F0502020204030204"/>
            </a:endParaRPr>
          </a:p>
        </p:txBody>
      </p:sp>
      <p:sp>
        <p:nvSpPr>
          <p:cNvPr id="103" name="Oval 102">
            <a:extLst>
              <a:ext uri="{FF2B5EF4-FFF2-40B4-BE49-F238E27FC236}">
                <a16:creationId xmlns:a16="http://schemas.microsoft.com/office/drawing/2014/main" id="{A82CB816-22C3-4430-9C1A-0BD056A6FFBD}"/>
              </a:ext>
            </a:extLst>
          </p:cNvPr>
          <p:cNvSpPr/>
          <p:nvPr/>
        </p:nvSpPr>
        <p:spPr>
          <a:xfrm>
            <a:off x="4135492" y="2005265"/>
            <a:ext cx="49268" cy="41384"/>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eaLnBrk="1" fontAlgn="auto" hangingPunct="1">
              <a:spcBef>
                <a:spcPts val="0"/>
              </a:spcBef>
              <a:spcAft>
                <a:spcPts val="0"/>
              </a:spcAft>
            </a:pPr>
            <a:endParaRPr lang="en-US" sz="1350">
              <a:solidFill>
                <a:prstClr val="white"/>
              </a:solidFill>
              <a:latin typeface="Calibri" panose="020F0502020204030204"/>
            </a:endParaRPr>
          </a:p>
        </p:txBody>
      </p:sp>
      <p:sp>
        <p:nvSpPr>
          <p:cNvPr id="105" name="Oval 104">
            <a:extLst>
              <a:ext uri="{FF2B5EF4-FFF2-40B4-BE49-F238E27FC236}">
                <a16:creationId xmlns:a16="http://schemas.microsoft.com/office/drawing/2014/main" id="{E2FCD13A-4A19-486F-83FB-6ADB0C796B4B}"/>
              </a:ext>
            </a:extLst>
          </p:cNvPr>
          <p:cNvSpPr/>
          <p:nvPr/>
        </p:nvSpPr>
        <p:spPr>
          <a:xfrm>
            <a:off x="4215302" y="2093231"/>
            <a:ext cx="49268" cy="41384"/>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eaLnBrk="1" fontAlgn="auto" hangingPunct="1">
              <a:spcBef>
                <a:spcPts val="0"/>
              </a:spcBef>
              <a:spcAft>
                <a:spcPts val="0"/>
              </a:spcAft>
            </a:pPr>
            <a:endParaRPr lang="en-US" sz="1350">
              <a:solidFill>
                <a:prstClr val="white"/>
              </a:solidFill>
              <a:latin typeface="Calibri" panose="020F0502020204030204"/>
            </a:endParaRPr>
          </a:p>
        </p:txBody>
      </p:sp>
      <p:sp>
        <p:nvSpPr>
          <p:cNvPr id="106" name="Oval 105">
            <a:extLst>
              <a:ext uri="{FF2B5EF4-FFF2-40B4-BE49-F238E27FC236}">
                <a16:creationId xmlns:a16="http://schemas.microsoft.com/office/drawing/2014/main" id="{371EB95F-3B27-42EC-BC8B-F707ECE489DF}"/>
              </a:ext>
            </a:extLst>
          </p:cNvPr>
          <p:cNvSpPr/>
          <p:nvPr/>
        </p:nvSpPr>
        <p:spPr>
          <a:xfrm>
            <a:off x="3851709" y="2134615"/>
            <a:ext cx="49268" cy="41384"/>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eaLnBrk="1" fontAlgn="auto" hangingPunct="1">
              <a:spcBef>
                <a:spcPts val="0"/>
              </a:spcBef>
              <a:spcAft>
                <a:spcPts val="0"/>
              </a:spcAft>
            </a:pPr>
            <a:endParaRPr lang="en-US" sz="1350">
              <a:solidFill>
                <a:prstClr val="white"/>
              </a:solidFill>
              <a:latin typeface="Calibri" panose="020F0502020204030204"/>
            </a:endParaRPr>
          </a:p>
        </p:txBody>
      </p:sp>
      <p:sp>
        <p:nvSpPr>
          <p:cNvPr id="107" name="Isosceles Triangle 106">
            <a:extLst>
              <a:ext uri="{FF2B5EF4-FFF2-40B4-BE49-F238E27FC236}">
                <a16:creationId xmlns:a16="http://schemas.microsoft.com/office/drawing/2014/main" id="{A72D7E26-FDDE-4ED7-8683-E761A55EA3DD}"/>
              </a:ext>
            </a:extLst>
          </p:cNvPr>
          <p:cNvSpPr/>
          <p:nvPr/>
        </p:nvSpPr>
        <p:spPr>
          <a:xfrm>
            <a:off x="1162707" y="2046649"/>
            <a:ext cx="49267" cy="41384"/>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eaLnBrk="1" fontAlgn="auto" hangingPunct="1">
              <a:spcBef>
                <a:spcPts val="0"/>
              </a:spcBef>
              <a:spcAft>
                <a:spcPts val="0"/>
              </a:spcAft>
            </a:pPr>
            <a:endParaRPr lang="en-US" sz="1350">
              <a:solidFill>
                <a:prstClr val="white"/>
              </a:solidFill>
              <a:latin typeface="Calibri" panose="020F0502020204030204"/>
            </a:endParaRPr>
          </a:p>
        </p:txBody>
      </p:sp>
      <p:sp>
        <p:nvSpPr>
          <p:cNvPr id="109" name="Isosceles Triangle 108">
            <a:extLst>
              <a:ext uri="{FF2B5EF4-FFF2-40B4-BE49-F238E27FC236}">
                <a16:creationId xmlns:a16="http://schemas.microsoft.com/office/drawing/2014/main" id="{8E79A6D9-2A1D-492B-8DEA-8C81716E3B8E}"/>
              </a:ext>
            </a:extLst>
          </p:cNvPr>
          <p:cNvSpPr/>
          <p:nvPr/>
        </p:nvSpPr>
        <p:spPr>
          <a:xfrm>
            <a:off x="2534817" y="2130694"/>
            <a:ext cx="49267" cy="41384"/>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eaLnBrk="1" fontAlgn="auto" hangingPunct="1">
              <a:spcBef>
                <a:spcPts val="0"/>
              </a:spcBef>
              <a:spcAft>
                <a:spcPts val="0"/>
              </a:spcAft>
            </a:pPr>
            <a:endParaRPr lang="en-US" sz="1350">
              <a:solidFill>
                <a:prstClr val="white"/>
              </a:solidFill>
              <a:latin typeface="Calibri" panose="020F0502020204030204"/>
            </a:endParaRPr>
          </a:p>
        </p:txBody>
      </p:sp>
      <p:sp>
        <p:nvSpPr>
          <p:cNvPr id="110" name="Isosceles Triangle 109">
            <a:extLst>
              <a:ext uri="{FF2B5EF4-FFF2-40B4-BE49-F238E27FC236}">
                <a16:creationId xmlns:a16="http://schemas.microsoft.com/office/drawing/2014/main" id="{FF74C6B8-94C4-47E8-A6B1-C72C62950AAD}"/>
              </a:ext>
            </a:extLst>
          </p:cNvPr>
          <p:cNvSpPr/>
          <p:nvPr/>
        </p:nvSpPr>
        <p:spPr>
          <a:xfrm>
            <a:off x="1832741" y="1643074"/>
            <a:ext cx="49267" cy="41384"/>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eaLnBrk="1" fontAlgn="auto" hangingPunct="1">
              <a:spcBef>
                <a:spcPts val="0"/>
              </a:spcBef>
              <a:spcAft>
                <a:spcPts val="0"/>
              </a:spcAft>
            </a:pPr>
            <a:endParaRPr lang="en-US" sz="1350">
              <a:solidFill>
                <a:prstClr val="white"/>
              </a:solidFill>
              <a:latin typeface="Calibri" panose="020F0502020204030204"/>
            </a:endParaRPr>
          </a:p>
        </p:txBody>
      </p:sp>
      <p:sp>
        <p:nvSpPr>
          <p:cNvPr id="111" name="Isosceles Triangle 110">
            <a:extLst>
              <a:ext uri="{FF2B5EF4-FFF2-40B4-BE49-F238E27FC236}">
                <a16:creationId xmlns:a16="http://schemas.microsoft.com/office/drawing/2014/main" id="{B43E6C6E-2E22-4465-B544-A5B9064FABBB}"/>
              </a:ext>
            </a:extLst>
          </p:cNvPr>
          <p:cNvSpPr/>
          <p:nvPr/>
        </p:nvSpPr>
        <p:spPr>
          <a:xfrm>
            <a:off x="2447595" y="2873891"/>
            <a:ext cx="49267" cy="41384"/>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eaLnBrk="1" fontAlgn="auto" hangingPunct="1">
              <a:spcBef>
                <a:spcPts val="0"/>
              </a:spcBef>
              <a:spcAft>
                <a:spcPts val="0"/>
              </a:spcAft>
            </a:pPr>
            <a:endParaRPr lang="en-US" sz="1350">
              <a:solidFill>
                <a:prstClr val="white"/>
              </a:solidFill>
              <a:latin typeface="Calibri" panose="020F0502020204030204"/>
            </a:endParaRPr>
          </a:p>
        </p:txBody>
      </p:sp>
      <p:sp>
        <p:nvSpPr>
          <p:cNvPr id="112" name="Isosceles Triangle 111">
            <a:extLst>
              <a:ext uri="{FF2B5EF4-FFF2-40B4-BE49-F238E27FC236}">
                <a16:creationId xmlns:a16="http://schemas.microsoft.com/office/drawing/2014/main" id="{376BA66E-E250-4EF9-B744-BA275C5C0EAC}"/>
              </a:ext>
            </a:extLst>
          </p:cNvPr>
          <p:cNvSpPr/>
          <p:nvPr/>
        </p:nvSpPr>
        <p:spPr>
          <a:xfrm>
            <a:off x="1779287" y="3230784"/>
            <a:ext cx="49267" cy="41384"/>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eaLnBrk="1" fontAlgn="auto" hangingPunct="1">
              <a:spcBef>
                <a:spcPts val="0"/>
              </a:spcBef>
              <a:spcAft>
                <a:spcPts val="0"/>
              </a:spcAft>
            </a:pPr>
            <a:endParaRPr lang="en-US" sz="1350">
              <a:solidFill>
                <a:prstClr val="white"/>
              </a:solidFill>
              <a:latin typeface="Calibri" panose="020F0502020204030204"/>
            </a:endParaRPr>
          </a:p>
        </p:txBody>
      </p:sp>
      <p:sp>
        <p:nvSpPr>
          <p:cNvPr id="113" name="Isosceles Triangle 112">
            <a:extLst>
              <a:ext uri="{FF2B5EF4-FFF2-40B4-BE49-F238E27FC236}">
                <a16:creationId xmlns:a16="http://schemas.microsoft.com/office/drawing/2014/main" id="{BC449710-61E3-4DCD-8BC7-F43827E7D785}"/>
              </a:ext>
            </a:extLst>
          </p:cNvPr>
          <p:cNvSpPr/>
          <p:nvPr/>
        </p:nvSpPr>
        <p:spPr>
          <a:xfrm>
            <a:off x="1222626" y="2848739"/>
            <a:ext cx="49267" cy="41384"/>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eaLnBrk="1" fontAlgn="auto" hangingPunct="1">
              <a:spcBef>
                <a:spcPts val="0"/>
              </a:spcBef>
              <a:spcAft>
                <a:spcPts val="0"/>
              </a:spcAft>
            </a:pPr>
            <a:endParaRPr lang="en-US" sz="1350">
              <a:solidFill>
                <a:prstClr val="white"/>
              </a:solidFill>
              <a:latin typeface="Calibri" panose="020F0502020204030204"/>
            </a:endParaRPr>
          </a:p>
        </p:txBody>
      </p:sp>
      <p:sp>
        <p:nvSpPr>
          <p:cNvPr id="114" name="Isosceles Triangle 113">
            <a:extLst>
              <a:ext uri="{FF2B5EF4-FFF2-40B4-BE49-F238E27FC236}">
                <a16:creationId xmlns:a16="http://schemas.microsoft.com/office/drawing/2014/main" id="{3221FEBF-4A5A-4750-B823-0CB0BDFE292A}"/>
              </a:ext>
            </a:extLst>
          </p:cNvPr>
          <p:cNvSpPr/>
          <p:nvPr/>
        </p:nvSpPr>
        <p:spPr>
          <a:xfrm>
            <a:off x="3888271" y="2001344"/>
            <a:ext cx="49267" cy="41384"/>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eaLnBrk="1" fontAlgn="auto" hangingPunct="1">
              <a:spcBef>
                <a:spcPts val="0"/>
              </a:spcBef>
              <a:spcAft>
                <a:spcPts val="0"/>
              </a:spcAft>
            </a:pPr>
            <a:endParaRPr lang="en-US" sz="1350">
              <a:solidFill>
                <a:prstClr val="white"/>
              </a:solidFill>
              <a:latin typeface="Calibri" panose="020F0502020204030204"/>
            </a:endParaRPr>
          </a:p>
        </p:txBody>
      </p:sp>
      <p:sp>
        <p:nvSpPr>
          <p:cNvPr id="115" name="Isosceles Triangle 114">
            <a:extLst>
              <a:ext uri="{FF2B5EF4-FFF2-40B4-BE49-F238E27FC236}">
                <a16:creationId xmlns:a16="http://schemas.microsoft.com/office/drawing/2014/main" id="{5DD4D66D-0061-49C9-841E-0E189681E2EC}"/>
              </a:ext>
            </a:extLst>
          </p:cNvPr>
          <p:cNvSpPr/>
          <p:nvPr/>
        </p:nvSpPr>
        <p:spPr>
          <a:xfrm>
            <a:off x="4595645" y="1636300"/>
            <a:ext cx="49267" cy="41384"/>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eaLnBrk="1" fontAlgn="auto" hangingPunct="1">
              <a:spcBef>
                <a:spcPts val="0"/>
              </a:spcBef>
              <a:spcAft>
                <a:spcPts val="0"/>
              </a:spcAft>
            </a:pPr>
            <a:endParaRPr lang="en-US" sz="1350">
              <a:solidFill>
                <a:prstClr val="white"/>
              </a:solidFill>
              <a:latin typeface="Calibri" panose="020F0502020204030204"/>
            </a:endParaRPr>
          </a:p>
        </p:txBody>
      </p:sp>
      <p:sp>
        <p:nvSpPr>
          <p:cNvPr id="116" name="Isosceles Triangle 115">
            <a:extLst>
              <a:ext uri="{FF2B5EF4-FFF2-40B4-BE49-F238E27FC236}">
                <a16:creationId xmlns:a16="http://schemas.microsoft.com/office/drawing/2014/main" id="{C31B3478-1A47-499F-A5BC-09F0CFB97041}"/>
              </a:ext>
            </a:extLst>
          </p:cNvPr>
          <p:cNvSpPr/>
          <p:nvPr/>
        </p:nvSpPr>
        <p:spPr>
          <a:xfrm>
            <a:off x="5213459" y="2145041"/>
            <a:ext cx="49267" cy="41384"/>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eaLnBrk="1" fontAlgn="auto" hangingPunct="1">
              <a:spcBef>
                <a:spcPts val="0"/>
              </a:spcBef>
              <a:spcAft>
                <a:spcPts val="0"/>
              </a:spcAft>
            </a:pPr>
            <a:endParaRPr lang="en-US" sz="1350">
              <a:solidFill>
                <a:prstClr val="white"/>
              </a:solidFill>
              <a:latin typeface="Calibri" panose="020F0502020204030204"/>
            </a:endParaRPr>
          </a:p>
        </p:txBody>
      </p:sp>
      <p:sp>
        <p:nvSpPr>
          <p:cNvPr id="117" name="Isosceles Triangle 116">
            <a:extLst>
              <a:ext uri="{FF2B5EF4-FFF2-40B4-BE49-F238E27FC236}">
                <a16:creationId xmlns:a16="http://schemas.microsoft.com/office/drawing/2014/main" id="{53938170-8844-4646-A98F-E9D57CE56CBE}"/>
              </a:ext>
            </a:extLst>
          </p:cNvPr>
          <p:cNvSpPr/>
          <p:nvPr/>
        </p:nvSpPr>
        <p:spPr>
          <a:xfrm>
            <a:off x="5146454" y="2869431"/>
            <a:ext cx="49267" cy="41384"/>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eaLnBrk="1" fontAlgn="auto" hangingPunct="1">
              <a:spcBef>
                <a:spcPts val="0"/>
              </a:spcBef>
              <a:spcAft>
                <a:spcPts val="0"/>
              </a:spcAft>
            </a:pPr>
            <a:endParaRPr lang="en-US" sz="1350">
              <a:solidFill>
                <a:prstClr val="white"/>
              </a:solidFill>
              <a:latin typeface="Calibri" panose="020F0502020204030204"/>
            </a:endParaRPr>
          </a:p>
        </p:txBody>
      </p:sp>
      <p:sp>
        <p:nvSpPr>
          <p:cNvPr id="118" name="Isosceles Triangle 117">
            <a:extLst>
              <a:ext uri="{FF2B5EF4-FFF2-40B4-BE49-F238E27FC236}">
                <a16:creationId xmlns:a16="http://schemas.microsoft.com/office/drawing/2014/main" id="{47EDFBFF-3142-40F4-AAD0-519C48D49B43}"/>
              </a:ext>
            </a:extLst>
          </p:cNvPr>
          <p:cNvSpPr/>
          <p:nvPr/>
        </p:nvSpPr>
        <p:spPr>
          <a:xfrm>
            <a:off x="4507457" y="3251476"/>
            <a:ext cx="49267" cy="41384"/>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eaLnBrk="1" fontAlgn="auto" hangingPunct="1">
              <a:spcBef>
                <a:spcPts val="0"/>
              </a:spcBef>
              <a:spcAft>
                <a:spcPts val="0"/>
              </a:spcAft>
            </a:pPr>
            <a:endParaRPr lang="en-US" sz="1350">
              <a:solidFill>
                <a:prstClr val="white"/>
              </a:solidFill>
              <a:latin typeface="Calibri" panose="020F0502020204030204"/>
            </a:endParaRPr>
          </a:p>
        </p:txBody>
      </p:sp>
      <p:sp>
        <p:nvSpPr>
          <p:cNvPr id="119" name="Isosceles Triangle 118">
            <a:extLst>
              <a:ext uri="{FF2B5EF4-FFF2-40B4-BE49-F238E27FC236}">
                <a16:creationId xmlns:a16="http://schemas.microsoft.com/office/drawing/2014/main" id="{3E7B62A8-2B02-4AF9-A98C-82E8C46DCEAC}"/>
              </a:ext>
            </a:extLst>
          </p:cNvPr>
          <p:cNvSpPr/>
          <p:nvPr/>
        </p:nvSpPr>
        <p:spPr>
          <a:xfrm>
            <a:off x="3842350" y="2769891"/>
            <a:ext cx="49267" cy="41384"/>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eaLnBrk="1" fontAlgn="auto" hangingPunct="1">
              <a:spcBef>
                <a:spcPts val="0"/>
              </a:spcBef>
              <a:spcAft>
                <a:spcPts val="0"/>
              </a:spcAft>
            </a:pPr>
            <a:endParaRPr lang="en-US" sz="1350">
              <a:solidFill>
                <a:prstClr val="white"/>
              </a:solidFill>
              <a:latin typeface="Calibri" panose="020F0502020204030204"/>
            </a:endParaRPr>
          </a:p>
        </p:txBody>
      </p:sp>
      <p:sp>
        <p:nvSpPr>
          <p:cNvPr id="120" name="Text Box 3">
            <a:extLst>
              <a:ext uri="{FF2B5EF4-FFF2-40B4-BE49-F238E27FC236}">
                <a16:creationId xmlns:a16="http://schemas.microsoft.com/office/drawing/2014/main" id="{EE28AF38-BBB3-41C0-8F90-1251EAE4516A}"/>
              </a:ext>
            </a:extLst>
          </p:cNvPr>
          <p:cNvSpPr txBox="1">
            <a:spLocks noChangeArrowheads="1"/>
          </p:cNvSpPr>
          <p:nvPr/>
        </p:nvSpPr>
        <p:spPr bwMode="auto">
          <a:xfrm>
            <a:off x="6431341" y="1220328"/>
            <a:ext cx="1821656" cy="2689198"/>
          </a:xfrm>
          <a:prstGeom prst="rect">
            <a:avLst/>
          </a:prstGeom>
          <a:noFill/>
          <a:ln w="9525">
            <a:noFill/>
            <a:miter lim="800000"/>
            <a:headEnd/>
            <a:tailEnd/>
          </a:ln>
          <a:effectLst/>
        </p:spPr>
        <p:txBody>
          <a:bodyPr>
            <a:spAutoFit/>
          </a:bodyPr>
          <a:lstStyle/>
          <a:p>
            <a:pPr defTabSz="685800" eaLnBrk="1" fontAlgn="auto" hangingPunct="1">
              <a:spcBef>
                <a:spcPct val="50000"/>
              </a:spcBef>
              <a:spcAft>
                <a:spcPts val="0"/>
              </a:spcAft>
              <a:defRPr/>
            </a:pPr>
            <a:r>
              <a:rPr lang="el-GR" sz="1350" dirty="0">
                <a:solidFill>
                  <a:prstClr val="black"/>
                </a:solidFill>
                <a:effectLst>
                  <a:outerShdw blurRad="38100" dist="38100" dir="2700000" algn="tl">
                    <a:srgbClr val="000000"/>
                  </a:outerShdw>
                </a:effectLst>
                <a:latin typeface="Calibri" panose="020F0502020204030204"/>
              </a:rPr>
              <a:t>Δομή </a:t>
            </a:r>
            <a:r>
              <a:rPr lang="en-US" sz="1350" dirty="0">
                <a:solidFill>
                  <a:prstClr val="black"/>
                </a:solidFill>
                <a:effectLst>
                  <a:outerShdw blurRad="38100" dist="38100" dir="2700000" algn="tl">
                    <a:srgbClr val="000000"/>
                  </a:outerShdw>
                </a:effectLst>
                <a:latin typeface="Calibri" panose="020F0502020204030204"/>
              </a:rPr>
              <a:t>Lewis </a:t>
            </a:r>
            <a:r>
              <a:rPr lang="el-GR" sz="1350" dirty="0">
                <a:solidFill>
                  <a:prstClr val="black"/>
                </a:solidFill>
                <a:effectLst>
                  <a:outerShdw blurRad="38100" dist="38100" dir="2700000" algn="tl">
                    <a:srgbClr val="000000"/>
                  </a:outerShdw>
                </a:effectLst>
                <a:latin typeface="Calibri" panose="020F0502020204030204"/>
              </a:rPr>
              <a:t>για </a:t>
            </a:r>
            <a:r>
              <a:rPr lang="en-US" sz="1350" dirty="0">
                <a:solidFill>
                  <a:prstClr val="black"/>
                </a:solidFill>
                <a:effectLst>
                  <a:outerShdw blurRad="38100" dist="38100" dir="2700000" algn="tl">
                    <a:srgbClr val="000000"/>
                  </a:outerShdw>
                </a:effectLst>
                <a:latin typeface="Calibri" panose="020F0502020204030204"/>
              </a:rPr>
              <a:t>C</a:t>
            </a:r>
            <a:r>
              <a:rPr lang="en-US" sz="1350" baseline="-25000" dirty="0">
                <a:solidFill>
                  <a:prstClr val="black"/>
                </a:solidFill>
                <a:effectLst>
                  <a:outerShdw blurRad="38100" dist="38100" dir="2700000" algn="tl">
                    <a:srgbClr val="000000"/>
                  </a:outerShdw>
                </a:effectLst>
                <a:latin typeface="Calibri" panose="020F0502020204030204"/>
              </a:rPr>
              <a:t>6</a:t>
            </a:r>
            <a:r>
              <a:rPr lang="en-US" sz="1350" dirty="0">
                <a:solidFill>
                  <a:prstClr val="black"/>
                </a:solidFill>
                <a:effectLst>
                  <a:outerShdw blurRad="38100" dist="38100" dir="2700000" algn="tl">
                    <a:srgbClr val="000000"/>
                  </a:outerShdw>
                </a:effectLst>
                <a:latin typeface="Calibri" panose="020F0502020204030204"/>
              </a:rPr>
              <a:t>H</a:t>
            </a:r>
            <a:r>
              <a:rPr lang="en-US" sz="1350" baseline="-25000" dirty="0">
                <a:solidFill>
                  <a:prstClr val="black"/>
                </a:solidFill>
                <a:effectLst>
                  <a:outerShdw blurRad="38100" dist="38100" dir="2700000" algn="tl">
                    <a:srgbClr val="000000"/>
                  </a:outerShdw>
                </a:effectLst>
                <a:latin typeface="Calibri" panose="020F0502020204030204"/>
              </a:rPr>
              <a:t>6</a:t>
            </a:r>
            <a:r>
              <a:rPr lang="en-US" sz="1350" dirty="0">
                <a:solidFill>
                  <a:prstClr val="black"/>
                </a:solidFill>
                <a:effectLst>
                  <a:outerShdw blurRad="38100" dist="38100" dir="2700000" algn="tl">
                    <a:srgbClr val="000000"/>
                  </a:outerShdw>
                </a:effectLst>
                <a:latin typeface="Calibri" panose="020F0502020204030204"/>
              </a:rPr>
              <a:t>:</a:t>
            </a:r>
          </a:p>
          <a:p>
            <a:pPr defTabSz="685800" eaLnBrk="1" fontAlgn="auto" hangingPunct="1">
              <a:spcBef>
                <a:spcPct val="50000"/>
              </a:spcBef>
              <a:spcAft>
                <a:spcPts val="0"/>
              </a:spcAft>
              <a:defRPr/>
            </a:pPr>
            <a:r>
              <a:rPr lang="en-US" sz="1350" dirty="0">
                <a:solidFill>
                  <a:prstClr val="black"/>
                </a:solidFill>
                <a:effectLst>
                  <a:outerShdw blurRad="38100" dist="38100" dir="2700000" algn="tl">
                    <a:srgbClr val="000000"/>
                  </a:outerShdw>
                </a:effectLst>
                <a:latin typeface="Calibri" panose="020F0502020204030204"/>
              </a:rPr>
              <a:t>C: [He]</a:t>
            </a:r>
            <a:r>
              <a:rPr lang="en-US" sz="1350" dirty="0">
                <a:solidFill>
                  <a:prstClr val="black"/>
                </a:solidFill>
                <a:effectLst>
                  <a:outerShdw blurRad="38100" dist="38100" dir="2700000" algn="tl">
                    <a:srgbClr val="000000"/>
                  </a:outerShdw>
                </a:effectLst>
                <a:latin typeface="Calibri" panose="020F0502020204030204"/>
                <a:cs typeface="Times New Roman" pitchFamily="18" charset="0"/>
              </a:rPr>
              <a:t>2s</a:t>
            </a:r>
            <a:r>
              <a:rPr lang="el-GR" sz="1350" baseline="30000" dirty="0">
                <a:solidFill>
                  <a:prstClr val="black"/>
                </a:solidFill>
                <a:effectLst>
                  <a:outerShdw blurRad="38100" dist="38100" dir="2700000" algn="tl">
                    <a:srgbClr val="000000"/>
                  </a:outerShdw>
                </a:effectLst>
                <a:latin typeface="Calibri" panose="020F0502020204030204"/>
                <a:cs typeface="Times New Roman" pitchFamily="18" charset="0"/>
              </a:rPr>
              <a:t>2</a:t>
            </a:r>
            <a:r>
              <a:rPr lang="en-US" sz="1350" dirty="0">
                <a:solidFill>
                  <a:prstClr val="black"/>
                </a:solidFill>
                <a:effectLst>
                  <a:outerShdw blurRad="38100" dist="38100" dir="2700000" algn="tl">
                    <a:srgbClr val="000000"/>
                  </a:outerShdw>
                </a:effectLst>
                <a:latin typeface="Calibri" panose="020F0502020204030204"/>
                <a:cs typeface="Times New Roman" pitchFamily="18" charset="0"/>
              </a:rPr>
              <a:t>2p</a:t>
            </a:r>
            <a:r>
              <a:rPr lang="en-US" sz="1350" baseline="-30000" dirty="0">
                <a:solidFill>
                  <a:prstClr val="black"/>
                </a:solidFill>
                <a:effectLst>
                  <a:outerShdw blurRad="38100" dist="38100" dir="2700000" algn="tl">
                    <a:srgbClr val="000000"/>
                  </a:outerShdw>
                </a:effectLst>
                <a:latin typeface="Calibri" panose="020F0502020204030204"/>
                <a:cs typeface="Times New Roman" pitchFamily="18" charset="0"/>
              </a:rPr>
              <a:t>x</a:t>
            </a:r>
            <a:r>
              <a:rPr lang="en-US" sz="1350" baseline="30000" dirty="0">
                <a:solidFill>
                  <a:prstClr val="black"/>
                </a:solidFill>
                <a:effectLst>
                  <a:outerShdw blurRad="38100" dist="38100" dir="2700000" algn="tl">
                    <a:srgbClr val="000000"/>
                  </a:outerShdw>
                </a:effectLst>
                <a:latin typeface="Calibri" panose="020F0502020204030204"/>
                <a:cs typeface="Times New Roman" pitchFamily="18" charset="0"/>
              </a:rPr>
              <a:t>1</a:t>
            </a:r>
            <a:r>
              <a:rPr lang="en-US" sz="1350" dirty="0">
                <a:solidFill>
                  <a:prstClr val="black"/>
                </a:solidFill>
                <a:effectLst>
                  <a:outerShdw blurRad="38100" dist="38100" dir="2700000" algn="tl">
                    <a:srgbClr val="000000"/>
                  </a:outerShdw>
                </a:effectLst>
                <a:latin typeface="Calibri" panose="020F0502020204030204"/>
                <a:cs typeface="Times New Roman" pitchFamily="18" charset="0"/>
              </a:rPr>
              <a:t>2p</a:t>
            </a:r>
            <a:r>
              <a:rPr lang="en-US" sz="1350" baseline="-30000" dirty="0">
                <a:solidFill>
                  <a:prstClr val="black"/>
                </a:solidFill>
                <a:effectLst>
                  <a:outerShdw blurRad="38100" dist="38100" dir="2700000" algn="tl">
                    <a:srgbClr val="000000"/>
                  </a:outerShdw>
                </a:effectLst>
                <a:latin typeface="Calibri" panose="020F0502020204030204"/>
                <a:cs typeface="Times New Roman" pitchFamily="18" charset="0"/>
              </a:rPr>
              <a:t>y</a:t>
            </a:r>
            <a:r>
              <a:rPr lang="en-US" sz="1350" baseline="30000" dirty="0">
                <a:solidFill>
                  <a:prstClr val="black"/>
                </a:solidFill>
                <a:effectLst>
                  <a:outerShdw blurRad="38100" dist="38100" dir="2700000" algn="tl">
                    <a:srgbClr val="000000"/>
                  </a:outerShdw>
                </a:effectLst>
                <a:latin typeface="Calibri" panose="020F0502020204030204"/>
                <a:cs typeface="Times New Roman" pitchFamily="18" charset="0"/>
              </a:rPr>
              <a:t>1</a:t>
            </a:r>
            <a:r>
              <a:rPr lang="en-US" sz="1350" dirty="0">
                <a:solidFill>
                  <a:prstClr val="black"/>
                </a:solidFill>
                <a:effectLst>
                  <a:outerShdw blurRad="38100" dist="38100" dir="2700000" algn="tl">
                    <a:srgbClr val="000000"/>
                  </a:outerShdw>
                </a:effectLst>
                <a:latin typeface="Calibri" panose="020F0502020204030204"/>
                <a:cs typeface="Times New Roman" pitchFamily="18" charset="0"/>
              </a:rPr>
              <a:t>2p</a:t>
            </a:r>
            <a:r>
              <a:rPr lang="en-US" sz="1350" baseline="-30000" dirty="0">
                <a:solidFill>
                  <a:prstClr val="black"/>
                </a:solidFill>
                <a:effectLst>
                  <a:outerShdw blurRad="38100" dist="38100" dir="2700000" algn="tl">
                    <a:srgbClr val="000000"/>
                  </a:outerShdw>
                </a:effectLst>
                <a:latin typeface="Calibri" panose="020F0502020204030204"/>
                <a:cs typeface="Times New Roman" pitchFamily="18" charset="0"/>
              </a:rPr>
              <a:t>z</a:t>
            </a:r>
            <a:r>
              <a:rPr lang="en-US" sz="1350" baseline="30000" dirty="0">
                <a:solidFill>
                  <a:prstClr val="black"/>
                </a:solidFill>
                <a:effectLst>
                  <a:outerShdw blurRad="38100" dist="38100" dir="2700000" algn="tl">
                    <a:srgbClr val="000000"/>
                  </a:outerShdw>
                </a:effectLst>
                <a:latin typeface="Calibri" panose="020F0502020204030204"/>
                <a:cs typeface="Times New Roman" pitchFamily="18" charset="0"/>
              </a:rPr>
              <a:t>0</a:t>
            </a:r>
          </a:p>
          <a:p>
            <a:pPr defTabSz="685800" eaLnBrk="1" fontAlgn="auto" hangingPunct="1">
              <a:spcBef>
                <a:spcPct val="50000"/>
              </a:spcBef>
              <a:spcAft>
                <a:spcPts val="0"/>
              </a:spcAft>
              <a:defRPr/>
            </a:pPr>
            <a:r>
              <a:rPr lang="en-US" sz="1350" dirty="0">
                <a:solidFill>
                  <a:prstClr val="black"/>
                </a:solidFill>
                <a:effectLst>
                  <a:outerShdw blurRad="38100" dist="38100" dir="2700000" algn="tl">
                    <a:srgbClr val="000000"/>
                  </a:outerShdw>
                </a:effectLst>
                <a:latin typeface="Calibri" panose="020F0502020204030204"/>
                <a:cs typeface="Times New Roman" pitchFamily="18" charset="0"/>
              </a:rPr>
              <a:t>H: </a:t>
            </a:r>
            <a:r>
              <a:rPr lang="en-US" sz="1350" dirty="0">
                <a:solidFill>
                  <a:prstClr val="black"/>
                </a:solidFill>
                <a:effectLst>
                  <a:outerShdw blurRad="38100" dist="38100" dir="2700000" algn="tl">
                    <a:srgbClr val="000000"/>
                  </a:outerShdw>
                </a:effectLst>
                <a:latin typeface="Calibri" panose="020F0502020204030204"/>
              </a:rPr>
              <a:t>1</a:t>
            </a:r>
            <a:r>
              <a:rPr lang="en-US" sz="1350" dirty="0">
                <a:solidFill>
                  <a:prstClr val="black"/>
                </a:solidFill>
                <a:effectLst>
                  <a:outerShdw blurRad="38100" dist="38100" dir="2700000" algn="tl">
                    <a:srgbClr val="000000"/>
                  </a:outerShdw>
                </a:effectLst>
                <a:latin typeface="Calibri" panose="020F0502020204030204"/>
                <a:cs typeface="Times New Roman" pitchFamily="18" charset="0"/>
              </a:rPr>
              <a:t>s</a:t>
            </a:r>
            <a:r>
              <a:rPr lang="en-US" sz="1350" baseline="30000" dirty="0">
                <a:solidFill>
                  <a:prstClr val="black"/>
                </a:solidFill>
                <a:effectLst>
                  <a:outerShdw blurRad="38100" dist="38100" dir="2700000" algn="tl">
                    <a:srgbClr val="000000"/>
                  </a:outerShdw>
                </a:effectLst>
                <a:latin typeface="Calibri" panose="020F0502020204030204"/>
                <a:cs typeface="Times New Roman" pitchFamily="18" charset="0"/>
              </a:rPr>
              <a:t>1</a:t>
            </a:r>
          </a:p>
          <a:p>
            <a:pPr defTabSz="685800" eaLnBrk="1" fontAlgn="auto" hangingPunct="1">
              <a:spcBef>
                <a:spcPct val="50000"/>
              </a:spcBef>
              <a:spcAft>
                <a:spcPts val="0"/>
              </a:spcAft>
              <a:defRPr/>
            </a:pPr>
            <a:endParaRPr lang="en-US" sz="1350" baseline="30000" dirty="0">
              <a:solidFill>
                <a:prstClr val="black"/>
              </a:solidFill>
              <a:effectLst>
                <a:outerShdw blurRad="38100" dist="38100" dir="2700000" algn="tl">
                  <a:srgbClr val="000000"/>
                </a:outerShdw>
              </a:effectLst>
              <a:latin typeface="Calibri" panose="020F0502020204030204"/>
              <a:cs typeface="Times New Roman" pitchFamily="18" charset="0"/>
            </a:endParaRPr>
          </a:p>
          <a:p>
            <a:pPr defTabSz="685800" eaLnBrk="1" fontAlgn="auto" hangingPunct="1">
              <a:spcBef>
                <a:spcPct val="50000"/>
              </a:spcBef>
              <a:spcAft>
                <a:spcPts val="0"/>
              </a:spcAft>
              <a:defRPr/>
            </a:pPr>
            <a:r>
              <a:rPr lang="el-GR" sz="1350" dirty="0">
                <a:solidFill>
                  <a:prstClr val="black"/>
                </a:solidFill>
                <a:effectLst>
                  <a:outerShdw blurRad="38100" dist="38100" dir="2700000" algn="tl">
                    <a:srgbClr val="000000"/>
                  </a:outerShdw>
                </a:effectLst>
                <a:latin typeface="Calibri" panose="020F0502020204030204"/>
                <a:cs typeface="Times New Roman" pitchFamily="18" charset="0"/>
              </a:rPr>
              <a:t>Κάθε άτομο </a:t>
            </a:r>
            <a:r>
              <a:rPr lang="en-GB" sz="1350" dirty="0">
                <a:solidFill>
                  <a:prstClr val="black"/>
                </a:solidFill>
                <a:effectLst>
                  <a:outerShdw blurRad="38100" dist="38100" dir="2700000" algn="tl">
                    <a:srgbClr val="000000"/>
                  </a:outerShdw>
                </a:effectLst>
                <a:latin typeface="Calibri" panose="020F0502020204030204"/>
                <a:cs typeface="Times New Roman" pitchFamily="18" charset="0"/>
              </a:rPr>
              <a:t>C</a:t>
            </a:r>
            <a:r>
              <a:rPr lang="el-GR" sz="1350" dirty="0">
                <a:solidFill>
                  <a:prstClr val="black"/>
                </a:solidFill>
                <a:effectLst>
                  <a:outerShdw blurRad="38100" dist="38100" dir="2700000" algn="tl">
                    <a:srgbClr val="000000"/>
                  </a:outerShdw>
                </a:effectLst>
                <a:latin typeface="Calibri" panose="020F0502020204030204"/>
                <a:cs typeface="Times New Roman" pitchFamily="18" charset="0"/>
              </a:rPr>
              <a:t> για να ικανοποιήσει τον κανόνα της οκτάδας πρέπει να μοιραστεί με γειτονικά άτομα 2 μονήρη</a:t>
            </a:r>
            <a:r>
              <a:rPr lang="en-GB" sz="1350" dirty="0">
                <a:solidFill>
                  <a:prstClr val="black"/>
                </a:solidFill>
                <a:effectLst>
                  <a:outerShdw blurRad="38100" dist="38100" dir="2700000" algn="tl">
                    <a:srgbClr val="000000"/>
                  </a:outerShdw>
                </a:effectLst>
                <a:latin typeface="Calibri" panose="020F0502020204030204"/>
                <a:cs typeface="Times New Roman" pitchFamily="18" charset="0"/>
              </a:rPr>
              <a:t> e</a:t>
            </a:r>
            <a:r>
              <a:rPr lang="el-GR" sz="1350" baseline="30000" dirty="0">
                <a:solidFill>
                  <a:prstClr val="black"/>
                </a:solidFill>
                <a:effectLst>
                  <a:outerShdw blurRad="38100" dist="38100" dir="2700000" algn="tl">
                    <a:srgbClr val="000000"/>
                  </a:outerShdw>
                </a:effectLst>
                <a:latin typeface="Calibri" panose="020F0502020204030204"/>
                <a:cs typeface="Times New Roman" pitchFamily="18" charset="0"/>
              </a:rPr>
              <a:t>-</a:t>
            </a:r>
            <a:r>
              <a:rPr lang="el-GR" sz="1350" dirty="0">
                <a:solidFill>
                  <a:prstClr val="black"/>
                </a:solidFill>
                <a:effectLst>
                  <a:outerShdw blurRad="38100" dist="38100" dir="2700000" algn="tl">
                    <a:srgbClr val="000000"/>
                  </a:outerShdw>
                </a:effectLst>
                <a:latin typeface="Calibri" panose="020F0502020204030204"/>
                <a:cs typeface="Times New Roman" pitchFamily="18" charset="0"/>
              </a:rPr>
              <a:t> και</a:t>
            </a:r>
            <a:r>
              <a:rPr lang="en-GB" sz="1350" dirty="0">
                <a:solidFill>
                  <a:prstClr val="black"/>
                </a:solidFill>
                <a:effectLst>
                  <a:outerShdw blurRad="38100" dist="38100" dir="2700000" algn="tl">
                    <a:srgbClr val="000000"/>
                  </a:outerShdw>
                </a:effectLst>
                <a:latin typeface="Calibri" panose="020F0502020204030204"/>
                <a:cs typeface="Times New Roman" pitchFamily="18" charset="0"/>
              </a:rPr>
              <a:t> </a:t>
            </a:r>
            <a:r>
              <a:rPr lang="en-US" sz="1350" dirty="0">
                <a:solidFill>
                  <a:prstClr val="black"/>
                </a:solidFill>
                <a:effectLst>
                  <a:outerShdw blurRad="38100" dist="38100" dir="2700000" algn="tl">
                    <a:srgbClr val="000000"/>
                  </a:outerShdw>
                </a:effectLst>
                <a:latin typeface="Calibri" panose="020F0502020204030204"/>
                <a:cs typeface="Times New Roman" pitchFamily="18" charset="0"/>
              </a:rPr>
              <a:t>1 </a:t>
            </a:r>
            <a:r>
              <a:rPr lang="el-GR" sz="1350" dirty="0">
                <a:solidFill>
                  <a:prstClr val="black"/>
                </a:solidFill>
                <a:effectLst>
                  <a:outerShdw blurRad="38100" dist="38100" dir="2700000" algn="tl">
                    <a:srgbClr val="000000"/>
                  </a:outerShdw>
                </a:effectLst>
                <a:latin typeface="Calibri" panose="020F0502020204030204"/>
                <a:cs typeface="Times New Roman" pitchFamily="18" charset="0"/>
              </a:rPr>
              <a:t>ζεύγος </a:t>
            </a:r>
            <a:r>
              <a:rPr lang="en-US" sz="1350" dirty="0">
                <a:solidFill>
                  <a:prstClr val="black"/>
                </a:solidFill>
                <a:effectLst>
                  <a:outerShdw blurRad="38100" dist="38100" dir="2700000" algn="tl">
                    <a:srgbClr val="000000"/>
                  </a:outerShdw>
                </a:effectLst>
                <a:latin typeface="Calibri" panose="020F0502020204030204"/>
                <a:cs typeface="Times New Roman" pitchFamily="18" charset="0"/>
              </a:rPr>
              <a:t>e</a:t>
            </a:r>
            <a:r>
              <a:rPr lang="el-GR" sz="1350" baseline="30000" dirty="0">
                <a:solidFill>
                  <a:prstClr val="black"/>
                </a:solidFill>
                <a:effectLst>
                  <a:outerShdw blurRad="38100" dist="38100" dir="2700000" algn="tl">
                    <a:srgbClr val="000000"/>
                  </a:outerShdw>
                </a:effectLst>
                <a:latin typeface="Calibri" panose="020F0502020204030204"/>
                <a:cs typeface="Times New Roman" pitchFamily="18" charset="0"/>
              </a:rPr>
              <a:t>-</a:t>
            </a:r>
            <a:endParaRPr lang="en-US" sz="1350" baseline="30000" dirty="0">
              <a:solidFill>
                <a:prstClr val="black"/>
              </a:solidFill>
              <a:effectLst>
                <a:outerShdw blurRad="38100" dist="38100" dir="2700000" algn="tl">
                  <a:srgbClr val="000000"/>
                </a:outerShdw>
              </a:effectLst>
              <a:latin typeface="Calibri" panose="020F0502020204030204"/>
              <a:cs typeface="Times New Roman" pitchFamily="18" charset="0"/>
            </a:endParaRPr>
          </a:p>
        </p:txBody>
      </p:sp>
      <p:sp>
        <p:nvSpPr>
          <p:cNvPr id="135" name="Equals 134">
            <a:extLst>
              <a:ext uri="{FF2B5EF4-FFF2-40B4-BE49-F238E27FC236}">
                <a16:creationId xmlns:a16="http://schemas.microsoft.com/office/drawing/2014/main" id="{B88BF416-4072-43FA-8BD6-A4BC5C7AE97C}"/>
              </a:ext>
            </a:extLst>
          </p:cNvPr>
          <p:cNvSpPr/>
          <p:nvPr/>
        </p:nvSpPr>
        <p:spPr>
          <a:xfrm rot="2868718">
            <a:off x="2005251" y="1879647"/>
            <a:ext cx="393886" cy="197963"/>
          </a:xfrm>
          <a:prstGeom prst="mathEqual">
            <a:avLst/>
          </a:prstGeom>
          <a:solidFill>
            <a:srgbClr val="FF00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eaLnBrk="1" fontAlgn="auto" hangingPunct="1">
              <a:spcBef>
                <a:spcPts val="0"/>
              </a:spcBef>
              <a:spcAft>
                <a:spcPts val="0"/>
              </a:spcAft>
            </a:pPr>
            <a:endParaRPr lang="en-US" sz="1350">
              <a:solidFill>
                <a:prstClr val="black"/>
              </a:solidFill>
              <a:latin typeface="Calibri" panose="020F0502020204030204"/>
            </a:endParaRPr>
          </a:p>
        </p:txBody>
      </p:sp>
      <p:sp>
        <p:nvSpPr>
          <p:cNvPr id="136" name="Equals 135">
            <a:extLst>
              <a:ext uri="{FF2B5EF4-FFF2-40B4-BE49-F238E27FC236}">
                <a16:creationId xmlns:a16="http://schemas.microsoft.com/office/drawing/2014/main" id="{19E66830-284C-43AA-A518-67083B0DBE17}"/>
              </a:ext>
            </a:extLst>
          </p:cNvPr>
          <p:cNvSpPr/>
          <p:nvPr/>
        </p:nvSpPr>
        <p:spPr>
          <a:xfrm rot="8502958">
            <a:off x="4053283" y="1950311"/>
            <a:ext cx="393886" cy="170621"/>
          </a:xfrm>
          <a:prstGeom prst="mathEqual">
            <a:avLst/>
          </a:prstGeom>
          <a:solidFill>
            <a:srgbClr val="FF00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eaLnBrk="1" fontAlgn="auto" hangingPunct="1">
              <a:spcBef>
                <a:spcPts val="0"/>
              </a:spcBef>
              <a:spcAft>
                <a:spcPts val="0"/>
              </a:spcAft>
            </a:pPr>
            <a:endParaRPr lang="en-US" sz="1350">
              <a:solidFill>
                <a:prstClr val="black"/>
              </a:solidFill>
              <a:latin typeface="Calibri" panose="020F0502020204030204"/>
            </a:endParaRPr>
          </a:p>
        </p:txBody>
      </p:sp>
      <p:sp>
        <p:nvSpPr>
          <p:cNvPr id="137" name="Equals 136">
            <a:extLst>
              <a:ext uri="{FF2B5EF4-FFF2-40B4-BE49-F238E27FC236}">
                <a16:creationId xmlns:a16="http://schemas.microsoft.com/office/drawing/2014/main" id="{1C4C5A3F-7326-4E08-9765-C634CA624117}"/>
              </a:ext>
            </a:extLst>
          </p:cNvPr>
          <p:cNvSpPr/>
          <p:nvPr/>
        </p:nvSpPr>
        <p:spPr>
          <a:xfrm rot="5400000">
            <a:off x="1133364" y="2365094"/>
            <a:ext cx="393886" cy="197963"/>
          </a:xfrm>
          <a:prstGeom prst="mathEqual">
            <a:avLst/>
          </a:prstGeom>
          <a:solidFill>
            <a:srgbClr val="FF00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eaLnBrk="1" fontAlgn="auto" hangingPunct="1">
              <a:spcBef>
                <a:spcPts val="0"/>
              </a:spcBef>
              <a:spcAft>
                <a:spcPts val="0"/>
              </a:spcAft>
            </a:pPr>
            <a:endParaRPr lang="en-US" sz="1350">
              <a:solidFill>
                <a:prstClr val="black"/>
              </a:solidFill>
              <a:latin typeface="Calibri" panose="020F0502020204030204"/>
            </a:endParaRPr>
          </a:p>
        </p:txBody>
      </p:sp>
      <p:sp>
        <p:nvSpPr>
          <p:cNvPr id="138" name="Equals 137">
            <a:extLst>
              <a:ext uri="{FF2B5EF4-FFF2-40B4-BE49-F238E27FC236}">
                <a16:creationId xmlns:a16="http://schemas.microsoft.com/office/drawing/2014/main" id="{639F1936-ED2E-4A34-BEFD-3406A82F7E8B}"/>
              </a:ext>
            </a:extLst>
          </p:cNvPr>
          <p:cNvSpPr/>
          <p:nvPr/>
        </p:nvSpPr>
        <p:spPr>
          <a:xfrm rot="19495633">
            <a:off x="1949876" y="2902389"/>
            <a:ext cx="393886" cy="197963"/>
          </a:xfrm>
          <a:prstGeom prst="mathEqual">
            <a:avLst/>
          </a:prstGeom>
          <a:solidFill>
            <a:srgbClr val="FF00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eaLnBrk="1" fontAlgn="auto" hangingPunct="1">
              <a:spcBef>
                <a:spcPts val="0"/>
              </a:spcBef>
              <a:spcAft>
                <a:spcPts val="0"/>
              </a:spcAft>
            </a:pPr>
            <a:endParaRPr lang="en-US" sz="1350">
              <a:solidFill>
                <a:prstClr val="black"/>
              </a:solidFill>
              <a:latin typeface="Calibri" panose="020F0502020204030204"/>
            </a:endParaRPr>
          </a:p>
        </p:txBody>
      </p:sp>
      <p:sp>
        <p:nvSpPr>
          <p:cNvPr id="139" name="Equals 138">
            <a:extLst>
              <a:ext uri="{FF2B5EF4-FFF2-40B4-BE49-F238E27FC236}">
                <a16:creationId xmlns:a16="http://schemas.microsoft.com/office/drawing/2014/main" id="{62921E21-EA6E-4750-8A55-11E50078E361}"/>
              </a:ext>
            </a:extLst>
          </p:cNvPr>
          <p:cNvSpPr/>
          <p:nvPr/>
        </p:nvSpPr>
        <p:spPr>
          <a:xfrm rot="2503198">
            <a:off x="4120503" y="2885641"/>
            <a:ext cx="393886" cy="197963"/>
          </a:xfrm>
          <a:prstGeom prst="mathEqual">
            <a:avLst/>
          </a:prstGeom>
          <a:solidFill>
            <a:srgbClr val="FF00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eaLnBrk="1" fontAlgn="auto" hangingPunct="1">
              <a:spcBef>
                <a:spcPts val="0"/>
              </a:spcBef>
              <a:spcAft>
                <a:spcPts val="0"/>
              </a:spcAft>
            </a:pPr>
            <a:endParaRPr lang="en-US" sz="1350">
              <a:solidFill>
                <a:prstClr val="black"/>
              </a:solidFill>
              <a:latin typeface="Calibri" panose="020F0502020204030204"/>
            </a:endParaRPr>
          </a:p>
        </p:txBody>
      </p:sp>
      <p:sp>
        <p:nvSpPr>
          <p:cNvPr id="140" name="Equals 139">
            <a:extLst>
              <a:ext uri="{FF2B5EF4-FFF2-40B4-BE49-F238E27FC236}">
                <a16:creationId xmlns:a16="http://schemas.microsoft.com/office/drawing/2014/main" id="{3C1EB382-555E-44BB-9E82-FBC508BB0BD5}"/>
              </a:ext>
            </a:extLst>
          </p:cNvPr>
          <p:cNvSpPr/>
          <p:nvPr/>
        </p:nvSpPr>
        <p:spPr>
          <a:xfrm rot="5400000">
            <a:off x="4921966" y="2392327"/>
            <a:ext cx="393886" cy="197963"/>
          </a:xfrm>
          <a:prstGeom prst="mathEqual">
            <a:avLst/>
          </a:prstGeom>
          <a:solidFill>
            <a:srgbClr val="FF00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eaLnBrk="1" fontAlgn="auto" hangingPunct="1">
              <a:spcBef>
                <a:spcPts val="0"/>
              </a:spcBef>
              <a:spcAft>
                <a:spcPts val="0"/>
              </a:spcAft>
            </a:pPr>
            <a:endParaRPr lang="en-US" sz="1350">
              <a:solidFill>
                <a:prstClr val="black"/>
              </a:solidFill>
              <a:latin typeface="Calibri" panose="020F0502020204030204"/>
            </a:endParaRPr>
          </a:p>
        </p:txBody>
      </p:sp>
      <p:sp>
        <p:nvSpPr>
          <p:cNvPr id="141" name="Minus Sign 140">
            <a:extLst>
              <a:ext uri="{FF2B5EF4-FFF2-40B4-BE49-F238E27FC236}">
                <a16:creationId xmlns:a16="http://schemas.microsoft.com/office/drawing/2014/main" id="{A9FB825F-A514-4CF2-8B60-7B05036D5EB6}"/>
              </a:ext>
            </a:extLst>
          </p:cNvPr>
          <p:cNvSpPr/>
          <p:nvPr/>
        </p:nvSpPr>
        <p:spPr>
          <a:xfrm rot="2255558">
            <a:off x="1332620" y="2894206"/>
            <a:ext cx="549204" cy="198998"/>
          </a:xfrm>
          <a:prstGeom prst="mathMinus">
            <a:avLst/>
          </a:prstGeom>
          <a:solidFill>
            <a:schemeClr val="accent4">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eaLnBrk="1" fontAlgn="auto" hangingPunct="1">
              <a:spcBef>
                <a:spcPts val="0"/>
              </a:spcBef>
              <a:spcAft>
                <a:spcPts val="0"/>
              </a:spcAft>
            </a:pPr>
            <a:endParaRPr lang="en-US" sz="1350">
              <a:solidFill>
                <a:prstClr val="white"/>
              </a:solidFill>
              <a:latin typeface="Calibri" panose="020F0502020204030204"/>
            </a:endParaRPr>
          </a:p>
        </p:txBody>
      </p:sp>
      <p:sp>
        <p:nvSpPr>
          <p:cNvPr id="142" name="Minus Sign 141">
            <a:extLst>
              <a:ext uri="{FF2B5EF4-FFF2-40B4-BE49-F238E27FC236}">
                <a16:creationId xmlns:a16="http://schemas.microsoft.com/office/drawing/2014/main" id="{4A2E8B4C-5CF8-4D46-85A0-0F791D04D956}"/>
              </a:ext>
            </a:extLst>
          </p:cNvPr>
          <p:cNvSpPr/>
          <p:nvPr/>
        </p:nvSpPr>
        <p:spPr>
          <a:xfrm rot="5400000">
            <a:off x="2073263" y="2380680"/>
            <a:ext cx="549204" cy="198998"/>
          </a:xfrm>
          <a:prstGeom prst="mathMinus">
            <a:avLst/>
          </a:prstGeom>
          <a:solidFill>
            <a:schemeClr val="accent4">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eaLnBrk="1" fontAlgn="auto" hangingPunct="1">
              <a:spcBef>
                <a:spcPts val="0"/>
              </a:spcBef>
              <a:spcAft>
                <a:spcPts val="0"/>
              </a:spcAft>
            </a:pPr>
            <a:endParaRPr lang="en-US" sz="1350">
              <a:solidFill>
                <a:prstClr val="white"/>
              </a:solidFill>
              <a:latin typeface="Calibri" panose="020F0502020204030204"/>
            </a:endParaRPr>
          </a:p>
        </p:txBody>
      </p:sp>
      <p:sp>
        <p:nvSpPr>
          <p:cNvPr id="143" name="Minus Sign 142">
            <a:extLst>
              <a:ext uri="{FF2B5EF4-FFF2-40B4-BE49-F238E27FC236}">
                <a16:creationId xmlns:a16="http://schemas.microsoft.com/office/drawing/2014/main" id="{D6A25ECE-1162-454E-9AF6-1D411CF19E9A}"/>
              </a:ext>
            </a:extLst>
          </p:cNvPr>
          <p:cNvSpPr/>
          <p:nvPr/>
        </p:nvSpPr>
        <p:spPr>
          <a:xfrm rot="19360981">
            <a:off x="4555895" y="2869966"/>
            <a:ext cx="549204" cy="198998"/>
          </a:xfrm>
          <a:prstGeom prst="mathMinus">
            <a:avLst/>
          </a:prstGeom>
          <a:solidFill>
            <a:schemeClr val="accent4">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eaLnBrk="1" fontAlgn="auto" hangingPunct="1">
              <a:spcBef>
                <a:spcPts val="0"/>
              </a:spcBef>
              <a:spcAft>
                <a:spcPts val="0"/>
              </a:spcAft>
            </a:pPr>
            <a:endParaRPr lang="en-US" sz="1350">
              <a:solidFill>
                <a:prstClr val="white"/>
              </a:solidFill>
              <a:latin typeface="Calibri" panose="020F0502020204030204"/>
            </a:endParaRPr>
          </a:p>
        </p:txBody>
      </p:sp>
      <p:sp>
        <p:nvSpPr>
          <p:cNvPr id="144" name="Minus Sign 143">
            <a:extLst>
              <a:ext uri="{FF2B5EF4-FFF2-40B4-BE49-F238E27FC236}">
                <a16:creationId xmlns:a16="http://schemas.microsoft.com/office/drawing/2014/main" id="{F8DE68F2-D8B8-46F3-8FBD-F9F9E4B89BFA}"/>
              </a:ext>
            </a:extLst>
          </p:cNvPr>
          <p:cNvSpPr/>
          <p:nvPr/>
        </p:nvSpPr>
        <p:spPr>
          <a:xfrm rot="19358441">
            <a:off x="1334675" y="1898491"/>
            <a:ext cx="549204" cy="198998"/>
          </a:xfrm>
          <a:prstGeom prst="mathMinus">
            <a:avLst/>
          </a:prstGeom>
          <a:solidFill>
            <a:schemeClr val="accent4">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eaLnBrk="1" fontAlgn="auto" hangingPunct="1">
              <a:spcBef>
                <a:spcPts val="0"/>
              </a:spcBef>
              <a:spcAft>
                <a:spcPts val="0"/>
              </a:spcAft>
            </a:pPr>
            <a:endParaRPr lang="en-US" sz="1350">
              <a:solidFill>
                <a:prstClr val="white"/>
              </a:solidFill>
              <a:latin typeface="Calibri" panose="020F0502020204030204"/>
            </a:endParaRPr>
          </a:p>
        </p:txBody>
      </p:sp>
      <p:sp>
        <p:nvSpPr>
          <p:cNvPr id="145" name="Minus Sign 144">
            <a:extLst>
              <a:ext uri="{FF2B5EF4-FFF2-40B4-BE49-F238E27FC236}">
                <a16:creationId xmlns:a16="http://schemas.microsoft.com/office/drawing/2014/main" id="{6BF63A7E-E773-46CA-B04C-AE3834C1CCCC}"/>
              </a:ext>
            </a:extLst>
          </p:cNvPr>
          <p:cNvSpPr/>
          <p:nvPr/>
        </p:nvSpPr>
        <p:spPr>
          <a:xfrm rot="2591367">
            <a:off x="4576842" y="1900791"/>
            <a:ext cx="549204" cy="198998"/>
          </a:xfrm>
          <a:prstGeom prst="mathMinus">
            <a:avLst/>
          </a:prstGeom>
          <a:solidFill>
            <a:schemeClr val="accent4">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eaLnBrk="1" fontAlgn="auto" hangingPunct="1">
              <a:spcBef>
                <a:spcPts val="0"/>
              </a:spcBef>
              <a:spcAft>
                <a:spcPts val="0"/>
              </a:spcAft>
            </a:pPr>
            <a:endParaRPr lang="en-US" sz="1350">
              <a:solidFill>
                <a:prstClr val="white"/>
              </a:solidFill>
              <a:latin typeface="Calibri" panose="020F0502020204030204"/>
            </a:endParaRPr>
          </a:p>
        </p:txBody>
      </p:sp>
      <p:sp>
        <p:nvSpPr>
          <p:cNvPr id="146" name="Minus Sign 145">
            <a:extLst>
              <a:ext uri="{FF2B5EF4-FFF2-40B4-BE49-F238E27FC236}">
                <a16:creationId xmlns:a16="http://schemas.microsoft.com/office/drawing/2014/main" id="{D1293060-DF76-4381-9F88-3CF7528DA203}"/>
              </a:ext>
            </a:extLst>
          </p:cNvPr>
          <p:cNvSpPr/>
          <p:nvPr/>
        </p:nvSpPr>
        <p:spPr>
          <a:xfrm rot="5400000">
            <a:off x="3777245" y="2395790"/>
            <a:ext cx="549204" cy="198998"/>
          </a:xfrm>
          <a:prstGeom prst="mathMinus">
            <a:avLst/>
          </a:prstGeom>
          <a:solidFill>
            <a:schemeClr val="accent4">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eaLnBrk="1" fontAlgn="auto" hangingPunct="1">
              <a:spcBef>
                <a:spcPts val="0"/>
              </a:spcBef>
              <a:spcAft>
                <a:spcPts val="0"/>
              </a:spcAft>
            </a:pPr>
            <a:endParaRPr lang="en-US" sz="1350">
              <a:solidFill>
                <a:prstClr val="white"/>
              </a:solidFill>
              <a:latin typeface="Calibri" panose="020F0502020204030204"/>
            </a:endParaRPr>
          </a:p>
        </p:txBody>
      </p:sp>
      <p:sp>
        <p:nvSpPr>
          <p:cNvPr id="147" name="Minus Sign 146">
            <a:extLst>
              <a:ext uri="{FF2B5EF4-FFF2-40B4-BE49-F238E27FC236}">
                <a16:creationId xmlns:a16="http://schemas.microsoft.com/office/drawing/2014/main" id="{980BC904-C063-4EE2-B20B-8E3BC790BA0F}"/>
              </a:ext>
            </a:extLst>
          </p:cNvPr>
          <p:cNvSpPr/>
          <p:nvPr/>
        </p:nvSpPr>
        <p:spPr>
          <a:xfrm rot="2336222">
            <a:off x="1058756" y="2009335"/>
            <a:ext cx="235499" cy="240383"/>
          </a:xfrm>
          <a:prstGeom prst="mathMinus">
            <a:avLst/>
          </a:prstGeom>
          <a:solidFill>
            <a:srgbClr val="00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eaLnBrk="1" fontAlgn="auto" hangingPunct="1">
              <a:spcBef>
                <a:spcPts val="0"/>
              </a:spcBef>
              <a:spcAft>
                <a:spcPts val="0"/>
              </a:spcAft>
            </a:pPr>
            <a:endParaRPr lang="en-US" sz="1350">
              <a:solidFill>
                <a:prstClr val="white"/>
              </a:solidFill>
              <a:latin typeface="Calibri" panose="020F0502020204030204"/>
            </a:endParaRPr>
          </a:p>
        </p:txBody>
      </p:sp>
      <p:sp>
        <p:nvSpPr>
          <p:cNvPr id="148" name="Minus Sign 147">
            <a:extLst>
              <a:ext uri="{FF2B5EF4-FFF2-40B4-BE49-F238E27FC236}">
                <a16:creationId xmlns:a16="http://schemas.microsoft.com/office/drawing/2014/main" id="{99649F8B-BD3B-439A-B475-89C106C2DEE9}"/>
              </a:ext>
            </a:extLst>
          </p:cNvPr>
          <p:cNvSpPr/>
          <p:nvPr/>
        </p:nvSpPr>
        <p:spPr>
          <a:xfrm rot="5400000">
            <a:off x="1714991" y="1558466"/>
            <a:ext cx="235499" cy="240383"/>
          </a:xfrm>
          <a:prstGeom prst="mathMinus">
            <a:avLst/>
          </a:prstGeom>
          <a:solidFill>
            <a:srgbClr val="00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eaLnBrk="1" fontAlgn="auto" hangingPunct="1">
              <a:spcBef>
                <a:spcPts val="0"/>
              </a:spcBef>
              <a:spcAft>
                <a:spcPts val="0"/>
              </a:spcAft>
            </a:pPr>
            <a:endParaRPr lang="en-US" sz="1350">
              <a:solidFill>
                <a:prstClr val="white"/>
              </a:solidFill>
              <a:latin typeface="Calibri" panose="020F0502020204030204"/>
            </a:endParaRPr>
          </a:p>
        </p:txBody>
      </p:sp>
      <p:sp>
        <p:nvSpPr>
          <p:cNvPr id="149" name="Minus Sign 148">
            <a:extLst>
              <a:ext uri="{FF2B5EF4-FFF2-40B4-BE49-F238E27FC236}">
                <a16:creationId xmlns:a16="http://schemas.microsoft.com/office/drawing/2014/main" id="{2C7C235B-27B2-4DED-A5F4-5820A2CCAA28}"/>
              </a:ext>
            </a:extLst>
          </p:cNvPr>
          <p:cNvSpPr/>
          <p:nvPr/>
        </p:nvSpPr>
        <p:spPr>
          <a:xfrm rot="19653062">
            <a:off x="2428870" y="1985182"/>
            <a:ext cx="235499" cy="240383"/>
          </a:xfrm>
          <a:prstGeom prst="mathMinus">
            <a:avLst/>
          </a:prstGeom>
          <a:solidFill>
            <a:srgbClr val="00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eaLnBrk="1" fontAlgn="auto" hangingPunct="1">
              <a:spcBef>
                <a:spcPts val="0"/>
              </a:spcBef>
              <a:spcAft>
                <a:spcPts val="0"/>
              </a:spcAft>
            </a:pPr>
            <a:endParaRPr lang="en-US" sz="1350">
              <a:solidFill>
                <a:prstClr val="white"/>
              </a:solidFill>
              <a:latin typeface="Calibri" panose="020F0502020204030204"/>
            </a:endParaRPr>
          </a:p>
        </p:txBody>
      </p:sp>
      <p:sp>
        <p:nvSpPr>
          <p:cNvPr id="150" name="Minus Sign 149">
            <a:extLst>
              <a:ext uri="{FF2B5EF4-FFF2-40B4-BE49-F238E27FC236}">
                <a16:creationId xmlns:a16="http://schemas.microsoft.com/office/drawing/2014/main" id="{0D565D28-6AF1-4CAB-B0D4-D7A59E9F42C5}"/>
              </a:ext>
            </a:extLst>
          </p:cNvPr>
          <p:cNvSpPr/>
          <p:nvPr/>
        </p:nvSpPr>
        <p:spPr>
          <a:xfrm rot="2674619">
            <a:off x="2403958" y="2743789"/>
            <a:ext cx="235499" cy="240383"/>
          </a:xfrm>
          <a:prstGeom prst="mathMinus">
            <a:avLst/>
          </a:prstGeom>
          <a:solidFill>
            <a:srgbClr val="00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eaLnBrk="1" fontAlgn="auto" hangingPunct="1">
              <a:spcBef>
                <a:spcPts val="0"/>
              </a:spcBef>
              <a:spcAft>
                <a:spcPts val="0"/>
              </a:spcAft>
            </a:pPr>
            <a:endParaRPr lang="en-US" sz="1350">
              <a:solidFill>
                <a:prstClr val="white"/>
              </a:solidFill>
              <a:latin typeface="Calibri" panose="020F0502020204030204"/>
            </a:endParaRPr>
          </a:p>
        </p:txBody>
      </p:sp>
      <p:sp>
        <p:nvSpPr>
          <p:cNvPr id="151" name="Minus Sign 150">
            <a:extLst>
              <a:ext uri="{FF2B5EF4-FFF2-40B4-BE49-F238E27FC236}">
                <a16:creationId xmlns:a16="http://schemas.microsoft.com/office/drawing/2014/main" id="{45AE8989-D344-4128-A8F4-3E6C2A9AC24F}"/>
              </a:ext>
            </a:extLst>
          </p:cNvPr>
          <p:cNvSpPr/>
          <p:nvPr/>
        </p:nvSpPr>
        <p:spPr>
          <a:xfrm rot="5400000">
            <a:off x="1747739" y="3163790"/>
            <a:ext cx="235499" cy="240383"/>
          </a:xfrm>
          <a:prstGeom prst="mathMinus">
            <a:avLst/>
          </a:prstGeom>
          <a:solidFill>
            <a:srgbClr val="00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eaLnBrk="1" fontAlgn="auto" hangingPunct="1">
              <a:spcBef>
                <a:spcPts val="0"/>
              </a:spcBef>
              <a:spcAft>
                <a:spcPts val="0"/>
              </a:spcAft>
            </a:pPr>
            <a:endParaRPr lang="en-US" sz="1350">
              <a:solidFill>
                <a:prstClr val="white"/>
              </a:solidFill>
              <a:latin typeface="Calibri" panose="020F0502020204030204"/>
            </a:endParaRPr>
          </a:p>
        </p:txBody>
      </p:sp>
      <p:sp>
        <p:nvSpPr>
          <p:cNvPr id="152" name="Minus Sign 151">
            <a:extLst>
              <a:ext uri="{FF2B5EF4-FFF2-40B4-BE49-F238E27FC236}">
                <a16:creationId xmlns:a16="http://schemas.microsoft.com/office/drawing/2014/main" id="{9B2F7369-5F35-42CD-886F-8B5C85537E11}"/>
              </a:ext>
            </a:extLst>
          </p:cNvPr>
          <p:cNvSpPr/>
          <p:nvPr/>
        </p:nvSpPr>
        <p:spPr>
          <a:xfrm rot="19755603">
            <a:off x="1098737" y="2696962"/>
            <a:ext cx="235499" cy="240383"/>
          </a:xfrm>
          <a:prstGeom prst="mathMinus">
            <a:avLst/>
          </a:prstGeom>
          <a:solidFill>
            <a:srgbClr val="00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eaLnBrk="1" fontAlgn="auto" hangingPunct="1">
              <a:spcBef>
                <a:spcPts val="0"/>
              </a:spcBef>
              <a:spcAft>
                <a:spcPts val="0"/>
              </a:spcAft>
            </a:pPr>
            <a:endParaRPr lang="en-US" sz="1350">
              <a:solidFill>
                <a:prstClr val="white"/>
              </a:solidFill>
              <a:latin typeface="Calibri" panose="020F0502020204030204"/>
            </a:endParaRPr>
          </a:p>
        </p:txBody>
      </p:sp>
      <p:sp>
        <p:nvSpPr>
          <p:cNvPr id="153" name="Minus Sign 152">
            <a:extLst>
              <a:ext uri="{FF2B5EF4-FFF2-40B4-BE49-F238E27FC236}">
                <a16:creationId xmlns:a16="http://schemas.microsoft.com/office/drawing/2014/main" id="{FE27A18B-5931-42C0-9919-A81102C0E131}"/>
              </a:ext>
            </a:extLst>
          </p:cNvPr>
          <p:cNvSpPr/>
          <p:nvPr/>
        </p:nvSpPr>
        <p:spPr>
          <a:xfrm rot="19420548">
            <a:off x="3775285" y="2734646"/>
            <a:ext cx="235499" cy="240383"/>
          </a:xfrm>
          <a:prstGeom prst="mathMinus">
            <a:avLst/>
          </a:prstGeom>
          <a:solidFill>
            <a:srgbClr val="00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eaLnBrk="1" fontAlgn="auto" hangingPunct="1">
              <a:spcBef>
                <a:spcPts val="0"/>
              </a:spcBef>
              <a:spcAft>
                <a:spcPts val="0"/>
              </a:spcAft>
            </a:pPr>
            <a:endParaRPr lang="en-US" sz="1350">
              <a:solidFill>
                <a:prstClr val="white"/>
              </a:solidFill>
              <a:latin typeface="Calibri" panose="020F0502020204030204"/>
            </a:endParaRPr>
          </a:p>
        </p:txBody>
      </p:sp>
      <p:sp>
        <p:nvSpPr>
          <p:cNvPr id="154" name="Minus Sign 153">
            <a:extLst>
              <a:ext uri="{FF2B5EF4-FFF2-40B4-BE49-F238E27FC236}">
                <a16:creationId xmlns:a16="http://schemas.microsoft.com/office/drawing/2014/main" id="{941453FB-CDC9-4A37-9ED8-C905AE54F645}"/>
              </a:ext>
            </a:extLst>
          </p:cNvPr>
          <p:cNvSpPr/>
          <p:nvPr/>
        </p:nvSpPr>
        <p:spPr>
          <a:xfrm rot="5400000">
            <a:off x="4440816" y="3171307"/>
            <a:ext cx="235499" cy="240383"/>
          </a:xfrm>
          <a:prstGeom prst="mathMinus">
            <a:avLst/>
          </a:prstGeom>
          <a:solidFill>
            <a:srgbClr val="00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eaLnBrk="1" fontAlgn="auto" hangingPunct="1">
              <a:spcBef>
                <a:spcPts val="0"/>
              </a:spcBef>
              <a:spcAft>
                <a:spcPts val="0"/>
              </a:spcAft>
            </a:pPr>
            <a:endParaRPr lang="en-US" sz="1350">
              <a:solidFill>
                <a:prstClr val="white"/>
              </a:solidFill>
              <a:latin typeface="Calibri" panose="020F0502020204030204"/>
            </a:endParaRPr>
          </a:p>
        </p:txBody>
      </p:sp>
      <p:sp>
        <p:nvSpPr>
          <p:cNvPr id="155" name="Minus Sign 154">
            <a:extLst>
              <a:ext uri="{FF2B5EF4-FFF2-40B4-BE49-F238E27FC236}">
                <a16:creationId xmlns:a16="http://schemas.microsoft.com/office/drawing/2014/main" id="{F0B32D88-CEEC-4811-8EB5-CDD60CF8DC00}"/>
              </a:ext>
            </a:extLst>
          </p:cNvPr>
          <p:cNvSpPr/>
          <p:nvPr/>
        </p:nvSpPr>
        <p:spPr>
          <a:xfrm rot="1679026">
            <a:off x="5098462" y="2734646"/>
            <a:ext cx="235499" cy="240383"/>
          </a:xfrm>
          <a:prstGeom prst="mathMinus">
            <a:avLst/>
          </a:prstGeom>
          <a:solidFill>
            <a:srgbClr val="00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eaLnBrk="1" fontAlgn="auto" hangingPunct="1">
              <a:spcBef>
                <a:spcPts val="0"/>
              </a:spcBef>
              <a:spcAft>
                <a:spcPts val="0"/>
              </a:spcAft>
            </a:pPr>
            <a:endParaRPr lang="en-US" sz="1350">
              <a:solidFill>
                <a:prstClr val="white"/>
              </a:solidFill>
              <a:latin typeface="Calibri" panose="020F0502020204030204"/>
            </a:endParaRPr>
          </a:p>
        </p:txBody>
      </p:sp>
      <p:sp>
        <p:nvSpPr>
          <p:cNvPr id="156" name="Minus Sign 155">
            <a:extLst>
              <a:ext uri="{FF2B5EF4-FFF2-40B4-BE49-F238E27FC236}">
                <a16:creationId xmlns:a16="http://schemas.microsoft.com/office/drawing/2014/main" id="{B410D350-5B35-41EE-A412-3742A4AD4969}"/>
              </a:ext>
            </a:extLst>
          </p:cNvPr>
          <p:cNvSpPr/>
          <p:nvPr/>
        </p:nvSpPr>
        <p:spPr>
          <a:xfrm rot="19597480">
            <a:off x="5063186" y="2028145"/>
            <a:ext cx="235499" cy="240383"/>
          </a:xfrm>
          <a:prstGeom prst="mathMinus">
            <a:avLst/>
          </a:prstGeom>
          <a:solidFill>
            <a:srgbClr val="00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eaLnBrk="1" fontAlgn="auto" hangingPunct="1">
              <a:spcBef>
                <a:spcPts val="0"/>
              </a:spcBef>
              <a:spcAft>
                <a:spcPts val="0"/>
              </a:spcAft>
            </a:pPr>
            <a:endParaRPr lang="en-US" sz="1350">
              <a:solidFill>
                <a:prstClr val="white"/>
              </a:solidFill>
              <a:latin typeface="Calibri" panose="020F0502020204030204"/>
            </a:endParaRPr>
          </a:p>
        </p:txBody>
      </p:sp>
      <p:sp>
        <p:nvSpPr>
          <p:cNvPr id="157" name="Minus Sign 156">
            <a:extLst>
              <a:ext uri="{FF2B5EF4-FFF2-40B4-BE49-F238E27FC236}">
                <a16:creationId xmlns:a16="http://schemas.microsoft.com/office/drawing/2014/main" id="{DCC9352F-4DF4-407D-876C-364F99629BD2}"/>
              </a:ext>
            </a:extLst>
          </p:cNvPr>
          <p:cNvSpPr/>
          <p:nvPr/>
        </p:nvSpPr>
        <p:spPr>
          <a:xfrm rot="1505241">
            <a:off x="3811089" y="2001297"/>
            <a:ext cx="235499" cy="240383"/>
          </a:xfrm>
          <a:prstGeom prst="mathMinus">
            <a:avLst/>
          </a:prstGeom>
          <a:solidFill>
            <a:srgbClr val="00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eaLnBrk="1" fontAlgn="auto" hangingPunct="1">
              <a:spcBef>
                <a:spcPts val="0"/>
              </a:spcBef>
              <a:spcAft>
                <a:spcPts val="0"/>
              </a:spcAft>
            </a:pPr>
            <a:endParaRPr lang="en-US" sz="1350">
              <a:solidFill>
                <a:prstClr val="white"/>
              </a:solidFill>
              <a:latin typeface="Calibri" panose="020F0502020204030204"/>
            </a:endParaRPr>
          </a:p>
        </p:txBody>
      </p:sp>
      <p:sp>
        <p:nvSpPr>
          <p:cNvPr id="158" name="Minus Sign 157">
            <a:extLst>
              <a:ext uri="{FF2B5EF4-FFF2-40B4-BE49-F238E27FC236}">
                <a16:creationId xmlns:a16="http://schemas.microsoft.com/office/drawing/2014/main" id="{2FA272B8-F60A-4105-A0ED-4700123ED4AF}"/>
              </a:ext>
            </a:extLst>
          </p:cNvPr>
          <p:cNvSpPr/>
          <p:nvPr/>
        </p:nvSpPr>
        <p:spPr>
          <a:xfrm rot="5400000">
            <a:off x="4419742" y="1588408"/>
            <a:ext cx="235499" cy="240383"/>
          </a:xfrm>
          <a:prstGeom prst="mathMinus">
            <a:avLst/>
          </a:prstGeom>
          <a:solidFill>
            <a:srgbClr val="00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eaLnBrk="1" fontAlgn="auto" hangingPunct="1">
              <a:spcBef>
                <a:spcPts val="0"/>
              </a:spcBef>
              <a:spcAft>
                <a:spcPts val="0"/>
              </a:spcAft>
            </a:pPr>
            <a:endParaRPr lang="en-US" sz="1350">
              <a:solidFill>
                <a:prstClr val="white"/>
              </a:solidFill>
              <a:latin typeface="Calibri" panose="020F0502020204030204"/>
            </a:endParaRPr>
          </a:p>
        </p:txBody>
      </p:sp>
      <p:grpSp>
        <p:nvGrpSpPr>
          <p:cNvPr id="162" name="Group 161">
            <a:extLst>
              <a:ext uri="{FF2B5EF4-FFF2-40B4-BE49-F238E27FC236}">
                <a16:creationId xmlns:a16="http://schemas.microsoft.com/office/drawing/2014/main" id="{1984B9D4-13A2-4102-A8DE-D2D340305DC9}"/>
              </a:ext>
            </a:extLst>
          </p:cNvPr>
          <p:cNvGrpSpPr/>
          <p:nvPr/>
        </p:nvGrpSpPr>
        <p:grpSpPr>
          <a:xfrm>
            <a:off x="2983072" y="2339899"/>
            <a:ext cx="395926" cy="400638"/>
            <a:chOff x="4006392" y="4392891"/>
            <a:chExt cx="527901" cy="534184"/>
          </a:xfrm>
        </p:grpSpPr>
        <p:sp>
          <p:nvSpPr>
            <p:cNvPr id="160" name="Arrow: Right 159">
              <a:extLst>
                <a:ext uri="{FF2B5EF4-FFF2-40B4-BE49-F238E27FC236}">
                  <a16:creationId xmlns:a16="http://schemas.microsoft.com/office/drawing/2014/main" id="{C7074A6A-ED98-4111-814B-7438DF0AAFC7}"/>
                </a:ext>
              </a:extLst>
            </p:cNvPr>
            <p:cNvSpPr/>
            <p:nvPr/>
          </p:nvSpPr>
          <p:spPr>
            <a:xfrm>
              <a:off x="4006392" y="4392891"/>
              <a:ext cx="527901" cy="254523"/>
            </a:xfrm>
            <a:prstGeom prst="rightArrow">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eaLnBrk="1" fontAlgn="auto" hangingPunct="1">
                <a:spcBef>
                  <a:spcPts val="0"/>
                </a:spcBef>
                <a:spcAft>
                  <a:spcPts val="0"/>
                </a:spcAft>
              </a:pPr>
              <a:endParaRPr lang="en-US" sz="1350">
                <a:solidFill>
                  <a:prstClr val="white"/>
                </a:solidFill>
                <a:latin typeface="Calibri" panose="020F0502020204030204"/>
              </a:endParaRPr>
            </a:p>
          </p:txBody>
        </p:sp>
        <p:sp>
          <p:nvSpPr>
            <p:cNvPr id="161" name="Arrow: Right 160">
              <a:extLst>
                <a:ext uri="{FF2B5EF4-FFF2-40B4-BE49-F238E27FC236}">
                  <a16:creationId xmlns:a16="http://schemas.microsoft.com/office/drawing/2014/main" id="{C8371954-2941-48D5-82B6-6BFBE3436C96}"/>
                </a:ext>
              </a:extLst>
            </p:cNvPr>
            <p:cNvSpPr/>
            <p:nvPr/>
          </p:nvSpPr>
          <p:spPr>
            <a:xfrm rot="10800000">
              <a:off x="4006392" y="4672552"/>
              <a:ext cx="527901" cy="254523"/>
            </a:xfrm>
            <a:prstGeom prst="rightArrow">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eaLnBrk="1" fontAlgn="auto" hangingPunct="1">
                <a:spcBef>
                  <a:spcPts val="0"/>
                </a:spcBef>
                <a:spcAft>
                  <a:spcPts val="0"/>
                </a:spcAft>
              </a:pPr>
              <a:endParaRPr lang="en-US" sz="1350">
                <a:solidFill>
                  <a:prstClr val="white"/>
                </a:solidFill>
                <a:latin typeface="Calibri" panose="020F0502020204030204"/>
              </a:endParaRPr>
            </a:p>
          </p:txBody>
        </p:sp>
      </p:grpSp>
      <p:sp>
        <p:nvSpPr>
          <p:cNvPr id="163" name="TextBox 162">
            <a:extLst>
              <a:ext uri="{FF2B5EF4-FFF2-40B4-BE49-F238E27FC236}">
                <a16:creationId xmlns:a16="http://schemas.microsoft.com/office/drawing/2014/main" id="{6F043446-583D-46F0-B13C-082CD389A3B4}"/>
              </a:ext>
            </a:extLst>
          </p:cNvPr>
          <p:cNvSpPr txBox="1"/>
          <p:nvPr/>
        </p:nvSpPr>
        <p:spPr>
          <a:xfrm>
            <a:off x="1259955" y="3762638"/>
            <a:ext cx="4085432" cy="784830"/>
          </a:xfrm>
          <a:prstGeom prst="rect">
            <a:avLst/>
          </a:prstGeom>
          <a:noFill/>
        </p:spPr>
        <p:txBody>
          <a:bodyPr wrap="square" rtlCol="0">
            <a:spAutoFit/>
          </a:bodyPr>
          <a:lstStyle/>
          <a:p>
            <a:pPr algn="ctr" defTabSz="685800" eaLnBrk="1" fontAlgn="auto" hangingPunct="1">
              <a:spcBef>
                <a:spcPts val="0"/>
              </a:spcBef>
              <a:spcAft>
                <a:spcPts val="0"/>
              </a:spcAft>
            </a:pPr>
            <a:r>
              <a:rPr lang="el-GR" sz="1500" b="1" dirty="0">
                <a:solidFill>
                  <a:prstClr val="black"/>
                </a:solidFill>
                <a:latin typeface="Calibri" panose="020F0502020204030204"/>
              </a:rPr>
              <a:t>Δημιουργία ισορροπίας μεταξύ δύο ισοδυνάμων δομών που συνυπάρχουν (</a:t>
            </a:r>
            <a:r>
              <a:rPr lang="el-GR" sz="1500" b="1" dirty="0" err="1">
                <a:solidFill>
                  <a:prstClr val="black"/>
                </a:solidFill>
                <a:latin typeface="Calibri" panose="020F0502020204030204"/>
              </a:rPr>
              <a:t>Μεσομέρεια</a:t>
            </a:r>
            <a:r>
              <a:rPr lang="el-GR" sz="1500" b="1" dirty="0">
                <a:solidFill>
                  <a:prstClr val="black"/>
                </a:solidFill>
                <a:latin typeface="Calibri" panose="020F0502020204030204"/>
              </a:rPr>
              <a:t> -</a:t>
            </a:r>
            <a:r>
              <a:rPr lang="en-GB" sz="1500" b="1" dirty="0">
                <a:solidFill>
                  <a:prstClr val="black"/>
                </a:solidFill>
                <a:latin typeface="Calibri" panose="020F0502020204030204"/>
              </a:rPr>
              <a:t>Resonance) </a:t>
            </a:r>
            <a:r>
              <a:rPr lang="el-GR" sz="1500" b="1" dirty="0">
                <a:solidFill>
                  <a:prstClr val="black"/>
                </a:solidFill>
                <a:latin typeface="Calibri" panose="020F0502020204030204"/>
              </a:rPr>
              <a:t> </a:t>
            </a:r>
            <a:endParaRPr lang="en-US" sz="1500" b="1" dirty="0">
              <a:solidFill>
                <a:prstClr val="black"/>
              </a:solidFill>
              <a:latin typeface="Calibri" panose="020F0502020204030204"/>
            </a:endParaRPr>
          </a:p>
        </p:txBody>
      </p:sp>
      <p:sp>
        <p:nvSpPr>
          <p:cNvPr id="165" name="TextBox 164">
            <a:extLst>
              <a:ext uri="{FF2B5EF4-FFF2-40B4-BE49-F238E27FC236}">
                <a16:creationId xmlns:a16="http://schemas.microsoft.com/office/drawing/2014/main" id="{8286A14C-BCB0-4B8D-BFD6-0C1DADC36538}"/>
              </a:ext>
            </a:extLst>
          </p:cNvPr>
          <p:cNvSpPr txBox="1"/>
          <p:nvPr/>
        </p:nvSpPr>
        <p:spPr>
          <a:xfrm>
            <a:off x="-439301" y="4582444"/>
            <a:ext cx="7636596" cy="1015663"/>
          </a:xfrm>
          <a:prstGeom prst="rect">
            <a:avLst/>
          </a:prstGeom>
          <a:noFill/>
        </p:spPr>
        <p:txBody>
          <a:bodyPr wrap="square" rtlCol="0">
            <a:spAutoFit/>
          </a:bodyPr>
          <a:lstStyle/>
          <a:p>
            <a:pPr algn="ctr" defTabSz="685800" eaLnBrk="1" fontAlgn="auto" hangingPunct="1">
              <a:spcBef>
                <a:spcPts val="0"/>
              </a:spcBef>
              <a:spcAft>
                <a:spcPts val="0"/>
              </a:spcAft>
            </a:pPr>
            <a:r>
              <a:rPr lang="el-GR" sz="1500" b="1" dirty="0">
                <a:solidFill>
                  <a:prstClr val="black"/>
                </a:solidFill>
                <a:latin typeface="Calibri" panose="020F0502020204030204"/>
              </a:rPr>
              <a:t>Πρόβλημα</a:t>
            </a:r>
            <a:r>
              <a:rPr lang="en-GB" sz="1500" b="1" dirty="0">
                <a:solidFill>
                  <a:prstClr val="black"/>
                </a:solidFill>
                <a:latin typeface="Calibri" panose="020F0502020204030204"/>
              </a:rPr>
              <a:t> </a:t>
            </a:r>
            <a:r>
              <a:rPr lang="el-GR" sz="1500" b="1" dirty="0">
                <a:solidFill>
                  <a:prstClr val="black"/>
                </a:solidFill>
                <a:latin typeface="Calibri" panose="020F0502020204030204"/>
              </a:rPr>
              <a:t>Θεωρίας </a:t>
            </a:r>
            <a:r>
              <a:rPr lang="en-GB" sz="1500" b="1" dirty="0">
                <a:solidFill>
                  <a:prstClr val="black"/>
                </a:solidFill>
                <a:latin typeface="Calibri" panose="020F0502020204030204"/>
              </a:rPr>
              <a:t>Lewis</a:t>
            </a:r>
          </a:p>
          <a:p>
            <a:pPr algn="ctr" defTabSz="685800" eaLnBrk="1" fontAlgn="auto" hangingPunct="1">
              <a:spcBef>
                <a:spcPts val="0"/>
              </a:spcBef>
              <a:spcAft>
                <a:spcPts val="0"/>
              </a:spcAft>
            </a:pPr>
            <a:r>
              <a:rPr lang="el-GR" sz="1500" b="1" dirty="0">
                <a:solidFill>
                  <a:prstClr val="black"/>
                </a:solidFill>
                <a:latin typeface="Calibri" panose="020F0502020204030204"/>
              </a:rPr>
              <a:t>Όλοι οι δεσμοί </a:t>
            </a:r>
            <a:r>
              <a:rPr lang="en-GB" sz="1500" b="1" dirty="0">
                <a:solidFill>
                  <a:prstClr val="black"/>
                </a:solidFill>
                <a:latin typeface="Calibri" panose="020F0502020204030204"/>
              </a:rPr>
              <a:t>C-C </a:t>
            </a:r>
            <a:r>
              <a:rPr lang="el-GR" sz="1500" b="1" dirty="0">
                <a:solidFill>
                  <a:prstClr val="black"/>
                </a:solidFill>
                <a:latin typeface="Calibri" panose="020F0502020204030204"/>
              </a:rPr>
              <a:t>αποδείχθηκαν ισοδύναμοι </a:t>
            </a:r>
          </a:p>
          <a:p>
            <a:pPr algn="ctr" defTabSz="685800" eaLnBrk="1" fontAlgn="auto" hangingPunct="1">
              <a:spcBef>
                <a:spcPts val="0"/>
              </a:spcBef>
              <a:spcAft>
                <a:spcPts val="0"/>
              </a:spcAft>
            </a:pPr>
            <a:r>
              <a:rPr lang="el-GR" sz="1500" b="1" dirty="0">
                <a:solidFill>
                  <a:prstClr val="black"/>
                </a:solidFill>
                <a:latin typeface="Calibri" panose="020F0502020204030204"/>
              </a:rPr>
              <a:t>και </a:t>
            </a:r>
          </a:p>
          <a:p>
            <a:pPr algn="ctr" defTabSz="685800" eaLnBrk="1" fontAlgn="auto" hangingPunct="1">
              <a:spcBef>
                <a:spcPts val="0"/>
              </a:spcBef>
              <a:spcAft>
                <a:spcPts val="0"/>
              </a:spcAft>
            </a:pPr>
            <a:r>
              <a:rPr lang="el-GR" sz="1500" b="1" dirty="0">
                <a:solidFill>
                  <a:prstClr val="black"/>
                </a:solidFill>
                <a:latin typeface="Calibri" panose="020F0502020204030204"/>
              </a:rPr>
              <a:t>όχι εναλλασσόμενοι απλοί και διπλοί δεσμοί !!!</a:t>
            </a:r>
            <a:endParaRPr lang="en-US" sz="1500" b="1" dirty="0">
              <a:solidFill>
                <a:prstClr val="black"/>
              </a:solidFill>
              <a:latin typeface="Calibri" panose="020F0502020204030204"/>
            </a:endParaRPr>
          </a:p>
        </p:txBody>
      </p:sp>
      <p:sp>
        <p:nvSpPr>
          <p:cNvPr id="126" name="Text Box 2">
            <a:extLst>
              <a:ext uri="{FF2B5EF4-FFF2-40B4-BE49-F238E27FC236}">
                <a16:creationId xmlns:a16="http://schemas.microsoft.com/office/drawing/2014/main" id="{917FD1C1-F3EB-4706-B3C4-6631FE63BC13}"/>
              </a:ext>
            </a:extLst>
          </p:cNvPr>
          <p:cNvSpPr txBox="1">
            <a:spLocks noChangeArrowheads="1"/>
          </p:cNvSpPr>
          <p:nvPr/>
        </p:nvSpPr>
        <p:spPr bwMode="auto">
          <a:xfrm>
            <a:off x="685800" y="0"/>
            <a:ext cx="7848600" cy="1015663"/>
          </a:xfrm>
          <a:prstGeom prst="rect">
            <a:avLst/>
          </a:prstGeom>
          <a:noFill/>
          <a:ln w="9525">
            <a:noFill/>
            <a:miter lim="800000"/>
            <a:headEnd/>
            <a:tailEnd/>
          </a:ln>
          <a:effectLst/>
        </p:spPr>
        <p:txBody>
          <a:bodyPr>
            <a:spAutoFit/>
          </a:bodyPr>
          <a:lstStyle/>
          <a:p>
            <a:pPr algn="ctr" eaLnBrk="1" hangingPunct="1">
              <a:spcBef>
                <a:spcPct val="50000"/>
              </a:spcBef>
              <a:defRPr/>
            </a:pPr>
            <a:r>
              <a:rPr lang="el-GR" i="1" dirty="0" err="1">
                <a:solidFill>
                  <a:schemeClr val="tx2"/>
                </a:solidFill>
                <a:effectLst>
                  <a:outerShdw blurRad="38100" dist="38100" dir="2700000" algn="tl">
                    <a:srgbClr val="000000"/>
                  </a:outerShdw>
                </a:effectLst>
              </a:rPr>
              <a:t>Μεσομέρεια</a:t>
            </a:r>
            <a:r>
              <a:rPr lang="el-GR" i="1" dirty="0">
                <a:solidFill>
                  <a:schemeClr val="tx2"/>
                </a:solidFill>
                <a:effectLst>
                  <a:outerShdw blurRad="38100" dist="38100" dir="2700000" algn="tl">
                    <a:srgbClr val="000000"/>
                  </a:outerShdw>
                </a:effectLst>
              </a:rPr>
              <a:t> (</a:t>
            </a:r>
            <a:r>
              <a:rPr lang="en-US" i="1" dirty="0">
                <a:solidFill>
                  <a:schemeClr val="tx2"/>
                </a:solidFill>
                <a:effectLst>
                  <a:outerShdw blurRad="38100" dist="38100" dir="2700000" algn="tl">
                    <a:srgbClr val="000000"/>
                  </a:outerShdw>
                </a:effectLst>
              </a:rPr>
              <a:t>Resonance)</a:t>
            </a:r>
            <a:r>
              <a:rPr lang="el-GR" i="1" dirty="0">
                <a:solidFill>
                  <a:schemeClr val="tx2"/>
                </a:solidFill>
                <a:effectLst>
                  <a:outerShdw blurRad="38100" dist="38100" dir="2700000" algn="tl">
                    <a:srgbClr val="000000"/>
                  </a:outerShdw>
                </a:effectLst>
              </a:rPr>
              <a:t> – Θεωρία </a:t>
            </a:r>
            <a:r>
              <a:rPr lang="en-GB" i="1" dirty="0">
                <a:solidFill>
                  <a:schemeClr val="tx2"/>
                </a:solidFill>
                <a:effectLst>
                  <a:outerShdw blurRad="38100" dist="38100" dir="2700000" algn="tl">
                    <a:srgbClr val="000000"/>
                  </a:outerShdw>
                </a:effectLst>
              </a:rPr>
              <a:t>Lewis</a:t>
            </a:r>
          </a:p>
          <a:p>
            <a:pPr algn="ctr" eaLnBrk="1" hangingPunct="1">
              <a:spcBef>
                <a:spcPct val="50000"/>
              </a:spcBef>
              <a:defRPr/>
            </a:pPr>
            <a:r>
              <a:rPr lang="el-GR" i="1" dirty="0">
                <a:solidFill>
                  <a:schemeClr val="tx2"/>
                </a:solidFill>
                <a:effectLst>
                  <a:outerShdw blurRad="38100" dist="38100" dir="2700000" algn="tl">
                    <a:srgbClr val="000000"/>
                  </a:outerShdw>
                </a:effectLst>
              </a:rPr>
              <a:t>Το μόριο του Βενζολίου (</a:t>
            </a:r>
            <a:r>
              <a:rPr lang="en-GB" i="1" dirty="0">
                <a:solidFill>
                  <a:schemeClr val="tx2"/>
                </a:solidFill>
                <a:effectLst>
                  <a:outerShdw blurRad="38100" dist="38100" dir="2700000" algn="tl">
                    <a:srgbClr val="000000"/>
                  </a:outerShdw>
                </a:effectLst>
              </a:rPr>
              <a:t>C</a:t>
            </a:r>
            <a:r>
              <a:rPr lang="en-GB" i="1" baseline="-25000" dirty="0">
                <a:solidFill>
                  <a:schemeClr val="tx2"/>
                </a:solidFill>
                <a:effectLst>
                  <a:outerShdw blurRad="38100" dist="38100" dir="2700000" algn="tl">
                    <a:srgbClr val="000000"/>
                  </a:outerShdw>
                </a:effectLst>
              </a:rPr>
              <a:t>6</a:t>
            </a:r>
            <a:r>
              <a:rPr lang="en-GB" i="1" dirty="0">
                <a:solidFill>
                  <a:schemeClr val="tx2"/>
                </a:solidFill>
                <a:effectLst>
                  <a:outerShdw blurRad="38100" dist="38100" dir="2700000" algn="tl">
                    <a:srgbClr val="000000"/>
                  </a:outerShdw>
                </a:effectLst>
              </a:rPr>
              <a:t>H</a:t>
            </a:r>
            <a:r>
              <a:rPr lang="en-GB" i="1" baseline="-25000" dirty="0">
                <a:solidFill>
                  <a:schemeClr val="tx2"/>
                </a:solidFill>
                <a:effectLst>
                  <a:outerShdw blurRad="38100" dist="38100" dir="2700000" algn="tl">
                    <a:srgbClr val="000000"/>
                  </a:outerShdw>
                </a:effectLst>
              </a:rPr>
              <a:t>6</a:t>
            </a:r>
            <a:r>
              <a:rPr lang="en-GB" i="1" dirty="0">
                <a:solidFill>
                  <a:schemeClr val="tx2"/>
                </a:solidFill>
                <a:effectLst>
                  <a:outerShdw blurRad="38100" dist="38100" dir="2700000" algn="tl">
                    <a:srgbClr val="000000"/>
                  </a:outerShdw>
                </a:effectLst>
              </a:rPr>
              <a:t>)</a:t>
            </a:r>
          </a:p>
        </p:txBody>
      </p:sp>
    </p:spTree>
    <p:extLst>
      <p:ext uri="{BB962C8B-B14F-4D97-AF65-F5344CB8AC3E}">
        <p14:creationId xmlns:p14="http://schemas.microsoft.com/office/powerpoint/2010/main" val="2672764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6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6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84"/>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83"/>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82"/>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8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85"/>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86"/>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87"/>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88"/>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105"/>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106"/>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102"/>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103"/>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68"/>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71"/>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69"/>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70"/>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80"/>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78"/>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79"/>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77"/>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90"/>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89"/>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91"/>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92"/>
                                        </p:tgtEl>
                                        <p:attrNameLst>
                                          <p:attrName>style.visibility</p:attrName>
                                        </p:attrNameLst>
                                      </p:cBhvr>
                                      <p:to>
                                        <p:strVal val="visible"/>
                                      </p:to>
                                    </p:set>
                                  </p:childTnLst>
                                </p:cTn>
                              </p:par>
                            </p:childTnLst>
                          </p:cTn>
                        </p:par>
                      </p:childTnLst>
                    </p:cTn>
                  </p:par>
                  <p:par>
                    <p:cTn id="93" fill="hold">
                      <p:stCondLst>
                        <p:cond delay="indefinite"/>
                      </p:stCondLst>
                      <p:childTnLst>
                        <p:par>
                          <p:cTn id="94" fill="hold">
                            <p:stCondLst>
                              <p:cond delay="0"/>
                            </p:stCondLst>
                            <p:childTnLst>
                              <p:par>
                                <p:cTn id="95" presetID="1" presetClass="entr" presetSubtype="0" fill="hold" grpId="0" nodeType="clickEffect">
                                  <p:stCondLst>
                                    <p:cond delay="0"/>
                                  </p:stCondLst>
                                  <p:childTnLst>
                                    <p:set>
                                      <p:cBhvr>
                                        <p:cTn id="96" dur="1" fill="hold">
                                          <p:stCondLst>
                                            <p:cond delay="0"/>
                                          </p:stCondLst>
                                        </p:cTn>
                                        <p:tgtEl>
                                          <p:spTgt spid="98"/>
                                        </p:tgtEl>
                                        <p:attrNameLst>
                                          <p:attrName>style.visibility</p:attrName>
                                        </p:attrNameLst>
                                      </p:cBhvr>
                                      <p:to>
                                        <p:strVal val="visible"/>
                                      </p:to>
                                    </p:set>
                                  </p:childTnLst>
                                </p:cTn>
                              </p:par>
                              <p:par>
                                <p:cTn id="97" presetID="1" presetClass="entr" presetSubtype="0" fill="hold" grpId="0" nodeType="withEffect">
                                  <p:stCondLst>
                                    <p:cond delay="0"/>
                                  </p:stCondLst>
                                  <p:childTnLst>
                                    <p:set>
                                      <p:cBhvr>
                                        <p:cTn id="98" dur="1" fill="hold">
                                          <p:stCondLst>
                                            <p:cond delay="0"/>
                                          </p:stCondLst>
                                        </p:cTn>
                                        <p:tgtEl>
                                          <p:spTgt spid="99"/>
                                        </p:tgtEl>
                                        <p:attrNameLst>
                                          <p:attrName>style.visibility</p:attrName>
                                        </p:attrNameLst>
                                      </p:cBhvr>
                                      <p:to>
                                        <p:strVal val="visible"/>
                                      </p:to>
                                    </p:set>
                                  </p:childTnLst>
                                </p:cTn>
                              </p:par>
                              <p:par>
                                <p:cTn id="99" presetID="1" presetClass="entr" presetSubtype="0" fill="hold" grpId="0" nodeType="withEffect">
                                  <p:stCondLst>
                                    <p:cond delay="0"/>
                                  </p:stCondLst>
                                  <p:childTnLst>
                                    <p:set>
                                      <p:cBhvr>
                                        <p:cTn id="100" dur="1" fill="hold">
                                          <p:stCondLst>
                                            <p:cond delay="0"/>
                                          </p:stCondLst>
                                        </p:cTn>
                                        <p:tgtEl>
                                          <p:spTgt spid="101"/>
                                        </p:tgtEl>
                                        <p:attrNameLst>
                                          <p:attrName>style.visibility</p:attrName>
                                        </p:attrNameLst>
                                      </p:cBhvr>
                                      <p:to>
                                        <p:strVal val="visible"/>
                                      </p:to>
                                    </p:set>
                                  </p:childTnLst>
                                </p:cTn>
                              </p:par>
                              <p:par>
                                <p:cTn id="101" presetID="1" presetClass="entr" presetSubtype="0" fill="hold" grpId="0" nodeType="withEffect">
                                  <p:stCondLst>
                                    <p:cond delay="0"/>
                                  </p:stCondLst>
                                  <p:childTnLst>
                                    <p:set>
                                      <p:cBhvr>
                                        <p:cTn id="102" dur="1" fill="hold">
                                          <p:stCondLst>
                                            <p:cond delay="0"/>
                                          </p:stCondLst>
                                        </p:cTn>
                                        <p:tgtEl>
                                          <p:spTgt spid="100"/>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1" presetClass="entr" presetSubtype="0" fill="hold" grpId="0" nodeType="clickEffect">
                                  <p:stCondLst>
                                    <p:cond delay="0"/>
                                  </p:stCondLst>
                                  <p:childTnLst>
                                    <p:set>
                                      <p:cBhvr>
                                        <p:cTn id="106" dur="1" fill="hold">
                                          <p:stCondLst>
                                            <p:cond delay="0"/>
                                          </p:stCondLst>
                                        </p:cTn>
                                        <p:tgtEl>
                                          <p:spTgt spid="74"/>
                                        </p:tgtEl>
                                        <p:attrNameLst>
                                          <p:attrName>style.visibility</p:attrName>
                                        </p:attrNameLst>
                                      </p:cBhvr>
                                      <p:to>
                                        <p:strVal val="visible"/>
                                      </p:to>
                                    </p:set>
                                  </p:childTnLst>
                                </p:cTn>
                              </p:par>
                              <p:par>
                                <p:cTn id="107" presetID="1" presetClass="entr" presetSubtype="0" fill="hold" grpId="0" nodeType="withEffect">
                                  <p:stCondLst>
                                    <p:cond delay="0"/>
                                  </p:stCondLst>
                                  <p:childTnLst>
                                    <p:set>
                                      <p:cBhvr>
                                        <p:cTn id="108" dur="1" fill="hold">
                                          <p:stCondLst>
                                            <p:cond delay="0"/>
                                          </p:stCondLst>
                                        </p:cTn>
                                        <p:tgtEl>
                                          <p:spTgt spid="73"/>
                                        </p:tgtEl>
                                        <p:attrNameLst>
                                          <p:attrName>style.visibility</p:attrName>
                                        </p:attrNameLst>
                                      </p:cBhvr>
                                      <p:to>
                                        <p:strVal val="visible"/>
                                      </p:to>
                                    </p:set>
                                  </p:childTnLst>
                                </p:cTn>
                              </p:par>
                              <p:par>
                                <p:cTn id="109" presetID="1" presetClass="entr" presetSubtype="0" fill="hold" grpId="0" nodeType="withEffect">
                                  <p:stCondLst>
                                    <p:cond delay="0"/>
                                  </p:stCondLst>
                                  <p:childTnLst>
                                    <p:set>
                                      <p:cBhvr>
                                        <p:cTn id="110" dur="1" fill="hold">
                                          <p:stCondLst>
                                            <p:cond delay="0"/>
                                          </p:stCondLst>
                                        </p:cTn>
                                        <p:tgtEl>
                                          <p:spTgt spid="75"/>
                                        </p:tgtEl>
                                        <p:attrNameLst>
                                          <p:attrName>style.visibility</p:attrName>
                                        </p:attrNameLst>
                                      </p:cBhvr>
                                      <p:to>
                                        <p:strVal val="visible"/>
                                      </p:to>
                                    </p:set>
                                  </p:childTnLst>
                                </p:cTn>
                              </p:par>
                              <p:par>
                                <p:cTn id="111" presetID="1" presetClass="entr" presetSubtype="0" fill="hold" grpId="0" nodeType="withEffect">
                                  <p:stCondLst>
                                    <p:cond delay="0"/>
                                  </p:stCondLst>
                                  <p:childTnLst>
                                    <p:set>
                                      <p:cBhvr>
                                        <p:cTn id="112" dur="1" fill="hold">
                                          <p:stCondLst>
                                            <p:cond delay="0"/>
                                          </p:stCondLst>
                                        </p:cTn>
                                        <p:tgtEl>
                                          <p:spTgt spid="76"/>
                                        </p:tgtEl>
                                        <p:attrNameLst>
                                          <p:attrName>style.visibility</p:attrName>
                                        </p:attrNameLst>
                                      </p:cBhvr>
                                      <p:to>
                                        <p:strVal val="visible"/>
                                      </p:to>
                                    </p:set>
                                  </p:childTnLst>
                                </p:cTn>
                              </p:par>
                            </p:childTnLst>
                          </p:cTn>
                        </p:par>
                      </p:childTnLst>
                    </p:cTn>
                  </p:par>
                  <p:par>
                    <p:cTn id="113" fill="hold">
                      <p:stCondLst>
                        <p:cond delay="indefinite"/>
                      </p:stCondLst>
                      <p:childTnLst>
                        <p:par>
                          <p:cTn id="114" fill="hold">
                            <p:stCondLst>
                              <p:cond delay="0"/>
                            </p:stCondLst>
                            <p:childTnLst>
                              <p:par>
                                <p:cTn id="115" presetID="1" presetClass="entr" presetSubtype="0" fill="hold" grpId="0" nodeType="clickEffect">
                                  <p:stCondLst>
                                    <p:cond delay="0"/>
                                  </p:stCondLst>
                                  <p:childTnLst>
                                    <p:set>
                                      <p:cBhvr>
                                        <p:cTn id="116" dur="1" fill="hold">
                                          <p:stCondLst>
                                            <p:cond delay="0"/>
                                          </p:stCondLst>
                                        </p:cTn>
                                        <p:tgtEl>
                                          <p:spTgt spid="95"/>
                                        </p:tgtEl>
                                        <p:attrNameLst>
                                          <p:attrName>style.visibility</p:attrName>
                                        </p:attrNameLst>
                                      </p:cBhvr>
                                      <p:to>
                                        <p:strVal val="visible"/>
                                      </p:to>
                                    </p:set>
                                  </p:childTnLst>
                                </p:cTn>
                              </p:par>
                              <p:par>
                                <p:cTn id="117" presetID="1" presetClass="entr" presetSubtype="0" fill="hold" grpId="0" nodeType="withEffect">
                                  <p:stCondLst>
                                    <p:cond delay="0"/>
                                  </p:stCondLst>
                                  <p:childTnLst>
                                    <p:set>
                                      <p:cBhvr>
                                        <p:cTn id="118" dur="1" fill="hold">
                                          <p:stCondLst>
                                            <p:cond delay="0"/>
                                          </p:stCondLst>
                                        </p:cTn>
                                        <p:tgtEl>
                                          <p:spTgt spid="94"/>
                                        </p:tgtEl>
                                        <p:attrNameLst>
                                          <p:attrName>style.visibility</p:attrName>
                                        </p:attrNameLst>
                                      </p:cBhvr>
                                      <p:to>
                                        <p:strVal val="visible"/>
                                      </p:to>
                                    </p:set>
                                  </p:childTnLst>
                                </p:cTn>
                              </p:par>
                              <p:par>
                                <p:cTn id="119" presetID="1" presetClass="entr" presetSubtype="0" fill="hold" grpId="0" nodeType="withEffect">
                                  <p:stCondLst>
                                    <p:cond delay="0"/>
                                  </p:stCondLst>
                                  <p:childTnLst>
                                    <p:set>
                                      <p:cBhvr>
                                        <p:cTn id="120" dur="1" fill="hold">
                                          <p:stCondLst>
                                            <p:cond delay="0"/>
                                          </p:stCondLst>
                                        </p:cTn>
                                        <p:tgtEl>
                                          <p:spTgt spid="96"/>
                                        </p:tgtEl>
                                        <p:attrNameLst>
                                          <p:attrName>style.visibility</p:attrName>
                                        </p:attrNameLst>
                                      </p:cBhvr>
                                      <p:to>
                                        <p:strVal val="visible"/>
                                      </p:to>
                                    </p:set>
                                  </p:childTnLst>
                                </p:cTn>
                              </p:par>
                              <p:par>
                                <p:cTn id="121" presetID="1" presetClass="entr" presetSubtype="0" fill="hold" grpId="0" nodeType="withEffect">
                                  <p:stCondLst>
                                    <p:cond delay="0"/>
                                  </p:stCondLst>
                                  <p:childTnLst>
                                    <p:set>
                                      <p:cBhvr>
                                        <p:cTn id="122" dur="1" fill="hold">
                                          <p:stCondLst>
                                            <p:cond delay="0"/>
                                          </p:stCondLst>
                                        </p:cTn>
                                        <p:tgtEl>
                                          <p:spTgt spid="93"/>
                                        </p:tgtEl>
                                        <p:attrNameLst>
                                          <p:attrName>style.visibility</p:attrName>
                                        </p:attrNameLst>
                                      </p:cBhvr>
                                      <p:to>
                                        <p:strVal val="visible"/>
                                      </p:to>
                                    </p:set>
                                  </p:childTnLst>
                                </p:cTn>
                              </p:par>
                            </p:childTnLst>
                          </p:cTn>
                        </p:par>
                      </p:childTnLst>
                    </p:cTn>
                  </p:par>
                  <p:par>
                    <p:cTn id="123" fill="hold">
                      <p:stCondLst>
                        <p:cond delay="indefinite"/>
                      </p:stCondLst>
                      <p:childTnLst>
                        <p:par>
                          <p:cTn id="124" fill="hold">
                            <p:stCondLst>
                              <p:cond delay="0"/>
                            </p:stCondLst>
                            <p:childTnLst>
                              <p:par>
                                <p:cTn id="125" presetID="1" presetClass="entr" presetSubtype="0" fill="hold" grpId="0" nodeType="clickEffect">
                                  <p:stCondLst>
                                    <p:cond delay="0"/>
                                  </p:stCondLst>
                                  <p:childTnLst>
                                    <p:set>
                                      <p:cBhvr>
                                        <p:cTn id="126" dur="1" fill="hold">
                                          <p:stCondLst>
                                            <p:cond delay="0"/>
                                          </p:stCondLst>
                                        </p:cTn>
                                        <p:tgtEl>
                                          <p:spTgt spid="110"/>
                                        </p:tgtEl>
                                        <p:attrNameLst>
                                          <p:attrName>style.visibility</p:attrName>
                                        </p:attrNameLst>
                                      </p:cBhvr>
                                      <p:to>
                                        <p:strVal val="visible"/>
                                      </p:to>
                                    </p:set>
                                  </p:childTnLst>
                                </p:cTn>
                              </p:par>
                              <p:par>
                                <p:cTn id="127" presetID="1" presetClass="entr" presetSubtype="0" fill="hold" grpId="0" nodeType="withEffect">
                                  <p:stCondLst>
                                    <p:cond delay="0"/>
                                  </p:stCondLst>
                                  <p:childTnLst>
                                    <p:set>
                                      <p:cBhvr>
                                        <p:cTn id="128" dur="1" fill="hold">
                                          <p:stCondLst>
                                            <p:cond delay="0"/>
                                          </p:stCondLst>
                                        </p:cTn>
                                        <p:tgtEl>
                                          <p:spTgt spid="109"/>
                                        </p:tgtEl>
                                        <p:attrNameLst>
                                          <p:attrName>style.visibility</p:attrName>
                                        </p:attrNameLst>
                                      </p:cBhvr>
                                      <p:to>
                                        <p:strVal val="visible"/>
                                      </p:to>
                                    </p:set>
                                  </p:childTnLst>
                                </p:cTn>
                              </p:par>
                              <p:par>
                                <p:cTn id="129" presetID="1" presetClass="entr" presetSubtype="0" fill="hold" grpId="0" nodeType="withEffect">
                                  <p:stCondLst>
                                    <p:cond delay="0"/>
                                  </p:stCondLst>
                                  <p:childTnLst>
                                    <p:set>
                                      <p:cBhvr>
                                        <p:cTn id="130" dur="1" fill="hold">
                                          <p:stCondLst>
                                            <p:cond delay="0"/>
                                          </p:stCondLst>
                                        </p:cTn>
                                        <p:tgtEl>
                                          <p:spTgt spid="111"/>
                                        </p:tgtEl>
                                        <p:attrNameLst>
                                          <p:attrName>style.visibility</p:attrName>
                                        </p:attrNameLst>
                                      </p:cBhvr>
                                      <p:to>
                                        <p:strVal val="visible"/>
                                      </p:to>
                                    </p:set>
                                  </p:childTnLst>
                                </p:cTn>
                              </p:par>
                              <p:par>
                                <p:cTn id="131" presetID="1" presetClass="entr" presetSubtype="0" fill="hold" grpId="0" nodeType="withEffect">
                                  <p:stCondLst>
                                    <p:cond delay="0"/>
                                  </p:stCondLst>
                                  <p:childTnLst>
                                    <p:set>
                                      <p:cBhvr>
                                        <p:cTn id="132" dur="1" fill="hold">
                                          <p:stCondLst>
                                            <p:cond delay="0"/>
                                          </p:stCondLst>
                                        </p:cTn>
                                        <p:tgtEl>
                                          <p:spTgt spid="112"/>
                                        </p:tgtEl>
                                        <p:attrNameLst>
                                          <p:attrName>style.visibility</p:attrName>
                                        </p:attrNameLst>
                                      </p:cBhvr>
                                      <p:to>
                                        <p:strVal val="visible"/>
                                      </p:to>
                                    </p:set>
                                  </p:childTnLst>
                                </p:cTn>
                              </p:par>
                              <p:par>
                                <p:cTn id="133" presetID="1" presetClass="entr" presetSubtype="0" fill="hold" grpId="0" nodeType="withEffect">
                                  <p:stCondLst>
                                    <p:cond delay="0"/>
                                  </p:stCondLst>
                                  <p:childTnLst>
                                    <p:set>
                                      <p:cBhvr>
                                        <p:cTn id="134" dur="1" fill="hold">
                                          <p:stCondLst>
                                            <p:cond delay="0"/>
                                          </p:stCondLst>
                                        </p:cTn>
                                        <p:tgtEl>
                                          <p:spTgt spid="113"/>
                                        </p:tgtEl>
                                        <p:attrNameLst>
                                          <p:attrName>style.visibility</p:attrName>
                                        </p:attrNameLst>
                                      </p:cBhvr>
                                      <p:to>
                                        <p:strVal val="visible"/>
                                      </p:to>
                                    </p:set>
                                  </p:childTnLst>
                                </p:cTn>
                              </p:par>
                              <p:par>
                                <p:cTn id="135" presetID="1" presetClass="entr" presetSubtype="0" fill="hold" grpId="0" nodeType="withEffect">
                                  <p:stCondLst>
                                    <p:cond delay="0"/>
                                  </p:stCondLst>
                                  <p:childTnLst>
                                    <p:set>
                                      <p:cBhvr>
                                        <p:cTn id="136" dur="1" fill="hold">
                                          <p:stCondLst>
                                            <p:cond delay="0"/>
                                          </p:stCondLst>
                                        </p:cTn>
                                        <p:tgtEl>
                                          <p:spTgt spid="107"/>
                                        </p:tgtEl>
                                        <p:attrNameLst>
                                          <p:attrName>style.visibility</p:attrName>
                                        </p:attrNameLst>
                                      </p:cBhvr>
                                      <p:to>
                                        <p:strVal val="visible"/>
                                      </p:to>
                                    </p:set>
                                  </p:childTnLst>
                                </p:cTn>
                              </p:par>
                            </p:childTnLst>
                          </p:cTn>
                        </p:par>
                      </p:childTnLst>
                    </p:cTn>
                  </p:par>
                  <p:par>
                    <p:cTn id="137" fill="hold">
                      <p:stCondLst>
                        <p:cond delay="indefinite"/>
                      </p:stCondLst>
                      <p:childTnLst>
                        <p:par>
                          <p:cTn id="138" fill="hold">
                            <p:stCondLst>
                              <p:cond delay="0"/>
                            </p:stCondLst>
                            <p:childTnLst>
                              <p:par>
                                <p:cTn id="139" presetID="1" presetClass="entr" presetSubtype="0" fill="hold" grpId="0" nodeType="clickEffect">
                                  <p:stCondLst>
                                    <p:cond delay="0"/>
                                  </p:stCondLst>
                                  <p:childTnLst>
                                    <p:set>
                                      <p:cBhvr>
                                        <p:cTn id="140" dur="1" fill="hold">
                                          <p:stCondLst>
                                            <p:cond delay="0"/>
                                          </p:stCondLst>
                                        </p:cTn>
                                        <p:tgtEl>
                                          <p:spTgt spid="115"/>
                                        </p:tgtEl>
                                        <p:attrNameLst>
                                          <p:attrName>style.visibility</p:attrName>
                                        </p:attrNameLst>
                                      </p:cBhvr>
                                      <p:to>
                                        <p:strVal val="visible"/>
                                      </p:to>
                                    </p:set>
                                  </p:childTnLst>
                                </p:cTn>
                              </p:par>
                              <p:par>
                                <p:cTn id="141" presetID="1" presetClass="entr" presetSubtype="0" fill="hold" grpId="0" nodeType="withEffect">
                                  <p:stCondLst>
                                    <p:cond delay="0"/>
                                  </p:stCondLst>
                                  <p:childTnLst>
                                    <p:set>
                                      <p:cBhvr>
                                        <p:cTn id="142" dur="1" fill="hold">
                                          <p:stCondLst>
                                            <p:cond delay="0"/>
                                          </p:stCondLst>
                                        </p:cTn>
                                        <p:tgtEl>
                                          <p:spTgt spid="116"/>
                                        </p:tgtEl>
                                        <p:attrNameLst>
                                          <p:attrName>style.visibility</p:attrName>
                                        </p:attrNameLst>
                                      </p:cBhvr>
                                      <p:to>
                                        <p:strVal val="visible"/>
                                      </p:to>
                                    </p:set>
                                  </p:childTnLst>
                                </p:cTn>
                              </p:par>
                              <p:par>
                                <p:cTn id="143" presetID="1" presetClass="entr" presetSubtype="0" fill="hold" grpId="0" nodeType="withEffect">
                                  <p:stCondLst>
                                    <p:cond delay="0"/>
                                  </p:stCondLst>
                                  <p:childTnLst>
                                    <p:set>
                                      <p:cBhvr>
                                        <p:cTn id="144" dur="1" fill="hold">
                                          <p:stCondLst>
                                            <p:cond delay="0"/>
                                          </p:stCondLst>
                                        </p:cTn>
                                        <p:tgtEl>
                                          <p:spTgt spid="117"/>
                                        </p:tgtEl>
                                        <p:attrNameLst>
                                          <p:attrName>style.visibility</p:attrName>
                                        </p:attrNameLst>
                                      </p:cBhvr>
                                      <p:to>
                                        <p:strVal val="visible"/>
                                      </p:to>
                                    </p:set>
                                  </p:childTnLst>
                                </p:cTn>
                              </p:par>
                              <p:par>
                                <p:cTn id="145" presetID="1" presetClass="entr" presetSubtype="0" fill="hold" grpId="0" nodeType="withEffect">
                                  <p:stCondLst>
                                    <p:cond delay="0"/>
                                  </p:stCondLst>
                                  <p:childTnLst>
                                    <p:set>
                                      <p:cBhvr>
                                        <p:cTn id="146" dur="1" fill="hold">
                                          <p:stCondLst>
                                            <p:cond delay="0"/>
                                          </p:stCondLst>
                                        </p:cTn>
                                        <p:tgtEl>
                                          <p:spTgt spid="118"/>
                                        </p:tgtEl>
                                        <p:attrNameLst>
                                          <p:attrName>style.visibility</p:attrName>
                                        </p:attrNameLst>
                                      </p:cBhvr>
                                      <p:to>
                                        <p:strVal val="visible"/>
                                      </p:to>
                                    </p:set>
                                  </p:childTnLst>
                                </p:cTn>
                              </p:par>
                              <p:par>
                                <p:cTn id="147" presetID="1" presetClass="entr" presetSubtype="0" fill="hold" grpId="0" nodeType="withEffect">
                                  <p:stCondLst>
                                    <p:cond delay="0"/>
                                  </p:stCondLst>
                                  <p:childTnLst>
                                    <p:set>
                                      <p:cBhvr>
                                        <p:cTn id="148" dur="1" fill="hold">
                                          <p:stCondLst>
                                            <p:cond delay="0"/>
                                          </p:stCondLst>
                                        </p:cTn>
                                        <p:tgtEl>
                                          <p:spTgt spid="119"/>
                                        </p:tgtEl>
                                        <p:attrNameLst>
                                          <p:attrName>style.visibility</p:attrName>
                                        </p:attrNameLst>
                                      </p:cBhvr>
                                      <p:to>
                                        <p:strVal val="visible"/>
                                      </p:to>
                                    </p:set>
                                  </p:childTnLst>
                                </p:cTn>
                              </p:par>
                              <p:par>
                                <p:cTn id="149" presetID="1" presetClass="entr" presetSubtype="0" fill="hold" grpId="0" nodeType="withEffect">
                                  <p:stCondLst>
                                    <p:cond delay="0"/>
                                  </p:stCondLst>
                                  <p:childTnLst>
                                    <p:set>
                                      <p:cBhvr>
                                        <p:cTn id="150" dur="1" fill="hold">
                                          <p:stCondLst>
                                            <p:cond delay="0"/>
                                          </p:stCondLst>
                                        </p:cTn>
                                        <p:tgtEl>
                                          <p:spTgt spid="114"/>
                                        </p:tgtEl>
                                        <p:attrNameLst>
                                          <p:attrName>style.visibility</p:attrName>
                                        </p:attrNameLst>
                                      </p:cBhvr>
                                      <p:to>
                                        <p:strVal val="visible"/>
                                      </p:to>
                                    </p:set>
                                  </p:childTnLst>
                                </p:cTn>
                              </p:par>
                            </p:childTnLst>
                          </p:cTn>
                        </p:par>
                      </p:childTnLst>
                    </p:cTn>
                  </p:par>
                  <p:par>
                    <p:cTn id="151" fill="hold">
                      <p:stCondLst>
                        <p:cond delay="indefinite"/>
                      </p:stCondLst>
                      <p:childTnLst>
                        <p:par>
                          <p:cTn id="152" fill="hold">
                            <p:stCondLst>
                              <p:cond delay="0"/>
                            </p:stCondLst>
                            <p:childTnLst>
                              <p:par>
                                <p:cTn id="153" presetID="1" presetClass="entr" presetSubtype="0" fill="hold" grpId="0" nodeType="clickEffect">
                                  <p:stCondLst>
                                    <p:cond delay="0"/>
                                  </p:stCondLst>
                                  <p:childTnLst>
                                    <p:set>
                                      <p:cBhvr>
                                        <p:cTn id="154" dur="1" fill="hold">
                                          <p:stCondLst>
                                            <p:cond delay="0"/>
                                          </p:stCondLst>
                                        </p:cTn>
                                        <p:tgtEl>
                                          <p:spTgt spid="135"/>
                                        </p:tgtEl>
                                        <p:attrNameLst>
                                          <p:attrName>style.visibility</p:attrName>
                                        </p:attrNameLst>
                                      </p:cBhvr>
                                      <p:to>
                                        <p:strVal val="visible"/>
                                      </p:to>
                                    </p:set>
                                  </p:childTnLst>
                                </p:cTn>
                              </p:par>
                              <p:par>
                                <p:cTn id="155" presetID="1" presetClass="entr" presetSubtype="0" fill="hold" grpId="0" nodeType="withEffect">
                                  <p:stCondLst>
                                    <p:cond delay="0"/>
                                  </p:stCondLst>
                                  <p:childTnLst>
                                    <p:set>
                                      <p:cBhvr>
                                        <p:cTn id="156" dur="1" fill="hold">
                                          <p:stCondLst>
                                            <p:cond delay="0"/>
                                          </p:stCondLst>
                                        </p:cTn>
                                        <p:tgtEl>
                                          <p:spTgt spid="137"/>
                                        </p:tgtEl>
                                        <p:attrNameLst>
                                          <p:attrName>style.visibility</p:attrName>
                                        </p:attrNameLst>
                                      </p:cBhvr>
                                      <p:to>
                                        <p:strVal val="visible"/>
                                      </p:to>
                                    </p:set>
                                  </p:childTnLst>
                                </p:cTn>
                              </p:par>
                              <p:par>
                                <p:cTn id="157" presetID="1" presetClass="entr" presetSubtype="0" fill="hold" grpId="0" nodeType="withEffect">
                                  <p:stCondLst>
                                    <p:cond delay="0"/>
                                  </p:stCondLst>
                                  <p:childTnLst>
                                    <p:set>
                                      <p:cBhvr>
                                        <p:cTn id="158" dur="1" fill="hold">
                                          <p:stCondLst>
                                            <p:cond delay="0"/>
                                          </p:stCondLst>
                                        </p:cTn>
                                        <p:tgtEl>
                                          <p:spTgt spid="138"/>
                                        </p:tgtEl>
                                        <p:attrNameLst>
                                          <p:attrName>style.visibility</p:attrName>
                                        </p:attrNameLst>
                                      </p:cBhvr>
                                      <p:to>
                                        <p:strVal val="visible"/>
                                      </p:to>
                                    </p:set>
                                  </p:childTnLst>
                                </p:cTn>
                              </p:par>
                            </p:childTnLst>
                          </p:cTn>
                        </p:par>
                      </p:childTnLst>
                    </p:cTn>
                  </p:par>
                  <p:par>
                    <p:cTn id="159" fill="hold">
                      <p:stCondLst>
                        <p:cond delay="indefinite"/>
                      </p:stCondLst>
                      <p:childTnLst>
                        <p:par>
                          <p:cTn id="160" fill="hold">
                            <p:stCondLst>
                              <p:cond delay="0"/>
                            </p:stCondLst>
                            <p:childTnLst>
                              <p:par>
                                <p:cTn id="161" presetID="1" presetClass="entr" presetSubtype="0" fill="hold" grpId="0" nodeType="clickEffect">
                                  <p:stCondLst>
                                    <p:cond delay="0"/>
                                  </p:stCondLst>
                                  <p:childTnLst>
                                    <p:set>
                                      <p:cBhvr>
                                        <p:cTn id="162" dur="1" fill="hold">
                                          <p:stCondLst>
                                            <p:cond delay="0"/>
                                          </p:stCondLst>
                                        </p:cTn>
                                        <p:tgtEl>
                                          <p:spTgt spid="136"/>
                                        </p:tgtEl>
                                        <p:attrNameLst>
                                          <p:attrName>style.visibility</p:attrName>
                                        </p:attrNameLst>
                                      </p:cBhvr>
                                      <p:to>
                                        <p:strVal val="visible"/>
                                      </p:to>
                                    </p:set>
                                  </p:childTnLst>
                                </p:cTn>
                              </p:par>
                              <p:par>
                                <p:cTn id="163" presetID="1" presetClass="entr" presetSubtype="0" fill="hold" grpId="0" nodeType="withEffect">
                                  <p:stCondLst>
                                    <p:cond delay="0"/>
                                  </p:stCondLst>
                                  <p:childTnLst>
                                    <p:set>
                                      <p:cBhvr>
                                        <p:cTn id="164" dur="1" fill="hold">
                                          <p:stCondLst>
                                            <p:cond delay="0"/>
                                          </p:stCondLst>
                                        </p:cTn>
                                        <p:tgtEl>
                                          <p:spTgt spid="140"/>
                                        </p:tgtEl>
                                        <p:attrNameLst>
                                          <p:attrName>style.visibility</p:attrName>
                                        </p:attrNameLst>
                                      </p:cBhvr>
                                      <p:to>
                                        <p:strVal val="visible"/>
                                      </p:to>
                                    </p:set>
                                  </p:childTnLst>
                                </p:cTn>
                              </p:par>
                              <p:par>
                                <p:cTn id="165" presetID="1" presetClass="entr" presetSubtype="0" fill="hold" grpId="0" nodeType="withEffect">
                                  <p:stCondLst>
                                    <p:cond delay="0"/>
                                  </p:stCondLst>
                                  <p:childTnLst>
                                    <p:set>
                                      <p:cBhvr>
                                        <p:cTn id="166" dur="1" fill="hold">
                                          <p:stCondLst>
                                            <p:cond delay="0"/>
                                          </p:stCondLst>
                                        </p:cTn>
                                        <p:tgtEl>
                                          <p:spTgt spid="139"/>
                                        </p:tgtEl>
                                        <p:attrNameLst>
                                          <p:attrName>style.visibility</p:attrName>
                                        </p:attrNameLst>
                                      </p:cBhvr>
                                      <p:to>
                                        <p:strVal val="visible"/>
                                      </p:to>
                                    </p:set>
                                  </p:childTnLst>
                                </p:cTn>
                              </p:par>
                            </p:childTnLst>
                          </p:cTn>
                        </p:par>
                      </p:childTnLst>
                    </p:cTn>
                  </p:par>
                  <p:par>
                    <p:cTn id="167" fill="hold">
                      <p:stCondLst>
                        <p:cond delay="indefinite"/>
                      </p:stCondLst>
                      <p:childTnLst>
                        <p:par>
                          <p:cTn id="168" fill="hold">
                            <p:stCondLst>
                              <p:cond delay="0"/>
                            </p:stCondLst>
                            <p:childTnLst>
                              <p:par>
                                <p:cTn id="169" presetID="1" presetClass="entr" presetSubtype="0" fill="hold" grpId="0" nodeType="clickEffect">
                                  <p:stCondLst>
                                    <p:cond delay="0"/>
                                  </p:stCondLst>
                                  <p:childTnLst>
                                    <p:set>
                                      <p:cBhvr>
                                        <p:cTn id="170" dur="1" fill="hold">
                                          <p:stCondLst>
                                            <p:cond delay="0"/>
                                          </p:stCondLst>
                                        </p:cTn>
                                        <p:tgtEl>
                                          <p:spTgt spid="144"/>
                                        </p:tgtEl>
                                        <p:attrNameLst>
                                          <p:attrName>style.visibility</p:attrName>
                                        </p:attrNameLst>
                                      </p:cBhvr>
                                      <p:to>
                                        <p:strVal val="visible"/>
                                      </p:to>
                                    </p:set>
                                  </p:childTnLst>
                                </p:cTn>
                              </p:par>
                              <p:par>
                                <p:cTn id="171" presetID="1" presetClass="entr" presetSubtype="0" fill="hold" grpId="0" nodeType="withEffect">
                                  <p:stCondLst>
                                    <p:cond delay="0"/>
                                  </p:stCondLst>
                                  <p:childTnLst>
                                    <p:set>
                                      <p:cBhvr>
                                        <p:cTn id="172" dur="1" fill="hold">
                                          <p:stCondLst>
                                            <p:cond delay="0"/>
                                          </p:stCondLst>
                                        </p:cTn>
                                        <p:tgtEl>
                                          <p:spTgt spid="142"/>
                                        </p:tgtEl>
                                        <p:attrNameLst>
                                          <p:attrName>style.visibility</p:attrName>
                                        </p:attrNameLst>
                                      </p:cBhvr>
                                      <p:to>
                                        <p:strVal val="visible"/>
                                      </p:to>
                                    </p:set>
                                  </p:childTnLst>
                                </p:cTn>
                              </p:par>
                              <p:par>
                                <p:cTn id="173" presetID="1" presetClass="entr" presetSubtype="0" fill="hold" grpId="0" nodeType="withEffect">
                                  <p:stCondLst>
                                    <p:cond delay="0"/>
                                  </p:stCondLst>
                                  <p:childTnLst>
                                    <p:set>
                                      <p:cBhvr>
                                        <p:cTn id="174" dur="1" fill="hold">
                                          <p:stCondLst>
                                            <p:cond delay="0"/>
                                          </p:stCondLst>
                                        </p:cTn>
                                        <p:tgtEl>
                                          <p:spTgt spid="141"/>
                                        </p:tgtEl>
                                        <p:attrNameLst>
                                          <p:attrName>style.visibility</p:attrName>
                                        </p:attrNameLst>
                                      </p:cBhvr>
                                      <p:to>
                                        <p:strVal val="visible"/>
                                      </p:to>
                                    </p:set>
                                  </p:childTnLst>
                                </p:cTn>
                              </p:par>
                            </p:childTnLst>
                          </p:cTn>
                        </p:par>
                      </p:childTnLst>
                    </p:cTn>
                  </p:par>
                  <p:par>
                    <p:cTn id="175" fill="hold">
                      <p:stCondLst>
                        <p:cond delay="indefinite"/>
                      </p:stCondLst>
                      <p:childTnLst>
                        <p:par>
                          <p:cTn id="176" fill="hold">
                            <p:stCondLst>
                              <p:cond delay="0"/>
                            </p:stCondLst>
                            <p:childTnLst>
                              <p:par>
                                <p:cTn id="177" presetID="1" presetClass="entr" presetSubtype="0" fill="hold" grpId="0" nodeType="clickEffect">
                                  <p:stCondLst>
                                    <p:cond delay="0"/>
                                  </p:stCondLst>
                                  <p:childTnLst>
                                    <p:set>
                                      <p:cBhvr>
                                        <p:cTn id="178" dur="1" fill="hold">
                                          <p:stCondLst>
                                            <p:cond delay="0"/>
                                          </p:stCondLst>
                                        </p:cTn>
                                        <p:tgtEl>
                                          <p:spTgt spid="146"/>
                                        </p:tgtEl>
                                        <p:attrNameLst>
                                          <p:attrName>style.visibility</p:attrName>
                                        </p:attrNameLst>
                                      </p:cBhvr>
                                      <p:to>
                                        <p:strVal val="visible"/>
                                      </p:to>
                                    </p:set>
                                  </p:childTnLst>
                                </p:cTn>
                              </p:par>
                              <p:par>
                                <p:cTn id="179" presetID="1" presetClass="entr" presetSubtype="0" fill="hold" grpId="0" nodeType="withEffect">
                                  <p:stCondLst>
                                    <p:cond delay="0"/>
                                  </p:stCondLst>
                                  <p:childTnLst>
                                    <p:set>
                                      <p:cBhvr>
                                        <p:cTn id="180" dur="1" fill="hold">
                                          <p:stCondLst>
                                            <p:cond delay="0"/>
                                          </p:stCondLst>
                                        </p:cTn>
                                        <p:tgtEl>
                                          <p:spTgt spid="143"/>
                                        </p:tgtEl>
                                        <p:attrNameLst>
                                          <p:attrName>style.visibility</p:attrName>
                                        </p:attrNameLst>
                                      </p:cBhvr>
                                      <p:to>
                                        <p:strVal val="visible"/>
                                      </p:to>
                                    </p:set>
                                  </p:childTnLst>
                                </p:cTn>
                              </p:par>
                              <p:par>
                                <p:cTn id="181" presetID="1" presetClass="entr" presetSubtype="0" fill="hold" grpId="0" nodeType="withEffect">
                                  <p:stCondLst>
                                    <p:cond delay="0"/>
                                  </p:stCondLst>
                                  <p:childTnLst>
                                    <p:set>
                                      <p:cBhvr>
                                        <p:cTn id="182" dur="1" fill="hold">
                                          <p:stCondLst>
                                            <p:cond delay="0"/>
                                          </p:stCondLst>
                                        </p:cTn>
                                        <p:tgtEl>
                                          <p:spTgt spid="145"/>
                                        </p:tgtEl>
                                        <p:attrNameLst>
                                          <p:attrName>style.visibility</p:attrName>
                                        </p:attrNameLst>
                                      </p:cBhvr>
                                      <p:to>
                                        <p:strVal val="visible"/>
                                      </p:to>
                                    </p:set>
                                  </p:childTnLst>
                                </p:cTn>
                              </p:par>
                            </p:childTnLst>
                          </p:cTn>
                        </p:par>
                      </p:childTnLst>
                    </p:cTn>
                  </p:par>
                  <p:par>
                    <p:cTn id="183" fill="hold">
                      <p:stCondLst>
                        <p:cond delay="indefinite"/>
                      </p:stCondLst>
                      <p:childTnLst>
                        <p:par>
                          <p:cTn id="184" fill="hold">
                            <p:stCondLst>
                              <p:cond delay="0"/>
                            </p:stCondLst>
                            <p:childTnLst>
                              <p:par>
                                <p:cTn id="185" presetID="1" presetClass="entr" presetSubtype="0" fill="hold" grpId="0" nodeType="clickEffect">
                                  <p:stCondLst>
                                    <p:cond delay="0"/>
                                  </p:stCondLst>
                                  <p:childTnLst>
                                    <p:set>
                                      <p:cBhvr>
                                        <p:cTn id="186" dur="1" fill="hold">
                                          <p:stCondLst>
                                            <p:cond delay="0"/>
                                          </p:stCondLst>
                                        </p:cTn>
                                        <p:tgtEl>
                                          <p:spTgt spid="152"/>
                                        </p:tgtEl>
                                        <p:attrNameLst>
                                          <p:attrName>style.visibility</p:attrName>
                                        </p:attrNameLst>
                                      </p:cBhvr>
                                      <p:to>
                                        <p:strVal val="visible"/>
                                      </p:to>
                                    </p:set>
                                  </p:childTnLst>
                                </p:cTn>
                              </p:par>
                              <p:par>
                                <p:cTn id="187" presetID="1" presetClass="entr" presetSubtype="0" fill="hold" grpId="0" nodeType="withEffect">
                                  <p:stCondLst>
                                    <p:cond delay="0"/>
                                  </p:stCondLst>
                                  <p:childTnLst>
                                    <p:set>
                                      <p:cBhvr>
                                        <p:cTn id="188" dur="1" fill="hold">
                                          <p:stCondLst>
                                            <p:cond delay="0"/>
                                          </p:stCondLst>
                                        </p:cTn>
                                        <p:tgtEl>
                                          <p:spTgt spid="151"/>
                                        </p:tgtEl>
                                        <p:attrNameLst>
                                          <p:attrName>style.visibility</p:attrName>
                                        </p:attrNameLst>
                                      </p:cBhvr>
                                      <p:to>
                                        <p:strVal val="visible"/>
                                      </p:to>
                                    </p:set>
                                  </p:childTnLst>
                                </p:cTn>
                              </p:par>
                              <p:par>
                                <p:cTn id="189" presetID="1" presetClass="entr" presetSubtype="0" fill="hold" grpId="0" nodeType="withEffect">
                                  <p:stCondLst>
                                    <p:cond delay="0"/>
                                  </p:stCondLst>
                                  <p:childTnLst>
                                    <p:set>
                                      <p:cBhvr>
                                        <p:cTn id="190" dur="1" fill="hold">
                                          <p:stCondLst>
                                            <p:cond delay="0"/>
                                          </p:stCondLst>
                                        </p:cTn>
                                        <p:tgtEl>
                                          <p:spTgt spid="150"/>
                                        </p:tgtEl>
                                        <p:attrNameLst>
                                          <p:attrName>style.visibility</p:attrName>
                                        </p:attrNameLst>
                                      </p:cBhvr>
                                      <p:to>
                                        <p:strVal val="visible"/>
                                      </p:to>
                                    </p:set>
                                  </p:childTnLst>
                                </p:cTn>
                              </p:par>
                              <p:par>
                                <p:cTn id="191" presetID="1" presetClass="entr" presetSubtype="0" fill="hold" grpId="0" nodeType="withEffect">
                                  <p:stCondLst>
                                    <p:cond delay="0"/>
                                  </p:stCondLst>
                                  <p:childTnLst>
                                    <p:set>
                                      <p:cBhvr>
                                        <p:cTn id="192" dur="1" fill="hold">
                                          <p:stCondLst>
                                            <p:cond delay="0"/>
                                          </p:stCondLst>
                                        </p:cTn>
                                        <p:tgtEl>
                                          <p:spTgt spid="149"/>
                                        </p:tgtEl>
                                        <p:attrNameLst>
                                          <p:attrName>style.visibility</p:attrName>
                                        </p:attrNameLst>
                                      </p:cBhvr>
                                      <p:to>
                                        <p:strVal val="visible"/>
                                      </p:to>
                                    </p:set>
                                  </p:childTnLst>
                                </p:cTn>
                              </p:par>
                              <p:par>
                                <p:cTn id="193" presetID="1" presetClass="entr" presetSubtype="0" fill="hold" grpId="0" nodeType="withEffect">
                                  <p:stCondLst>
                                    <p:cond delay="0"/>
                                  </p:stCondLst>
                                  <p:childTnLst>
                                    <p:set>
                                      <p:cBhvr>
                                        <p:cTn id="194" dur="1" fill="hold">
                                          <p:stCondLst>
                                            <p:cond delay="0"/>
                                          </p:stCondLst>
                                        </p:cTn>
                                        <p:tgtEl>
                                          <p:spTgt spid="148"/>
                                        </p:tgtEl>
                                        <p:attrNameLst>
                                          <p:attrName>style.visibility</p:attrName>
                                        </p:attrNameLst>
                                      </p:cBhvr>
                                      <p:to>
                                        <p:strVal val="visible"/>
                                      </p:to>
                                    </p:set>
                                  </p:childTnLst>
                                </p:cTn>
                              </p:par>
                              <p:par>
                                <p:cTn id="195" presetID="1" presetClass="entr" presetSubtype="0" fill="hold" grpId="0" nodeType="withEffect">
                                  <p:stCondLst>
                                    <p:cond delay="0"/>
                                  </p:stCondLst>
                                  <p:childTnLst>
                                    <p:set>
                                      <p:cBhvr>
                                        <p:cTn id="196" dur="1" fill="hold">
                                          <p:stCondLst>
                                            <p:cond delay="0"/>
                                          </p:stCondLst>
                                        </p:cTn>
                                        <p:tgtEl>
                                          <p:spTgt spid="147"/>
                                        </p:tgtEl>
                                        <p:attrNameLst>
                                          <p:attrName>style.visibility</p:attrName>
                                        </p:attrNameLst>
                                      </p:cBhvr>
                                      <p:to>
                                        <p:strVal val="visible"/>
                                      </p:to>
                                    </p:set>
                                  </p:childTnLst>
                                </p:cTn>
                              </p:par>
                            </p:childTnLst>
                          </p:cTn>
                        </p:par>
                      </p:childTnLst>
                    </p:cTn>
                  </p:par>
                  <p:par>
                    <p:cTn id="197" fill="hold">
                      <p:stCondLst>
                        <p:cond delay="indefinite"/>
                      </p:stCondLst>
                      <p:childTnLst>
                        <p:par>
                          <p:cTn id="198" fill="hold">
                            <p:stCondLst>
                              <p:cond delay="0"/>
                            </p:stCondLst>
                            <p:childTnLst>
                              <p:par>
                                <p:cTn id="199" presetID="1" presetClass="entr" presetSubtype="0" fill="hold" grpId="0" nodeType="clickEffect">
                                  <p:stCondLst>
                                    <p:cond delay="0"/>
                                  </p:stCondLst>
                                  <p:childTnLst>
                                    <p:set>
                                      <p:cBhvr>
                                        <p:cTn id="200" dur="1" fill="hold">
                                          <p:stCondLst>
                                            <p:cond delay="0"/>
                                          </p:stCondLst>
                                        </p:cTn>
                                        <p:tgtEl>
                                          <p:spTgt spid="157"/>
                                        </p:tgtEl>
                                        <p:attrNameLst>
                                          <p:attrName>style.visibility</p:attrName>
                                        </p:attrNameLst>
                                      </p:cBhvr>
                                      <p:to>
                                        <p:strVal val="visible"/>
                                      </p:to>
                                    </p:set>
                                  </p:childTnLst>
                                </p:cTn>
                              </p:par>
                              <p:par>
                                <p:cTn id="201" presetID="1" presetClass="entr" presetSubtype="0" fill="hold" grpId="0" nodeType="withEffect">
                                  <p:stCondLst>
                                    <p:cond delay="0"/>
                                  </p:stCondLst>
                                  <p:childTnLst>
                                    <p:set>
                                      <p:cBhvr>
                                        <p:cTn id="202" dur="1" fill="hold">
                                          <p:stCondLst>
                                            <p:cond delay="0"/>
                                          </p:stCondLst>
                                        </p:cTn>
                                        <p:tgtEl>
                                          <p:spTgt spid="158"/>
                                        </p:tgtEl>
                                        <p:attrNameLst>
                                          <p:attrName>style.visibility</p:attrName>
                                        </p:attrNameLst>
                                      </p:cBhvr>
                                      <p:to>
                                        <p:strVal val="visible"/>
                                      </p:to>
                                    </p:set>
                                  </p:childTnLst>
                                </p:cTn>
                              </p:par>
                              <p:par>
                                <p:cTn id="203" presetID="1" presetClass="entr" presetSubtype="0" fill="hold" grpId="0" nodeType="withEffect">
                                  <p:stCondLst>
                                    <p:cond delay="0"/>
                                  </p:stCondLst>
                                  <p:childTnLst>
                                    <p:set>
                                      <p:cBhvr>
                                        <p:cTn id="204" dur="1" fill="hold">
                                          <p:stCondLst>
                                            <p:cond delay="0"/>
                                          </p:stCondLst>
                                        </p:cTn>
                                        <p:tgtEl>
                                          <p:spTgt spid="156"/>
                                        </p:tgtEl>
                                        <p:attrNameLst>
                                          <p:attrName>style.visibility</p:attrName>
                                        </p:attrNameLst>
                                      </p:cBhvr>
                                      <p:to>
                                        <p:strVal val="visible"/>
                                      </p:to>
                                    </p:set>
                                  </p:childTnLst>
                                </p:cTn>
                              </p:par>
                              <p:par>
                                <p:cTn id="205" presetID="1" presetClass="entr" presetSubtype="0" fill="hold" grpId="0" nodeType="withEffect">
                                  <p:stCondLst>
                                    <p:cond delay="0"/>
                                  </p:stCondLst>
                                  <p:childTnLst>
                                    <p:set>
                                      <p:cBhvr>
                                        <p:cTn id="206" dur="1" fill="hold">
                                          <p:stCondLst>
                                            <p:cond delay="0"/>
                                          </p:stCondLst>
                                        </p:cTn>
                                        <p:tgtEl>
                                          <p:spTgt spid="155"/>
                                        </p:tgtEl>
                                        <p:attrNameLst>
                                          <p:attrName>style.visibility</p:attrName>
                                        </p:attrNameLst>
                                      </p:cBhvr>
                                      <p:to>
                                        <p:strVal val="visible"/>
                                      </p:to>
                                    </p:set>
                                  </p:childTnLst>
                                </p:cTn>
                              </p:par>
                              <p:par>
                                <p:cTn id="207" presetID="1" presetClass="entr" presetSubtype="0" fill="hold" grpId="0" nodeType="withEffect">
                                  <p:stCondLst>
                                    <p:cond delay="0"/>
                                  </p:stCondLst>
                                  <p:childTnLst>
                                    <p:set>
                                      <p:cBhvr>
                                        <p:cTn id="208" dur="1" fill="hold">
                                          <p:stCondLst>
                                            <p:cond delay="0"/>
                                          </p:stCondLst>
                                        </p:cTn>
                                        <p:tgtEl>
                                          <p:spTgt spid="154"/>
                                        </p:tgtEl>
                                        <p:attrNameLst>
                                          <p:attrName>style.visibility</p:attrName>
                                        </p:attrNameLst>
                                      </p:cBhvr>
                                      <p:to>
                                        <p:strVal val="visible"/>
                                      </p:to>
                                    </p:set>
                                  </p:childTnLst>
                                </p:cTn>
                              </p:par>
                              <p:par>
                                <p:cTn id="209" presetID="1" presetClass="entr" presetSubtype="0" fill="hold" grpId="0" nodeType="withEffect">
                                  <p:stCondLst>
                                    <p:cond delay="0"/>
                                  </p:stCondLst>
                                  <p:childTnLst>
                                    <p:set>
                                      <p:cBhvr>
                                        <p:cTn id="210" dur="1" fill="hold">
                                          <p:stCondLst>
                                            <p:cond delay="0"/>
                                          </p:stCondLst>
                                        </p:cTn>
                                        <p:tgtEl>
                                          <p:spTgt spid="153"/>
                                        </p:tgtEl>
                                        <p:attrNameLst>
                                          <p:attrName>style.visibility</p:attrName>
                                        </p:attrNameLst>
                                      </p:cBhvr>
                                      <p:to>
                                        <p:strVal val="visible"/>
                                      </p:to>
                                    </p:set>
                                  </p:childTnLst>
                                </p:cTn>
                              </p:par>
                            </p:childTnLst>
                          </p:cTn>
                        </p:par>
                      </p:childTnLst>
                    </p:cTn>
                  </p:par>
                  <p:par>
                    <p:cTn id="211" fill="hold">
                      <p:stCondLst>
                        <p:cond delay="indefinite"/>
                      </p:stCondLst>
                      <p:childTnLst>
                        <p:par>
                          <p:cTn id="212" fill="hold">
                            <p:stCondLst>
                              <p:cond delay="0"/>
                            </p:stCondLst>
                            <p:childTnLst>
                              <p:par>
                                <p:cTn id="213" presetID="53" presetClass="entr" presetSubtype="16" fill="hold" nodeType="clickEffect">
                                  <p:stCondLst>
                                    <p:cond delay="0"/>
                                  </p:stCondLst>
                                  <p:childTnLst>
                                    <p:set>
                                      <p:cBhvr>
                                        <p:cTn id="214" dur="1" fill="hold">
                                          <p:stCondLst>
                                            <p:cond delay="0"/>
                                          </p:stCondLst>
                                        </p:cTn>
                                        <p:tgtEl>
                                          <p:spTgt spid="162"/>
                                        </p:tgtEl>
                                        <p:attrNameLst>
                                          <p:attrName>style.visibility</p:attrName>
                                        </p:attrNameLst>
                                      </p:cBhvr>
                                      <p:to>
                                        <p:strVal val="visible"/>
                                      </p:to>
                                    </p:set>
                                    <p:anim calcmode="lin" valueType="num">
                                      <p:cBhvr>
                                        <p:cTn id="215" dur="500" fill="hold"/>
                                        <p:tgtEl>
                                          <p:spTgt spid="162"/>
                                        </p:tgtEl>
                                        <p:attrNameLst>
                                          <p:attrName>ppt_w</p:attrName>
                                        </p:attrNameLst>
                                      </p:cBhvr>
                                      <p:tavLst>
                                        <p:tav tm="0">
                                          <p:val>
                                            <p:fltVal val="0"/>
                                          </p:val>
                                        </p:tav>
                                        <p:tav tm="100000">
                                          <p:val>
                                            <p:strVal val="#ppt_w"/>
                                          </p:val>
                                        </p:tav>
                                      </p:tavLst>
                                    </p:anim>
                                    <p:anim calcmode="lin" valueType="num">
                                      <p:cBhvr>
                                        <p:cTn id="216" dur="500" fill="hold"/>
                                        <p:tgtEl>
                                          <p:spTgt spid="162"/>
                                        </p:tgtEl>
                                        <p:attrNameLst>
                                          <p:attrName>ppt_h</p:attrName>
                                        </p:attrNameLst>
                                      </p:cBhvr>
                                      <p:tavLst>
                                        <p:tav tm="0">
                                          <p:val>
                                            <p:fltVal val="0"/>
                                          </p:val>
                                        </p:tav>
                                        <p:tav tm="100000">
                                          <p:val>
                                            <p:strVal val="#ppt_h"/>
                                          </p:val>
                                        </p:tav>
                                      </p:tavLst>
                                    </p:anim>
                                    <p:animEffect transition="in" filter="fade">
                                      <p:cBhvr>
                                        <p:cTn id="217" dur="500"/>
                                        <p:tgtEl>
                                          <p:spTgt spid="162"/>
                                        </p:tgtEl>
                                      </p:cBhvr>
                                    </p:animEffect>
                                  </p:childTnLst>
                                </p:cTn>
                              </p:par>
                              <p:par>
                                <p:cTn id="218" presetID="53" presetClass="entr" presetSubtype="16" fill="hold" grpId="0" nodeType="withEffect">
                                  <p:stCondLst>
                                    <p:cond delay="0"/>
                                  </p:stCondLst>
                                  <p:childTnLst>
                                    <p:set>
                                      <p:cBhvr>
                                        <p:cTn id="219" dur="1" fill="hold">
                                          <p:stCondLst>
                                            <p:cond delay="0"/>
                                          </p:stCondLst>
                                        </p:cTn>
                                        <p:tgtEl>
                                          <p:spTgt spid="163"/>
                                        </p:tgtEl>
                                        <p:attrNameLst>
                                          <p:attrName>style.visibility</p:attrName>
                                        </p:attrNameLst>
                                      </p:cBhvr>
                                      <p:to>
                                        <p:strVal val="visible"/>
                                      </p:to>
                                    </p:set>
                                    <p:anim calcmode="lin" valueType="num">
                                      <p:cBhvr>
                                        <p:cTn id="220" dur="500" fill="hold"/>
                                        <p:tgtEl>
                                          <p:spTgt spid="163"/>
                                        </p:tgtEl>
                                        <p:attrNameLst>
                                          <p:attrName>ppt_w</p:attrName>
                                        </p:attrNameLst>
                                      </p:cBhvr>
                                      <p:tavLst>
                                        <p:tav tm="0">
                                          <p:val>
                                            <p:fltVal val="0"/>
                                          </p:val>
                                        </p:tav>
                                        <p:tav tm="100000">
                                          <p:val>
                                            <p:strVal val="#ppt_w"/>
                                          </p:val>
                                        </p:tav>
                                      </p:tavLst>
                                    </p:anim>
                                    <p:anim calcmode="lin" valueType="num">
                                      <p:cBhvr>
                                        <p:cTn id="221" dur="500" fill="hold"/>
                                        <p:tgtEl>
                                          <p:spTgt spid="163"/>
                                        </p:tgtEl>
                                        <p:attrNameLst>
                                          <p:attrName>ppt_h</p:attrName>
                                        </p:attrNameLst>
                                      </p:cBhvr>
                                      <p:tavLst>
                                        <p:tav tm="0">
                                          <p:val>
                                            <p:fltVal val="0"/>
                                          </p:val>
                                        </p:tav>
                                        <p:tav tm="100000">
                                          <p:val>
                                            <p:strVal val="#ppt_h"/>
                                          </p:val>
                                        </p:tav>
                                      </p:tavLst>
                                    </p:anim>
                                    <p:animEffect transition="in" filter="fade">
                                      <p:cBhvr>
                                        <p:cTn id="222" dur="500"/>
                                        <p:tgtEl>
                                          <p:spTgt spid="163"/>
                                        </p:tgtEl>
                                      </p:cBhvr>
                                    </p:animEffect>
                                  </p:childTnLst>
                                </p:cTn>
                              </p:par>
                            </p:childTnLst>
                          </p:cTn>
                        </p:par>
                      </p:childTnLst>
                    </p:cTn>
                  </p:par>
                  <p:par>
                    <p:cTn id="223" fill="hold">
                      <p:stCondLst>
                        <p:cond delay="indefinite"/>
                      </p:stCondLst>
                      <p:childTnLst>
                        <p:par>
                          <p:cTn id="224" fill="hold">
                            <p:stCondLst>
                              <p:cond delay="0"/>
                            </p:stCondLst>
                            <p:childTnLst>
                              <p:par>
                                <p:cTn id="225" presetID="53" presetClass="entr" presetSubtype="16" fill="hold" grpId="0" nodeType="clickEffect">
                                  <p:stCondLst>
                                    <p:cond delay="0"/>
                                  </p:stCondLst>
                                  <p:childTnLst>
                                    <p:set>
                                      <p:cBhvr>
                                        <p:cTn id="226" dur="1" fill="hold">
                                          <p:stCondLst>
                                            <p:cond delay="0"/>
                                          </p:stCondLst>
                                        </p:cTn>
                                        <p:tgtEl>
                                          <p:spTgt spid="165"/>
                                        </p:tgtEl>
                                        <p:attrNameLst>
                                          <p:attrName>style.visibility</p:attrName>
                                        </p:attrNameLst>
                                      </p:cBhvr>
                                      <p:to>
                                        <p:strVal val="visible"/>
                                      </p:to>
                                    </p:set>
                                    <p:anim calcmode="lin" valueType="num">
                                      <p:cBhvr>
                                        <p:cTn id="227" dur="500" fill="hold"/>
                                        <p:tgtEl>
                                          <p:spTgt spid="165"/>
                                        </p:tgtEl>
                                        <p:attrNameLst>
                                          <p:attrName>ppt_w</p:attrName>
                                        </p:attrNameLst>
                                      </p:cBhvr>
                                      <p:tavLst>
                                        <p:tav tm="0">
                                          <p:val>
                                            <p:fltVal val="0"/>
                                          </p:val>
                                        </p:tav>
                                        <p:tav tm="100000">
                                          <p:val>
                                            <p:strVal val="#ppt_w"/>
                                          </p:val>
                                        </p:tav>
                                      </p:tavLst>
                                    </p:anim>
                                    <p:anim calcmode="lin" valueType="num">
                                      <p:cBhvr>
                                        <p:cTn id="228" dur="500" fill="hold"/>
                                        <p:tgtEl>
                                          <p:spTgt spid="165"/>
                                        </p:tgtEl>
                                        <p:attrNameLst>
                                          <p:attrName>ppt_h</p:attrName>
                                        </p:attrNameLst>
                                      </p:cBhvr>
                                      <p:tavLst>
                                        <p:tav tm="0">
                                          <p:val>
                                            <p:fltVal val="0"/>
                                          </p:val>
                                        </p:tav>
                                        <p:tav tm="100000">
                                          <p:val>
                                            <p:strVal val="#ppt_h"/>
                                          </p:val>
                                        </p:tav>
                                      </p:tavLst>
                                    </p:anim>
                                    <p:animEffect transition="in" filter="fade">
                                      <p:cBhvr>
                                        <p:cTn id="229" dur="500"/>
                                        <p:tgtEl>
                                          <p:spTgt spid="1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8" grpId="0" animBg="1"/>
      <p:bldP spid="99" grpId="0" animBg="1"/>
      <p:bldP spid="100" grpId="0" animBg="1"/>
      <p:bldP spid="101" grpId="0" animBg="1"/>
      <p:bldP spid="102" grpId="0" animBg="1"/>
      <p:bldP spid="103" grpId="0" animBg="1"/>
      <p:bldP spid="105" grpId="0" animBg="1"/>
      <p:bldP spid="106" grpId="0" animBg="1"/>
      <p:bldP spid="107"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63" grpId="0"/>
      <p:bldP spid="16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2">
            <a:extLst>
              <a:ext uri="{FF2B5EF4-FFF2-40B4-BE49-F238E27FC236}">
                <a16:creationId xmlns:a16="http://schemas.microsoft.com/office/drawing/2014/main" id="{15AD922A-0021-4904-BACE-88DD7BE4E936}"/>
              </a:ext>
            </a:extLst>
          </p:cNvPr>
          <p:cNvSpPr txBox="1">
            <a:spLocks noChangeArrowheads="1"/>
          </p:cNvSpPr>
          <p:nvPr/>
        </p:nvSpPr>
        <p:spPr bwMode="auto">
          <a:xfrm>
            <a:off x="685800" y="0"/>
            <a:ext cx="7848600" cy="884238"/>
          </a:xfrm>
          <a:prstGeom prst="rect">
            <a:avLst/>
          </a:prstGeom>
          <a:noFill/>
          <a:ln w="9525">
            <a:noFill/>
            <a:miter lim="800000"/>
            <a:headEnd/>
            <a:tailEnd/>
          </a:ln>
          <a:effectLst/>
        </p:spPr>
        <p:txBody>
          <a:bodyPr>
            <a:spAutoFit/>
          </a:bodyPr>
          <a:lstStyle/>
          <a:p>
            <a:pPr algn="ctr" eaLnBrk="1" hangingPunct="1">
              <a:spcBef>
                <a:spcPct val="50000"/>
              </a:spcBef>
              <a:defRPr/>
            </a:pPr>
            <a:r>
              <a:rPr lang="el-GR" sz="2800" b="1" i="1" dirty="0">
                <a:solidFill>
                  <a:schemeClr val="tx2"/>
                </a:solidFill>
              </a:rPr>
              <a:t>Υβριδισμός Ατομικών Τροχιακών (</a:t>
            </a:r>
            <a:r>
              <a:rPr lang="en-US" sz="2800" b="1" i="1" dirty="0">
                <a:solidFill>
                  <a:schemeClr val="tx2"/>
                </a:solidFill>
              </a:rPr>
              <a:t>Hybridization)</a:t>
            </a:r>
            <a:r>
              <a:rPr lang="el-GR" sz="2800" b="1" i="1" dirty="0">
                <a:solidFill>
                  <a:schemeClr val="tx2"/>
                </a:solidFill>
              </a:rPr>
              <a:t>   </a:t>
            </a:r>
            <a:r>
              <a:rPr lang="el-GR" i="1" dirty="0" err="1">
                <a:solidFill>
                  <a:schemeClr val="tx2"/>
                </a:solidFill>
                <a:effectLst>
                  <a:outerShdw blurRad="38100" dist="38100" dir="2700000" algn="tl">
                    <a:srgbClr val="000000"/>
                  </a:outerShdw>
                </a:effectLst>
              </a:rPr>
              <a:t>Μεσομέρεια</a:t>
            </a:r>
            <a:r>
              <a:rPr lang="el-GR" i="1" dirty="0">
                <a:solidFill>
                  <a:schemeClr val="tx2"/>
                </a:solidFill>
                <a:effectLst>
                  <a:outerShdw blurRad="38100" dist="38100" dir="2700000" algn="tl">
                    <a:srgbClr val="000000"/>
                  </a:outerShdw>
                </a:effectLst>
              </a:rPr>
              <a:t> (</a:t>
            </a:r>
            <a:r>
              <a:rPr lang="en-US" i="1" dirty="0">
                <a:solidFill>
                  <a:schemeClr val="tx2"/>
                </a:solidFill>
                <a:effectLst>
                  <a:outerShdw blurRad="38100" dist="38100" dir="2700000" algn="tl">
                    <a:srgbClr val="000000"/>
                  </a:outerShdw>
                </a:effectLst>
              </a:rPr>
              <a:t>Resonance)</a:t>
            </a:r>
            <a:endParaRPr lang="en-GB" i="1" dirty="0">
              <a:solidFill>
                <a:schemeClr val="tx2"/>
              </a:solidFill>
              <a:effectLst>
                <a:outerShdw blurRad="38100" dist="38100" dir="2700000" algn="tl">
                  <a:srgbClr val="000000"/>
                </a:outerShdw>
              </a:effectLst>
            </a:endParaRPr>
          </a:p>
        </p:txBody>
      </p:sp>
      <p:sp>
        <p:nvSpPr>
          <p:cNvPr id="24579" name="Text Box 3">
            <a:extLst>
              <a:ext uri="{FF2B5EF4-FFF2-40B4-BE49-F238E27FC236}">
                <a16:creationId xmlns:a16="http://schemas.microsoft.com/office/drawing/2014/main" id="{33E99851-2F8A-4D86-A310-BCA49CB02654}"/>
              </a:ext>
            </a:extLst>
          </p:cNvPr>
          <p:cNvSpPr txBox="1">
            <a:spLocks noChangeArrowheads="1"/>
          </p:cNvSpPr>
          <p:nvPr/>
        </p:nvSpPr>
        <p:spPr bwMode="auto">
          <a:xfrm>
            <a:off x="0" y="857250"/>
            <a:ext cx="2428875" cy="3000375"/>
          </a:xfrm>
          <a:prstGeom prst="rect">
            <a:avLst/>
          </a:prstGeom>
          <a:noFill/>
          <a:ln w="9525">
            <a:noFill/>
            <a:miter lim="800000"/>
            <a:headEnd/>
            <a:tailEnd/>
          </a:ln>
          <a:effectLst/>
        </p:spPr>
        <p:txBody>
          <a:bodyPr>
            <a:spAutoFit/>
          </a:bodyPr>
          <a:lstStyle/>
          <a:p>
            <a:pPr eaLnBrk="1" hangingPunct="1">
              <a:spcBef>
                <a:spcPct val="50000"/>
              </a:spcBef>
              <a:defRPr/>
            </a:pPr>
            <a:r>
              <a:rPr lang="el-GR" sz="1800" dirty="0">
                <a:effectLst>
                  <a:outerShdw blurRad="38100" dist="38100" dir="2700000" algn="tl">
                    <a:srgbClr val="000000"/>
                  </a:outerShdw>
                </a:effectLst>
              </a:rPr>
              <a:t>Δομή </a:t>
            </a:r>
            <a:r>
              <a:rPr lang="en-US" sz="1800" dirty="0">
                <a:effectLst>
                  <a:outerShdw blurRad="38100" dist="38100" dir="2700000" algn="tl">
                    <a:srgbClr val="000000"/>
                  </a:outerShdw>
                </a:effectLst>
              </a:rPr>
              <a:t>Lewis </a:t>
            </a:r>
            <a:r>
              <a:rPr lang="el-GR" sz="1800" dirty="0">
                <a:effectLst>
                  <a:outerShdw blurRad="38100" dist="38100" dir="2700000" algn="tl">
                    <a:srgbClr val="000000"/>
                  </a:outerShdw>
                </a:effectLst>
              </a:rPr>
              <a:t>για </a:t>
            </a:r>
            <a:r>
              <a:rPr lang="en-US" sz="1800" dirty="0">
                <a:effectLst>
                  <a:outerShdw blurRad="38100" dist="38100" dir="2700000" algn="tl">
                    <a:srgbClr val="000000"/>
                  </a:outerShdw>
                </a:effectLst>
              </a:rPr>
              <a:t>C</a:t>
            </a:r>
            <a:r>
              <a:rPr lang="en-US" sz="1800" baseline="-25000" dirty="0">
                <a:effectLst>
                  <a:outerShdw blurRad="38100" dist="38100" dir="2700000" algn="tl">
                    <a:srgbClr val="000000"/>
                  </a:outerShdw>
                </a:effectLst>
              </a:rPr>
              <a:t>6</a:t>
            </a:r>
            <a:r>
              <a:rPr lang="en-US" sz="1800" dirty="0">
                <a:effectLst>
                  <a:outerShdw blurRad="38100" dist="38100" dir="2700000" algn="tl">
                    <a:srgbClr val="000000"/>
                  </a:outerShdw>
                </a:effectLst>
              </a:rPr>
              <a:t>H</a:t>
            </a:r>
            <a:r>
              <a:rPr lang="en-US" sz="1800" baseline="-25000" dirty="0">
                <a:effectLst>
                  <a:outerShdw blurRad="38100" dist="38100" dir="2700000" algn="tl">
                    <a:srgbClr val="000000"/>
                  </a:outerShdw>
                </a:effectLst>
              </a:rPr>
              <a:t>6</a:t>
            </a:r>
            <a:r>
              <a:rPr lang="en-US" sz="1800" dirty="0">
                <a:effectLst>
                  <a:outerShdw blurRad="38100" dist="38100" dir="2700000" algn="tl">
                    <a:srgbClr val="000000"/>
                  </a:outerShdw>
                </a:effectLst>
              </a:rPr>
              <a:t>:</a:t>
            </a:r>
          </a:p>
          <a:p>
            <a:pPr eaLnBrk="1" hangingPunct="1">
              <a:spcBef>
                <a:spcPct val="50000"/>
              </a:spcBef>
              <a:defRPr/>
            </a:pPr>
            <a:r>
              <a:rPr lang="en-US" sz="1800" dirty="0">
                <a:effectLst>
                  <a:outerShdw blurRad="38100" dist="38100" dir="2700000" algn="tl">
                    <a:srgbClr val="000000"/>
                  </a:outerShdw>
                </a:effectLst>
              </a:rPr>
              <a:t>C: [He]</a:t>
            </a:r>
            <a:r>
              <a:rPr lang="en-US" sz="1800" dirty="0">
                <a:effectLst>
                  <a:outerShdw blurRad="38100" dist="38100" dir="2700000" algn="tl">
                    <a:srgbClr val="000000"/>
                  </a:outerShdw>
                </a:effectLst>
                <a:cs typeface="Times New Roman" pitchFamily="18" charset="0"/>
              </a:rPr>
              <a:t>2s</a:t>
            </a:r>
            <a:r>
              <a:rPr lang="el-GR" sz="1800" baseline="30000" dirty="0">
                <a:effectLst>
                  <a:outerShdw blurRad="38100" dist="38100" dir="2700000" algn="tl">
                    <a:srgbClr val="000000"/>
                  </a:outerShdw>
                </a:effectLst>
                <a:cs typeface="Times New Roman" pitchFamily="18" charset="0"/>
              </a:rPr>
              <a:t>2</a:t>
            </a:r>
            <a:r>
              <a:rPr lang="en-US" sz="1800" dirty="0">
                <a:effectLst>
                  <a:outerShdw blurRad="38100" dist="38100" dir="2700000" algn="tl">
                    <a:srgbClr val="000000"/>
                  </a:outerShdw>
                </a:effectLst>
                <a:cs typeface="Times New Roman" pitchFamily="18" charset="0"/>
              </a:rPr>
              <a:t>2p</a:t>
            </a:r>
            <a:r>
              <a:rPr lang="en-US" sz="1800" baseline="-30000" dirty="0">
                <a:effectLst>
                  <a:outerShdw blurRad="38100" dist="38100" dir="2700000" algn="tl">
                    <a:srgbClr val="000000"/>
                  </a:outerShdw>
                </a:effectLst>
                <a:cs typeface="Times New Roman" pitchFamily="18" charset="0"/>
              </a:rPr>
              <a:t>x</a:t>
            </a:r>
            <a:r>
              <a:rPr lang="en-US" sz="1800" baseline="30000" dirty="0">
                <a:effectLst>
                  <a:outerShdw blurRad="38100" dist="38100" dir="2700000" algn="tl">
                    <a:srgbClr val="000000"/>
                  </a:outerShdw>
                </a:effectLst>
                <a:cs typeface="Times New Roman" pitchFamily="18" charset="0"/>
              </a:rPr>
              <a:t>1</a:t>
            </a:r>
            <a:r>
              <a:rPr lang="en-US" sz="1800" dirty="0">
                <a:effectLst>
                  <a:outerShdw blurRad="38100" dist="38100" dir="2700000" algn="tl">
                    <a:srgbClr val="000000"/>
                  </a:outerShdw>
                </a:effectLst>
                <a:cs typeface="Times New Roman" pitchFamily="18" charset="0"/>
              </a:rPr>
              <a:t>2p</a:t>
            </a:r>
            <a:r>
              <a:rPr lang="en-US" sz="1800" baseline="-30000" dirty="0">
                <a:effectLst>
                  <a:outerShdw blurRad="38100" dist="38100" dir="2700000" algn="tl">
                    <a:srgbClr val="000000"/>
                  </a:outerShdw>
                </a:effectLst>
                <a:cs typeface="Times New Roman" pitchFamily="18" charset="0"/>
              </a:rPr>
              <a:t>y</a:t>
            </a:r>
            <a:r>
              <a:rPr lang="en-US" sz="1800" baseline="30000" dirty="0">
                <a:effectLst>
                  <a:outerShdw blurRad="38100" dist="38100" dir="2700000" algn="tl">
                    <a:srgbClr val="000000"/>
                  </a:outerShdw>
                </a:effectLst>
                <a:cs typeface="Times New Roman" pitchFamily="18" charset="0"/>
              </a:rPr>
              <a:t>1</a:t>
            </a:r>
            <a:r>
              <a:rPr lang="en-US" sz="1800" dirty="0">
                <a:effectLst>
                  <a:outerShdw blurRad="38100" dist="38100" dir="2700000" algn="tl">
                    <a:srgbClr val="000000"/>
                  </a:outerShdw>
                </a:effectLst>
                <a:cs typeface="Times New Roman" pitchFamily="18" charset="0"/>
              </a:rPr>
              <a:t>2p</a:t>
            </a:r>
            <a:r>
              <a:rPr lang="en-US" sz="1800" baseline="-30000" dirty="0">
                <a:effectLst>
                  <a:outerShdw blurRad="38100" dist="38100" dir="2700000" algn="tl">
                    <a:srgbClr val="000000"/>
                  </a:outerShdw>
                </a:effectLst>
                <a:cs typeface="Times New Roman" pitchFamily="18" charset="0"/>
              </a:rPr>
              <a:t>z</a:t>
            </a:r>
            <a:r>
              <a:rPr lang="en-US" sz="1800" baseline="30000" dirty="0">
                <a:effectLst>
                  <a:outerShdw blurRad="38100" dist="38100" dir="2700000" algn="tl">
                    <a:srgbClr val="000000"/>
                  </a:outerShdw>
                </a:effectLst>
                <a:cs typeface="Times New Roman" pitchFamily="18" charset="0"/>
              </a:rPr>
              <a:t>0</a:t>
            </a:r>
          </a:p>
          <a:p>
            <a:pPr eaLnBrk="1" hangingPunct="1">
              <a:spcBef>
                <a:spcPct val="50000"/>
              </a:spcBef>
              <a:defRPr/>
            </a:pPr>
            <a:r>
              <a:rPr lang="en-US" sz="1800" dirty="0">
                <a:effectLst>
                  <a:outerShdw blurRad="38100" dist="38100" dir="2700000" algn="tl">
                    <a:srgbClr val="000000"/>
                  </a:outerShdw>
                </a:effectLst>
                <a:cs typeface="Times New Roman" pitchFamily="18" charset="0"/>
              </a:rPr>
              <a:t>H: </a:t>
            </a:r>
            <a:r>
              <a:rPr lang="en-US" sz="1800" dirty="0">
                <a:effectLst>
                  <a:outerShdw blurRad="38100" dist="38100" dir="2700000" algn="tl">
                    <a:srgbClr val="000000"/>
                  </a:outerShdw>
                </a:effectLst>
              </a:rPr>
              <a:t>1</a:t>
            </a:r>
            <a:r>
              <a:rPr lang="en-US" sz="1800" dirty="0">
                <a:effectLst>
                  <a:outerShdw blurRad="38100" dist="38100" dir="2700000" algn="tl">
                    <a:srgbClr val="000000"/>
                  </a:outerShdw>
                </a:effectLst>
                <a:cs typeface="Times New Roman" pitchFamily="18" charset="0"/>
              </a:rPr>
              <a:t>s</a:t>
            </a:r>
            <a:r>
              <a:rPr lang="en-US" sz="1800" baseline="30000" dirty="0">
                <a:effectLst>
                  <a:outerShdw blurRad="38100" dist="38100" dir="2700000" algn="tl">
                    <a:srgbClr val="000000"/>
                  </a:outerShdw>
                </a:effectLst>
                <a:cs typeface="Times New Roman" pitchFamily="18" charset="0"/>
              </a:rPr>
              <a:t>1</a:t>
            </a:r>
          </a:p>
          <a:p>
            <a:pPr eaLnBrk="1" hangingPunct="1">
              <a:spcBef>
                <a:spcPct val="50000"/>
              </a:spcBef>
              <a:defRPr/>
            </a:pPr>
            <a:r>
              <a:rPr lang="el-GR" sz="1800" dirty="0">
                <a:effectLst>
                  <a:outerShdw blurRad="38100" dist="38100" dir="2700000" algn="tl">
                    <a:srgbClr val="000000"/>
                  </a:outerShdw>
                </a:effectLst>
                <a:cs typeface="Times New Roman" pitchFamily="18" charset="0"/>
              </a:rPr>
              <a:t>Κάθε  άτομο </a:t>
            </a:r>
            <a:r>
              <a:rPr lang="en-US" sz="1800" dirty="0">
                <a:effectLst>
                  <a:outerShdw blurRad="38100" dist="38100" dir="2700000" algn="tl">
                    <a:srgbClr val="000000"/>
                  </a:outerShdw>
                </a:effectLst>
                <a:cs typeface="Times New Roman" pitchFamily="18" charset="0"/>
              </a:rPr>
              <a:t>C </a:t>
            </a:r>
            <a:r>
              <a:rPr lang="el-GR" sz="1800" dirty="0">
                <a:effectLst>
                  <a:outerShdw blurRad="38100" dist="38100" dir="2700000" algn="tl">
                    <a:srgbClr val="000000"/>
                  </a:outerShdw>
                </a:effectLst>
                <a:cs typeface="Times New Roman" pitchFamily="18" charset="0"/>
              </a:rPr>
              <a:t>σχηματίζει 3 σ-δεσμούς άρα έχει </a:t>
            </a:r>
            <a:r>
              <a:rPr lang="en-US" sz="1800" dirty="0">
                <a:effectLst>
                  <a:outerShdw blurRad="38100" dist="38100" dir="2700000" algn="tl">
                    <a:srgbClr val="000000"/>
                  </a:outerShdw>
                </a:effectLst>
                <a:cs typeface="Times New Roman" pitchFamily="18" charset="0"/>
              </a:rPr>
              <a:t>sp</a:t>
            </a:r>
            <a:r>
              <a:rPr lang="en-US" sz="1800" baseline="30000" dirty="0">
                <a:effectLst>
                  <a:outerShdw blurRad="38100" dist="38100" dir="2700000" algn="tl">
                    <a:srgbClr val="000000"/>
                  </a:outerShdw>
                </a:effectLst>
                <a:cs typeface="Times New Roman" pitchFamily="18" charset="0"/>
              </a:rPr>
              <a:t>2</a:t>
            </a:r>
            <a:r>
              <a:rPr lang="en-US" sz="1800" dirty="0">
                <a:effectLst>
                  <a:outerShdw blurRad="38100" dist="38100" dir="2700000" algn="tl">
                    <a:srgbClr val="000000"/>
                  </a:outerShdw>
                </a:effectLst>
                <a:cs typeface="Times New Roman" pitchFamily="18" charset="0"/>
              </a:rPr>
              <a:t> </a:t>
            </a:r>
            <a:r>
              <a:rPr lang="el-GR" sz="1800" dirty="0">
                <a:effectLst>
                  <a:outerShdw blurRad="38100" dist="38100" dir="2700000" algn="tl">
                    <a:srgbClr val="000000"/>
                  </a:outerShdw>
                </a:effectLst>
                <a:cs typeface="Times New Roman" pitchFamily="18" charset="0"/>
              </a:rPr>
              <a:t>υβριδισμό και 1 ηλεκτρόνιο στο μη </a:t>
            </a:r>
            <a:r>
              <a:rPr lang="el-GR" sz="1800" dirty="0" err="1">
                <a:effectLst>
                  <a:outerShdw blurRad="38100" dist="38100" dir="2700000" algn="tl">
                    <a:srgbClr val="000000"/>
                  </a:outerShdw>
                </a:effectLst>
                <a:cs typeface="Times New Roman" pitchFamily="18" charset="0"/>
              </a:rPr>
              <a:t>υβριδισμένο</a:t>
            </a:r>
            <a:r>
              <a:rPr lang="el-GR" sz="1800" dirty="0">
                <a:effectLst>
                  <a:outerShdw blurRad="38100" dist="38100" dir="2700000" algn="tl">
                    <a:srgbClr val="000000"/>
                  </a:outerShdw>
                </a:effectLst>
                <a:cs typeface="Times New Roman" pitchFamily="18" charset="0"/>
              </a:rPr>
              <a:t> 2</a:t>
            </a:r>
            <a:r>
              <a:rPr lang="en-US" sz="1800" dirty="0">
                <a:effectLst>
                  <a:outerShdw blurRad="38100" dist="38100" dir="2700000" algn="tl">
                    <a:srgbClr val="000000"/>
                  </a:outerShdw>
                </a:effectLst>
                <a:cs typeface="Times New Roman" pitchFamily="18" charset="0"/>
              </a:rPr>
              <a:t>p </a:t>
            </a:r>
            <a:r>
              <a:rPr lang="el-GR" sz="1800" dirty="0">
                <a:effectLst>
                  <a:outerShdw blurRad="38100" dist="38100" dir="2700000" algn="tl">
                    <a:srgbClr val="000000"/>
                  </a:outerShdw>
                </a:effectLst>
                <a:cs typeface="Times New Roman" pitchFamily="18" charset="0"/>
              </a:rPr>
              <a:t>ατομικό τροχιακό</a:t>
            </a:r>
          </a:p>
        </p:txBody>
      </p:sp>
      <p:sp>
        <p:nvSpPr>
          <p:cNvPr id="24594" name="Text Box 18">
            <a:extLst>
              <a:ext uri="{FF2B5EF4-FFF2-40B4-BE49-F238E27FC236}">
                <a16:creationId xmlns:a16="http://schemas.microsoft.com/office/drawing/2014/main" id="{64C60232-B030-452F-BC53-FE71233C56F2}"/>
              </a:ext>
            </a:extLst>
          </p:cNvPr>
          <p:cNvSpPr txBox="1">
            <a:spLocks noChangeArrowheads="1"/>
          </p:cNvSpPr>
          <p:nvPr/>
        </p:nvSpPr>
        <p:spPr bwMode="auto">
          <a:xfrm>
            <a:off x="7143750" y="4572000"/>
            <a:ext cx="1847850" cy="1077913"/>
          </a:xfrm>
          <a:prstGeom prst="rect">
            <a:avLst/>
          </a:prstGeom>
          <a:noFill/>
          <a:ln w="76200" cmpd="tri">
            <a:solidFill>
              <a:srgbClr val="FF0066"/>
            </a:solidFill>
            <a:miter lim="800000"/>
            <a:headEnd/>
            <a:tailEnd/>
          </a:ln>
          <a:effectLst/>
        </p:spPr>
        <p:txBody>
          <a:bodyPr>
            <a:spAutoFit/>
          </a:bodyPr>
          <a:lstStyle/>
          <a:p>
            <a:pPr algn="ctr" eaLnBrk="1" hangingPunct="1">
              <a:spcBef>
                <a:spcPct val="50000"/>
              </a:spcBef>
              <a:defRPr/>
            </a:pPr>
            <a:r>
              <a:rPr lang="el-GR" sz="1600">
                <a:effectLst>
                  <a:outerShdw blurRad="38100" dist="38100" dir="2700000" algn="tl">
                    <a:srgbClr val="000000"/>
                  </a:outerShdw>
                </a:effectLst>
              </a:rPr>
              <a:t>Διεσπαρμένο σύστημα π δεσμών (</a:t>
            </a:r>
            <a:r>
              <a:rPr lang="en-US" sz="1600">
                <a:effectLst>
                  <a:outerShdw blurRad="38100" dist="38100" dir="2700000" algn="tl">
                    <a:srgbClr val="000000"/>
                  </a:outerShdw>
                </a:effectLst>
              </a:rPr>
              <a:t>delocalized electrons)</a:t>
            </a:r>
            <a:endParaRPr lang="en-GB" sz="1600">
              <a:effectLst>
                <a:outerShdw blurRad="38100" dist="38100" dir="2700000" algn="tl">
                  <a:srgbClr val="000000"/>
                </a:outerShdw>
              </a:effectLst>
            </a:endParaRPr>
          </a:p>
        </p:txBody>
      </p:sp>
      <p:pic>
        <p:nvPicPr>
          <p:cNvPr id="25605" name="Picture 13" descr="09_26_Figure_L">
            <a:extLst>
              <a:ext uri="{FF2B5EF4-FFF2-40B4-BE49-F238E27FC236}">
                <a16:creationId xmlns:a16="http://schemas.microsoft.com/office/drawing/2014/main" id="{5CEA82A6-0C94-4F96-969D-796469DBE22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28875" y="857250"/>
            <a:ext cx="6656388" cy="282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6" name="Picture 8" descr="09_27_Figure_L">
            <a:extLst>
              <a:ext uri="{FF2B5EF4-FFF2-40B4-BE49-F238E27FC236}">
                <a16:creationId xmlns:a16="http://schemas.microsoft.com/office/drawing/2014/main" id="{AAA90F25-0D8E-47F9-A7DC-ABFB0FC0E0F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3862060"/>
            <a:ext cx="7010400" cy="249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EA3BBEB0-32FA-4839-9476-5D6EE0710C53}"/>
              </a:ext>
            </a:extLst>
          </p:cNvPr>
          <p:cNvSpPr txBox="1"/>
          <p:nvPr/>
        </p:nvSpPr>
        <p:spPr>
          <a:xfrm>
            <a:off x="251520" y="4551936"/>
            <a:ext cx="578296" cy="461665"/>
          </a:xfrm>
          <a:prstGeom prst="rect">
            <a:avLst/>
          </a:prstGeom>
          <a:noFill/>
        </p:spPr>
        <p:txBody>
          <a:bodyPr wrap="square" rtlCol="0">
            <a:spAutoFit/>
          </a:bodyPr>
          <a:lstStyle/>
          <a:p>
            <a:r>
              <a:rPr lang="en-GB" dirty="0">
                <a:solidFill>
                  <a:schemeClr val="bg1"/>
                </a:solidFill>
              </a:rPr>
              <a:t>2e</a:t>
            </a:r>
            <a:r>
              <a:rPr lang="en-GB" baseline="30000" dirty="0">
                <a:solidFill>
                  <a:schemeClr val="bg1"/>
                </a:solidFill>
              </a:rPr>
              <a:t>-</a:t>
            </a:r>
            <a:endParaRPr lang="en-US" baseline="30000" dirty="0">
              <a:solidFill>
                <a:schemeClr val="bg1"/>
              </a:solidFill>
            </a:endParaRPr>
          </a:p>
        </p:txBody>
      </p:sp>
      <p:sp>
        <p:nvSpPr>
          <p:cNvPr id="8" name="TextBox 7">
            <a:extLst>
              <a:ext uri="{FF2B5EF4-FFF2-40B4-BE49-F238E27FC236}">
                <a16:creationId xmlns:a16="http://schemas.microsoft.com/office/drawing/2014/main" id="{1EA90A5E-613E-4116-9ABC-FDB9CFC5F98A}"/>
              </a:ext>
            </a:extLst>
          </p:cNvPr>
          <p:cNvSpPr txBox="1"/>
          <p:nvPr/>
        </p:nvSpPr>
        <p:spPr>
          <a:xfrm>
            <a:off x="1307404" y="4551936"/>
            <a:ext cx="578296" cy="461665"/>
          </a:xfrm>
          <a:prstGeom prst="rect">
            <a:avLst/>
          </a:prstGeom>
          <a:noFill/>
        </p:spPr>
        <p:txBody>
          <a:bodyPr wrap="square" rtlCol="0">
            <a:spAutoFit/>
          </a:bodyPr>
          <a:lstStyle/>
          <a:p>
            <a:r>
              <a:rPr lang="en-GB" dirty="0">
                <a:solidFill>
                  <a:schemeClr val="bg1"/>
                </a:solidFill>
              </a:rPr>
              <a:t>2e</a:t>
            </a:r>
            <a:r>
              <a:rPr lang="en-GB" baseline="30000" dirty="0">
                <a:solidFill>
                  <a:schemeClr val="bg1"/>
                </a:solidFill>
              </a:rPr>
              <a:t>-</a:t>
            </a:r>
            <a:endParaRPr lang="en-US" baseline="30000" dirty="0">
              <a:solidFill>
                <a:schemeClr val="bg1"/>
              </a:solidFill>
            </a:endParaRPr>
          </a:p>
        </p:txBody>
      </p:sp>
      <p:sp>
        <p:nvSpPr>
          <p:cNvPr id="9" name="TextBox 8">
            <a:extLst>
              <a:ext uri="{FF2B5EF4-FFF2-40B4-BE49-F238E27FC236}">
                <a16:creationId xmlns:a16="http://schemas.microsoft.com/office/drawing/2014/main" id="{BBA75ABE-8152-4E1C-950E-6C5DDC859635}"/>
              </a:ext>
            </a:extLst>
          </p:cNvPr>
          <p:cNvSpPr txBox="1"/>
          <p:nvPr/>
        </p:nvSpPr>
        <p:spPr>
          <a:xfrm>
            <a:off x="729108" y="5769917"/>
            <a:ext cx="578296" cy="461665"/>
          </a:xfrm>
          <a:prstGeom prst="rect">
            <a:avLst/>
          </a:prstGeom>
          <a:noFill/>
        </p:spPr>
        <p:txBody>
          <a:bodyPr wrap="square" rtlCol="0">
            <a:spAutoFit/>
          </a:bodyPr>
          <a:lstStyle/>
          <a:p>
            <a:r>
              <a:rPr lang="en-GB" dirty="0">
                <a:solidFill>
                  <a:schemeClr val="bg1"/>
                </a:solidFill>
              </a:rPr>
              <a:t>2e</a:t>
            </a:r>
            <a:r>
              <a:rPr lang="en-GB" baseline="30000" dirty="0">
                <a:solidFill>
                  <a:schemeClr val="bg1"/>
                </a:solidFill>
              </a:rPr>
              <a:t>-</a:t>
            </a:r>
            <a:endParaRPr lang="en-US" baseline="30000" dirty="0">
              <a:solidFill>
                <a:schemeClr val="bg1"/>
              </a:solidFill>
            </a:endParaRPr>
          </a:p>
        </p:txBody>
      </p:sp>
      <p:sp>
        <p:nvSpPr>
          <p:cNvPr id="10" name="TextBox 9">
            <a:extLst>
              <a:ext uri="{FF2B5EF4-FFF2-40B4-BE49-F238E27FC236}">
                <a16:creationId xmlns:a16="http://schemas.microsoft.com/office/drawing/2014/main" id="{D9C5FDE7-F202-46BE-9332-133E412FA6F0}"/>
              </a:ext>
            </a:extLst>
          </p:cNvPr>
          <p:cNvSpPr txBox="1"/>
          <p:nvPr/>
        </p:nvSpPr>
        <p:spPr>
          <a:xfrm>
            <a:off x="3034408" y="4437112"/>
            <a:ext cx="578296" cy="461665"/>
          </a:xfrm>
          <a:prstGeom prst="rect">
            <a:avLst/>
          </a:prstGeom>
          <a:noFill/>
        </p:spPr>
        <p:txBody>
          <a:bodyPr wrap="square" rtlCol="0">
            <a:spAutoFit/>
          </a:bodyPr>
          <a:lstStyle/>
          <a:p>
            <a:r>
              <a:rPr lang="en-GB" dirty="0">
                <a:solidFill>
                  <a:schemeClr val="bg1"/>
                </a:solidFill>
              </a:rPr>
              <a:t>2e</a:t>
            </a:r>
            <a:r>
              <a:rPr lang="en-GB" baseline="30000" dirty="0">
                <a:solidFill>
                  <a:schemeClr val="bg1"/>
                </a:solidFill>
              </a:rPr>
              <a:t>-</a:t>
            </a:r>
            <a:endParaRPr lang="en-US" baseline="30000" dirty="0">
              <a:solidFill>
                <a:schemeClr val="bg1"/>
              </a:solidFill>
            </a:endParaRPr>
          </a:p>
        </p:txBody>
      </p:sp>
      <p:sp>
        <p:nvSpPr>
          <p:cNvPr id="11" name="TextBox 10">
            <a:extLst>
              <a:ext uri="{FF2B5EF4-FFF2-40B4-BE49-F238E27FC236}">
                <a16:creationId xmlns:a16="http://schemas.microsoft.com/office/drawing/2014/main" id="{F5660AD0-81A4-40D1-86D2-17401524854C}"/>
              </a:ext>
            </a:extLst>
          </p:cNvPr>
          <p:cNvSpPr txBox="1"/>
          <p:nvPr/>
        </p:nvSpPr>
        <p:spPr>
          <a:xfrm>
            <a:off x="2456112" y="5012164"/>
            <a:ext cx="578296" cy="461665"/>
          </a:xfrm>
          <a:prstGeom prst="rect">
            <a:avLst/>
          </a:prstGeom>
          <a:noFill/>
        </p:spPr>
        <p:txBody>
          <a:bodyPr wrap="square" rtlCol="0">
            <a:spAutoFit/>
          </a:bodyPr>
          <a:lstStyle/>
          <a:p>
            <a:r>
              <a:rPr lang="en-GB" dirty="0">
                <a:solidFill>
                  <a:schemeClr val="bg1"/>
                </a:solidFill>
              </a:rPr>
              <a:t>2e</a:t>
            </a:r>
            <a:r>
              <a:rPr lang="en-GB" baseline="30000" dirty="0">
                <a:solidFill>
                  <a:schemeClr val="bg1"/>
                </a:solidFill>
              </a:rPr>
              <a:t>-</a:t>
            </a:r>
            <a:endParaRPr lang="en-US" baseline="30000" dirty="0">
              <a:solidFill>
                <a:schemeClr val="bg1"/>
              </a:solidFill>
            </a:endParaRPr>
          </a:p>
        </p:txBody>
      </p:sp>
      <p:sp>
        <p:nvSpPr>
          <p:cNvPr id="12" name="TextBox 11">
            <a:extLst>
              <a:ext uri="{FF2B5EF4-FFF2-40B4-BE49-F238E27FC236}">
                <a16:creationId xmlns:a16="http://schemas.microsoft.com/office/drawing/2014/main" id="{148F279A-027F-49B8-8B8F-4449037EE08F}"/>
              </a:ext>
            </a:extLst>
          </p:cNvPr>
          <p:cNvSpPr txBox="1"/>
          <p:nvPr/>
        </p:nvSpPr>
        <p:spPr>
          <a:xfrm>
            <a:off x="3511996" y="5019166"/>
            <a:ext cx="578296" cy="461665"/>
          </a:xfrm>
          <a:prstGeom prst="rect">
            <a:avLst/>
          </a:prstGeom>
          <a:noFill/>
        </p:spPr>
        <p:txBody>
          <a:bodyPr wrap="square" rtlCol="0">
            <a:spAutoFit/>
          </a:bodyPr>
          <a:lstStyle/>
          <a:p>
            <a:r>
              <a:rPr lang="en-GB" dirty="0">
                <a:solidFill>
                  <a:schemeClr val="bg1"/>
                </a:solidFill>
              </a:rPr>
              <a:t>2e</a:t>
            </a:r>
            <a:r>
              <a:rPr lang="en-GB" baseline="30000" dirty="0">
                <a:solidFill>
                  <a:schemeClr val="bg1"/>
                </a:solidFill>
              </a:rPr>
              <a:t>-</a:t>
            </a:r>
            <a:endParaRPr lang="en-US" baseline="30000" dirty="0">
              <a:solidFill>
                <a:schemeClr val="bg1"/>
              </a:solidFill>
            </a:endParaRPr>
          </a:p>
        </p:txBody>
      </p:sp>
      <p:sp>
        <p:nvSpPr>
          <p:cNvPr id="13" name="TextBox 12">
            <a:extLst>
              <a:ext uri="{FF2B5EF4-FFF2-40B4-BE49-F238E27FC236}">
                <a16:creationId xmlns:a16="http://schemas.microsoft.com/office/drawing/2014/main" id="{5248E833-CE8A-40E3-98D3-A098A3C50D28}"/>
              </a:ext>
            </a:extLst>
          </p:cNvPr>
          <p:cNvSpPr txBox="1"/>
          <p:nvPr/>
        </p:nvSpPr>
        <p:spPr>
          <a:xfrm>
            <a:off x="5989601" y="4437111"/>
            <a:ext cx="578296" cy="461665"/>
          </a:xfrm>
          <a:prstGeom prst="rect">
            <a:avLst/>
          </a:prstGeom>
          <a:noFill/>
        </p:spPr>
        <p:txBody>
          <a:bodyPr wrap="square" rtlCol="0">
            <a:spAutoFit/>
          </a:bodyPr>
          <a:lstStyle/>
          <a:p>
            <a:r>
              <a:rPr lang="en-GB" dirty="0">
                <a:solidFill>
                  <a:schemeClr val="bg1"/>
                </a:solidFill>
              </a:rPr>
              <a:t>1e</a:t>
            </a:r>
            <a:r>
              <a:rPr lang="en-GB" baseline="30000" dirty="0">
                <a:solidFill>
                  <a:schemeClr val="bg1"/>
                </a:solidFill>
              </a:rPr>
              <a:t>-</a:t>
            </a:r>
            <a:endParaRPr lang="en-US" baseline="30000" dirty="0">
              <a:solidFill>
                <a:schemeClr val="bg1"/>
              </a:solidFill>
            </a:endParaRPr>
          </a:p>
        </p:txBody>
      </p:sp>
      <p:sp>
        <p:nvSpPr>
          <p:cNvPr id="14" name="TextBox 13">
            <a:extLst>
              <a:ext uri="{FF2B5EF4-FFF2-40B4-BE49-F238E27FC236}">
                <a16:creationId xmlns:a16="http://schemas.microsoft.com/office/drawing/2014/main" id="{8F0002D5-DFAB-4AE7-8352-821686B81E40}"/>
              </a:ext>
            </a:extLst>
          </p:cNvPr>
          <p:cNvSpPr txBox="1"/>
          <p:nvPr/>
        </p:nvSpPr>
        <p:spPr>
          <a:xfrm>
            <a:off x="5467921" y="4598575"/>
            <a:ext cx="578296" cy="461665"/>
          </a:xfrm>
          <a:prstGeom prst="rect">
            <a:avLst/>
          </a:prstGeom>
          <a:noFill/>
        </p:spPr>
        <p:txBody>
          <a:bodyPr wrap="square" rtlCol="0">
            <a:spAutoFit/>
          </a:bodyPr>
          <a:lstStyle/>
          <a:p>
            <a:r>
              <a:rPr lang="en-GB" dirty="0">
                <a:solidFill>
                  <a:schemeClr val="bg1"/>
                </a:solidFill>
              </a:rPr>
              <a:t>1e</a:t>
            </a:r>
            <a:r>
              <a:rPr lang="en-GB" baseline="30000" dirty="0">
                <a:solidFill>
                  <a:schemeClr val="bg1"/>
                </a:solidFill>
              </a:rPr>
              <a:t>-</a:t>
            </a:r>
            <a:endParaRPr lang="en-US" baseline="30000" dirty="0">
              <a:solidFill>
                <a:schemeClr val="bg1"/>
              </a:solidFill>
            </a:endParaRPr>
          </a:p>
        </p:txBody>
      </p:sp>
      <p:sp>
        <p:nvSpPr>
          <p:cNvPr id="15" name="TextBox 14">
            <a:extLst>
              <a:ext uri="{FF2B5EF4-FFF2-40B4-BE49-F238E27FC236}">
                <a16:creationId xmlns:a16="http://schemas.microsoft.com/office/drawing/2014/main" id="{B829FB19-0AA9-4D42-A381-D905CB71DD9A}"/>
              </a:ext>
            </a:extLst>
          </p:cNvPr>
          <p:cNvSpPr txBox="1"/>
          <p:nvPr/>
        </p:nvSpPr>
        <p:spPr>
          <a:xfrm>
            <a:off x="5411305" y="5060240"/>
            <a:ext cx="578296" cy="461665"/>
          </a:xfrm>
          <a:prstGeom prst="rect">
            <a:avLst/>
          </a:prstGeom>
          <a:noFill/>
        </p:spPr>
        <p:txBody>
          <a:bodyPr wrap="square" rtlCol="0">
            <a:spAutoFit/>
          </a:bodyPr>
          <a:lstStyle/>
          <a:p>
            <a:r>
              <a:rPr lang="en-GB" dirty="0">
                <a:solidFill>
                  <a:schemeClr val="bg1"/>
                </a:solidFill>
              </a:rPr>
              <a:t>1e</a:t>
            </a:r>
            <a:r>
              <a:rPr lang="en-GB" baseline="30000" dirty="0">
                <a:solidFill>
                  <a:schemeClr val="bg1"/>
                </a:solidFill>
              </a:rPr>
              <a:t>-</a:t>
            </a:r>
            <a:endParaRPr lang="en-US" baseline="30000" dirty="0">
              <a:solidFill>
                <a:schemeClr val="bg1"/>
              </a:solidFill>
            </a:endParaRPr>
          </a:p>
        </p:txBody>
      </p:sp>
      <p:sp>
        <p:nvSpPr>
          <p:cNvPr id="16" name="TextBox 15">
            <a:extLst>
              <a:ext uri="{FF2B5EF4-FFF2-40B4-BE49-F238E27FC236}">
                <a16:creationId xmlns:a16="http://schemas.microsoft.com/office/drawing/2014/main" id="{E00B8035-70C0-4473-8687-CFE835AB2AC1}"/>
              </a:ext>
            </a:extLst>
          </p:cNvPr>
          <p:cNvSpPr txBox="1"/>
          <p:nvPr/>
        </p:nvSpPr>
        <p:spPr>
          <a:xfrm>
            <a:off x="5975456" y="5282698"/>
            <a:ext cx="578296" cy="461665"/>
          </a:xfrm>
          <a:prstGeom prst="rect">
            <a:avLst/>
          </a:prstGeom>
          <a:noFill/>
        </p:spPr>
        <p:txBody>
          <a:bodyPr wrap="square" rtlCol="0">
            <a:spAutoFit/>
          </a:bodyPr>
          <a:lstStyle/>
          <a:p>
            <a:r>
              <a:rPr lang="en-GB" dirty="0">
                <a:solidFill>
                  <a:schemeClr val="bg1"/>
                </a:solidFill>
              </a:rPr>
              <a:t>1e</a:t>
            </a:r>
            <a:r>
              <a:rPr lang="en-GB" baseline="30000" dirty="0">
                <a:solidFill>
                  <a:schemeClr val="bg1"/>
                </a:solidFill>
              </a:rPr>
              <a:t>-</a:t>
            </a:r>
            <a:endParaRPr lang="en-US" baseline="30000" dirty="0">
              <a:solidFill>
                <a:schemeClr val="bg1"/>
              </a:solidFill>
            </a:endParaRPr>
          </a:p>
        </p:txBody>
      </p:sp>
      <p:sp>
        <p:nvSpPr>
          <p:cNvPr id="17" name="TextBox 16">
            <a:extLst>
              <a:ext uri="{FF2B5EF4-FFF2-40B4-BE49-F238E27FC236}">
                <a16:creationId xmlns:a16="http://schemas.microsoft.com/office/drawing/2014/main" id="{0CDEB661-E36B-4BE0-8FEB-C7E6BF2341AE}"/>
              </a:ext>
            </a:extLst>
          </p:cNvPr>
          <p:cNvSpPr txBox="1"/>
          <p:nvPr/>
        </p:nvSpPr>
        <p:spPr>
          <a:xfrm>
            <a:off x="6520723" y="5019166"/>
            <a:ext cx="578296" cy="461665"/>
          </a:xfrm>
          <a:prstGeom prst="rect">
            <a:avLst/>
          </a:prstGeom>
          <a:noFill/>
        </p:spPr>
        <p:txBody>
          <a:bodyPr wrap="square" rtlCol="0">
            <a:spAutoFit/>
          </a:bodyPr>
          <a:lstStyle/>
          <a:p>
            <a:r>
              <a:rPr lang="en-GB" dirty="0">
                <a:solidFill>
                  <a:schemeClr val="bg1"/>
                </a:solidFill>
              </a:rPr>
              <a:t>1e</a:t>
            </a:r>
            <a:r>
              <a:rPr lang="en-GB" baseline="30000" dirty="0">
                <a:solidFill>
                  <a:schemeClr val="bg1"/>
                </a:solidFill>
              </a:rPr>
              <a:t>-</a:t>
            </a:r>
            <a:endParaRPr lang="en-US" baseline="30000" dirty="0">
              <a:solidFill>
                <a:schemeClr val="bg1"/>
              </a:solidFill>
            </a:endParaRPr>
          </a:p>
        </p:txBody>
      </p:sp>
      <p:sp>
        <p:nvSpPr>
          <p:cNvPr id="18" name="TextBox 17">
            <a:extLst>
              <a:ext uri="{FF2B5EF4-FFF2-40B4-BE49-F238E27FC236}">
                <a16:creationId xmlns:a16="http://schemas.microsoft.com/office/drawing/2014/main" id="{6A150976-1BAB-4056-B47D-C24961CDCAAE}"/>
              </a:ext>
            </a:extLst>
          </p:cNvPr>
          <p:cNvSpPr txBox="1"/>
          <p:nvPr/>
        </p:nvSpPr>
        <p:spPr>
          <a:xfrm>
            <a:off x="6535666" y="4572000"/>
            <a:ext cx="578296" cy="461665"/>
          </a:xfrm>
          <a:prstGeom prst="rect">
            <a:avLst/>
          </a:prstGeom>
          <a:noFill/>
        </p:spPr>
        <p:txBody>
          <a:bodyPr wrap="square" rtlCol="0">
            <a:spAutoFit/>
          </a:bodyPr>
          <a:lstStyle/>
          <a:p>
            <a:r>
              <a:rPr lang="en-GB" dirty="0">
                <a:solidFill>
                  <a:schemeClr val="bg1"/>
                </a:solidFill>
              </a:rPr>
              <a:t>1e</a:t>
            </a:r>
            <a:r>
              <a:rPr lang="en-GB" baseline="30000" dirty="0">
                <a:solidFill>
                  <a:schemeClr val="bg1"/>
                </a:solidFill>
              </a:rPr>
              <a:t>-</a:t>
            </a:r>
            <a:endParaRPr lang="en-US" baseline="30000" dirty="0">
              <a:solidFill>
                <a:schemeClr val="bg1"/>
              </a:solidFill>
            </a:endParaRPr>
          </a:p>
        </p:txBody>
      </p:sp>
      <p:sp>
        <p:nvSpPr>
          <p:cNvPr id="19" name="TextBox 18">
            <a:extLst>
              <a:ext uri="{FF2B5EF4-FFF2-40B4-BE49-F238E27FC236}">
                <a16:creationId xmlns:a16="http://schemas.microsoft.com/office/drawing/2014/main" id="{4C4EA453-7E25-46C2-98B1-163A18D109B4}"/>
              </a:ext>
            </a:extLst>
          </p:cNvPr>
          <p:cNvSpPr txBox="1"/>
          <p:nvPr/>
        </p:nvSpPr>
        <p:spPr>
          <a:xfrm>
            <a:off x="1845397" y="4547501"/>
            <a:ext cx="529752" cy="1200329"/>
          </a:xfrm>
          <a:prstGeom prst="rect">
            <a:avLst/>
          </a:prstGeom>
          <a:noFill/>
        </p:spPr>
        <p:txBody>
          <a:bodyPr wrap="square" rtlCol="0">
            <a:spAutoFit/>
          </a:bodyPr>
          <a:lstStyle/>
          <a:p>
            <a:r>
              <a:rPr lang="el-GR" dirty="0">
                <a:solidFill>
                  <a:schemeClr val="bg1"/>
                </a:solidFill>
              </a:rPr>
              <a:t>1σ&amp;1π</a:t>
            </a:r>
            <a:endParaRPr lang="en-US" dirty="0">
              <a:solidFill>
                <a:schemeClr val="bg1"/>
              </a:solidFill>
            </a:endParaRPr>
          </a:p>
        </p:txBody>
      </p:sp>
      <p:sp>
        <p:nvSpPr>
          <p:cNvPr id="20" name="TextBox 19">
            <a:extLst>
              <a:ext uri="{FF2B5EF4-FFF2-40B4-BE49-F238E27FC236}">
                <a16:creationId xmlns:a16="http://schemas.microsoft.com/office/drawing/2014/main" id="{3DCDE7BB-1815-49B6-91D1-FA312023B5AA}"/>
              </a:ext>
            </a:extLst>
          </p:cNvPr>
          <p:cNvSpPr txBox="1"/>
          <p:nvPr/>
        </p:nvSpPr>
        <p:spPr>
          <a:xfrm>
            <a:off x="4749551" y="3847958"/>
            <a:ext cx="767508" cy="1200329"/>
          </a:xfrm>
          <a:prstGeom prst="rect">
            <a:avLst/>
          </a:prstGeom>
          <a:noFill/>
        </p:spPr>
        <p:txBody>
          <a:bodyPr wrap="square" rtlCol="0">
            <a:spAutoFit/>
          </a:bodyPr>
          <a:lstStyle/>
          <a:p>
            <a:pPr algn="ctr"/>
            <a:r>
              <a:rPr lang="el-GR" dirty="0">
                <a:solidFill>
                  <a:schemeClr val="bg1"/>
                </a:solidFill>
              </a:rPr>
              <a:t>1σ</a:t>
            </a:r>
          </a:p>
          <a:p>
            <a:pPr algn="ctr"/>
            <a:r>
              <a:rPr lang="el-GR" dirty="0">
                <a:solidFill>
                  <a:schemeClr val="bg1"/>
                </a:solidFill>
              </a:rPr>
              <a:t>&amp;</a:t>
            </a:r>
          </a:p>
          <a:p>
            <a:pPr algn="ctr"/>
            <a:r>
              <a:rPr lang="el-GR" dirty="0">
                <a:solidFill>
                  <a:schemeClr val="bg1"/>
                </a:solidFill>
              </a:rPr>
              <a:t>1/2π</a:t>
            </a:r>
            <a:endParaRPr lang="en-US" dirty="0">
              <a:solidFill>
                <a:schemeClr val="bg1"/>
              </a:solidFill>
            </a:endParaRPr>
          </a:p>
        </p:txBody>
      </p:sp>
      <p:grpSp>
        <p:nvGrpSpPr>
          <p:cNvPr id="4" name="Group 3">
            <a:extLst>
              <a:ext uri="{FF2B5EF4-FFF2-40B4-BE49-F238E27FC236}">
                <a16:creationId xmlns:a16="http://schemas.microsoft.com/office/drawing/2014/main" id="{29588762-E92F-4C59-B8AF-C5BAFB2BCF56}"/>
              </a:ext>
            </a:extLst>
          </p:cNvPr>
          <p:cNvGrpSpPr/>
          <p:nvPr/>
        </p:nvGrpSpPr>
        <p:grpSpPr>
          <a:xfrm>
            <a:off x="775764" y="1257358"/>
            <a:ext cx="1449788" cy="401749"/>
            <a:chOff x="775764" y="1257358"/>
            <a:chExt cx="1449788" cy="401749"/>
          </a:xfrm>
        </p:grpSpPr>
        <p:sp>
          <p:nvSpPr>
            <p:cNvPr id="3" name="Oval 2">
              <a:extLst>
                <a:ext uri="{FF2B5EF4-FFF2-40B4-BE49-F238E27FC236}">
                  <a16:creationId xmlns:a16="http://schemas.microsoft.com/office/drawing/2014/main" id="{AB0A987D-4F56-4468-AF54-9BF9F28B4A71}"/>
                </a:ext>
              </a:extLst>
            </p:cNvPr>
            <p:cNvSpPr/>
            <p:nvPr/>
          </p:nvSpPr>
          <p:spPr bwMode="auto">
            <a:xfrm>
              <a:off x="775764" y="1264324"/>
              <a:ext cx="339852" cy="376229"/>
            </a:xfrm>
            <a:prstGeom prst="ellipse">
              <a:avLst/>
            </a:prstGeom>
            <a:solidFill>
              <a:schemeClr val="accent1">
                <a:alpha val="47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outerShdw blurRad="38100" dist="38100" dir="2700000" algn="tl">
                    <a:srgbClr val="000000">
                      <a:alpha val="43137"/>
                    </a:srgbClr>
                  </a:outerShdw>
                </a:effectLst>
                <a:latin typeface="Times New Roman" pitchFamily="18" charset="0"/>
              </a:endParaRPr>
            </a:p>
          </p:txBody>
        </p:sp>
        <p:sp>
          <p:nvSpPr>
            <p:cNvPr id="22" name="Oval 21">
              <a:extLst>
                <a:ext uri="{FF2B5EF4-FFF2-40B4-BE49-F238E27FC236}">
                  <a16:creationId xmlns:a16="http://schemas.microsoft.com/office/drawing/2014/main" id="{F7F60DD8-8E92-45B7-A86C-1F34C67CEE32}"/>
                </a:ext>
              </a:extLst>
            </p:cNvPr>
            <p:cNvSpPr/>
            <p:nvPr/>
          </p:nvSpPr>
          <p:spPr bwMode="auto">
            <a:xfrm>
              <a:off x="1426625" y="1257358"/>
              <a:ext cx="418771" cy="401749"/>
            </a:xfrm>
            <a:prstGeom prst="ellipse">
              <a:avLst/>
            </a:prstGeom>
            <a:solidFill>
              <a:schemeClr val="accent1">
                <a:alpha val="47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outerShdw blurRad="38100" dist="38100" dir="2700000" algn="tl">
                    <a:srgbClr val="000000">
                      <a:alpha val="43137"/>
                    </a:srgbClr>
                  </a:outerShdw>
                </a:effectLst>
                <a:latin typeface="Times New Roman" pitchFamily="18" charset="0"/>
              </a:endParaRPr>
            </a:p>
          </p:txBody>
        </p:sp>
        <p:sp>
          <p:nvSpPr>
            <p:cNvPr id="23" name="Oval 22">
              <a:extLst>
                <a:ext uri="{FF2B5EF4-FFF2-40B4-BE49-F238E27FC236}">
                  <a16:creationId xmlns:a16="http://schemas.microsoft.com/office/drawing/2014/main" id="{86AB5C7A-D3D6-48F8-ABFD-4D62A40A1439}"/>
                </a:ext>
              </a:extLst>
            </p:cNvPr>
            <p:cNvSpPr/>
            <p:nvPr/>
          </p:nvSpPr>
          <p:spPr bwMode="auto">
            <a:xfrm>
              <a:off x="1806781" y="1257358"/>
              <a:ext cx="418771" cy="401749"/>
            </a:xfrm>
            <a:prstGeom prst="ellipse">
              <a:avLst/>
            </a:prstGeom>
            <a:solidFill>
              <a:schemeClr val="accent1">
                <a:alpha val="47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outerShdw blurRad="38100" dist="38100" dir="2700000" algn="tl">
                    <a:srgbClr val="000000">
                      <a:alpha val="43137"/>
                    </a:srgbClr>
                  </a:outerShdw>
                </a:effectLst>
                <a:latin typeface="Times New Roman" pitchFamily="18"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7"/>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9" grpId="0"/>
      <p:bldP spid="10" grpId="0"/>
      <p:bldP spid="11" grpId="0"/>
      <p:bldP spid="12" grpId="0"/>
      <p:bldP spid="13" grpId="0"/>
      <p:bldP spid="14" grpId="0"/>
      <p:bldP spid="15" grpId="0"/>
      <p:bldP spid="16" grpId="0"/>
      <p:bldP spid="17" grpId="0"/>
      <p:bldP spid="18" grpId="0"/>
      <p:bldP spid="19" grpId="0"/>
      <p:bldP spid="2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2">
            <a:extLst>
              <a:ext uri="{FF2B5EF4-FFF2-40B4-BE49-F238E27FC236}">
                <a16:creationId xmlns:a16="http://schemas.microsoft.com/office/drawing/2014/main" id="{A03E4533-1EB8-4ED8-BA39-F4110C2FFEED}"/>
              </a:ext>
            </a:extLst>
          </p:cNvPr>
          <p:cNvSpPr txBox="1">
            <a:spLocks noChangeArrowheads="1"/>
          </p:cNvSpPr>
          <p:nvPr/>
        </p:nvSpPr>
        <p:spPr bwMode="auto">
          <a:xfrm>
            <a:off x="685800" y="0"/>
            <a:ext cx="78486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el-GR" altLang="el-GR" sz="2800" b="1" i="1">
                <a:solidFill>
                  <a:schemeClr val="tx2"/>
                </a:solidFill>
              </a:rPr>
              <a:t>Ομοιοπολικός δεσμός – Κβαντομηχανική Θεώρηση Θεωρία Μοριακών Τροχιακών (</a:t>
            </a:r>
            <a:r>
              <a:rPr lang="en-US" altLang="el-GR" sz="2800" b="1" i="1">
                <a:solidFill>
                  <a:schemeClr val="tx2"/>
                </a:solidFill>
              </a:rPr>
              <a:t>Molecular Orbital</a:t>
            </a:r>
            <a:r>
              <a:rPr lang="el-GR" altLang="el-GR" sz="2800" b="1" i="1">
                <a:solidFill>
                  <a:schemeClr val="tx2"/>
                </a:solidFill>
              </a:rPr>
              <a:t>)</a:t>
            </a:r>
            <a:endParaRPr lang="en-GB" altLang="el-GR" sz="2800" b="1" i="1">
              <a:solidFill>
                <a:schemeClr val="tx2"/>
              </a:solidFill>
            </a:endParaRPr>
          </a:p>
        </p:txBody>
      </p:sp>
      <p:sp>
        <p:nvSpPr>
          <p:cNvPr id="25603" name="Text Box 3">
            <a:extLst>
              <a:ext uri="{FF2B5EF4-FFF2-40B4-BE49-F238E27FC236}">
                <a16:creationId xmlns:a16="http://schemas.microsoft.com/office/drawing/2014/main" id="{2E144D9A-951B-400F-AFB8-02F671B69B0A}"/>
              </a:ext>
            </a:extLst>
          </p:cNvPr>
          <p:cNvSpPr txBox="1">
            <a:spLocks noChangeArrowheads="1"/>
          </p:cNvSpPr>
          <p:nvPr/>
        </p:nvSpPr>
        <p:spPr bwMode="auto">
          <a:xfrm>
            <a:off x="304800" y="990600"/>
            <a:ext cx="8534400" cy="1314450"/>
          </a:xfrm>
          <a:prstGeom prst="rect">
            <a:avLst/>
          </a:prstGeom>
          <a:noFill/>
          <a:ln w="9525">
            <a:noFill/>
            <a:miter lim="800000"/>
            <a:headEnd/>
            <a:tailEnd/>
          </a:ln>
          <a:effectLst/>
        </p:spPr>
        <p:txBody>
          <a:bodyPr>
            <a:spAutoFit/>
          </a:bodyPr>
          <a:lstStyle/>
          <a:p>
            <a:pPr algn="ctr" eaLnBrk="1" hangingPunct="1">
              <a:spcBef>
                <a:spcPct val="50000"/>
              </a:spcBef>
              <a:defRPr/>
            </a:pPr>
            <a:r>
              <a:rPr lang="el-GR" sz="1600">
                <a:solidFill>
                  <a:schemeClr val="tx2"/>
                </a:solidFill>
                <a:effectLst>
                  <a:outerShdw blurRad="38100" dist="38100" dir="2700000" algn="tl">
                    <a:srgbClr val="000000"/>
                  </a:outerShdw>
                </a:effectLst>
                <a:cs typeface="Times New Roman" pitchFamily="18" charset="0"/>
              </a:rPr>
              <a:t>Η θεωρία μοριακών τροχιακών δέχεται ότι η επικάλυψη των ατομικών τροχιακών οδηγεί στο σχηματισμό νέων τροχιακών τα οποία ονομάζονται </a:t>
            </a:r>
            <a:r>
              <a:rPr lang="el-GR" sz="1600" b="1" u="sng">
                <a:solidFill>
                  <a:schemeClr val="tx2"/>
                </a:solidFill>
                <a:effectLst>
                  <a:outerShdw blurRad="38100" dist="38100" dir="2700000" algn="tl">
                    <a:srgbClr val="000000"/>
                  </a:outerShdw>
                </a:effectLst>
                <a:cs typeface="Times New Roman" pitchFamily="18" charset="0"/>
              </a:rPr>
              <a:t>μοριακά τροχιακά</a:t>
            </a:r>
            <a:r>
              <a:rPr lang="el-GR" sz="1600">
                <a:solidFill>
                  <a:schemeClr val="tx2"/>
                </a:solidFill>
                <a:effectLst>
                  <a:outerShdw blurRad="38100" dist="38100" dir="2700000" algn="tl">
                    <a:srgbClr val="000000"/>
                  </a:outerShdw>
                </a:effectLst>
                <a:cs typeface="Times New Roman" pitchFamily="18" charset="0"/>
              </a:rPr>
              <a:t> επειδή ανήκουν πλέον και στα δύο άτομα που ενώνονται με χημικό δεσμό. </a:t>
            </a:r>
            <a:r>
              <a:rPr lang="en-US" sz="1600">
                <a:solidFill>
                  <a:schemeClr val="tx2"/>
                </a:solidFill>
                <a:effectLst>
                  <a:outerShdw blurRad="38100" dist="38100" dir="2700000" algn="tl">
                    <a:srgbClr val="000000"/>
                  </a:outerShdw>
                </a:effectLst>
                <a:cs typeface="Times New Roman" pitchFamily="18" charset="0"/>
              </a:rPr>
              <a:t>H </a:t>
            </a:r>
            <a:r>
              <a:rPr lang="el-GR" sz="1600">
                <a:solidFill>
                  <a:schemeClr val="tx2"/>
                </a:solidFill>
                <a:effectLst>
                  <a:outerShdw blurRad="38100" dist="38100" dir="2700000" algn="tl">
                    <a:srgbClr val="000000"/>
                  </a:outerShdw>
                </a:effectLst>
                <a:cs typeface="Times New Roman" pitchFamily="18" charset="0"/>
              </a:rPr>
              <a:t>θεωρία μοριακών τροχιακών δέχεται ότι τα ατομικά τροχιακά χάνουν την οντότητα τους μετά την αλληλεπίδραση τους, δηλαδή δεν υφίστανται πλέον όταν τα άτομα έχουν χημικά συζευχθεί μέσα στα μόριο</a:t>
            </a:r>
            <a:r>
              <a:rPr lang="en-GB" sz="1600">
                <a:solidFill>
                  <a:schemeClr val="tx2"/>
                </a:solidFill>
                <a:effectLst>
                  <a:outerShdw blurRad="38100" dist="38100" dir="2700000" algn="tl">
                    <a:srgbClr val="000000"/>
                  </a:outerShdw>
                </a:effectLst>
                <a:cs typeface="Times New Roman" pitchFamily="18" charset="0"/>
              </a:rPr>
              <a:t> </a:t>
            </a:r>
          </a:p>
        </p:txBody>
      </p:sp>
      <p:pic>
        <p:nvPicPr>
          <p:cNvPr id="26628" name="Picture 4">
            <a:extLst>
              <a:ext uri="{FF2B5EF4-FFF2-40B4-BE49-F238E27FC236}">
                <a16:creationId xmlns:a16="http://schemas.microsoft.com/office/drawing/2014/main" id="{86076E8C-BD18-4219-8802-A939939F5C4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3048000"/>
            <a:ext cx="4114800" cy="284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5" name="Text Box 5">
            <a:extLst>
              <a:ext uri="{FF2B5EF4-FFF2-40B4-BE49-F238E27FC236}">
                <a16:creationId xmlns:a16="http://schemas.microsoft.com/office/drawing/2014/main" id="{BCAA15A0-38C8-4A0A-8E91-3A3D39748FFE}"/>
              </a:ext>
            </a:extLst>
          </p:cNvPr>
          <p:cNvSpPr txBox="1">
            <a:spLocks noChangeArrowheads="1"/>
          </p:cNvSpPr>
          <p:nvPr/>
        </p:nvSpPr>
        <p:spPr bwMode="auto">
          <a:xfrm>
            <a:off x="4724400" y="2514600"/>
            <a:ext cx="4267200" cy="4079875"/>
          </a:xfrm>
          <a:prstGeom prst="rect">
            <a:avLst/>
          </a:prstGeom>
          <a:noFill/>
          <a:ln w="76200" cmpd="tri">
            <a:solidFill>
              <a:srgbClr val="FF0066"/>
            </a:solidFill>
            <a:miter lim="800000"/>
            <a:headEnd/>
            <a:tailEnd/>
          </a:ln>
          <a:effectLst/>
        </p:spPr>
        <p:txBody>
          <a:bodyPr>
            <a:spAutoFit/>
          </a:bodyPr>
          <a:lstStyle/>
          <a:p>
            <a:pPr eaLnBrk="1" hangingPunct="1">
              <a:spcBef>
                <a:spcPct val="50000"/>
              </a:spcBef>
              <a:defRPr/>
            </a:pPr>
            <a:r>
              <a:rPr lang="el-GR" sz="1600" b="1" u="sng">
                <a:solidFill>
                  <a:srgbClr val="CCFF33"/>
                </a:solidFill>
                <a:effectLst>
                  <a:outerShdw blurRad="38100" dist="38100" dir="2700000" algn="tl">
                    <a:srgbClr val="000000"/>
                  </a:outerShdw>
                </a:effectLst>
              </a:rPr>
              <a:t>Κανόνες σχηματισμού Μοριακών τροχιακών</a:t>
            </a:r>
            <a:endParaRPr lang="el-GR" sz="1600">
              <a:solidFill>
                <a:srgbClr val="CCFF33"/>
              </a:solidFill>
              <a:effectLst>
                <a:outerShdw blurRad="38100" dist="38100" dir="2700000" algn="tl">
                  <a:srgbClr val="000000"/>
                </a:outerShdw>
              </a:effectLst>
            </a:endParaRPr>
          </a:p>
          <a:p>
            <a:pPr eaLnBrk="1" hangingPunct="1">
              <a:spcBef>
                <a:spcPct val="50000"/>
              </a:spcBef>
              <a:buFont typeface="Wingdings" pitchFamily="2" charset="2"/>
              <a:buChar char="ü"/>
              <a:defRPr/>
            </a:pPr>
            <a:r>
              <a:rPr lang="el-GR" sz="1600">
                <a:solidFill>
                  <a:srgbClr val="CCFF33"/>
                </a:solidFill>
                <a:effectLst>
                  <a:outerShdw blurRad="38100" dist="38100" dir="2700000" algn="tl">
                    <a:srgbClr val="000000"/>
                  </a:outerShdw>
                </a:effectLst>
              </a:rPr>
              <a:t> Η αλληλεπίδραση </a:t>
            </a:r>
            <a:r>
              <a:rPr lang="el-GR" sz="1600" u="sng">
                <a:solidFill>
                  <a:srgbClr val="CCFF33"/>
                </a:solidFill>
                <a:effectLst>
                  <a:outerShdw blurRad="38100" dist="38100" dir="2700000" algn="tl">
                    <a:srgbClr val="000000"/>
                  </a:outerShdw>
                </a:effectLst>
              </a:rPr>
              <a:t>δύο ατομικών τροχιακών</a:t>
            </a:r>
            <a:r>
              <a:rPr lang="el-GR" sz="1600">
                <a:solidFill>
                  <a:srgbClr val="CCFF33"/>
                </a:solidFill>
                <a:effectLst>
                  <a:outerShdw blurRad="38100" dist="38100" dir="2700000" algn="tl">
                    <a:srgbClr val="000000"/>
                  </a:outerShdw>
                </a:effectLst>
              </a:rPr>
              <a:t> </a:t>
            </a:r>
            <a:r>
              <a:rPr lang="el-GR" sz="1600" i="1" u="sng">
                <a:solidFill>
                  <a:srgbClr val="FF99FF"/>
                </a:solidFill>
                <a:effectLst>
                  <a:outerShdw blurRad="38100" dist="38100" dir="2700000" algn="tl">
                    <a:srgbClr val="000000"/>
                  </a:outerShdw>
                </a:effectLst>
              </a:rPr>
              <a:t>ίσης ή παραπλήσιας</a:t>
            </a:r>
            <a:r>
              <a:rPr lang="el-GR" sz="1600">
                <a:solidFill>
                  <a:srgbClr val="CCFF33"/>
                </a:solidFill>
                <a:effectLst>
                  <a:outerShdw blurRad="38100" dist="38100" dir="2700000" algn="tl">
                    <a:srgbClr val="000000"/>
                  </a:outerShdw>
                </a:effectLst>
              </a:rPr>
              <a:t> ενέργειας οδηγεί στο σχηματισμό </a:t>
            </a:r>
            <a:r>
              <a:rPr lang="el-GR" sz="1600" u="sng">
                <a:solidFill>
                  <a:srgbClr val="CCFF33"/>
                </a:solidFill>
                <a:effectLst>
                  <a:outerShdw blurRad="38100" dist="38100" dir="2700000" algn="tl">
                    <a:srgbClr val="000000"/>
                  </a:outerShdw>
                </a:effectLst>
              </a:rPr>
              <a:t>δύο νέων μοριακών τροχιακών</a:t>
            </a:r>
          </a:p>
          <a:p>
            <a:pPr eaLnBrk="1" hangingPunct="1">
              <a:spcBef>
                <a:spcPct val="50000"/>
              </a:spcBef>
              <a:buFont typeface="Wingdings" pitchFamily="2" charset="2"/>
              <a:buChar char="ü"/>
              <a:defRPr/>
            </a:pPr>
            <a:r>
              <a:rPr lang="el-GR" sz="1600">
                <a:solidFill>
                  <a:srgbClr val="CCFF33"/>
                </a:solidFill>
                <a:effectLst>
                  <a:outerShdw blurRad="38100" dist="38100" dir="2700000" algn="tl">
                    <a:srgbClr val="000000"/>
                  </a:outerShdw>
                </a:effectLst>
              </a:rPr>
              <a:t> Η διαδικασία αυτή υπακούει στην </a:t>
            </a:r>
            <a:r>
              <a:rPr lang="el-GR" sz="1600" u="sng">
                <a:solidFill>
                  <a:srgbClr val="CCFF33"/>
                </a:solidFill>
                <a:effectLst>
                  <a:outerShdw blurRad="38100" dist="38100" dir="2700000" algn="tl">
                    <a:srgbClr val="000000"/>
                  </a:outerShdw>
                </a:effectLst>
              </a:rPr>
              <a:t>αρχή διατήρησης ενέργειας</a:t>
            </a:r>
          </a:p>
          <a:p>
            <a:pPr eaLnBrk="1" hangingPunct="1">
              <a:spcBef>
                <a:spcPct val="50000"/>
              </a:spcBef>
              <a:buFont typeface="Wingdings" pitchFamily="2" charset="2"/>
              <a:buChar char="ü"/>
              <a:defRPr/>
            </a:pPr>
            <a:r>
              <a:rPr lang="el-GR" sz="1600">
                <a:solidFill>
                  <a:srgbClr val="CCFF33"/>
                </a:solidFill>
                <a:effectLst>
                  <a:outerShdw blurRad="38100" dist="38100" dir="2700000" algn="tl">
                    <a:srgbClr val="000000"/>
                  </a:outerShdw>
                </a:effectLst>
              </a:rPr>
              <a:t> Το μοριακό τροχιακό χαμηλότερης ενέργειας ονομάζεται </a:t>
            </a:r>
            <a:r>
              <a:rPr lang="el-GR" sz="1600" b="1" u="sng">
                <a:solidFill>
                  <a:srgbClr val="CCFF33"/>
                </a:solidFill>
                <a:effectLst>
                  <a:outerShdw blurRad="38100" dist="38100" dir="2700000" algn="tl">
                    <a:srgbClr val="000000"/>
                  </a:outerShdw>
                </a:effectLst>
              </a:rPr>
              <a:t>δεσμικό</a:t>
            </a:r>
            <a:r>
              <a:rPr lang="el-GR" sz="1600">
                <a:solidFill>
                  <a:srgbClr val="CCFF33"/>
                </a:solidFill>
                <a:effectLst>
                  <a:outerShdw blurRad="38100" dist="38100" dir="2700000" algn="tl">
                    <a:srgbClr val="000000"/>
                  </a:outerShdw>
                </a:effectLst>
              </a:rPr>
              <a:t> και χαρακτηρίζεται από </a:t>
            </a:r>
            <a:r>
              <a:rPr lang="el-GR" sz="1600" b="1" u="sng">
                <a:solidFill>
                  <a:srgbClr val="CCFF33"/>
                </a:solidFill>
                <a:effectLst>
                  <a:outerShdw blurRad="38100" dist="38100" dir="2700000" algn="tl">
                    <a:srgbClr val="000000"/>
                  </a:outerShdw>
                </a:effectLst>
              </a:rPr>
              <a:t>συγκέντρωση ηλεκτρονικής πυκνότητας στη δεσμική περιοχή των δύο πυρήνων</a:t>
            </a:r>
            <a:endParaRPr lang="el-GR" sz="1600">
              <a:solidFill>
                <a:srgbClr val="CCFF33"/>
              </a:solidFill>
              <a:effectLst>
                <a:outerShdw blurRad="38100" dist="38100" dir="2700000" algn="tl">
                  <a:srgbClr val="000000"/>
                </a:outerShdw>
              </a:effectLst>
            </a:endParaRPr>
          </a:p>
          <a:p>
            <a:pPr eaLnBrk="1" hangingPunct="1">
              <a:spcBef>
                <a:spcPct val="50000"/>
              </a:spcBef>
              <a:buFont typeface="Wingdings" pitchFamily="2" charset="2"/>
              <a:buChar char="ü"/>
              <a:defRPr/>
            </a:pPr>
            <a:r>
              <a:rPr lang="el-GR" sz="1600">
                <a:solidFill>
                  <a:srgbClr val="CCFF33"/>
                </a:solidFill>
                <a:effectLst>
                  <a:outerShdw blurRad="38100" dist="38100" dir="2700000" algn="tl">
                    <a:srgbClr val="000000"/>
                  </a:outerShdw>
                </a:effectLst>
              </a:rPr>
              <a:t> Το μοριακό τροχιακό υψηλότερης ενέργειας ονομάζεται </a:t>
            </a:r>
            <a:r>
              <a:rPr lang="el-GR" sz="1600" b="1" u="sng">
                <a:solidFill>
                  <a:srgbClr val="CCFF33"/>
                </a:solidFill>
                <a:effectLst>
                  <a:outerShdw blurRad="38100" dist="38100" dir="2700000" algn="tl">
                    <a:srgbClr val="000000"/>
                  </a:outerShdw>
                </a:effectLst>
              </a:rPr>
              <a:t>αντιδεσμικό</a:t>
            </a:r>
            <a:r>
              <a:rPr lang="el-GR" sz="1600">
                <a:solidFill>
                  <a:srgbClr val="CCFF33"/>
                </a:solidFill>
                <a:effectLst>
                  <a:outerShdw blurRad="38100" dist="38100" dir="2700000" algn="tl">
                    <a:srgbClr val="000000"/>
                  </a:outerShdw>
                </a:effectLst>
              </a:rPr>
              <a:t> και χαρακτηρίζεται από </a:t>
            </a:r>
            <a:r>
              <a:rPr lang="el-GR" sz="1600" b="1" u="sng">
                <a:solidFill>
                  <a:srgbClr val="CCFF33"/>
                </a:solidFill>
                <a:effectLst>
                  <a:outerShdw blurRad="38100" dist="38100" dir="2700000" algn="tl">
                    <a:srgbClr val="000000"/>
                  </a:outerShdw>
                </a:effectLst>
              </a:rPr>
              <a:t>συγκέντρωση ηλεκτρονικής πυκνότητας στη αντιδεσμική περιοχή των δύο πυρήνων</a:t>
            </a:r>
            <a:endParaRPr lang="en-GB" sz="1600" b="1" u="sng">
              <a:solidFill>
                <a:srgbClr val="CCFF33"/>
              </a:solidFill>
              <a:effectLst>
                <a:outerShdw blurRad="38100" dist="38100" dir="2700000" algn="tl">
                  <a:srgbClr val="000000"/>
                </a:outerShdw>
              </a:effectLst>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2">
            <a:extLst>
              <a:ext uri="{FF2B5EF4-FFF2-40B4-BE49-F238E27FC236}">
                <a16:creationId xmlns:a16="http://schemas.microsoft.com/office/drawing/2014/main" id="{E48BB454-9CEC-4735-B0C0-84093DBB1008}"/>
              </a:ext>
            </a:extLst>
          </p:cNvPr>
          <p:cNvSpPr txBox="1">
            <a:spLocks noChangeArrowheads="1"/>
          </p:cNvSpPr>
          <p:nvPr/>
        </p:nvSpPr>
        <p:spPr bwMode="auto">
          <a:xfrm>
            <a:off x="685800" y="0"/>
            <a:ext cx="78486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el-GR" altLang="el-GR" sz="2800" b="1" i="1">
                <a:solidFill>
                  <a:schemeClr val="tx2"/>
                </a:solidFill>
              </a:rPr>
              <a:t>Ομοιοπολικός δεσμός – Κβαντομηχανική Θεώρηση Τύποι Μοριακών Τροχιακών</a:t>
            </a:r>
            <a:endParaRPr lang="en-GB" altLang="el-GR" sz="2800" b="1" i="1">
              <a:solidFill>
                <a:schemeClr val="tx2"/>
              </a:solidFill>
            </a:endParaRPr>
          </a:p>
        </p:txBody>
      </p:sp>
      <p:pic>
        <p:nvPicPr>
          <p:cNvPr id="27651" name="Picture 3">
            <a:extLst>
              <a:ext uri="{FF2B5EF4-FFF2-40B4-BE49-F238E27FC236}">
                <a16:creationId xmlns:a16="http://schemas.microsoft.com/office/drawing/2014/main" id="{89DC792A-9B24-4E95-8F25-6C132C4307C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990600"/>
            <a:ext cx="5638800" cy="238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8" name="Text Box 4">
            <a:extLst>
              <a:ext uri="{FF2B5EF4-FFF2-40B4-BE49-F238E27FC236}">
                <a16:creationId xmlns:a16="http://schemas.microsoft.com/office/drawing/2014/main" id="{4759C0A4-4325-4CF8-82D2-495C5656FF86}"/>
              </a:ext>
            </a:extLst>
          </p:cNvPr>
          <p:cNvSpPr txBox="1">
            <a:spLocks noChangeArrowheads="1"/>
          </p:cNvSpPr>
          <p:nvPr/>
        </p:nvSpPr>
        <p:spPr bwMode="auto">
          <a:xfrm>
            <a:off x="5867400" y="1524000"/>
            <a:ext cx="3276600" cy="1069975"/>
          </a:xfrm>
          <a:prstGeom prst="rect">
            <a:avLst/>
          </a:prstGeom>
          <a:noFill/>
          <a:ln w="9525">
            <a:noFill/>
            <a:miter lim="800000"/>
            <a:headEnd/>
            <a:tailEnd/>
          </a:ln>
          <a:effectLst/>
        </p:spPr>
        <p:txBody>
          <a:bodyPr>
            <a:spAutoFit/>
          </a:bodyPr>
          <a:lstStyle/>
          <a:p>
            <a:pPr algn="ctr" eaLnBrk="1" hangingPunct="1">
              <a:spcBef>
                <a:spcPct val="50000"/>
              </a:spcBef>
              <a:defRPr/>
            </a:pPr>
            <a:r>
              <a:rPr lang="en-US" sz="1600" b="1" i="1">
                <a:solidFill>
                  <a:schemeClr val="tx2"/>
                </a:solidFill>
                <a:effectLst>
                  <a:outerShdw blurRad="38100" dist="38100" dir="2700000" algn="tl">
                    <a:srgbClr val="000000"/>
                  </a:outerShdw>
                </a:effectLst>
                <a:cs typeface="Times New Roman" pitchFamily="18" charset="0"/>
              </a:rPr>
              <a:t>s</a:t>
            </a:r>
            <a:r>
              <a:rPr lang="el-GR" sz="1600" b="1" i="1">
                <a:solidFill>
                  <a:schemeClr val="tx2"/>
                </a:solidFill>
                <a:effectLst>
                  <a:outerShdw blurRad="38100" dist="38100" dir="2700000" algn="tl">
                    <a:srgbClr val="000000"/>
                  </a:outerShdw>
                </a:effectLst>
                <a:cs typeface="Times New Roman" pitchFamily="18" charset="0"/>
              </a:rPr>
              <a:t> – </a:t>
            </a:r>
            <a:r>
              <a:rPr lang="en-US" sz="1600" b="1" i="1">
                <a:solidFill>
                  <a:schemeClr val="tx2"/>
                </a:solidFill>
                <a:effectLst>
                  <a:outerShdw blurRad="38100" dist="38100" dir="2700000" algn="tl">
                    <a:srgbClr val="000000"/>
                  </a:outerShdw>
                </a:effectLst>
                <a:cs typeface="Times New Roman" pitchFamily="18" charset="0"/>
              </a:rPr>
              <a:t>s</a:t>
            </a:r>
            <a:r>
              <a:rPr lang="el-GR" sz="1600" b="1" i="1">
                <a:solidFill>
                  <a:schemeClr val="tx2"/>
                </a:solidFill>
                <a:effectLst>
                  <a:outerShdw blurRad="38100" dist="38100" dir="2700000" algn="tl">
                    <a:srgbClr val="000000"/>
                  </a:outerShdw>
                </a:effectLst>
                <a:cs typeface="Times New Roman" pitchFamily="18" charset="0"/>
              </a:rPr>
              <a:t> </a:t>
            </a:r>
            <a:endParaRPr lang="el-GR" sz="1600" b="1" i="1">
              <a:solidFill>
                <a:schemeClr val="tx2"/>
              </a:solidFill>
              <a:effectLst>
                <a:outerShdw blurRad="38100" dist="38100" dir="2700000" algn="tl">
                  <a:srgbClr val="000000"/>
                </a:outerShdw>
              </a:effectLst>
            </a:endParaRPr>
          </a:p>
          <a:p>
            <a:pPr algn="ctr" eaLnBrk="1" hangingPunct="1">
              <a:spcBef>
                <a:spcPct val="50000"/>
              </a:spcBef>
              <a:defRPr/>
            </a:pPr>
            <a:r>
              <a:rPr lang="el-GR" sz="1600" b="1" i="1">
                <a:solidFill>
                  <a:schemeClr val="tx2"/>
                </a:solidFill>
                <a:effectLst>
                  <a:outerShdw blurRad="38100" dist="38100" dir="2700000" algn="tl">
                    <a:srgbClr val="000000"/>
                  </a:outerShdw>
                </a:effectLst>
                <a:cs typeface="Times New Roman" pitchFamily="18" charset="0"/>
              </a:rPr>
              <a:t>συνδυασμός ατομικών τροχιακών</a:t>
            </a:r>
            <a:endParaRPr lang="en-GB" sz="1600" b="1">
              <a:solidFill>
                <a:schemeClr val="tx2"/>
              </a:solidFill>
              <a:effectLst>
                <a:outerShdw blurRad="38100" dist="38100" dir="2700000" algn="tl">
                  <a:srgbClr val="000000"/>
                </a:outerShdw>
              </a:effectLst>
              <a:cs typeface="Times New Roman" pitchFamily="18" charset="0"/>
            </a:endParaRPr>
          </a:p>
          <a:p>
            <a:pPr algn="ctr" eaLnBrk="1" hangingPunct="1">
              <a:spcBef>
                <a:spcPct val="50000"/>
              </a:spcBef>
              <a:defRPr/>
            </a:pPr>
            <a:endParaRPr lang="en-GB" sz="1600" b="1">
              <a:solidFill>
                <a:schemeClr val="tx2"/>
              </a:solidFill>
              <a:effectLst>
                <a:outerShdw blurRad="38100" dist="38100" dir="2700000" algn="tl">
                  <a:srgbClr val="000000"/>
                </a:outerShdw>
              </a:effectLst>
            </a:endParaRPr>
          </a:p>
        </p:txBody>
      </p:sp>
      <p:pic>
        <p:nvPicPr>
          <p:cNvPr id="27653" name="Picture 5">
            <a:extLst>
              <a:ext uri="{FF2B5EF4-FFF2-40B4-BE49-F238E27FC236}">
                <a16:creationId xmlns:a16="http://schemas.microsoft.com/office/drawing/2014/main" id="{5D4B13ED-1F73-4E1D-A9D9-BB58E5120F0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3657600"/>
            <a:ext cx="5638800" cy="254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0" name="Text Box 6">
            <a:extLst>
              <a:ext uri="{FF2B5EF4-FFF2-40B4-BE49-F238E27FC236}">
                <a16:creationId xmlns:a16="http://schemas.microsoft.com/office/drawing/2014/main" id="{A5DD3EAF-1048-47AB-A351-6AB55D5ABAF1}"/>
              </a:ext>
            </a:extLst>
          </p:cNvPr>
          <p:cNvSpPr txBox="1">
            <a:spLocks noChangeArrowheads="1"/>
          </p:cNvSpPr>
          <p:nvPr/>
        </p:nvSpPr>
        <p:spPr bwMode="auto">
          <a:xfrm>
            <a:off x="5867400" y="4191000"/>
            <a:ext cx="3276600" cy="1069975"/>
          </a:xfrm>
          <a:prstGeom prst="rect">
            <a:avLst/>
          </a:prstGeom>
          <a:noFill/>
          <a:ln w="9525">
            <a:noFill/>
            <a:miter lim="800000"/>
            <a:headEnd/>
            <a:tailEnd/>
          </a:ln>
          <a:effectLst/>
        </p:spPr>
        <p:txBody>
          <a:bodyPr>
            <a:spAutoFit/>
          </a:bodyPr>
          <a:lstStyle/>
          <a:p>
            <a:pPr algn="ctr" eaLnBrk="1" hangingPunct="1">
              <a:spcBef>
                <a:spcPct val="50000"/>
              </a:spcBef>
              <a:defRPr/>
            </a:pPr>
            <a:r>
              <a:rPr lang="en-US" sz="1600" b="1" i="1">
                <a:solidFill>
                  <a:schemeClr val="tx2"/>
                </a:solidFill>
                <a:effectLst>
                  <a:outerShdw blurRad="38100" dist="38100" dir="2700000" algn="tl">
                    <a:srgbClr val="000000"/>
                  </a:outerShdw>
                </a:effectLst>
                <a:cs typeface="Times New Roman" pitchFamily="18" charset="0"/>
              </a:rPr>
              <a:t>s</a:t>
            </a:r>
            <a:r>
              <a:rPr lang="el-GR" sz="1600" b="1" i="1">
                <a:solidFill>
                  <a:schemeClr val="tx2"/>
                </a:solidFill>
                <a:effectLst>
                  <a:outerShdw blurRad="38100" dist="38100" dir="2700000" algn="tl">
                    <a:srgbClr val="000000"/>
                  </a:outerShdw>
                </a:effectLst>
                <a:cs typeface="Times New Roman" pitchFamily="18" charset="0"/>
              </a:rPr>
              <a:t> – </a:t>
            </a:r>
            <a:r>
              <a:rPr lang="en-US" sz="1600" b="1" i="1">
                <a:solidFill>
                  <a:schemeClr val="tx2"/>
                </a:solidFill>
                <a:effectLst>
                  <a:outerShdw blurRad="38100" dist="38100" dir="2700000" algn="tl">
                    <a:srgbClr val="000000"/>
                  </a:outerShdw>
                </a:effectLst>
                <a:cs typeface="Times New Roman" pitchFamily="18" charset="0"/>
              </a:rPr>
              <a:t>p</a:t>
            </a:r>
            <a:r>
              <a:rPr lang="el-GR" sz="1600" b="1" i="1">
                <a:solidFill>
                  <a:schemeClr val="tx2"/>
                </a:solidFill>
                <a:effectLst>
                  <a:outerShdw blurRad="38100" dist="38100" dir="2700000" algn="tl">
                    <a:srgbClr val="000000"/>
                  </a:outerShdw>
                </a:effectLst>
                <a:cs typeface="Times New Roman" pitchFamily="18" charset="0"/>
              </a:rPr>
              <a:t> </a:t>
            </a:r>
            <a:endParaRPr lang="el-GR" sz="1600" b="1" i="1">
              <a:solidFill>
                <a:schemeClr val="tx2"/>
              </a:solidFill>
              <a:effectLst>
                <a:outerShdw blurRad="38100" dist="38100" dir="2700000" algn="tl">
                  <a:srgbClr val="000000"/>
                </a:outerShdw>
              </a:effectLst>
            </a:endParaRPr>
          </a:p>
          <a:p>
            <a:pPr algn="ctr" eaLnBrk="1" hangingPunct="1">
              <a:spcBef>
                <a:spcPct val="50000"/>
              </a:spcBef>
              <a:defRPr/>
            </a:pPr>
            <a:r>
              <a:rPr lang="el-GR" sz="1600" b="1" i="1">
                <a:solidFill>
                  <a:schemeClr val="tx2"/>
                </a:solidFill>
                <a:effectLst>
                  <a:outerShdw blurRad="38100" dist="38100" dir="2700000" algn="tl">
                    <a:srgbClr val="000000"/>
                  </a:outerShdw>
                </a:effectLst>
                <a:cs typeface="Times New Roman" pitchFamily="18" charset="0"/>
              </a:rPr>
              <a:t>συνδυασμός ατομικών τροχιακών</a:t>
            </a:r>
            <a:endParaRPr lang="en-GB" sz="1600" b="1">
              <a:solidFill>
                <a:schemeClr val="tx2"/>
              </a:solidFill>
              <a:effectLst>
                <a:outerShdw blurRad="38100" dist="38100" dir="2700000" algn="tl">
                  <a:srgbClr val="000000"/>
                </a:outerShdw>
              </a:effectLst>
              <a:cs typeface="Times New Roman" pitchFamily="18" charset="0"/>
            </a:endParaRPr>
          </a:p>
          <a:p>
            <a:pPr algn="ctr" eaLnBrk="1" hangingPunct="1">
              <a:spcBef>
                <a:spcPct val="50000"/>
              </a:spcBef>
              <a:defRPr/>
            </a:pPr>
            <a:endParaRPr lang="en-GB" sz="1600" b="1">
              <a:solidFill>
                <a:schemeClr val="tx2"/>
              </a:solidFill>
              <a:effectLst>
                <a:outerShdw blurRad="38100" dist="38100" dir="2700000" algn="tl">
                  <a:srgbClr val="000000"/>
                </a:outerShdw>
              </a:effectLst>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2">
            <a:extLst>
              <a:ext uri="{FF2B5EF4-FFF2-40B4-BE49-F238E27FC236}">
                <a16:creationId xmlns:a16="http://schemas.microsoft.com/office/drawing/2014/main" id="{87F53C5E-8270-403A-ACBE-44D7593B1B37}"/>
              </a:ext>
            </a:extLst>
          </p:cNvPr>
          <p:cNvSpPr txBox="1">
            <a:spLocks noChangeArrowheads="1"/>
          </p:cNvSpPr>
          <p:nvPr/>
        </p:nvSpPr>
        <p:spPr bwMode="auto">
          <a:xfrm>
            <a:off x="685800" y="0"/>
            <a:ext cx="78486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el-GR" altLang="el-GR" sz="2800" b="1" i="1">
                <a:solidFill>
                  <a:schemeClr val="tx2"/>
                </a:solidFill>
              </a:rPr>
              <a:t>Ομοιοπολικός δεσμός – Κβαντομηχανική Θεώρηση Τύποι Μοριακών Τροχιακών</a:t>
            </a:r>
            <a:endParaRPr lang="en-GB" altLang="el-GR" sz="2800" b="1" i="1">
              <a:solidFill>
                <a:schemeClr val="tx2"/>
              </a:solidFill>
            </a:endParaRPr>
          </a:p>
        </p:txBody>
      </p:sp>
      <p:sp>
        <p:nvSpPr>
          <p:cNvPr id="27651" name="Text Box 3">
            <a:extLst>
              <a:ext uri="{FF2B5EF4-FFF2-40B4-BE49-F238E27FC236}">
                <a16:creationId xmlns:a16="http://schemas.microsoft.com/office/drawing/2014/main" id="{8718AF13-CC0E-4324-AB4E-F59AB21B4503}"/>
              </a:ext>
            </a:extLst>
          </p:cNvPr>
          <p:cNvSpPr txBox="1">
            <a:spLocks noChangeArrowheads="1"/>
          </p:cNvSpPr>
          <p:nvPr/>
        </p:nvSpPr>
        <p:spPr bwMode="auto">
          <a:xfrm>
            <a:off x="381000" y="6172200"/>
            <a:ext cx="8305800" cy="336550"/>
          </a:xfrm>
          <a:prstGeom prst="rect">
            <a:avLst/>
          </a:prstGeom>
          <a:noFill/>
          <a:ln w="9525">
            <a:noFill/>
            <a:miter lim="800000"/>
            <a:headEnd/>
            <a:tailEnd/>
          </a:ln>
          <a:effectLst/>
        </p:spPr>
        <p:txBody>
          <a:bodyPr>
            <a:spAutoFit/>
          </a:bodyPr>
          <a:lstStyle/>
          <a:p>
            <a:pPr algn="ctr" eaLnBrk="1" hangingPunct="1">
              <a:spcBef>
                <a:spcPct val="50000"/>
              </a:spcBef>
              <a:defRPr/>
            </a:pPr>
            <a:r>
              <a:rPr lang="en-US" sz="1600" b="1" i="1">
                <a:solidFill>
                  <a:schemeClr val="tx2"/>
                </a:solidFill>
                <a:effectLst>
                  <a:outerShdw blurRad="38100" dist="38100" dir="2700000" algn="tl">
                    <a:srgbClr val="000000"/>
                  </a:outerShdw>
                </a:effectLst>
                <a:cs typeface="Times New Roman" pitchFamily="18" charset="0"/>
              </a:rPr>
              <a:t>p</a:t>
            </a:r>
            <a:r>
              <a:rPr lang="el-GR" sz="1600" b="1" i="1">
                <a:solidFill>
                  <a:schemeClr val="tx2"/>
                </a:solidFill>
                <a:effectLst>
                  <a:outerShdw blurRad="38100" dist="38100" dir="2700000" algn="tl">
                    <a:srgbClr val="000000"/>
                  </a:outerShdw>
                </a:effectLst>
                <a:cs typeface="Times New Roman" pitchFamily="18" charset="0"/>
              </a:rPr>
              <a:t> – </a:t>
            </a:r>
            <a:r>
              <a:rPr lang="en-US" sz="1600" b="1" i="1">
                <a:solidFill>
                  <a:schemeClr val="tx2"/>
                </a:solidFill>
                <a:effectLst>
                  <a:outerShdw blurRad="38100" dist="38100" dir="2700000" algn="tl">
                    <a:srgbClr val="000000"/>
                  </a:outerShdw>
                </a:effectLst>
                <a:cs typeface="Times New Roman" pitchFamily="18" charset="0"/>
              </a:rPr>
              <a:t>p</a:t>
            </a:r>
            <a:r>
              <a:rPr lang="el-GR" sz="1600" b="1" i="1">
                <a:solidFill>
                  <a:schemeClr val="tx2"/>
                </a:solidFill>
                <a:effectLst>
                  <a:outerShdw blurRad="38100" dist="38100" dir="2700000" algn="tl">
                    <a:srgbClr val="000000"/>
                  </a:outerShdw>
                </a:effectLst>
                <a:cs typeface="Times New Roman" pitchFamily="18" charset="0"/>
              </a:rPr>
              <a:t> συνδυασμός ατομικών τροχιακών</a:t>
            </a:r>
            <a:endParaRPr lang="en-GB" sz="1600" b="1">
              <a:solidFill>
                <a:schemeClr val="tx2"/>
              </a:solidFill>
              <a:effectLst>
                <a:outerShdw blurRad="38100" dist="38100" dir="2700000" algn="tl">
                  <a:srgbClr val="000000"/>
                </a:outerShdw>
              </a:effectLst>
            </a:endParaRPr>
          </a:p>
        </p:txBody>
      </p:sp>
      <p:pic>
        <p:nvPicPr>
          <p:cNvPr id="28676" name="Picture 4">
            <a:extLst>
              <a:ext uri="{FF2B5EF4-FFF2-40B4-BE49-F238E27FC236}">
                <a16:creationId xmlns:a16="http://schemas.microsoft.com/office/drawing/2014/main" id="{F3EA140D-627C-45FF-88E7-5497B535AB0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1066800"/>
            <a:ext cx="7010400" cy="502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Box 2">
            <a:extLst>
              <a:ext uri="{FF2B5EF4-FFF2-40B4-BE49-F238E27FC236}">
                <a16:creationId xmlns:a16="http://schemas.microsoft.com/office/drawing/2014/main" id="{629B37FD-39F3-44D6-9365-87F9A83698F1}"/>
              </a:ext>
            </a:extLst>
          </p:cNvPr>
          <p:cNvSpPr txBox="1">
            <a:spLocks noChangeArrowheads="1"/>
          </p:cNvSpPr>
          <p:nvPr/>
        </p:nvSpPr>
        <p:spPr bwMode="auto">
          <a:xfrm>
            <a:off x="685800" y="0"/>
            <a:ext cx="78486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el-GR" altLang="el-GR" sz="2800" b="1" i="1">
                <a:solidFill>
                  <a:schemeClr val="tx2"/>
                </a:solidFill>
              </a:rPr>
              <a:t>Ομοιοπολικός δεσμός – Κβαντομηχανική Θεώρηση</a:t>
            </a:r>
            <a:r>
              <a:rPr lang="en-US" altLang="el-GR" sz="2800" b="1" i="1">
                <a:solidFill>
                  <a:schemeClr val="tx2"/>
                </a:solidFill>
              </a:rPr>
              <a:t> </a:t>
            </a:r>
            <a:r>
              <a:rPr lang="el-GR" altLang="el-GR" sz="2800" b="1" i="1">
                <a:solidFill>
                  <a:schemeClr val="tx2"/>
                </a:solidFill>
              </a:rPr>
              <a:t>Συμπλήρωση Μοριακών Τροχιακών με </a:t>
            </a:r>
            <a:r>
              <a:rPr lang="en-US" altLang="el-GR" sz="2800" b="1" i="1">
                <a:solidFill>
                  <a:schemeClr val="tx2"/>
                </a:solidFill>
              </a:rPr>
              <a:t>e</a:t>
            </a:r>
            <a:endParaRPr lang="en-GB" altLang="el-GR" sz="2800" b="1" i="1">
              <a:solidFill>
                <a:schemeClr val="tx2"/>
              </a:solidFill>
            </a:endParaRPr>
          </a:p>
        </p:txBody>
      </p:sp>
      <p:sp>
        <p:nvSpPr>
          <p:cNvPr id="28676" name="Text Box 4">
            <a:extLst>
              <a:ext uri="{FF2B5EF4-FFF2-40B4-BE49-F238E27FC236}">
                <a16:creationId xmlns:a16="http://schemas.microsoft.com/office/drawing/2014/main" id="{4050604E-E1B6-4A31-B12D-23BAE142FAE4}"/>
              </a:ext>
            </a:extLst>
          </p:cNvPr>
          <p:cNvSpPr txBox="1">
            <a:spLocks noChangeArrowheads="1"/>
          </p:cNvSpPr>
          <p:nvPr/>
        </p:nvSpPr>
        <p:spPr bwMode="auto">
          <a:xfrm>
            <a:off x="419100" y="1196752"/>
            <a:ext cx="8305800" cy="4647426"/>
          </a:xfrm>
          <a:prstGeom prst="rect">
            <a:avLst/>
          </a:prstGeom>
          <a:noFill/>
          <a:ln w="76200" cmpd="tri">
            <a:solidFill>
              <a:srgbClr val="FF0066"/>
            </a:solidFill>
            <a:miter lim="800000"/>
            <a:headEnd/>
            <a:tailEnd/>
          </a:ln>
          <a:effectLst/>
        </p:spPr>
        <p:txBody>
          <a:bodyPr>
            <a:spAutoFit/>
          </a:bodyPr>
          <a:lstStyle/>
          <a:p>
            <a:pPr eaLnBrk="1" hangingPunct="1">
              <a:spcBef>
                <a:spcPct val="50000"/>
              </a:spcBef>
              <a:buClr>
                <a:srgbClr val="CCFF33"/>
              </a:buClr>
              <a:buFont typeface="Wingdings" pitchFamily="2" charset="2"/>
              <a:buChar char="ü"/>
              <a:defRPr/>
            </a:pPr>
            <a:r>
              <a:rPr lang="el-GR" sz="1600" dirty="0">
                <a:effectLst>
                  <a:outerShdw blurRad="38100" dist="38100" dir="2700000" algn="tl">
                    <a:srgbClr val="000000"/>
                  </a:outerShdw>
                </a:effectLst>
              </a:rPr>
              <a:t> </a:t>
            </a:r>
            <a:r>
              <a:rPr lang="el-GR" sz="1600" dirty="0">
                <a:effectLst>
                  <a:outerShdw blurRad="38100" dist="38100" dir="2700000" algn="tl">
                    <a:srgbClr val="000000"/>
                  </a:outerShdw>
                </a:effectLst>
                <a:cs typeface="Times New Roman" pitchFamily="18" charset="0"/>
              </a:rPr>
              <a:t>Πρώτα τα ηλεκτρόνια καταλαμβάνουν τα μοριακά τροχιακά χαμηλότερης ενέργειας και εφόσον γεμίσουν αυτά, αρχίζουν και πληρώνονται μοριακά τροχιακά υψηλότερης ενέργειας</a:t>
            </a:r>
            <a:endParaRPr lang="el-GR" sz="1600" dirty="0">
              <a:effectLst>
                <a:outerShdw blurRad="38100" dist="38100" dir="2700000" algn="tl">
                  <a:srgbClr val="000000"/>
                </a:outerShdw>
              </a:effectLst>
            </a:endParaRPr>
          </a:p>
          <a:p>
            <a:pPr algn="ctr" eaLnBrk="1" hangingPunct="1">
              <a:spcBef>
                <a:spcPct val="50000"/>
              </a:spcBef>
              <a:buFont typeface="Wingdings" pitchFamily="2" charset="2"/>
              <a:buNone/>
              <a:defRPr/>
            </a:pPr>
            <a:r>
              <a:rPr lang="el-GR" sz="1600" dirty="0">
                <a:effectLst>
                  <a:outerShdw blurRad="38100" dist="38100" dir="2700000" algn="tl">
                    <a:srgbClr val="000000"/>
                  </a:outerShdw>
                </a:effectLst>
              </a:rPr>
              <a:t>     </a:t>
            </a:r>
            <a:r>
              <a:rPr lang="el-GR" sz="1600" i="1" u="sng" dirty="0"/>
              <a:t>Αύξουσα ενεργειακή σειρά μοριακών τροχιακών για στοιχεία βαρύτερα του οξυγόνου (συμπεριλαμβάνοντας το οξυγόνο)</a:t>
            </a:r>
          </a:p>
          <a:p>
            <a:pPr algn="ctr" eaLnBrk="1" hangingPunct="1">
              <a:spcBef>
                <a:spcPct val="50000"/>
              </a:spcBef>
              <a:buFont typeface="Wingdings" pitchFamily="2" charset="2"/>
              <a:buNone/>
              <a:defRPr/>
            </a:pPr>
            <a:endParaRPr lang="el-GR" sz="1600" i="1" u="sng" dirty="0"/>
          </a:p>
          <a:p>
            <a:pPr eaLnBrk="1" hangingPunct="1">
              <a:spcBef>
                <a:spcPct val="50000"/>
              </a:spcBef>
              <a:buFont typeface="Wingdings" pitchFamily="2" charset="2"/>
              <a:buNone/>
              <a:defRPr/>
            </a:pPr>
            <a:r>
              <a:rPr lang="el-GR" sz="1600" dirty="0">
                <a:effectLst>
                  <a:outerShdw blurRad="38100" dist="38100" dir="2700000" algn="tl">
                    <a:srgbClr val="000000"/>
                  </a:outerShdw>
                </a:effectLst>
              </a:rPr>
              <a:t>     </a:t>
            </a:r>
          </a:p>
          <a:p>
            <a:pPr algn="ctr" eaLnBrk="1" hangingPunct="1">
              <a:spcBef>
                <a:spcPct val="50000"/>
              </a:spcBef>
              <a:buFont typeface="Wingdings" pitchFamily="2" charset="2"/>
              <a:buNone/>
              <a:defRPr/>
            </a:pPr>
            <a:endParaRPr lang="el-GR" sz="1600" i="1" u="sng" dirty="0"/>
          </a:p>
          <a:p>
            <a:pPr algn="ctr" eaLnBrk="1" hangingPunct="1">
              <a:spcBef>
                <a:spcPct val="50000"/>
              </a:spcBef>
              <a:buFont typeface="Wingdings" pitchFamily="2" charset="2"/>
              <a:buNone/>
              <a:defRPr/>
            </a:pPr>
            <a:r>
              <a:rPr lang="el-GR" sz="1600" i="1" u="sng" dirty="0"/>
              <a:t>Αύξουσα ενεργειακή σειρά μοριακών τροχιακών για στοιχεία ελαφρύτερα του οξυγόνου</a:t>
            </a:r>
            <a:endParaRPr lang="el-GR" sz="1600" dirty="0">
              <a:effectLst>
                <a:outerShdw blurRad="38100" dist="38100" dir="2700000" algn="tl">
                  <a:srgbClr val="000000"/>
                </a:outerShdw>
              </a:effectLst>
            </a:endParaRPr>
          </a:p>
          <a:p>
            <a:pPr eaLnBrk="1" hangingPunct="1">
              <a:spcBef>
                <a:spcPct val="50000"/>
              </a:spcBef>
              <a:buFont typeface="Wingdings" pitchFamily="2" charset="2"/>
              <a:buChar char="ü"/>
              <a:defRPr/>
            </a:pPr>
            <a:endParaRPr lang="el-GR" sz="1600" dirty="0">
              <a:effectLst>
                <a:outerShdw blurRad="38100" dist="38100" dir="2700000" algn="tl">
                  <a:srgbClr val="000000"/>
                </a:outerShdw>
              </a:effectLst>
            </a:endParaRPr>
          </a:p>
          <a:p>
            <a:pPr eaLnBrk="1" hangingPunct="1">
              <a:spcBef>
                <a:spcPct val="50000"/>
              </a:spcBef>
              <a:buFont typeface="Wingdings" pitchFamily="2" charset="2"/>
              <a:buChar char="ü"/>
              <a:defRPr/>
            </a:pPr>
            <a:endParaRPr lang="el-GR" sz="1600" dirty="0">
              <a:effectLst>
                <a:outerShdw blurRad="38100" dist="38100" dir="2700000" algn="tl">
                  <a:srgbClr val="000000"/>
                </a:outerShdw>
              </a:effectLst>
            </a:endParaRPr>
          </a:p>
          <a:p>
            <a:pPr eaLnBrk="1" hangingPunct="1">
              <a:spcBef>
                <a:spcPct val="50000"/>
              </a:spcBef>
              <a:buClr>
                <a:srgbClr val="CCFF33"/>
              </a:buClr>
              <a:buFont typeface="Wingdings" pitchFamily="2" charset="2"/>
              <a:buChar char="ü"/>
              <a:defRPr/>
            </a:pPr>
            <a:r>
              <a:rPr lang="el-GR" sz="1600" dirty="0">
                <a:effectLst>
                  <a:outerShdw blurRad="38100" dist="38100" dir="2700000" algn="tl">
                    <a:srgbClr val="000000"/>
                  </a:outerShdw>
                </a:effectLst>
                <a:cs typeface="Times New Roman" pitchFamily="18" charset="0"/>
              </a:rPr>
              <a:t>Σε κάθε μοριακό τροχιακό χωρούν μόνο δύο ηλεκτρόνια σύμφωνα με την απαγορευτική αρχή του </a:t>
            </a:r>
            <a:r>
              <a:rPr lang="en-US" sz="1600" dirty="0">
                <a:effectLst>
                  <a:outerShdw blurRad="38100" dist="38100" dir="2700000" algn="tl">
                    <a:srgbClr val="000000"/>
                  </a:outerShdw>
                </a:effectLst>
                <a:cs typeface="Times New Roman" pitchFamily="18" charset="0"/>
              </a:rPr>
              <a:t>Pauli</a:t>
            </a:r>
            <a:r>
              <a:rPr lang="en-GB" sz="1600" dirty="0">
                <a:effectLst>
                  <a:outerShdw blurRad="38100" dist="38100" dir="2700000" algn="tl">
                    <a:srgbClr val="000000"/>
                  </a:outerShdw>
                </a:effectLst>
              </a:rPr>
              <a:t> </a:t>
            </a:r>
            <a:endParaRPr lang="el-GR" sz="1600" dirty="0">
              <a:effectLst>
                <a:outerShdw blurRad="38100" dist="38100" dir="2700000" algn="tl">
                  <a:srgbClr val="000000"/>
                </a:outerShdw>
              </a:effectLst>
            </a:endParaRPr>
          </a:p>
          <a:p>
            <a:pPr eaLnBrk="1" hangingPunct="1">
              <a:spcBef>
                <a:spcPct val="50000"/>
              </a:spcBef>
              <a:buClr>
                <a:srgbClr val="CCFF33"/>
              </a:buClr>
              <a:buFont typeface="Wingdings" pitchFamily="2" charset="2"/>
              <a:buChar char="ü"/>
              <a:defRPr/>
            </a:pPr>
            <a:r>
              <a:rPr lang="el-GR" sz="1600" dirty="0">
                <a:effectLst>
                  <a:outerShdw blurRad="38100" dist="38100" dir="2700000" algn="tl">
                    <a:srgbClr val="000000"/>
                  </a:outerShdw>
                </a:effectLst>
              </a:rPr>
              <a:t> </a:t>
            </a:r>
            <a:r>
              <a:rPr lang="el-GR" sz="1600" dirty="0">
                <a:effectLst>
                  <a:outerShdw blurRad="38100" dist="38100" dir="2700000" algn="tl">
                    <a:srgbClr val="000000"/>
                  </a:outerShdw>
                </a:effectLst>
                <a:cs typeface="Times New Roman" pitchFamily="18" charset="0"/>
              </a:rPr>
              <a:t>Ο αριθμός των </a:t>
            </a:r>
            <a:r>
              <a:rPr lang="el-GR" sz="1600" dirty="0" err="1">
                <a:effectLst>
                  <a:outerShdw blurRad="38100" dist="38100" dir="2700000" algn="tl">
                    <a:srgbClr val="000000"/>
                  </a:outerShdw>
                </a:effectLst>
                <a:cs typeface="Times New Roman" pitchFamily="18" charset="0"/>
              </a:rPr>
              <a:t>ασύζευκτων</a:t>
            </a:r>
            <a:r>
              <a:rPr lang="el-GR" sz="1600" dirty="0">
                <a:effectLst>
                  <a:outerShdw blurRad="38100" dist="38100" dir="2700000" algn="tl">
                    <a:srgbClr val="000000"/>
                  </a:outerShdw>
                </a:effectLst>
                <a:cs typeface="Times New Roman" pitchFamily="18" charset="0"/>
              </a:rPr>
              <a:t> ηλεκτρονίων σε μοριακά τροχιακά ίσης ενέργειας είναι πάντα ο μέγιστος δυνατός σύμφωνα με την αρχή </a:t>
            </a:r>
            <a:r>
              <a:rPr lang="en-US" sz="1600" dirty="0">
                <a:effectLst>
                  <a:outerShdw blurRad="38100" dist="38100" dir="2700000" algn="tl">
                    <a:srgbClr val="000000"/>
                  </a:outerShdw>
                </a:effectLst>
                <a:cs typeface="Times New Roman" pitchFamily="18" charset="0"/>
              </a:rPr>
              <a:t>Hund</a:t>
            </a:r>
            <a:r>
              <a:rPr lang="en-GB" sz="1600" dirty="0">
                <a:effectLst>
                  <a:outerShdw blurRad="38100" dist="38100" dir="2700000" algn="tl">
                    <a:srgbClr val="000000"/>
                  </a:outerShdw>
                </a:effectLst>
              </a:rPr>
              <a:t> </a:t>
            </a:r>
          </a:p>
        </p:txBody>
      </p:sp>
      <p:pic>
        <p:nvPicPr>
          <p:cNvPr id="29700" name="Picture 6">
            <a:extLst>
              <a:ext uri="{FF2B5EF4-FFF2-40B4-BE49-F238E27FC236}">
                <a16:creationId xmlns:a16="http://schemas.microsoft.com/office/drawing/2014/main" id="{5E25516E-5002-4F85-8D51-ED4FB523298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2747" y="2487835"/>
            <a:ext cx="7543800" cy="690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1" name="Picture 7">
            <a:extLst>
              <a:ext uri="{FF2B5EF4-FFF2-40B4-BE49-F238E27FC236}">
                <a16:creationId xmlns:a16="http://schemas.microsoft.com/office/drawing/2014/main" id="{915454C0-16F5-4EFD-8B52-0B4FC3FD16B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7047" y="3841362"/>
            <a:ext cx="7315200"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2">
            <a:extLst>
              <a:ext uri="{FF2B5EF4-FFF2-40B4-BE49-F238E27FC236}">
                <a16:creationId xmlns:a16="http://schemas.microsoft.com/office/drawing/2014/main" id="{D03DF523-9556-4464-BA51-46FB24A2395F}"/>
              </a:ext>
            </a:extLst>
          </p:cNvPr>
          <p:cNvSpPr txBox="1">
            <a:spLocks noChangeArrowheads="1"/>
          </p:cNvSpPr>
          <p:nvPr/>
        </p:nvSpPr>
        <p:spPr bwMode="auto">
          <a:xfrm>
            <a:off x="1143000" y="0"/>
            <a:ext cx="6553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el-GR" altLang="el-GR" sz="2800" b="1" i="1">
                <a:solidFill>
                  <a:schemeClr val="tx2"/>
                </a:solidFill>
              </a:rPr>
              <a:t>Διαίρεση ηλεκτρονικής πυκνότητας</a:t>
            </a:r>
            <a:endParaRPr lang="en-GB" altLang="el-GR" sz="2800" b="1" i="1">
              <a:solidFill>
                <a:schemeClr val="tx2"/>
              </a:solidFill>
            </a:endParaRPr>
          </a:p>
        </p:txBody>
      </p:sp>
      <p:pic>
        <p:nvPicPr>
          <p:cNvPr id="4099" name="Picture 4">
            <a:extLst>
              <a:ext uri="{FF2B5EF4-FFF2-40B4-BE49-F238E27FC236}">
                <a16:creationId xmlns:a16="http://schemas.microsoft.com/office/drawing/2014/main" id="{F5A5C918-15AD-475E-BCC5-D6D1FE8CDFE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533400"/>
            <a:ext cx="40386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0" name="Text Box 5">
            <a:extLst>
              <a:ext uri="{FF2B5EF4-FFF2-40B4-BE49-F238E27FC236}">
                <a16:creationId xmlns:a16="http://schemas.microsoft.com/office/drawing/2014/main" id="{EC4728DC-B2A8-4CB9-891B-A3F01E334B7C}"/>
              </a:ext>
            </a:extLst>
          </p:cNvPr>
          <p:cNvSpPr txBox="1">
            <a:spLocks noChangeArrowheads="1"/>
          </p:cNvSpPr>
          <p:nvPr/>
        </p:nvSpPr>
        <p:spPr bwMode="auto">
          <a:xfrm>
            <a:off x="1905000" y="1600200"/>
            <a:ext cx="4572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l-GR" sz="1200" b="1">
                <a:solidFill>
                  <a:schemeClr val="hlink"/>
                </a:solidFill>
              </a:rPr>
              <a:t>F</a:t>
            </a:r>
            <a:r>
              <a:rPr lang="en-US" altLang="el-GR" sz="1200" b="1" baseline="-25000">
                <a:solidFill>
                  <a:schemeClr val="hlink"/>
                </a:solidFill>
              </a:rPr>
              <a:t>eA</a:t>
            </a:r>
          </a:p>
        </p:txBody>
      </p:sp>
      <p:sp>
        <p:nvSpPr>
          <p:cNvPr id="4101" name="Text Box 6">
            <a:extLst>
              <a:ext uri="{FF2B5EF4-FFF2-40B4-BE49-F238E27FC236}">
                <a16:creationId xmlns:a16="http://schemas.microsoft.com/office/drawing/2014/main" id="{2FC340B2-4436-4B10-822A-2928A8E3F826}"/>
              </a:ext>
            </a:extLst>
          </p:cNvPr>
          <p:cNvSpPr txBox="1">
            <a:spLocks noChangeArrowheads="1"/>
          </p:cNvSpPr>
          <p:nvPr/>
        </p:nvSpPr>
        <p:spPr bwMode="auto">
          <a:xfrm>
            <a:off x="3124200" y="1524000"/>
            <a:ext cx="4572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l-GR" sz="1200" b="1">
                <a:solidFill>
                  <a:schemeClr val="hlink"/>
                </a:solidFill>
              </a:rPr>
              <a:t>F</a:t>
            </a:r>
            <a:r>
              <a:rPr lang="en-US" altLang="el-GR" sz="1200" b="1" baseline="-25000">
                <a:solidFill>
                  <a:schemeClr val="hlink"/>
                </a:solidFill>
              </a:rPr>
              <a:t>eB</a:t>
            </a:r>
          </a:p>
        </p:txBody>
      </p:sp>
      <p:sp>
        <p:nvSpPr>
          <p:cNvPr id="4102" name="Text Box 9">
            <a:extLst>
              <a:ext uri="{FF2B5EF4-FFF2-40B4-BE49-F238E27FC236}">
                <a16:creationId xmlns:a16="http://schemas.microsoft.com/office/drawing/2014/main" id="{BF29A315-5A68-40CA-886A-35102A09F28A}"/>
              </a:ext>
            </a:extLst>
          </p:cNvPr>
          <p:cNvSpPr txBox="1">
            <a:spLocks noChangeArrowheads="1"/>
          </p:cNvSpPr>
          <p:nvPr/>
        </p:nvSpPr>
        <p:spPr bwMode="auto">
          <a:xfrm>
            <a:off x="4495800" y="457200"/>
            <a:ext cx="4343400" cy="3525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l-GR" altLang="el-GR" sz="1800"/>
              <a:t>Ο</a:t>
            </a:r>
            <a:r>
              <a:rPr lang="el-GR" altLang="el-GR" sz="1800">
                <a:cs typeface="Times New Roman" panose="02020603050405020304" pitchFamily="18" charset="0"/>
              </a:rPr>
              <a:t> χημικός δεσμός </a:t>
            </a:r>
            <a:r>
              <a:rPr lang="el-GR" altLang="el-GR" sz="1800"/>
              <a:t>είναι</a:t>
            </a:r>
            <a:r>
              <a:rPr lang="el-GR" altLang="el-GR" sz="1800">
                <a:cs typeface="Times New Roman" panose="02020603050405020304" pitchFamily="18" charset="0"/>
              </a:rPr>
              <a:t> το αποτέλεσμα της </a:t>
            </a:r>
            <a:r>
              <a:rPr lang="el-GR" altLang="el-GR" sz="1800">
                <a:solidFill>
                  <a:schemeClr val="accent1"/>
                </a:solidFill>
                <a:cs typeface="Times New Roman" panose="02020603050405020304" pitchFamily="18" charset="0"/>
              </a:rPr>
              <a:t>συγκέντρωσης </a:t>
            </a:r>
            <a:r>
              <a:rPr lang="el-GR" altLang="el-GR" sz="1800">
                <a:solidFill>
                  <a:schemeClr val="accent1"/>
                </a:solidFill>
              </a:rPr>
              <a:t>ηλεκτρονικής</a:t>
            </a:r>
            <a:r>
              <a:rPr lang="el-GR" altLang="el-GR" sz="1800">
                <a:solidFill>
                  <a:schemeClr val="accent1"/>
                </a:solidFill>
                <a:cs typeface="Times New Roman" panose="02020603050405020304" pitchFamily="18" charset="0"/>
              </a:rPr>
              <a:t> πυκνότητας στην δεσμική περιοχή</a:t>
            </a:r>
            <a:r>
              <a:rPr lang="el-GR" altLang="el-GR" sz="1800">
                <a:cs typeface="Times New Roman" panose="02020603050405020304" pitchFamily="18" charset="0"/>
              </a:rPr>
              <a:t> σε τέτοια έκταση που να επαρκεί για την εξισορρόπηση των απωστικών δυνάμεων ανάμεσα στους πυρήνες. </a:t>
            </a:r>
            <a:endParaRPr lang="el-GR" altLang="el-GR" sz="1800"/>
          </a:p>
          <a:p>
            <a:pPr eaLnBrk="1" hangingPunct="1">
              <a:spcBef>
                <a:spcPct val="50000"/>
              </a:spcBef>
              <a:buFontTx/>
              <a:buNone/>
            </a:pPr>
            <a:r>
              <a:rPr lang="el-GR" altLang="el-GR" sz="1800">
                <a:cs typeface="Times New Roman" panose="02020603050405020304" pitchFamily="18" charset="0"/>
              </a:rPr>
              <a:t>Ο χημικός δεσμός λοιπόν αντιπροσωπεύει μια </a:t>
            </a:r>
            <a:r>
              <a:rPr lang="el-GR" altLang="el-GR" sz="1800">
                <a:solidFill>
                  <a:schemeClr val="accent1"/>
                </a:solidFill>
                <a:cs typeface="Times New Roman" panose="02020603050405020304" pitchFamily="18" charset="0"/>
              </a:rPr>
              <a:t>κατάσταση ηλεκτροστατικής ισορροπίας</a:t>
            </a:r>
            <a:r>
              <a:rPr lang="el-GR" altLang="el-GR" sz="1800">
                <a:cs typeface="Times New Roman" panose="02020603050405020304" pitchFamily="18" charset="0"/>
              </a:rPr>
              <a:t> καθώς η συνισταμένη δύναμη που δρα σε κάθε πυρήνα είναι μηδενική για μια συγκεκριμένη απόσταση </a:t>
            </a:r>
            <a:r>
              <a:rPr lang="en-US" altLang="el-GR" sz="1800">
                <a:cs typeface="Times New Roman" panose="02020603050405020304" pitchFamily="18" charset="0"/>
              </a:rPr>
              <a:t>R</a:t>
            </a:r>
            <a:r>
              <a:rPr lang="el-GR" altLang="el-GR" sz="1800">
                <a:cs typeface="Times New Roman" panose="02020603050405020304" pitchFamily="18" charset="0"/>
              </a:rPr>
              <a:t> ανάμεσα στους πυρήνες</a:t>
            </a:r>
            <a:r>
              <a:rPr lang="el-GR" altLang="el-GR" sz="1800"/>
              <a:t>.</a:t>
            </a:r>
            <a:endParaRPr lang="en-GB" altLang="el-GR" sz="1800"/>
          </a:p>
        </p:txBody>
      </p:sp>
      <p:pic>
        <p:nvPicPr>
          <p:cNvPr id="4103" name="Picture 10">
            <a:extLst>
              <a:ext uri="{FF2B5EF4-FFF2-40B4-BE49-F238E27FC236}">
                <a16:creationId xmlns:a16="http://schemas.microsoft.com/office/drawing/2014/main" id="{D0A18D0A-C27E-4DD9-BB90-A78F09AF206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3962400"/>
            <a:ext cx="3352800" cy="275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4" name="Picture 11">
            <a:extLst>
              <a:ext uri="{FF2B5EF4-FFF2-40B4-BE49-F238E27FC236}">
                <a16:creationId xmlns:a16="http://schemas.microsoft.com/office/drawing/2014/main" id="{39DC523F-0EE5-4225-9220-1960EF9BB39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6400" y="3962400"/>
            <a:ext cx="32004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a:extLst>
              <a:ext uri="{FF2B5EF4-FFF2-40B4-BE49-F238E27FC236}">
                <a16:creationId xmlns:a16="http://schemas.microsoft.com/office/drawing/2014/main" id="{600AD994-A035-4AE3-B228-D6BA030DDFE6}"/>
              </a:ext>
            </a:extLst>
          </p:cNvPr>
          <p:cNvSpPr txBox="1"/>
          <p:nvPr/>
        </p:nvSpPr>
        <p:spPr>
          <a:xfrm>
            <a:off x="1785938" y="4071938"/>
            <a:ext cx="1928812" cy="461962"/>
          </a:xfrm>
          <a:prstGeom prst="rect">
            <a:avLst/>
          </a:prstGeom>
          <a:noFill/>
        </p:spPr>
        <p:txBody>
          <a:bodyPr>
            <a:spAutoFit/>
          </a:bodyPr>
          <a:lstStyle/>
          <a:p>
            <a:pPr eaLnBrk="1" hangingPunct="1">
              <a:defRPr/>
            </a:pPr>
            <a:r>
              <a:rPr lang="el-GR" b="1" dirty="0">
                <a:solidFill>
                  <a:schemeClr val="bg1"/>
                </a:solidFill>
                <a:effectLst>
                  <a:outerShdw blurRad="38100" dist="38100" dir="2700000" algn="tl">
                    <a:srgbClr val="000000">
                      <a:alpha val="43137"/>
                    </a:srgbClr>
                  </a:outerShdw>
                </a:effectLst>
              </a:rPr>
              <a:t>Σ</a:t>
            </a:r>
            <a:r>
              <a:rPr lang="en-US" b="1" dirty="0">
                <a:solidFill>
                  <a:schemeClr val="bg1"/>
                </a:solidFill>
                <a:effectLst>
                  <a:outerShdw blurRad="38100" dist="38100" dir="2700000" algn="tl">
                    <a:srgbClr val="000000">
                      <a:alpha val="43137"/>
                    </a:srgbClr>
                  </a:outerShdw>
                </a:effectLst>
              </a:rPr>
              <a:t>F=F</a:t>
            </a:r>
            <a:r>
              <a:rPr lang="el-GR" b="1" baseline="-25000" dirty="0">
                <a:solidFill>
                  <a:schemeClr val="bg1"/>
                </a:solidFill>
                <a:effectLst>
                  <a:outerShdw blurRad="38100" dist="38100" dir="2700000" algn="tl">
                    <a:srgbClr val="000000">
                      <a:alpha val="43137"/>
                    </a:srgbClr>
                  </a:outerShdw>
                </a:effectLst>
              </a:rPr>
              <a:t>απ </a:t>
            </a:r>
            <a:r>
              <a:rPr lang="el-GR" b="1" dirty="0">
                <a:solidFill>
                  <a:schemeClr val="bg1"/>
                </a:solidFill>
                <a:effectLst>
                  <a:outerShdw blurRad="38100" dist="38100" dir="2700000" algn="tl">
                    <a:srgbClr val="000000">
                      <a:alpha val="43137"/>
                    </a:srgbClr>
                  </a:outerShdw>
                </a:effectLst>
              </a:rPr>
              <a:t>- </a:t>
            </a:r>
            <a:r>
              <a:rPr lang="en-US" b="1" dirty="0">
                <a:solidFill>
                  <a:schemeClr val="bg1"/>
                </a:solidFill>
                <a:effectLst>
                  <a:outerShdw blurRad="38100" dist="38100" dir="2700000" algn="tl">
                    <a:srgbClr val="000000">
                      <a:alpha val="43137"/>
                    </a:srgbClr>
                  </a:outerShdw>
                </a:effectLst>
              </a:rPr>
              <a:t>F</a:t>
            </a:r>
            <a:r>
              <a:rPr lang="el-GR" b="1" baseline="-25000" dirty="0" err="1">
                <a:solidFill>
                  <a:schemeClr val="bg1"/>
                </a:solidFill>
                <a:effectLst>
                  <a:outerShdw blurRad="38100" dist="38100" dir="2700000" algn="tl">
                    <a:srgbClr val="000000">
                      <a:alpha val="43137"/>
                    </a:srgbClr>
                  </a:outerShdw>
                </a:effectLst>
              </a:rPr>
              <a:t>ελκ</a:t>
            </a:r>
            <a:endParaRPr lang="el-GR" b="1" baseline="-25000" dirty="0">
              <a:solidFill>
                <a:schemeClr val="bg1"/>
              </a:solidFill>
              <a:effectLst>
                <a:outerShdw blurRad="38100" dist="38100" dir="2700000" algn="tl">
                  <a:srgbClr val="000000">
                    <a:alpha val="43137"/>
                  </a:srgbClr>
                </a:outerShdw>
              </a:effectLst>
            </a:endParaRPr>
          </a:p>
        </p:txBody>
      </p:sp>
      <p:sp>
        <p:nvSpPr>
          <p:cNvPr id="10" name="TextBox 9">
            <a:extLst>
              <a:ext uri="{FF2B5EF4-FFF2-40B4-BE49-F238E27FC236}">
                <a16:creationId xmlns:a16="http://schemas.microsoft.com/office/drawing/2014/main" id="{FCB65013-B3F6-4F14-AF90-AF338316A7B2}"/>
              </a:ext>
            </a:extLst>
          </p:cNvPr>
          <p:cNvSpPr txBox="1"/>
          <p:nvPr/>
        </p:nvSpPr>
        <p:spPr>
          <a:xfrm>
            <a:off x="6143625" y="4000500"/>
            <a:ext cx="2500313" cy="584200"/>
          </a:xfrm>
          <a:prstGeom prst="rect">
            <a:avLst/>
          </a:prstGeom>
          <a:noFill/>
        </p:spPr>
        <p:txBody>
          <a:bodyPr>
            <a:spAutoFit/>
          </a:bodyPr>
          <a:lstStyle/>
          <a:p>
            <a:pPr eaLnBrk="1" hangingPunct="1">
              <a:defRPr/>
            </a:pPr>
            <a:r>
              <a:rPr lang="en-US" sz="1600" b="1" dirty="0">
                <a:solidFill>
                  <a:schemeClr val="bg1"/>
                </a:solidFill>
                <a:effectLst>
                  <a:outerShdw blurRad="38100" dist="38100" dir="2700000" algn="tl">
                    <a:srgbClr val="000000">
                      <a:alpha val="43137"/>
                    </a:srgbClr>
                  </a:outerShdw>
                </a:effectLst>
              </a:rPr>
              <a:t>U&gt;0 : </a:t>
            </a:r>
            <a:r>
              <a:rPr lang="el-GR" sz="1600" b="1" dirty="0" err="1">
                <a:solidFill>
                  <a:schemeClr val="bg1"/>
                </a:solidFill>
                <a:effectLst>
                  <a:outerShdw blurRad="38100" dist="38100" dir="2700000" algn="tl">
                    <a:srgbClr val="000000">
                      <a:alpha val="43137"/>
                    </a:srgbClr>
                  </a:outerShdw>
                </a:effectLst>
              </a:rPr>
              <a:t>Απωστικές</a:t>
            </a:r>
            <a:r>
              <a:rPr lang="el-GR" sz="1600" b="1" dirty="0">
                <a:solidFill>
                  <a:schemeClr val="bg1"/>
                </a:solidFill>
                <a:effectLst>
                  <a:outerShdw blurRad="38100" dist="38100" dir="2700000" algn="tl">
                    <a:srgbClr val="000000">
                      <a:alpha val="43137"/>
                    </a:srgbClr>
                  </a:outerShdw>
                </a:effectLst>
              </a:rPr>
              <a:t> Δυνάμεις</a:t>
            </a:r>
          </a:p>
          <a:p>
            <a:pPr eaLnBrk="1" hangingPunct="1">
              <a:defRPr/>
            </a:pPr>
            <a:r>
              <a:rPr lang="en-US" sz="1600" b="1" dirty="0">
                <a:solidFill>
                  <a:schemeClr val="bg1"/>
                </a:solidFill>
                <a:effectLst>
                  <a:outerShdw blurRad="38100" dist="38100" dir="2700000" algn="tl">
                    <a:srgbClr val="000000">
                      <a:alpha val="43137"/>
                    </a:srgbClr>
                  </a:outerShdw>
                </a:effectLst>
              </a:rPr>
              <a:t>U</a:t>
            </a:r>
            <a:r>
              <a:rPr lang="el-GR" sz="1600" b="1" dirty="0">
                <a:solidFill>
                  <a:schemeClr val="bg1"/>
                </a:solidFill>
                <a:effectLst>
                  <a:outerShdw blurRad="38100" dist="38100" dir="2700000" algn="tl">
                    <a:srgbClr val="000000">
                      <a:alpha val="43137"/>
                    </a:srgbClr>
                  </a:outerShdw>
                </a:effectLst>
              </a:rPr>
              <a:t>&lt;</a:t>
            </a:r>
            <a:r>
              <a:rPr lang="en-US" sz="1600" b="1" dirty="0">
                <a:solidFill>
                  <a:schemeClr val="bg1"/>
                </a:solidFill>
                <a:effectLst>
                  <a:outerShdw blurRad="38100" dist="38100" dir="2700000" algn="tl">
                    <a:srgbClr val="000000">
                      <a:alpha val="43137"/>
                    </a:srgbClr>
                  </a:outerShdw>
                </a:effectLst>
              </a:rPr>
              <a:t>0 : </a:t>
            </a:r>
            <a:r>
              <a:rPr lang="el-GR" sz="1600" b="1" dirty="0">
                <a:solidFill>
                  <a:schemeClr val="bg1"/>
                </a:solidFill>
                <a:effectLst>
                  <a:outerShdw blurRad="38100" dist="38100" dir="2700000" algn="tl">
                    <a:srgbClr val="000000">
                      <a:alpha val="43137"/>
                    </a:srgbClr>
                  </a:outerShdw>
                </a:effectLst>
              </a:rPr>
              <a:t>Ελκτικές Δυνάμεις</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2">
            <a:extLst>
              <a:ext uri="{FF2B5EF4-FFF2-40B4-BE49-F238E27FC236}">
                <a16:creationId xmlns:a16="http://schemas.microsoft.com/office/drawing/2014/main" id="{506CE363-A4C3-4E00-A6E8-B885E733521C}"/>
              </a:ext>
            </a:extLst>
          </p:cNvPr>
          <p:cNvSpPr txBox="1">
            <a:spLocks noChangeArrowheads="1"/>
          </p:cNvSpPr>
          <p:nvPr/>
        </p:nvSpPr>
        <p:spPr bwMode="auto">
          <a:xfrm>
            <a:off x="685800" y="0"/>
            <a:ext cx="78486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el-GR" altLang="el-GR" sz="2800" b="1" i="1">
                <a:solidFill>
                  <a:schemeClr val="tx2"/>
                </a:solidFill>
              </a:rPr>
              <a:t>Ομοιοπολικός δεσμός – Κβαντομηχανική Θεώρηση</a:t>
            </a:r>
            <a:r>
              <a:rPr lang="en-US" altLang="el-GR" sz="2800" b="1" i="1">
                <a:solidFill>
                  <a:schemeClr val="tx2"/>
                </a:solidFill>
              </a:rPr>
              <a:t> </a:t>
            </a:r>
            <a:r>
              <a:rPr lang="el-GR" altLang="el-GR" sz="2800" b="1" i="1">
                <a:solidFill>
                  <a:schemeClr val="tx2"/>
                </a:solidFill>
              </a:rPr>
              <a:t>Τάξη δεσμού</a:t>
            </a:r>
            <a:endParaRPr lang="en-GB" altLang="el-GR" sz="2800" b="1" i="1">
              <a:solidFill>
                <a:schemeClr val="tx2"/>
              </a:solidFill>
            </a:endParaRPr>
          </a:p>
        </p:txBody>
      </p:sp>
      <p:sp>
        <p:nvSpPr>
          <p:cNvPr id="29703" name="Text Box 7">
            <a:extLst>
              <a:ext uri="{FF2B5EF4-FFF2-40B4-BE49-F238E27FC236}">
                <a16:creationId xmlns:a16="http://schemas.microsoft.com/office/drawing/2014/main" id="{A4B103E9-86CE-4444-B32D-01926B9E520F}"/>
              </a:ext>
            </a:extLst>
          </p:cNvPr>
          <p:cNvSpPr txBox="1">
            <a:spLocks noChangeArrowheads="1"/>
          </p:cNvSpPr>
          <p:nvPr/>
        </p:nvSpPr>
        <p:spPr bwMode="auto">
          <a:xfrm>
            <a:off x="609600" y="1143000"/>
            <a:ext cx="8001000" cy="581025"/>
          </a:xfrm>
          <a:prstGeom prst="rect">
            <a:avLst/>
          </a:prstGeom>
          <a:noFill/>
          <a:ln w="9525">
            <a:noFill/>
            <a:miter lim="800000"/>
            <a:headEnd/>
            <a:tailEnd/>
          </a:ln>
          <a:effectLst/>
        </p:spPr>
        <p:txBody>
          <a:bodyPr>
            <a:spAutoFit/>
          </a:bodyPr>
          <a:lstStyle/>
          <a:p>
            <a:pPr algn="ctr" eaLnBrk="1" hangingPunct="1">
              <a:spcBef>
                <a:spcPct val="50000"/>
              </a:spcBef>
              <a:defRPr/>
            </a:pPr>
            <a:r>
              <a:rPr lang="el-GR" sz="1600" b="1" u="sng">
                <a:effectLst>
                  <a:outerShdw blurRad="38100" dist="38100" dir="2700000" algn="tl">
                    <a:srgbClr val="000000"/>
                  </a:outerShdw>
                </a:effectLst>
              </a:rPr>
              <a:t>Π</a:t>
            </a:r>
            <a:r>
              <a:rPr lang="el-GR" sz="1600" b="1" u="sng">
                <a:effectLst>
                  <a:outerShdw blurRad="38100" dist="38100" dir="2700000" algn="tl">
                    <a:srgbClr val="000000"/>
                  </a:outerShdw>
                </a:effectLst>
                <a:cs typeface="Times New Roman" pitchFamily="18" charset="0"/>
              </a:rPr>
              <a:t>ροσδιορ</a:t>
            </a:r>
            <a:r>
              <a:rPr lang="el-GR" sz="1600" b="1" u="sng">
                <a:effectLst>
                  <a:outerShdw blurRad="38100" dist="38100" dir="2700000" algn="tl">
                    <a:srgbClr val="000000"/>
                  </a:outerShdw>
                </a:effectLst>
              </a:rPr>
              <a:t>ισμός</a:t>
            </a:r>
            <a:r>
              <a:rPr lang="el-GR" sz="1600" b="1" u="sng">
                <a:effectLst>
                  <a:outerShdw blurRad="38100" dist="38100" dir="2700000" algn="tl">
                    <a:srgbClr val="000000"/>
                  </a:outerShdw>
                </a:effectLst>
                <a:cs typeface="Times New Roman" pitchFamily="18" charset="0"/>
              </a:rPr>
              <a:t> το</a:t>
            </a:r>
            <a:r>
              <a:rPr lang="el-GR" sz="1600" b="1" u="sng">
                <a:effectLst>
                  <a:outerShdw blurRad="38100" dist="38100" dir="2700000" algn="tl">
                    <a:srgbClr val="000000"/>
                  </a:outerShdw>
                </a:effectLst>
              </a:rPr>
              <a:t>υ</a:t>
            </a:r>
            <a:r>
              <a:rPr lang="el-GR" sz="1600" b="1" u="sng">
                <a:effectLst>
                  <a:outerShdw blurRad="38100" dist="38100" dir="2700000" algn="tl">
                    <a:srgbClr val="000000"/>
                  </a:outerShdw>
                </a:effectLst>
                <a:cs typeface="Times New Roman" pitchFamily="18" charset="0"/>
              </a:rPr>
              <a:t> είδο</a:t>
            </a:r>
            <a:r>
              <a:rPr lang="el-GR" sz="1600" b="1" u="sng">
                <a:effectLst>
                  <a:outerShdw blurRad="38100" dist="38100" dir="2700000" algn="tl">
                    <a:srgbClr val="000000"/>
                  </a:outerShdw>
                </a:effectLst>
              </a:rPr>
              <a:t>υ</a:t>
            </a:r>
            <a:r>
              <a:rPr lang="el-GR" sz="1600" b="1" u="sng">
                <a:effectLst>
                  <a:outerShdw blurRad="38100" dist="38100" dir="2700000" algn="tl">
                    <a:srgbClr val="000000"/>
                  </a:outerShdw>
                </a:effectLst>
                <a:cs typeface="Times New Roman" pitchFamily="18" charset="0"/>
              </a:rPr>
              <a:t>ς του δεσμού μέσω της μοριακής ηλεκτρονικής δομής</a:t>
            </a:r>
            <a:r>
              <a:rPr lang="el-GR" sz="1600">
                <a:effectLst>
                  <a:outerShdw blurRad="38100" dist="38100" dir="2700000" algn="tl">
                    <a:srgbClr val="000000"/>
                  </a:outerShdw>
                </a:effectLst>
                <a:cs typeface="Times New Roman" pitchFamily="18" charset="0"/>
              </a:rPr>
              <a:t> </a:t>
            </a:r>
            <a:r>
              <a:rPr lang="el-GR" sz="1600">
                <a:effectLst>
                  <a:outerShdw blurRad="38100" dist="38100" dir="2700000" algn="tl">
                    <a:srgbClr val="000000"/>
                  </a:outerShdw>
                </a:effectLst>
              </a:rPr>
              <a:t>                        </a:t>
            </a:r>
            <a:r>
              <a:rPr lang="el-GR" sz="1600">
                <a:effectLst>
                  <a:outerShdw blurRad="38100" dist="38100" dir="2700000" algn="tl">
                    <a:srgbClr val="000000"/>
                  </a:outerShdw>
                </a:effectLst>
                <a:cs typeface="Times New Roman" pitchFamily="18" charset="0"/>
              </a:rPr>
              <a:t>Για να γίνει αυτό έχει εισαχθεί η έννοια της τάξης δεσμού (</a:t>
            </a:r>
            <a:r>
              <a:rPr lang="en-US" sz="1600">
                <a:effectLst>
                  <a:outerShdw blurRad="38100" dist="38100" dir="2700000" algn="tl">
                    <a:srgbClr val="000000"/>
                  </a:outerShdw>
                </a:effectLst>
                <a:cs typeface="Times New Roman" pitchFamily="18" charset="0"/>
              </a:rPr>
              <a:t>bond order</a:t>
            </a:r>
            <a:r>
              <a:rPr lang="el-GR" sz="1600">
                <a:effectLst>
                  <a:outerShdw blurRad="38100" dist="38100" dir="2700000" algn="tl">
                    <a:srgbClr val="000000"/>
                  </a:outerShdw>
                </a:effectLst>
                <a:cs typeface="Times New Roman" pitchFamily="18" charset="0"/>
              </a:rPr>
              <a:t>):</a:t>
            </a:r>
            <a:endParaRPr lang="en-GB" sz="1600">
              <a:effectLst>
                <a:outerShdw blurRad="38100" dist="38100" dir="2700000" algn="tl">
                  <a:srgbClr val="000000"/>
                </a:outerShdw>
              </a:effectLst>
            </a:endParaRPr>
          </a:p>
        </p:txBody>
      </p:sp>
      <p:pic>
        <p:nvPicPr>
          <p:cNvPr id="30724" name="Picture 8">
            <a:extLst>
              <a:ext uri="{FF2B5EF4-FFF2-40B4-BE49-F238E27FC236}">
                <a16:creationId xmlns:a16="http://schemas.microsoft.com/office/drawing/2014/main" id="{25BDC8F9-586C-4C8C-9BE3-B3F935EC32D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752600"/>
            <a:ext cx="8153400" cy="877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6" name="Text Box 10">
            <a:extLst>
              <a:ext uri="{FF2B5EF4-FFF2-40B4-BE49-F238E27FC236}">
                <a16:creationId xmlns:a16="http://schemas.microsoft.com/office/drawing/2014/main" id="{5EAB5DAF-60D3-46D1-8A88-D30E7DBF0BD7}"/>
              </a:ext>
            </a:extLst>
          </p:cNvPr>
          <p:cNvSpPr txBox="1">
            <a:spLocks noChangeArrowheads="1"/>
          </p:cNvSpPr>
          <p:nvPr/>
        </p:nvSpPr>
        <p:spPr bwMode="auto">
          <a:xfrm>
            <a:off x="1066800" y="2743200"/>
            <a:ext cx="7086600" cy="1803400"/>
          </a:xfrm>
          <a:prstGeom prst="rect">
            <a:avLst/>
          </a:prstGeom>
          <a:noFill/>
          <a:ln w="9525">
            <a:noFill/>
            <a:miter lim="800000"/>
            <a:headEnd/>
            <a:tailEnd/>
          </a:ln>
          <a:effectLst/>
        </p:spPr>
        <p:txBody>
          <a:bodyPr>
            <a:spAutoFit/>
          </a:bodyPr>
          <a:lstStyle/>
          <a:p>
            <a:pPr eaLnBrk="1" hangingPunct="1">
              <a:spcBef>
                <a:spcPct val="50000"/>
              </a:spcBef>
              <a:defRPr/>
            </a:pPr>
            <a:r>
              <a:rPr lang="el-GR" sz="1600">
                <a:effectLst>
                  <a:outerShdw blurRad="38100" dist="38100" dir="2700000" algn="tl">
                    <a:srgbClr val="000000"/>
                  </a:outerShdw>
                </a:effectLst>
                <a:cs typeface="Times New Roman" pitchFamily="18" charset="0"/>
              </a:rPr>
              <a:t>Όταν η τάξη δεσμού παίρνει τη τιμή:</a:t>
            </a:r>
            <a:r>
              <a:rPr lang="en-GB" sz="1600">
                <a:effectLst>
                  <a:outerShdw blurRad="38100" dist="38100" dir="2700000" algn="tl">
                    <a:srgbClr val="000000"/>
                  </a:outerShdw>
                </a:effectLst>
              </a:rPr>
              <a:t> </a:t>
            </a:r>
            <a:endParaRPr lang="el-GR" sz="1600">
              <a:effectLst>
                <a:outerShdw blurRad="38100" dist="38100" dir="2700000" algn="tl">
                  <a:srgbClr val="000000"/>
                </a:outerShdw>
              </a:effectLst>
            </a:endParaRPr>
          </a:p>
          <a:p>
            <a:pPr eaLnBrk="1" hangingPunct="1">
              <a:spcBef>
                <a:spcPct val="50000"/>
              </a:spcBef>
              <a:buFont typeface="Wingdings" pitchFamily="2" charset="2"/>
              <a:buChar char="Ø"/>
              <a:defRPr/>
            </a:pPr>
            <a:r>
              <a:rPr lang="el-GR" sz="1600">
                <a:effectLst>
                  <a:outerShdw blurRad="38100" dist="38100" dir="2700000" algn="tl">
                    <a:srgbClr val="000000"/>
                  </a:outerShdw>
                </a:effectLst>
              </a:rPr>
              <a:t> </a:t>
            </a:r>
            <a:r>
              <a:rPr lang="el-GR" sz="1600">
                <a:effectLst>
                  <a:outerShdw blurRad="38100" dist="38100" dir="2700000" algn="tl">
                    <a:srgbClr val="000000"/>
                  </a:outerShdw>
                </a:effectLst>
                <a:cs typeface="Times New Roman" pitchFamily="18" charset="0"/>
              </a:rPr>
              <a:t>0, τότε ο δεσμός θεωρείται ασταθής και δεν είναι δυνατό να σχηματιστεί</a:t>
            </a:r>
            <a:r>
              <a:rPr lang="en-GB" sz="1600">
                <a:effectLst>
                  <a:outerShdw blurRad="38100" dist="38100" dir="2700000" algn="tl">
                    <a:srgbClr val="000000"/>
                  </a:outerShdw>
                </a:effectLst>
              </a:rPr>
              <a:t> </a:t>
            </a:r>
            <a:endParaRPr lang="el-GR" sz="1600">
              <a:effectLst>
                <a:outerShdw blurRad="38100" dist="38100" dir="2700000" algn="tl">
                  <a:srgbClr val="000000"/>
                </a:outerShdw>
              </a:effectLst>
            </a:endParaRPr>
          </a:p>
          <a:p>
            <a:pPr eaLnBrk="1" hangingPunct="1">
              <a:spcBef>
                <a:spcPct val="50000"/>
              </a:spcBef>
              <a:buFont typeface="Wingdings" pitchFamily="2" charset="2"/>
              <a:buChar char="Ø"/>
              <a:defRPr/>
            </a:pPr>
            <a:r>
              <a:rPr lang="el-GR" sz="1600">
                <a:effectLst>
                  <a:outerShdw blurRad="38100" dist="38100" dir="2700000" algn="tl">
                    <a:srgbClr val="000000"/>
                  </a:outerShdw>
                </a:effectLst>
              </a:rPr>
              <a:t> </a:t>
            </a:r>
            <a:r>
              <a:rPr lang="el-GR" sz="1600">
                <a:effectLst>
                  <a:outerShdw blurRad="38100" dist="38100" dir="2700000" algn="tl">
                    <a:srgbClr val="000000"/>
                  </a:outerShdw>
                </a:effectLst>
                <a:cs typeface="Times New Roman" pitchFamily="18" charset="0"/>
              </a:rPr>
              <a:t>1, τότε σχηματίζεται απλός δεσμός</a:t>
            </a:r>
            <a:r>
              <a:rPr lang="en-GB" sz="1600">
                <a:effectLst>
                  <a:outerShdw blurRad="38100" dist="38100" dir="2700000" algn="tl">
                    <a:srgbClr val="000000"/>
                  </a:outerShdw>
                </a:effectLst>
              </a:rPr>
              <a:t> </a:t>
            </a:r>
            <a:endParaRPr lang="el-GR" sz="1600">
              <a:effectLst>
                <a:outerShdw blurRad="38100" dist="38100" dir="2700000" algn="tl">
                  <a:srgbClr val="000000"/>
                </a:outerShdw>
              </a:effectLst>
            </a:endParaRPr>
          </a:p>
          <a:p>
            <a:pPr eaLnBrk="1" hangingPunct="1">
              <a:spcBef>
                <a:spcPct val="50000"/>
              </a:spcBef>
              <a:buFont typeface="Wingdings" pitchFamily="2" charset="2"/>
              <a:buChar char="Ø"/>
              <a:defRPr/>
            </a:pPr>
            <a:r>
              <a:rPr lang="el-GR" sz="1600">
                <a:effectLst>
                  <a:outerShdw blurRad="38100" dist="38100" dir="2700000" algn="tl">
                    <a:srgbClr val="000000"/>
                  </a:outerShdw>
                </a:effectLst>
              </a:rPr>
              <a:t> </a:t>
            </a:r>
            <a:r>
              <a:rPr lang="el-GR" sz="1600">
                <a:effectLst>
                  <a:outerShdw blurRad="38100" dist="38100" dir="2700000" algn="tl">
                    <a:srgbClr val="000000"/>
                  </a:outerShdw>
                </a:effectLst>
                <a:cs typeface="Times New Roman" pitchFamily="18" charset="0"/>
              </a:rPr>
              <a:t>2, τότε σχηματίζεται διπλός δεσμός</a:t>
            </a:r>
            <a:r>
              <a:rPr lang="en-GB" sz="1600">
                <a:effectLst>
                  <a:outerShdw blurRad="38100" dist="38100" dir="2700000" algn="tl">
                    <a:srgbClr val="000000"/>
                  </a:outerShdw>
                </a:effectLst>
              </a:rPr>
              <a:t> </a:t>
            </a:r>
            <a:endParaRPr lang="el-GR" sz="1600">
              <a:effectLst>
                <a:outerShdw blurRad="38100" dist="38100" dir="2700000" algn="tl">
                  <a:srgbClr val="000000"/>
                </a:outerShdw>
              </a:effectLst>
            </a:endParaRPr>
          </a:p>
          <a:p>
            <a:pPr eaLnBrk="1" hangingPunct="1">
              <a:spcBef>
                <a:spcPct val="50000"/>
              </a:spcBef>
              <a:buFont typeface="Wingdings" pitchFamily="2" charset="2"/>
              <a:buChar char="Ø"/>
              <a:defRPr/>
            </a:pPr>
            <a:r>
              <a:rPr lang="el-GR" sz="1600">
                <a:effectLst>
                  <a:outerShdw blurRad="38100" dist="38100" dir="2700000" algn="tl">
                    <a:srgbClr val="000000"/>
                  </a:outerShdw>
                </a:effectLst>
              </a:rPr>
              <a:t> </a:t>
            </a:r>
            <a:r>
              <a:rPr lang="el-GR" sz="1600">
                <a:effectLst>
                  <a:outerShdw blurRad="38100" dist="38100" dir="2700000" algn="tl">
                    <a:srgbClr val="000000"/>
                  </a:outerShdw>
                </a:effectLst>
                <a:cs typeface="Times New Roman" pitchFamily="18" charset="0"/>
              </a:rPr>
              <a:t>3, τότε σχηματίζεται τριπλός δεσμός</a:t>
            </a:r>
            <a:r>
              <a:rPr lang="en-GB" sz="1600">
                <a:effectLst>
                  <a:outerShdw blurRad="38100" dist="38100" dir="2700000" algn="tl">
                    <a:srgbClr val="000000"/>
                  </a:outerShdw>
                </a:effectLst>
              </a:rPr>
              <a:t> </a:t>
            </a:r>
          </a:p>
        </p:txBody>
      </p:sp>
      <p:pic>
        <p:nvPicPr>
          <p:cNvPr id="30726" name="Picture 11">
            <a:extLst>
              <a:ext uri="{FF2B5EF4-FFF2-40B4-BE49-F238E27FC236}">
                <a16:creationId xmlns:a16="http://schemas.microsoft.com/office/drawing/2014/main" id="{CB1670A1-5A98-4E67-AB8A-D53F30C8CF6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648200"/>
            <a:ext cx="45720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7" name="Picture 12">
            <a:extLst>
              <a:ext uri="{FF2B5EF4-FFF2-40B4-BE49-F238E27FC236}">
                <a16:creationId xmlns:a16="http://schemas.microsoft.com/office/drawing/2014/main" id="{96A4913B-7EBC-4C02-9CE1-20B27524684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3000" y="4648200"/>
            <a:ext cx="4191000" cy="209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9" name="Text Box 13">
            <a:extLst>
              <a:ext uri="{FF2B5EF4-FFF2-40B4-BE49-F238E27FC236}">
                <a16:creationId xmlns:a16="http://schemas.microsoft.com/office/drawing/2014/main" id="{CC338EE3-B6AF-4281-9004-9C6DA12E5A6F}"/>
              </a:ext>
            </a:extLst>
          </p:cNvPr>
          <p:cNvSpPr txBox="1">
            <a:spLocks noChangeArrowheads="1"/>
          </p:cNvSpPr>
          <p:nvPr/>
        </p:nvSpPr>
        <p:spPr bwMode="auto">
          <a:xfrm>
            <a:off x="2514600" y="6019800"/>
            <a:ext cx="1981200" cy="336550"/>
          </a:xfrm>
          <a:prstGeom prst="rect">
            <a:avLst/>
          </a:prstGeom>
          <a:noFill/>
          <a:ln w="9525">
            <a:noFill/>
            <a:miter lim="800000"/>
            <a:headEnd/>
            <a:tailEnd/>
          </a:ln>
          <a:effectLst/>
        </p:spPr>
        <p:txBody>
          <a:bodyPr>
            <a:spAutoFit/>
          </a:bodyPr>
          <a:lstStyle/>
          <a:p>
            <a:pPr eaLnBrk="1" hangingPunct="1">
              <a:spcBef>
                <a:spcPct val="50000"/>
              </a:spcBef>
              <a:defRPr/>
            </a:pPr>
            <a:r>
              <a:rPr lang="el-GR" sz="1600" b="1">
                <a:solidFill>
                  <a:srgbClr val="FF0066"/>
                </a:solidFill>
                <a:effectLst>
                  <a:outerShdw blurRad="38100" dist="38100" dir="2700000" algn="tl">
                    <a:srgbClr val="000000"/>
                  </a:outerShdw>
                </a:effectLst>
              </a:rPr>
              <a:t>Τάξη</a:t>
            </a:r>
            <a:r>
              <a:rPr lang="en-US" sz="1600" b="1">
                <a:solidFill>
                  <a:srgbClr val="FF0066"/>
                </a:solidFill>
                <a:effectLst>
                  <a:outerShdw blurRad="38100" dist="38100" dir="2700000" algn="tl">
                    <a:srgbClr val="000000"/>
                  </a:outerShdw>
                </a:effectLst>
              </a:rPr>
              <a:t> </a:t>
            </a:r>
            <a:r>
              <a:rPr lang="el-GR" sz="1600" b="1">
                <a:solidFill>
                  <a:srgbClr val="FF0066"/>
                </a:solidFill>
                <a:effectLst>
                  <a:outerShdw blurRad="38100" dist="38100" dir="2700000" algn="tl">
                    <a:srgbClr val="000000"/>
                  </a:outerShdw>
                </a:effectLst>
              </a:rPr>
              <a:t>Δεσμού</a:t>
            </a:r>
            <a:r>
              <a:rPr lang="en-US" sz="1600" b="1">
                <a:solidFill>
                  <a:srgbClr val="FF0066"/>
                </a:solidFill>
                <a:effectLst>
                  <a:outerShdw blurRad="38100" dist="38100" dir="2700000" algn="tl">
                    <a:srgbClr val="000000"/>
                  </a:outerShdw>
                </a:effectLst>
              </a:rPr>
              <a:t>: 1</a:t>
            </a:r>
            <a:endParaRPr lang="en-GB" sz="1600" b="1">
              <a:solidFill>
                <a:srgbClr val="FF0066"/>
              </a:solidFill>
              <a:effectLst>
                <a:outerShdw blurRad="38100" dist="38100" dir="2700000" algn="tl">
                  <a:srgbClr val="000000"/>
                </a:outerShdw>
              </a:effectLst>
            </a:endParaRPr>
          </a:p>
        </p:txBody>
      </p:sp>
      <p:sp>
        <p:nvSpPr>
          <p:cNvPr id="29710" name="Text Box 14">
            <a:extLst>
              <a:ext uri="{FF2B5EF4-FFF2-40B4-BE49-F238E27FC236}">
                <a16:creationId xmlns:a16="http://schemas.microsoft.com/office/drawing/2014/main" id="{4D7CFEF8-CA46-48EC-8DE9-1BE428094F7A}"/>
              </a:ext>
            </a:extLst>
          </p:cNvPr>
          <p:cNvSpPr txBox="1">
            <a:spLocks noChangeArrowheads="1"/>
          </p:cNvSpPr>
          <p:nvPr/>
        </p:nvSpPr>
        <p:spPr bwMode="auto">
          <a:xfrm>
            <a:off x="6934200" y="6019800"/>
            <a:ext cx="1981200" cy="336550"/>
          </a:xfrm>
          <a:prstGeom prst="rect">
            <a:avLst/>
          </a:prstGeom>
          <a:noFill/>
          <a:ln w="9525">
            <a:noFill/>
            <a:miter lim="800000"/>
            <a:headEnd/>
            <a:tailEnd/>
          </a:ln>
          <a:effectLst/>
        </p:spPr>
        <p:txBody>
          <a:bodyPr>
            <a:spAutoFit/>
          </a:bodyPr>
          <a:lstStyle/>
          <a:p>
            <a:pPr eaLnBrk="1" hangingPunct="1">
              <a:spcBef>
                <a:spcPct val="50000"/>
              </a:spcBef>
              <a:defRPr/>
            </a:pPr>
            <a:r>
              <a:rPr lang="el-GR" sz="1600" b="1">
                <a:solidFill>
                  <a:srgbClr val="FF0066"/>
                </a:solidFill>
                <a:effectLst>
                  <a:outerShdw blurRad="38100" dist="38100" dir="2700000" algn="tl">
                    <a:srgbClr val="000000"/>
                  </a:outerShdw>
                </a:effectLst>
              </a:rPr>
              <a:t>Τάξη</a:t>
            </a:r>
            <a:r>
              <a:rPr lang="en-US" sz="1600" b="1">
                <a:solidFill>
                  <a:srgbClr val="FF0066"/>
                </a:solidFill>
                <a:effectLst>
                  <a:outerShdw blurRad="38100" dist="38100" dir="2700000" algn="tl">
                    <a:srgbClr val="000000"/>
                  </a:outerShdw>
                </a:effectLst>
              </a:rPr>
              <a:t> </a:t>
            </a:r>
            <a:r>
              <a:rPr lang="el-GR" sz="1600" b="1">
                <a:solidFill>
                  <a:srgbClr val="FF0066"/>
                </a:solidFill>
                <a:effectLst>
                  <a:outerShdw blurRad="38100" dist="38100" dir="2700000" algn="tl">
                    <a:srgbClr val="000000"/>
                  </a:outerShdw>
                </a:effectLst>
              </a:rPr>
              <a:t>Δεσμού</a:t>
            </a:r>
            <a:r>
              <a:rPr lang="en-US" sz="1600" b="1">
                <a:solidFill>
                  <a:srgbClr val="FF0066"/>
                </a:solidFill>
                <a:effectLst>
                  <a:outerShdw blurRad="38100" dist="38100" dir="2700000" algn="tl">
                    <a:srgbClr val="000000"/>
                  </a:outerShdw>
                </a:effectLst>
              </a:rPr>
              <a:t>:</a:t>
            </a:r>
            <a:r>
              <a:rPr lang="el-GR" sz="1600" b="1">
                <a:solidFill>
                  <a:srgbClr val="FF0066"/>
                </a:solidFill>
                <a:effectLst>
                  <a:outerShdw blurRad="38100" dist="38100" dir="2700000" algn="tl">
                    <a:srgbClr val="000000"/>
                  </a:outerShdw>
                </a:effectLst>
              </a:rPr>
              <a:t>  0</a:t>
            </a:r>
            <a:endParaRPr lang="en-GB" sz="1600" b="1">
              <a:solidFill>
                <a:srgbClr val="FF0066"/>
              </a:solidFill>
              <a:effectLst>
                <a:outerShdw blurRad="38100" dist="38100" dir="2700000" algn="tl">
                  <a:srgbClr val="000000"/>
                </a:outerShdw>
              </a:effectLst>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2">
            <a:extLst>
              <a:ext uri="{FF2B5EF4-FFF2-40B4-BE49-F238E27FC236}">
                <a16:creationId xmlns:a16="http://schemas.microsoft.com/office/drawing/2014/main" id="{ECF4C41E-7FCD-4BD6-85B4-50B31CA8429F}"/>
              </a:ext>
            </a:extLst>
          </p:cNvPr>
          <p:cNvSpPr txBox="1">
            <a:spLocks noChangeArrowheads="1"/>
          </p:cNvSpPr>
          <p:nvPr/>
        </p:nvSpPr>
        <p:spPr bwMode="auto">
          <a:xfrm>
            <a:off x="685800" y="0"/>
            <a:ext cx="78486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el-GR" altLang="el-GR" sz="2800" b="1" i="1">
                <a:solidFill>
                  <a:schemeClr val="tx2"/>
                </a:solidFill>
              </a:rPr>
              <a:t>Ομοιοπολικός δεσμός – Κβαντομηχανική Θεώρηση</a:t>
            </a:r>
            <a:r>
              <a:rPr lang="en-US" altLang="el-GR" sz="2800" b="1" i="1">
                <a:solidFill>
                  <a:schemeClr val="tx2"/>
                </a:solidFill>
              </a:rPr>
              <a:t> </a:t>
            </a:r>
            <a:r>
              <a:rPr lang="el-GR" altLang="el-GR" sz="2800" b="1" i="1">
                <a:solidFill>
                  <a:schemeClr val="tx2"/>
                </a:solidFill>
              </a:rPr>
              <a:t>Ομοπυρηνικά διατομικά μόρια</a:t>
            </a:r>
            <a:endParaRPr lang="en-GB" altLang="el-GR" sz="2800" b="1" i="1">
              <a:solidFill>
                <a:schemeClr val="tx2"/>
              </a:solidFill>
            </a:endParaRPr>
          </a:p>
        </p:txBody>
      </p:sp>
      <p:pic>
        <p:nvPicPr>
          <p:cNvPr id="31747" name="Picture 3">
            <a:extLst>
              <a:ext uri="{FF2B5EF4-FFF2-40B4-BE49-F238E27FC236}">
                <a16:creationId xmlns:a16="http://schemas.microsoft.com/office/drawing/2014/main" id="{BAD1F5DA-1DCB-4AF3-89C2-98F1F1496F8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914400"/>
            <a:ext cx="5194300"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4" name="Text Box 4">
            <a:extLst>
              <a:ext uri="{FF2B5EF4-FFF2-40B4-BE49-F238E27FC236}">
                <a16:creationId xmlns:a16="http://schemas.microsoft.com/office/drawing/2014/main" id="{F11E6871-1CA5-4D7B-BF6A-DF8A937BD62D}"/>
              </a:ext>
            </a:extLst>
          </p:cNvPr>
          <p:cNvSpPr txBox="1">
            <a:spLocks noChangeArrowheads="1"/>
          </p:cNvSpPr>
          <p:nvPr/>
        </p:nvSpPr>
        <p:spPr bwMode="auto">
          <a:xfrm>
            <a:off x="1600200" y="6521450"/>
            <a:ext cx="2971800" cy="336550"/>
          </a:xfrm>
          <a:prstGeom prst="rect">
            <a:avLst/>
          </a:prstGeom>
          <a:noFill/>
          <a:ln w="9525">
            <a:noFill/>
            <a:miter lim="800000"/>
            <a:headEnd/>
            <a:tailEnd/>
          </a:ln>
          <a:effectLst/>
        </p:spPr>
        <p:txBody>
          <a:bodyPr>
            <a:spAutoFit/>
          </a:bodyPr>
          <a:lstStyle/>
          <a:p>
            <a:pPr eaLnBrk="1" hangingPunct="1">
              <a:spcBef>
                <a:spcPct val="50000"/>
              </a:spcBef>
              <a:defRPr/>
            </a:pPr>
            <a:r>
              <a:rPr lang="el-GR" sz="1600" b="1">
                <a:solidFill>
                  <a:srgbClr val="FF0066"/>
                </a:solidFill>
                <a:effectLst>
                  <a:outerShdw blurRad="38100" dist="38100" dir="2700000" algn="tl">
                    <a:srgbClr val="000000"/>
                  </a:outerShdw>
                </a:effectLst>
                <a:cs typeface="Times New Roman" pitchFamily="18" charset="0"/>
              </a:rPr>
              <a:t>Μοριακή ηλεκτρονική δομή </a:t>
            </a:r>
            <a:r>
              <a:rPr lang="en-US" sz="1600" b="1">
                <a:solidFill>
                  <a:srgbClr val="FF0066"/>
                </a:solidFill>
                <a:effectLst>
                  <a:outerShdw blurRad="38100" dist="38100" dir="2700000" algn="tl">
                    <a:srgbClr val="000000"/>
                  </a:outerShdw>
                </a:effectLst>
                <a:cs typeface="Times New Roman" pitchFamily="18" charset="0"/>
              </a:rPr>
              <a:t>N</a:t>
            </a:r>
            <a:r>
              <a:rPr lang="el-GR" sz="1600" b="1" baseline="-30000">
                <a:solidFill>
                  <a:srgbClr val="FF0066"/>
                </a:solidFill>
                <a:effectLst>
                  <a:outerShdw blurRad="38100" dist="38100" dir="2700000" algn="tl">
                    <a:srgbClr val="000000"/>
                  </a:outerShdw>
                </a:effectLst>
                <a:cs typeface="Times New Roman" pitchFamily="18" charset="0"/>
              </a:rPr>
              <a:t>2</a:t>
            </a:r>
            <a:r>
              <a:rPr lang="en-GB" sz="1600" b="1">
                <a:solidFill>
                  <a:srgbClr val="FF0066"/>
                </a:solidFill>
                <a:effectLst>
                  <a:outerShdw blurRad="38100" dist="38100" dir="2700000" algn="tl">
                    <a:srgbClr val="000000"/>
                  </a:outerShdw>
                </a:effectLst>
              </a:rPr>
              <a:t> </a:t>
            </a:r>
          </a:p>
        </p:txBody>
      </p:sp>
      <p:pic>
        <p:nvPicPr>
          <p:cNvPr id="31749" name="Picture 5">
            <a:extLst>
              <a:ext uri="{FF2B5EF4-FFF2-40B4-BE49-F238E27FC236}">
                <a16:creationId xmlns:a16="http://schemas.microsoft.com/office/drawing/2014/main" id="{85D34F52-4432-4E74-AD07-07F37B76E45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3600" y="3048000"/>
            <a:ext cx="8839200" cy="658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Box 2">
            <a:extLst>
              <a:ext uri="{FF2B5EF4-FFF2-40B4-BE49-F238E27FC236}">
                <a16:creationId xmlns:a16="http://schemas.microsoft.com/office/drawing/2014/main" id="{4822398B-6216-4F67-9C72-6074576BC0FF}"/>
              </a:ext>
            </a:extLst>
          </p:cNvPr>
          <p:cNvSpPr txBox="1">
            <a:spLocks noChangeArrowheads="1"/>
          </p:cNvSpPr>
          <p:nvPr/>
        </p:nvSpPr>
        <p:spPr bwMode="auto">
          <a:xfrm>
            <a:off x="685800" y="0"/>
            <a:ext cx="78486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el-GR" altLang="el-GR" sz="2800" b="1" i="1">
                <a:solidFill>
                  <a:schemeClr val="tx2"/>
                </a:solidFill>
              </a:rPr>
              <a:t>Ομοιοπολικός δεσμός – Κβαντομηχανική Θεώρηση</a:t>
            </a:r>
            <a:r>
              <a:rPr lang="en-US" altLang="el-GR" sz="2800" b="1" i="1">
                <a:solidFill>
                  <a:schemeClr val="tx2"/>
                </a:solidFill>
              </a:rPr>
              <a:t> </a:t>
            </a:r>
            <a:r>
              <a:rPr lang="el-GR" altLang="el-GR" sz="2800" b="1" i="1">
                <a:solidFill>
                  <a:schemeClr val="tx2"/>
                </a:solidFill>
              </a:rPr>
              <a:t>Ομοπυρηνικά διατομικά μόρια</a:t>
            </a:r>
            <a:endParaRPr lang="en-GB" altLang="el-GR" sz="2800" b="1" i="1">
              <a:solidFill>
                <a:schemeClr val="tx2"/>
              </a:solidFill>
            </a:endParaRPr>
          </a:p>
        </p:txBody>
      </p:sp>
      <p:pic>
        <p:nvPicPr>
          <p:cNvPr id="32771" name="Picture 3">
            <a:extLst>
              <a:ext uri="{FF2B5EF4-FFF2-40B4-BE49-F238E27FC236}">
                <a16:creationId xmlns:a16="http://schemas.microsoft.com/office/drawing/2014/main" id="{BFCED0CC-9AB9-46AF-9EDB-BBCEC562034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914400"/>
            <a:ext cx="5429250"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8" name="Text Box 4">
            <a:extLst>
              <a:ext uri="{FF2B5EF4-FFF2-40B4-BE49-F238E27FC236}">
                <a16:creationId xmlns:a16="http://schemas.microsoft.com/office/drawing/2014/main" id="{7A8CE91A-0D37-42BE-A382-A4EDD9D7ADF3}"/>
              </a:ext>
            </a:extLst>
          </p:cNvPr>
          <p:cNvSpPr txBox="1">
            <a:spLocks noChangeArrowheads="1"/>
          </p:cNvSpPr>
          <p:nvPr/>
        </p:nvSpPr>
        <p:spPr bwMode="auto">
          <a:xfrm>
            <a:off x="1600200" y="6515100"/>
            <a:ext cx="2971800" cy="336550"/>
          </a:xfrm>
          <a:prstGeom prst="rect">
            <a:avLst/>
          </a:prstGeom>
          <a:noFill/>
          <a:ln w="9525">
            <a:noFill/>
            <a:miter lim="800000"/>
            <a:headEnd/>
            <a:tailEnd/>
          </a:ln>
          <a:effectLst/>
        </p:spPr>
        <p:txBody>
          <a:bodyPr>
            <a:spAutoFit/>
          </a:bodyPr>
          <a:lstStyle/>
          <a:p>
            <a:pPr eaLnBrk="1" hangingPunct="1">
              <a:spcBef>
                <a:spcPct val="50000"/>
              </a:spcBef>
              <a:defRPr/>
            </a:pPr>
            <a:r>
              <a:rPr lang="el-GR" sz="1600" b="1">
                <a:solidFill>
                  <a:srgbClr val="FF0066"/>
                </a:solidFill>
                <a:effectLst>
                  <a:outerShdw blurRad="38100" dist="38100" dir="2700000" algn="tl">
                    <a:srgbClr val="000000"/>
                  </a:outerShdw>
                </a:effectLst>
                <a:cs typeface="Times New Roman" pitchFamily="18" charset="0"/>
              </a:rPr>
              <a:t>Μοριακή ηλεκτρονική δομή </a:t>
            </a:r>
            <a:r>
              <a:rPr lang="el-GR" sz="1600" b="1">
                <a:solidFill>
                  <a:srgbClr val="FF0066"/>
                </a:solidFill>
                <a:effectLst>
                  <a:outerShdw blurRad="38100" dist="38100" dir="2700000" algn="tl">
                    <a:srgbClr val="000000"/>
                  </a:outerShdw>
                </a:effectLst>
              </a:rPr>
              <a:t>Ο</a:t>
            </a:r>
            <a:r>
              <a:rPr lang="el-GR" sz="1600" b="1" baseline="-30000">
                <a:solidFill>
                  <a:srgbClr val="FF0066"/>
                </a:solidFill>
                <a:effectLst>
                  <a:outerShdw blurRad="38100" dist="38100" dir="2700000" algn="tl">
                    <a:srgbClr val="000000"/>
                  </a:outerShdw>
                </a:effectLst>
                <a:cs typeface="Times New Roman" pitchFamily="18" charset="0"/>
              </a:rPr>
              <a:t>2</a:t>
            </a:r>
            <a:r>
              <a:rPr lang="en-GB" sz="1600" b="1">
                <a:solidFill>
                  <a:srgbClr val="FF0066"/>
                </a:solidFill>
                <a:effectLst>
                  <a:outerShdw blurRad="38100" dist="38100" dir="2700000" algn="tl">
                    <a:srgbClr val="000000"/>
                  </a:outerShdw>
                </a:effectLst>
              </a:rPr>
              <a:t> </a:t>
            </a:r>
          </a:p>
        </p:txBody>
      </p:sp>
      <p:pic>
        <p:nvPicPr>
          <p:cNvPr id="32773" name="Picture 5">
            <a:extLst>
              <a:ext uri="{FF2B5EF4-FFF2-40B4-BE49-F238E27FC236}">
                <a16:creationId xmlns:a16="http://schemas.microsoft.com/office/drawing/2014/main" id="{05C7331C-F575-41E3-9F4C-335AE3F1B3B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3200400"/>
            <a:ext cx="8915400"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7">
            <a:extLst>
              <a:ext uri="{FF2B5EF4-FFF2-40B4-BE49-F238E27FC236}">
                <a16:creationId xmlns:a16="http://schemas.microsoft.com/office/drawing/2014/main" id="{B767FE3D-5B01-4C78-882D-965F57F1A582}"/>
              </a:ext>
            </a:extLst>
          </p:cNvPr>
          <p:cNvGrpSpPr>
            <a:grpSpLocks/>
          </p:cNvGrpSpPr>
          <p:nvPr/>
        </p:nvGrpSpPr>
        <p:grpSpPr bwMode="auto">
          <a:xfrm>
            <a:off x="142875" y="785813"/>
            <a:ext cx="8705850" cy="4533900"/>
            <a:chOff x="142844" y="785794"/>
            <a:chExt cx="8705469" cy="4533519"/>
          </a:xfrm>
        </p:grpSpPr>
        <p:pic>
          <p:nvPicPr>
            <p:cNvPr id="32796" name="Picture 6">
              <a:extLst>
                <a:ext uri="{FF2B5EF4-FFF2-40B4-BE49-F238E27FC236}">
                  <a16:creationId xmlns:a16="http://schemas.microsoft.com/office/drawing/2014/main" id="{85B450EC-963E-4C7C-A86D-F42808CB97A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2844" y="785794"/>
              <a:ext cx="8705469" cy="4533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CFABF5C4-67EA-48E0-B080-9780F653037B}"/>
                </a:ext>
              </a:extLst>
            </p:cNvPr>
            <p:cNvSpPr txBox="1"/>
            <p:nvPr/>
          </p:nvSpPr>
          <p:spPr>
            <a:xfrm>
              <a:off x="3000219" y="1571540"/>
              <a:ext cx="3000244" cy="461924"/>
            </a:xfrm>
            <a:prstGeom prst="rect">
              <a:avLst/>
            </a:prstGeom>
            <a:noFill/>
          </p:spPr>
          <p:txBody>
            <a:bodyPr>
              <a:spAutoFit/>
            </a:bodyPr>
            <a:lstStyle/>
            <a:p>
              <a:pPr eaLnBrk="1" hangingPunct="1">
                <a:defRPr/>
              </a:pPr>
              <a:r>
                <a:rPr lang="el-GR" dirty="0">
                  <a:effectLst>
                    <a:outerShdw blurRad="38100" dist="38100" dir="2700000" algn="tl">
                      <a:srgbClr val="000000">
                        <a:alpha val="43137"/>
                      </a:srgbClr>
                    </a:outerShdw>
                  </a:effectLst>
                </a:rPr>
                <a:t>σ</a:t>
              </a:r>
              <a:r>
                <a:rPr lang="en-US" dirty="0">
                  <a:effectLst>
                    <a:outerShdw blurRad="38100" dist="38100" dir="2700000" algn="tl">
                      <a:srgbClr val="000000">
                        <a:alpha val="43137"/>
                      </a:srgbClr>
                    </a:outerShdw>
                  </a:effectLst>
                </a:rPr>
                <a:t>2s molecular orbital</a:t>
              </a:r>
              <a:endParaRPr lang="el-GR" dirty="0">
                <a:effectLst>
                  <a:outerShdw blurRad="38100" dist="38100" dir="2700000" algn="tl">
                    <a:srgbClr val="000000">
                      <a:alpha val="43137"/>
                    </a:srgbClr>
                  </a:outerShdw>
                </a:effectLst>
              </a:endParaRPr>
            </a:p>
          </p:txBody>
        </p:sp>
      </p:grpSp>
      <p:grpSp>
        <p:nvGrpSpPr>
          <p:cNvPr id="3" name="Group 10">
            <a:extLst>
              <a:ext uri="{FF2B5EF4-FFF2-40B4-BE49-F238E27FC236}">
                <a16:creationId xmlns:a16="http://schemas.microsoft.com/office/drawing/2014/main" id="{1AC181D0-DA84-4E31-9A91-C7F1CAE77C75}"/>
              </a:ext>
            </a:extLst>
          </p:cNvPr>
          <p:cNvGrpSpPr>
            <a:grpSpLocks/>
          </p:cNvGrpSpPr>
          <p:nvPr/>
        </p:nvGrpSpPr>
        <p:grpSpPr bwMode="auto">
          <a:xfrm>
            <a:off x="214313" y="785813"/>
            <a:ext cx="8705850" cy="4533900"/>
            <a:chOff x="214282" y="785794"/>
            <a:chExt cx="8705469" cy="4533519"/>
          </a:xfrm>
        </p:grpSpPr>
        <p:pic>
          <p:nvPicPr>
            <p:cNvPr id="32794" name="Picture 7">
              <a:extLst>
                <a:ext uri="{FF2B5EF4-FFF2-40B4-BE49-F238E27FC236}">
                  <a16:creationId xmlns:a16="http://schemas.microsoft.com/office/drawing/2014/main" id="{DA7D7FCF-47BC-4A70-81C0-F189EF7BC30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4282" y="785794"/>
              <a:ext cx="8705469" cy="4533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a:extLst>
                <a:ext uri="{FF2B5EF4-FFF2-40B4-BE49-F238E27FC236}">
                  <a16:creationId xmlns:a16="http://schemas.microsoft.com/office/drawing/2014/main" id="{DD9D049E-6FBA-4DFD-99D5-DC599C8445DD}"/>
                </a:ext>
              </a:extLst>
            </p:cNvPr>
            <p:cNvSpPr txBox="1"/>
            <p:nvPr/>
          </p:nvSpPr>
          <p:spPr>
            <a:xfrm>
              <a:off x="3000222" y="1642972"/>
              <a:ext cx="3214547" cy="461923"/>
            </a:xfrm>
            <a:prstGeom prst="rect">
              <a:avLst/>
            </a:prstGeom>
            <a:noFill/>
          </p:spPr>
          <p:txBody>
            <a:bodyPr>
              <a:spAutoFit/>
            </a:bodyPr>
            <a:lstStyle/>
            <a:p>
              <a:pPr eaLnBrk="1" hangingPunct="1">
                <a:defRPr/>
              </a:pPr>
              <a:r>
                <a:rPr lang="el-GR" dirty="0">
                  <a:effectLst>
                    <a:outerShdw blurRad="38100" dist="38100" dir="2700000" algn="tl">
                      <a:srgbClr val="000000">
                        <a:alpha val="43137"/>
                      </a:srgbClr>
                    </a:outerShdw>
                  </a:effectLst>
                </a:rPr>
                <a:t>σ*2</a:t>
              </a:r>
              <a:r>
                <a:rPr lang="en-US" dirty="0">
                  <a:effectLst>
                    <a:outerShdw blurRad="38100" dist="38100" dir="2700000" algn="tl">
                      <a:srgbClr val="000000">
                        <a:alpha val="43137"/>
                      </a:srgbClr>
                    </a:outerShdw>
                  </a:effectLst>
                </a:rPr>
                <a:t>s molecular orbital</a:t>
              </a:r>
              <a:endParaRPr lang="el-GR" dirty="0">
                <a:effectLst>
                  <a:outerShdw blurRad="38100" dist="38100" dir="2700000" algn="tl">
                    <a:srgbClr val="000000">
                      <a:alpha val="43137"/>
                    </a:srgbClr>
                  </a:outerShdw>
                </a:effectLst>
              </a:endParaRPr>
            </a:p>
          </p:txBody>
        </p:sp>
      </p:grpSp>
      <p:grpSp>
        <p:nvGrpSpPr>
          <p:cNvPr id="4" name="Group 13">
            <a:extLst>
              <a:ext uri="{FF2B5EF4-FFF2-40B4-BE49-F238E27FC236}">
                <a16:creationId xmlns:a16="http://schemas.microsoft.com/office/drawing/2014/main" id="{20CE0228-5017-4B8D-A949-2F3A5C4457F5}"/>
              </a:ext>
            </a:extLst>
          </p:cNvPr>
          <p:cNvGrpSpPr>
            <a:grpSpLocks/>
          </p:cNvGrpSpPr>
          <p:nvPr/>
        </p:nvGrpSpPr>
        <p:grpSpPr bwMode="auto">
          <a:xfrm>
            <a:off x="142875" y="785813"/>
            <a:ext cx="8824913" cy="4595812"/>
            <a:chOff x="142847" y="785797"/>
            <a:chExt cx="8824722" cy="4595622"/>
          </a:xfrm>
        </p:grpSpPr>
        <p:pic>
          <p:nvPicPr>
            <p:cNvPr id="32792" name="Picture 8">
              <a:extLst>
                <a:ext uri="{FF2B5EF4-FFF2-40B4-BE49-F238E27FC236}">
                  <a16:creationId xmlns:a16="http://schemas.microsoft.com/office/drawing/2014/main" id="{DFDC23C8-D5A1-49ED-A5D9-46B5241DBFF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2847" y="785797"/>
              <a:ext cx="8824722" cy="4595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a:extLst>
                <a:ext uri="{FF2B5EF4-FFF2-40B4-BE49-F238E27FC236}">
                  <a16:creationId xmlns:a16="http://schemas.microsoft.com/office/drawing/2014/main" id="{E0B1520A-0213-4526-9279-D04AD71D9A5C}"/>
                </a:ext>
              </a:extLst>
            </p:cNvPr>
            <p:cNvSpPr txBox="1"/>
            <p:nvPr/>
          </p:nvSpPr>
          <p:spPr>
            <a:xfrm>
              <a:off x="3000285" y="1643012"/>
              <a:ext cx="3214618" cy="461943"/>
            </a:xfrm>
            <a:prstGeom prst="rect">
              <a:avLst/>
            </a:prstGeom>
            <a:noFill/>
          </p:spPr>
          <p:txBody>
            <a:bodyPr>
              <a:spAutoFit/>
            </a:bodyPr>
            <a:lstStyle/>
            <a:p>
              <a:pPr eaLnBrk="1" hangingPunct="1">
                <a:defRPr/>
              </a:pPr>
              <a:r>
                <a:rPr lang="el-GR" dirty="0">
                  <a:effectLst>
                    <a:outerShdw blurRad="38100" dist="38100" dir="2700000" algn="tl">
                      <a:srgbClr val="000000">
                        <a:alpha val="43137"/>
                      </a:srgbClr>
                    </a:outerShdw>
                  </a:effectLst>
                </a:rPr>
                <a:t>σ2</a:t>
              </a:r>
              <a:r>
                <a:rPr lang="en-US" dirty="0" err="1">
                  <a:effectLst>
                    <a:outerShdw blurRad="38100" dist="38100" dir="2700000" algn="tl">
                      <a:srgbClr val="000000">
                        <a:alpha val="43137"/>
                      </a:srgbClr>
                    </a:outerShdw>
                  </a:effectLst>
                </a:rPr>
                <a:t>px</a:t>
              </a:r>
              <a:r>
                <a:rPr lang="en-US" dirty="0">
                  <a:effectLst>
                    <a:outerShdw blurRad="38100" dist="38100" dir="2700000" algn="tl">
                      <a:srgbClr val="000000">
                        <a:alpha val="43137"/>
                      </a:srgbClr>
                    </a:outerShdw>
                  </a:effectLst>
                </a:rPr>
                <a:t> molecular orbital</a:t>
              </a:r>
              <a:endParaRPr lang="el-GR" dirty="0">
                <a:effectLst>
                  <a:outerShdw blurRad="38100" dist="38100" dir="2700000" algn="tl">
                    <a:srgbClr val="000000">
                      <a:alpha val="43137"/>
                    </a:srgbClr>
                  </a:outerShdw>
                </a:effectLst>
              </a:endParaRPr>
            </a:p>
          </p:txBody>
        </p:sp>
      </p:grpSp>
      <p:grpSp>
        <p:nvGrpSpPr>
          <p:cNvPr id="5" name="Group 16">
            <a:extLst>
              <a:ext uri="{FF2B5EF4-FFF2-40B4-BE49-F238E27FC236}">
                <a16:creationId xmlns:a16="http://schemas.microsoft.com/office/drawing/2014/main" id="{A2D791F4-6C9B-460C-B17D-E539014DE012}"/>
              </a:ext>
            </a:extLst>
          </p:cNvPr>
          <p:cNvGrpSpPr>
            <a:grpSpLocks/>
          </p:cNvGrpSpPr>
          <p:nvPr/>
        </p:nvGrpSpPr>
        <p:grpSpPr bwMode="auto">
          <a:xfrm>
            <a:off x="142875" y="785813"/>
            <a:ext cx="8824913" cy="4595812"/>
            <a:chOff x="142844" y="785794"/>
            <a:chExt cx="8824722" cy="4595622"/>
          </a:xfrm>
        </p:grpSpPr>
        <p:pic>
          <p:nvPicPr>
            <p:cNvPr id="32790" name="Picture 9">
              <a:extLst>
                <a:ext uri="{FF2B5EF4-FFF2-40B4-BE49-F238E27FC236}">
                  <a16:creationId xmlns:a16="http://schemas.microsoft.com/office/drawing/2014/main" id="{DDC11D01-B0C0-4AB6-8E3A-9731A616A30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2844" y="785794"/>
              <a:ext cx="8824722" cy="4595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Box 15">
              <a:extLst>
                <a:ext uri="{FF2B5EF4-FFF2-40B4-BE49-F238E27FC236}">
                  <a16:creationId xmlns:a16="http://schemas.microsoft.com/office/drawing/2014/main" id="{7D28B49F-8F13-4039-A390-52983581B55E}"/>
                </a:ext>
              </a:extLst>
            </p:cNvPr>
            <p:cNvSpPr txBox="1"/>
            <p:nvPr/>
          </p:nvSpPr>
          <p:spPr>
            <a:xfrm>
              <a:off x="3000282" y="1714443"/>
              <a:ext cx="3071747" cy="461944"/>
            </a:xfrm>
            <a:prstGeom prst="rect">
              <a:avLst/>
            </a:prstGeom>
            <a:noFill/>
          </p:spPr>
          <p:txBody>
            <a:bodyPr>
              <a:spAutoFit/>
            </a:bodyPr>
            <a:lstStyle/>
            <a:p>
              <a:pPr eaLnBrk="1" hangingPunct="1">
                <a:defRPr/>
              </a:pPr>
              <a:r>
                <a:rPr lang="el-GR" dirty="0">
                  <a:effectLst>
                    <a:outerShdw blurRad="38100" dist="38100" dir="2700000" algn="tl">
                      <a:srgbClr val="000000">
                        <a:alpha val="43137"/>
                      </a:srgbClr>
                    </a:outerShdw>
                  </a:effectLst>
                </a:rPr>
                <a:t>π2</a:t>
              </a:r>
              <a:r>
                <a:rPr lang="en-US" dirty="0" err="1">
                  <a:effectLst>
                    <a:outerShdw blurRad="38100" dist="38100" dir="2700000" algn="tl">
                      <a:srgbClr val="000000">
                        <a:alpha val="43137"/>
                      </a:srgbClr>
                    </a:outerShdw>
                  </a:effectLst>
                </a:rPr>
                <a:t>py</a:t>
              </a:r>
              <a:r>
                <a:rPr lang="en-US" dirty="0">
                  <a:effectLst>
                    <a:outerShdw blurRad="38100" dist="38100" dir="2700000" algn="tl">
                      <a:srgbClr val="000000">
                        <a:alpha val="43137"/>
                      </a:srgbClr>
                    </a:outerShdw>
                  </a:effectLst>
                </a:rPr>
                <a:t> molecular orbital</a:t>
              </a:r>
              <a:endParaRPr lang="el-GR" dirty="0">
                <a:effectLst>
                  <a:outerShdw blurRad="38100" dist="38100" dir="2700000" algn="tl">
                    <a:srgbClr val="000000">
                      <a:alpha val="43137"/>
                    </a:srgbClr>
                  </a:outerShdw>
                </a:effectLst>
              </a:endParaRPr>
            </a:p>
          </p:txBody>
        </p:sp>
      </p:grpSp>
      <p:grpSp>
        <p:nvGrpSpPr>
          <p:cNvPr id="6" name="Group 20">
            <a:extLst>
              <a:ext uri="{FF2B5EF4-FFF2-40B4-BE49-F238E27FC236}">
                <a16:creationId xmlns:a16="http://schemas.microsoft.com/office/drawing/2014/main" id="{48E68CB9-04C9-4667-A40E-97538E876974}"/>
              </a:ext>
            </a:extLst>
          </p:cNvPr>
          <p:cNvGrpSpPr>
            <a:grpSpLocks/>
          </p:cNvGrpSpPr>
          <p:nvPr/>
        </p:nvGrpSpPr>
        <p:grpSpPr bwMode="auto">
          <a:xfrm>
            <a:off x="142875" y="785813"/>
            <a:ext cx="8824913" cy="4595812"/>
            <a:chOff x="142844" y="785794"/>
            <a:chExt cx="8824722" cy="4595622"/>
          </a:xfrm>
        </p:grpSpPr>
        <p:pic>
          <p:nvPicPr>
            <p:cNvPr id="32788" name="Picture 11">
              <a:extLst>
                <a:ext uri="{FF2B5EF4-FFF2-40B4-BE49-F238E27FC236}">
                  <a16:creationId xmlns:a16="http://schemas.microsoft.com/office/drawing/2014/main" id="{CFB13534-1E47-4EC9-83FA-4A298B1E38D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42844" y="785794"/>
              <a:ext cx="8824722" cy="4595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TextBox 19">
              <a:extLst>
                <a:ext uri="{FF2B5EF4-FFF2-40B4-BE49-F238E27FC236}">
                  <a16:creationId xmlns:a16="http://schemas.microsoft.com/office/drawing/2014/main" id="{EBDF0AE9-6C4F-43DE-AD24-FAF89ACCB2D2}"/>
                </a:ext>
              </a:extLst>
            </p:cNvPr>
            <p:cNvSpPr txBox="1"/>
            <p:nvPr/>
          </p:nvSpPr>
          <p:spPr>
            <a:xfrm>
              <a:off x="3143154" y="1571574"/>
              <a:ext cx="3071747" cy="461944"/>
            </a:xfrm>
            <a:prstGeom prst="rect">
              <a:avLst/>
            </a:prstGeom>
            <a:noFill/>
          </p:spPr>
          <p:txBody>
            <a:bodyPr>
              <a:spAutoFit/>
            </a:bodyPr>
            <a:lstStyle/>
            <a:p>
              <a:pPr eaLnBrk="1" hangingPunct="1">
                <a:defRPr/>
              </a:pPr>
              <a:r>
                <a:rPr lang="el-GR" dirty="0">
                  <a:effectLst>
                    <a:outerShdw blurRad="38100" dist="38100" dir="2700000" algn="tl">
                      <a:srgbClr val="000000">
                        <a:alpha val="43137"/>
                      </a:srgbClr>
                    </a:outerShdw>
                  </a:effectLst>
                </a:rPr>
                <a:t>π2</a:t>
              </a:r>
              <a:r>
                <a:rPr lang="en-US" dirty="0" err="1">
                  <a:effectLst>
                    <a:outerShdw blurRad="38100" dist="38100" dir="2700000" algn="tl">
                      <a:srgbClr val="000000">
                        <a:alpha val="43137"/>
                      </a:srgbClr>
                    </a:outerShdw>
                  </a:effectLst>
                </a:rPr>
                <a:t>pz</a:t>
              </a:r>
              <a:r>
                <a:rPr lang="en-US" dirty="0">
                  <a:effectLst>
                    <a:outerShdw blurRad="38100" dist="38100" dir="2700000" algn="tl">
                      <a:srgbClr val="000000">
                        <a:alpha val="43137"/>
                      </a:srgbClr>
                    </a:outerShdw>
                  </a:effectLst>
                </a:rPr>
                <a:t> molecular orbital</a:t>
              </a:r>
              <a:endParaRPr lang="el-GR" dirty="0">
                <a:effectLst>
                  <a:outerShdw blurRad="38100" dist="38100" dir="2700000" algn="tl">
                    <a:srgbClr val="000000">
                      <a:alpha val="43137"/>
                    </a:srgbClr>
                  </a:outerShdw>
                </a:effectLst>
              </a:endParaRPr>
            </a:p>
          </p:txBody>
        </p:sp>
      </p:grpSp>
      <p:grpSp>
        <p:nvGrpSpPr>
          <p:cNvPr id="8" name="Group 23">
            <a:extLst>
              <a:ext uri="{FF2B5EF4-FFF2-40B4-BE49-F238E27FC236}">
                <a16:creationId xmlns:a16="http://schemas.microsoft.com/office/drawing/2014/main" id="{E3C18A64-F7F1-45C9-860C-1D10A161F8A2}"/>
              </a:ext>
            </a:extLst>
          </p:cNvPr>
          <p:cNvGrpSpPr>
            <a:grpSpLocks/>
          </p:cNvGrpSpPr>
          <p:nvPr/>
        </p:nvGrpSpPr>
        <p:grpSpPr bwMode="auto">
          <a:xfrm>
            <a:off x="142875" y="785813"/>
            <a:ext cx="8824913" cy="4595812"/>
            <a:chOff x="142844" y="785794"/>
            <a:chExt cx="8824722" cy="4595622"/>
          </a:xfrm>
        </p:grpSpPr>
        <p:pic>
          <p:nvPicPr>
            <p:cNvPr id="32786" name="Picture 12">
              <a:extLst>
                <a:ext uri="{FF2B5EF4-FFF2-40B4-BE49-F238E27FC236}">
                  <a16:creationId xmlns:a16="http://schemas.microsoft.com/office/drawing/2014/main" id="{B9BC0A71-E361-4E17-83B6-038D3150BE87}"/>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42844" y="785794"/>
              <a:ext cx="8824722" cy="4595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TextBox 22">
              <a:extLst>
                <a:ext uri="{FF2B5EF4-FFF2-40B4-BE49-F238E27FC236}">
                  <a16:creationId xmlns:a16="http://schemas.microsoft.com/office/drawing/2014/main" id="{EAD76693-16F2-4128-A50E-AB2BFCE77E09}"/>
                </a:ext>
              </a:extLst>
            </p:cNvPr>
            <p:cNvSpPr txBox="1"/>
            <p:nvPr/>
          </p:nvSpPr>
          <p:spPr>
            <a:xfrm>
              <a:off x="3071719" y="1428704"/>
              <a:ext cx="3214617" cy="461944"/>
            </a:xfrm>
            <a:prstGeom prst="rect">
              <a:avLst/>
            </a:prstGeom>
            <a:noFill/>
          </p:spPr>
          <p:txBody>
            <a:bodyPr>
              <a:spAutoFit/>
            </a:bodyPr>
            <a:lstStyle/>
            <a:p>
              <a:pPr eaLnBrk="1" hangingPunct="1">
                <a:defRPr/>
              </a:pPr>
              <a:r>
                <a:rPr lang="el-GR" dirty="0">
                  <a:effectLst>
                    <a:outerShdw blurRad="38100" dist="38100" dir="2700000" algn="tl">
                      <a:srgbClr val="000000">
                        <a:alpha val="43137"/>
                      </a:srgbClr>
                    </a:outerShdw>
                  </a:effectLst>
                </a:rPr>
                <a:t>π*2</a:t>
              </a:r>
              <a:r>
                <a:rPr lang="en-US" dirty="0" err="1">
                  <a:effectLst>
                    <a:outerShdw blurRad="38100" dist="38100" dir="2700000" algn="tl">
                      <a:srgbClr val="000000">
                        <a:alpha val="43137"/>
                      </a:srgbClr>
                    </a:outerShdw>
                  </a:effectLst>
                </a:rPr>
                <a:t>py</a:t>
              </a:r>
              <a:r>
                <a:rPr lang="en-US" dirty="0">
                  <a:effectLst>
                    <a:outerShdw blurRad="38100" dist="38100" dir="2700000" algn="tl">
                      <a:srgbClr val="000000">
                        <a:alpha val="43137"/>
                      </a:srgbClr>
                    </a:outerShdw>
                  </a:effectLst>
                </a:rPr>
                <a:t> molecular orbital</a:t>
              </a:r>
              <a:endParaRPr lang="el-GR" dirty="0">
                <a:effectLst>
                  <a:outerShdw blurRad="38100" dist="38100" dir="2700000" algn="tl">
                    <a:srgbClr val="000000">
                      <a:alpha val="43137"/>
                    </a:srgbClr>
                  </a:outerShdw>
                </a:effectLst>
              </a:endParaRPr>
            </a:p>
          </p:txBody>
        </p:sp>
      </p:grpSp>
      <p:grpSp>
        <p:nvGrpSpPr>
          <p:cNvPr id="9" name="Group 26">
            <a:extLst>
              <a:ext uri="{FF2B5EF4-FFF2-40B4-BE49-F238E27FC236}">
                <a16:creationId xmlns:a16="http://schemas.microsoft.com/office/drawing/2014/main" id="{97A0B828-1F73-403E-9D42-D238AB3D8F5C}"/>
              </a:ext>
            </a:extLst>
          </p:cNvPr>
          <p:cNvGrpSpPr>
            <a:grpSpLocks/>
          </p:cNvGrpSpPr>
          <p:nvPr/>
        </p:nvGrpSpPr>
        <p:grpSpPr bwMode="auto">
          <a:xfrm>
            <a:off x="142875" y="785813"/>
            <a:ext cx="8824913" cy="4595812"/>
            <a:chOff x="142844" y="785794"/>
            <a:chExt cx="8824722" cy="4595622"/>
          </a:xfrm>
        </p:grpSpPr>
        <p:pic>
          <p:nvPicPr>
            <p:cNvPr id="32784" name="Picture 13">
              <a:extLst>
                <a:ext uri="{FF2B5EF4-FFF2-40B4-BE49-F238E27FC236}">
                  <a16:creationId xmlns:a16="http://schemas.microsoft.com/office/drawing/2014/main" id="{2EAD4F90-D310-45FE-BEE7-86C2DAF8D065}"/>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42844" y="785794"/>
              <a:ext cx="8824722" cy="4595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TextBox 25">
              <a:extLst>
                <a:ext uri="{FF2B5EF4-FFF2-40B4-BE49-F238E27FC236}">
                  <a16:creationId xmlns:a16="http://schemas.microsoft.com/office/drawing/2014/main" id="{97B046ED-C01A-4BCB-A037-BC20533FE576}"/>
                </a:ext>
              </a:extLst>
            </p:cNvPr>
            <p:cNvSpPr txBox="1"/>
            <p:nvPr/>
          </p:nvSpPr>
          <p:spPr>
            <a:xfrm>
              <a:off x="3143154" y="1500139"/>
              <a:ext cx="3643234" cy="461943"/>
            </a:xfrm>
            <a:prstGeom prst="rect">
              <a:avLst/>
            </a:prstGeom>
            <a:noFill/>
          </p:spPr>
          <p:txBody>
            <a:bodyPr>
              <a:spAutoFit/>
            </a:bodyPr>
            <a:lstStyle/>
            <a:p>
              <a:pPr eaLnBrk="1" hangingPunct="1">
                <a:defRPr/>
              </a:pPr>
              <a:r>
                <a:rPr lang="el-GR" dirty="0">
                  <a:effectLst>
                    <a:outerShdw blurRad="38100" dist="38100" dir="2700000" algn="tl">
                      <a:srgbClr val="000000">
                        <a:alpha val="43137"/>
                      </a:srgbClr>
                    </a:outerShdw>
                  </a:effectLst>
                </a:rPr>
                <a:t>π*2</a:t>
              </a:r>
              <a:r>
                <a:rPr lang="en-US" dirty="0" err="1">
                  <a:effectLst>
                    <a:outerShdw blurRad="38100" dist="38100" dir="2700000" algn="tl">
                      <a:srgbClr val="000000">
                        <a:alpha val="43137"/>
                      </a:srgbClr>
                    </a:outerShdw>
                  </a:effectLst>
                </a:rPr>
                <a:t>pz</a:t>
              </a:r>
              <a:r>
                <a:rPr lang="en-US" dirty="0">
                  <a:effectLst>
                    <a:outerShdw blurRad="38100" dist="38100" dir="2700000" algn="tl">
                      <a:srgbClr val="000000">
                        <a:alpha val="43137"/>
                      </a:srgbClr>
                    </a:outerShdw>
                  </a:effectLst>
                </a:rPr>
                <a:t> molecular orbital</a:t>
              </a:r>
              <a:endParaRPr lang="el-GR" dirty="0">
                <a:effectLst>
                  <a:outerShdw blurRad="38100" dist="38100" dir="2700000" algn="tl">
                    <a:srgbClr val="000000">
                      <a:alpha val="43137"/>
                    </a:srgbClr>
                  </a:outerShdw>
                </a:effectLst>
              </a:endParaRPr>
            </a:p>
          </p:txBody>
        </p:sp>
      </p:grpSp>
      <p:grpSp>
        <p:nvGrpSpPr>
          <p:cNvPr id="11" name="Group 29">
            <a:extLst>
              <a:ext uri="{FF2B5EF4-FFF2-40B4-BE49-F238E27FC236}">
                <a16:creationId xmlns:a16="http://schemas.microsoft.com/office/drawing/2014/main" id="{0DC3C0A1-9693-454F-B12D-65A4A3A6C40D}"/>
              </a:ext>
            </a:extLst>
          </p:cNvPr>
          <p:cNvGrpSpPr>
            <a:grpSpLocks/>
          </p:cNvGrpSpPr>
          <p:nvPr/>
        </p:nvGrpSpPr>
        <p:grpSpPr bwMode="auto">
          <a:xfrm>
            <a:off x="142875" y="785813"/>
            <a:ext cx="8824913" cy="4595812"/>
            <a:chOff x="142844" y="785794"/>
            <a:chExt cx="8824722" cy="4595622"/>
          </a:xfrm>
        </p:grpSpPr>
        <p:pic>
          <p:nvPicPr>
            <p:cNvPr id="32782" name="Picture 14">
              <a:extLst>
                <a:ext uri="{FF2B5EF4-FFF2-40B4-BE49-F238E27FC236}">
                  <a16:creationId xmlns:a16="http://schemas.microsoft.com/office/drawing/2014/main" id="{BCC8B7DE-46CE-4464-A627-DC59576E9F02}"/>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42844" y="785794"/>
              <a:ext cx="8824722" cy="4595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TextBox 28">
              <a:extLst>
                <a:ext uri="{FF2B5EF4-FFF2-40B4-BE49-F238E27FC236}">
                  <a16:creationId xmlns:a16="http://schemas.microsoft.com/office/drawing/2014/main" id="{3C4E0385-A916-4B1A-B7E4-5A430B42F1BA}"/>
                </a:ext>
              </a:extLst>
            </p:cNvPr>
            <p:cNvSpPr txBox="1"/>
            <p:nvPr/>
          </p:nvSpPr>
          <p:spPr>
            <a:xfrm>
              <a:off x="3071719" y="1857312"/>
              <a:ext cx="3286054" cy="461944"/>
            </a:xfrm>
            <a:prstGeom prst="rect">
              <a:avLst/>
            </a:prstGeom>
            <a:noFill/>
          </p:spPr>
          <p:txBody>
            <a:bodyPr>
              <a:spAutoFit/>
            </a:bodyPr>
            <a:lstStyle/>
            <a:p>
              <a:pPr eaLnBrk="1" hangingPunct="1">
                <a:defRPr/>
              </a:pPr>
              <a:r>
                <a:rPr lang="el-GR" dirty="0">
                  <a:effectLst>
                    <a:outerShdw blurRad="38100" dist="38100" dir="2700000" algn="tl">
                      <a:srgbClr val="000000">
                        <a:alpha val="43137"/>
                      </a:srgbClr>
                    </a:outerShdw>
                  </a:effectLst>
                </a:rPr>
                <a:t>σ*2</a:t>
              </a:r>
              <a:r>
                <a:rPr lang="en-US" dirty="0" err="1">
                  <a:effectLst>
                    <a:outerShdw blurRad="38100" dist="38100" dir="2700000" algn="tl">
                      <a:srgbClr val="000000">
                        <a:alpha val="43137"/>
                      </a:srgbClr>
                    </a:outerShdw>
                  </a:effectLst>
                </a:rPr>
                <a:t>px</a:t>
              </a:r>
              <a:r>
                <a:rPr lang="en-US" dirty="0">
                  <a:effectLst>
                    <a:outerShdw blurRad="38100" dist="38100" dir="2700000" algn="tl">
                      <a:srgbClr val="000000">
                        <a:alpha val="43137"/>
                      </a:srgbClr>
                    </a:outerShdw>
                  </a:effectLst>
                </a:rPr>
                <a:t> molecular orbital</a:t>
              </a:r>
              <a:endParaRPr lang="el-GR" dirty="0">
                <a:effectLst>
                  <a:outerShdw blurRad="38100" dist="38100" dir="2700000" algn="tl">
                    <a:srgbClr val="000000">
                      <a:alpha val="43137"/>
                    </a:srgbClr>
                  </a:outerShdw>
                </a:effectLst>
              </a:endParaRP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10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xit" presetSubtype="10" fill="hold" nodeType="clickEffect">
                                  <p:stCondLst>
                                    <p:cond delay="0"/>
                                  </p:stCondLst>
                                  <p:childTnLst>
                                    <p:animEffect transition="out" filter="blinds(horizontal)">
                                      <p:cBhvr>
                                        <p:cTn id="11" dur="500"/>
                                        <p:tgtEl>
                                          <p:spTgt spid="2"/>
                                        </p:tgtEl>
                                      </p:cBhvr>
                                    </p:animEffect>
                                    <p:set>
                                      <p:cBhvr>
                                        <p:cTn id="12" dur="1" fill="hold">
                                          <p:stCondLst>
                                            <p:cond delay="499"/>
                                          </p:stCondLst>
                                        </p:cTn>
                                        <p:tgtEl>
                                          <p:spTgt spid="2"/>
                                        </p:tgtEl>
                                        <p:attrNameLst>
                                          <p:attrName>style.visibility</p:attrName>
                                        </p:attrNameLst>
                                      </p:cBhvr>
                                      <p:to>
                                        <p:strVal val="hidden"/>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8" presetClass="entr" presetSubtype="16"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diamond(in)">
                                      <p:cBhvr>
                                        <p:cTn id="17" dur="1000"/>
                                        <p:tgtEl>
                                          <p:spTgt spid="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xit" presetSubtype="10" fill="hold" nodeType="clickEffect">
                                  <p:stCondLst>
                                    <p:cond delay="0"/>
                                  </p:stCondLst>
                                  <p:childTnLst>
                                    <p:animEffect transition="out" filter="blinds(horizontal)">
                                      <p:cBhvr>
                                        <p:cTn id="21" dur="500"/>
                                        <p:tgtEl>
                                          <p:spTgt spid="3"/>
                                        </p:tgtEl>
                                      </p:cBhvr>
                                    </p:animEffect>
                                    <p:set>
                                      <p:cBhvr>
                                        <p:cTn id="22" dur="1" fill="hold">
                                          <p:stCondLst>
                                            <p:cond delay="499"/>
                                          </p:stCondLst>
                                        </p:cTn>
                                        <p:tgtEl>
                                          <p:spTgt spid="3"/>
                                        </p:tgtEl>
                                        <p:attrNameLst>
                                          <p:attrName>style.visibility</p:attrName>
                                        </p:attrNameLst>
                                      </p:cBhvr>
                                      <p:to>
                                        <p:strVal val="hidden"/>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8" presetClass="entr" presetSubtype="16"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diamond(in)">
                                      <p:cBhvr>
                                        <p:cTn id="27" dur="1000"/>
                                        <p:tgtEl>
                                          <p:spTgt spid="4"/>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xit" presetSubtype="10" fill="hold" nodeType="clickEffect">
                                  <p:stCondLst>
                                    <p:cond delay="0"/>
                                  </p:stCondLst>
                                  <p:childTnLst>
                                    <p:animEffect transition="out" filter="blinds(horizontal)">
                                      <p:cBhvr>
                                        <p:cTn id="31" dur="500"/>
                                        <p:tgtEl>
                                          <p:spTgt spid="4"/>
                                        </p:tgtEl>
                                      </p:cBhvr>
                                    </p:animEffect>
                                    <p:set>
                                      <p:cBhvr>
                                        <p:cTn id="32" dur="1" fill="hold">
                                          <p:stCondLst>
                                            <p:cond delay="499"/>
                                          </p:stCondLst>
                                        </p:cTn>
                                        <p:tgtEl>
                                          <p:spTgt spid="4"/>
                                        </p:tgtEl>
                                        <p:attrNameLst>
                                          <p:attrName>style.visibility</p:attrName>
                                        </p:attrNameLst>
                                      </p:cBhvr>
                                      <p:to>
                                        <p:strVal val="hidden"/>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8" presetClass="entr" presetSubtype="16" fill="hold" nodeType="click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diamond(in)">
                                      <p:cBhvr>
                                        <p:cTn id="37" dur="1000"/>
                                        <p:tgtEl>
                                          <p:spTgt spid="5"/>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3" presetClass="exit" presetSubtype="10" fill="hold" nodeType="clickEffect">
                                  <p:stCondLst>
                                    <p:cond delay="0"/>
                                  </p:stCondLst>
                                  <p:childTnLst>
                                    <p:animEffect transition="out" filter="blinds(horizontal)">
                                      <p:cBhvr>
                                        <p:cTn id="41" dur="500"/>
                                        <p:tgtEl>
                                          <p:spTgt spid="5"/>
                                        </p:tgtEl>
                                      </p:cBhvr>
                                    </p:animEffect>
                                    <p:set>
                                      <p:cBhvr>
                                        <p:cTn id="42" dur="1" fill="hold">
                                          <p:stCondLst>
                                            <p:cond delay="499"/>
                                          </p:stCondLst>
                                        </p:cTn>
                                        <p:tgtEl>
                                          <p:spTgt spid="5"/>
                                        </p:tgtEl>
                                        <p:attrNameLst>
                                          <p:attrName>style.visibility</p:attrName>
                                        </p:attrNameLst>
                                      </p:cBhvr>
                                      <p:to>
                                        <p:strVal val="hidden"/>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8" presetClass="entr" presetSubtype="16" fill="hold" nodeType="clickEffect">
                                  <p:stCondLst>
                                    <p:cond delay="0"/>
                                  </p:stCondLst>
                                  <p:childTnLst>
                                    <p:set>
                                      <p:cBhvr>
                                        <p:cTn id="46" dur="1" fill="hold">
                                          <p:stCondLst>
                                            <p:cond delay="0"/>
                                          </p:stCondLst>
                                        </p:cTn>
                                        <p:tgtEl>
                                          <p:spTgt spid="6"/>
                                        </p:tgtEl>
                                        <p:attrNameLst>
                                          <p:attrName>style.visibility</p:attrName>
                                        </p:attrNameLst>
                                      </p:cBhvr>
                                      <p:to>
                                        <p:strVal val="visible"/>
                                      </p:to>
                                    </p:set>
                                    <p:animEffect transition="in" filter="diamond(in)">
                                      <p:cBhvr>
                                        <p:cTn id="47" dur="1000"/>
                                        <p:tgtEl>
                                          <p:spTgt spid="6"/>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3" presetClass="exit" presetSubtype="10" fill="hold" nodeType="clickEffect">
                                  <p:stCondLst>
                                    <p:cond delay="0"/>
                                  </p:stCondLst>
                                  <p:childTnLst>
                                    <p:animEffect transition="out" filter="blinds(horizontal)">
                                      <p:cBhvr>
                                        <p:cTn id="51" dur="500"/>
                                        <p:tgtEl>
                                          <p:spTgt spid="6"/>
                                        </p:tgtEl>
                                      </p:cBhvr>
                                    </p:animEffect>
                                    <p:set>
                                      <p:cBhvr>
                                        <p:cTn id="52" dur="1" fill="hold">
                                          <p:stCondLst>
                                            <p:cond delay="499"/>
                                          </p:stCondLst>
                                        </p:cTn>
                                        <p:tgtEl>
                                          <p:spTgt spid="6"/>
                                        </p:tgtEl>
                                        <p:attrNameLst>
                                          <p:attrName>style.visibility</p:attrName>
                                        </p:attrNameLst>
                                      </p:cBhvr>
                                      <p:to>
                                        <p:strVal val="hidden"/>
                                      </p:to>
                                    </p:set>
                                  </p:childTnLst>
                                </p:cTn>
                              </p:par>
                            </p:childTnLst>
                          </p:cTn>
                        </p:par>
                      </p:childTnLst>
                    </p:cTn>
                  </p:par>
                  <p:par>
                    <p:cTn id="53" fill="hold" nodeType="clickPar">
                      <p:stCondLst>
                        <p:cond delay="indefinite"/>
                      </p:stCondLst>
                      <p:childTnLst>
                        <p:par>
                          <p:cTn id="54" fill="hold" nodeType="withGroup">
                            <p:stCondLst>
                              <p:cond delay="0"/>
                            </p:stCondLst>
                            <p:childTnLst>
                              <p:par>
                                <p:cTn id="55" presetID="8" presetClass="entr" presetSubtype="16" fill="hold" nodeType="click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diamond(in)">
                                      <p:cBhvr>
                                        <p:cTn id="57" dur="1000"/>
                                        <p:tgtEl>
                                          <p:spTgt spid="8"/>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3" presetClass="exit" presetSubtype="10" fill="hold" nodeType="clickEffect">
                                  <p:stCondLst>
                                    <p:cond delay="0"/>
                                  </p:stCondLst>
                                  <p:childTnLst>
                                    <p:animEffect transition="out" filter="blinds(horizontal)">
                                      <p:cBhvr>
                                        <p:cTn id="61" dur="500"/>
                                        <p:tgtEl>
                                          <p:spTgt spid="8"/>
                                        </p:tgtEl>
                                      </p:cBhvr>
                                    </p:animEffect>
                                    <p:set>
                                      <p:cBhvr>
                                        <p:cTn id="62" dur="1" fill="hold">
                                          <p:stCondLst>
                                            <p:cond delay="499"/>
                                          </p:stCondLst>
                                        </p:cTn>
                                        <p:tgtEl>
                                          <p:spTgt spid="8"/>
                                        </p:tgtEl>
                                        <p:attrNameLst>
                                          <p:attrName>style.visibility</p:attrName>
                                        </p:attrNameLst>
                                      </p:cBhvr>
                                      <p:to>
                                        <p:strVal val="hidden"/>
                                      </p:to>
                                    </p:set>
                                  </p:childTnLst>
                                </p:cTn>
                              </p:par>
                            </p:childTnLst>
                          </p:cTn>
                        </p:par>
                      </p:childTnLst>
                    </p:cTn>
                  </p:par>
                  <p:par>
                    <p:cTn id="63" fill="hold" nodeType="clickPar">
                      <p:stCondLst>
                        <p:cond delay="indefinite"/>
                      </p:stCondLst>
                      <p:childTnLst>
                        <p:par>
                          <p:cTn id="64" fill="hold" nodeType="withGroup">
                            <p:stCondLst>
                              <p:cond delay="0"/>
                            </p:stCondLst>
                            <p:childTnLst>
                              <p:par>
                                <p:cTn id="65" presetID="8" presetClass="entr" presetSubtype="16" fill="hold" nodeType="click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diamond(in)">
                                      <p:cBhvr>
                                        <p:cTn id="67" dur="1000"/>
                                        <p:tgtEl>
                                          <p:spTgt spid="9"/>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3" presetClass="exit" presetSubtype="10" fill="hold" nodeType="clickEffect">
                                  <p:stCondLst>
                                    <p:cond delay="0"/>
                                  </p:stCondLst>
                                  <p:childTnLst>
                                    <p:animEffect transition="out" filter="blinds(horizontal)">
                                      <p:cBhvr>
                                        <p:cTn id="71" dur="500"/>
                                        <p:tgtEl>
                                          <p:spTgt spid="9"/>
                                        </p:tgtEl>
                                      </p:cBhvr>
                                    </p:animEffect>
                                    <p:set>
                                      <p:cBhvr>
                                        <p:cTn id="72" dur="1" fill="hold">
                                          <p:stCondLst>
                                            <p:cond delay="499"/>
                                          </p:stCondLst>
                                        </p:cTn>
                                        <p:tgtEl>
                                          <p:spTgt spid="9"/>
                                        </p:tgtEl>
                                        <p:attrNameLst>
                                          <p:attrName>style.visibility</p:attrName>
                                        </p:attrNameLst>
                                      </p:cBhvr>
                                      <p:to>
                                        <p:strVal val="hidden"/>
                                      </p:to>
                                    </p:set>
                                  </p:childTnLst>
                                </p:cTn>
                              </p:par>
                            </p:childTnLst>
                          </p:cTn>
                        </p:par>
                      </p:childTnLst>
                    </p:cTn>
                  </p:par>
                  <p:par>
                    <p:cTn id="73" fill="hold" nodeType="clickPar">
                      <p:stCondLst>
                        <p:cond delay="indefinite"/>
                      </p:stCondLst>
                      <p:childTnLst>
                        <p:par>
                          <p:cTn id="74" fill="hold" nodeType="withGroup">
                            <p:stCondLst>
                              <p:cond delay="0"/>
                            </p:stCondLst>
                            <p:childTnLst>
                              <p:par>
                                <p:cTn id="75" presetID="8" presetClass="entr" presetSubtype="16" fill="hold" nodeType="clickEffect">
                                  <p:stCondLst>
                                    <p:cond delay="0"/>
                                  </p:stCondLst>
                                  <p:childTnLst>
                                    <p:set>
                                      <p:cBhvr>
                                        <p:cTn id="76" dur="1" fill="hold">
                                          <p:stCondLst>
                                            <p:cond delay="0"/>
                                          </p:stCondLst>
                                        </p:cTn>
                                        <p:tgtEl>
                                          <p:spTgt spid="11"/>
                                        </p:tgtEl>
                                        <p:attrNameLst>
                                          <p:attrName>style.visibility</p:attrName>
                                        </p:attrNameLst>
                                      </p:cBhvr>
                                      <p:to>
                                        <p:strVal val="visible"/>
                                      </p:to>
                                    </p:set>
                                    <p:animEffect transition="in" filter="diamond(in)">
                                      <p:cBhvr>
                                        <p:cTn id="77" dur="1000"/>
                                        <p:tgtEl>
                                          <p:spTgt spid="11"/>
                                        </p:tgtEl>
                                      </p:cBhvr>
                                    </p:animEffect>
                                  </p:childTnLst>
                                </p:cTn>
                              </p:par>
                            </p:childTnLst>
                          </p:cTn>
                        </p:par>
                      </p:childTnLst>
                    </p:cTn>
                  </p:par>
                  <p:par>
                    <p:cTn id="78" fill="hold" nodeType="clickPar">
                      <p:stCondLst>
                        <p:cond delay="indefinite"/>
                      </p:stCondLst>
                      <p:childTnLst>
                        <p:par>
                          <p:cTn id="79" fill="hold" nodeType="withGroup">
                            <p:stCondLst>
                              <p:cond delay="0"/>
                            </p:stCondLst>
                            <p:childTnLst>
                              <p:par>
                                <p:cTn id="80" presetID="3" presetClass="exit" presetSubtype="10" fill="hold" nodeType="clickEffect">
                                  <p:stCondLst>
                                    <p:cond delay="0"/>
                                  </p:stCondLst>
                                  <p:childTnLst>
                                    <p:animEffect transition="out" filter="blinds(horizontal)">
                                      <p:cBhvr>
                                        <p:cTn id="81" dur="500"/>
                                        <p:tgtEl>
                                          <p:spTgt spid="11"/>
                                        </p:tgtEl>
                                      </p:cBhvr>
                                    </p:animEffect>
                                    <p:set>
                                      <p:cBhvr>
                                        <p:cTn id="82" dur="1" fill="hold">
                                          <p:stCondLst>
                                            <p:cond delay="4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2">
            <a:extLst>
              <a:ext uri="{FF2B5EF4-FFF2-40B4-BE49-F238E27FC236}">
                <a16:creationId xmlns:a16="http://schemas.microsoft.com/office/drawing/2014/main" id="{5FBCC6FB-CAE0-4187-83E0-221093136693}"/>
              </a:ext>
            </a:extLst>
          </p:cNvPr>
          <p:cNvSpPr txBox="1">
            <a:spLocks noChangeArrowheads="1"/>
          </p:cNvSpPr>
          <p:nvPr/>
        </p:nvSpPr>
        <p:spPr bwMode="auto">
          <a:xfrm>
            <a:off x="685800" y="0"/>
            <a:ext cx="78486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el-GR" altLang="el-GR" sz="2800" b="1" i="1">
                <a:solidFill>
                  <a:schemeClr val="tx2"/>
                </a:solidFill>
              </a:rPr>
              <a:t>Ομοιοπολικός δεσμός – Κβαντομηχανική Θεώρηση</a:t>
            </a:r>
            <a:r>
              <a:rPr lang="en-US" altLang="el-GR" sz="2800" b="1" i="1">
                <a:solidFill>
                  <a:schemeClr val="tx2"/>
                </a:solidFill>
              </a:rPr>
              <a:t> </a:t>
            </a:r>
            <a:r>
              <a:rPr lang="el-GR" altLang="el-GR" sz="2800" b="1" i="1">
                <a:solidFill>
                  <a:schemeClr val="tx2"/>
                </a:solidFill>
              </a:rPr>
              <a:t>Ετεροπυρηνικά διατομικά μόρια</a:t>
            </a:r>
            <a:endParaRPr lang="en-GB" altLang="el-GR" sz="2800" b="1" i="1">
              <a:solidFill>
                <a:schemeClr val="tx2"/>
              </a:solidFill>
            </a:endParaRPr>
          </a:p>
        </p:txBody>
      </p:sp>
      <p:pic>
        <p:nvPicPr>
          <p:cNvPr id="33795" name="Picture 3">
            <a:extLst>
              <a:ext uri="{FF2B5EF4-FFF2-40B4-BE49-F238E27FC236}">
                <a16:creationId xmlns:a16="http://schemas.microsoft.com/office/drawing/2014/main" id="{B444102A-E27E-47DB-B4C7-2B6538B92AF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914400"/>
            <a:ext cx="4725988"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2" name="Text Box 4">
            <a:extLst>
              <a:ext uri="{FF2B5EF4-FFF2-40B4-BE49-F238E27FC236}">
                <a16:creationId xmlns:a16="http://schemas.microsoft.com/office/drawing/2014/main" id="{64EA9416-CD5C-4431-8089-D32F54D7DD5D}"/>
              </a:ext>
            </a:extLst>
          </p:cNvPr>
          <p:cNvSpPr txBox="1">
            <a:spLocks noChangeArrowheads="1"/>
          </p:cNvSpPr>
          <p:nvPr/>
        </p:nvSpPr>
        <p:spPr bwMode="auto">
          <a:xfrm>
            <a:off x="1219200" y="6521450"/>
            <a:ext cx="3276600" cy="336550"/>
          </a:xfrm>
          <a:prstGeom prst="rect">
            <a:avLst/>
          </a:prstGeom>
          <a:noFill/>
          <a:ln w="9525">
            <a:noFill/>
            <a:miter lim="800000"/>
            <a:headEnd/>
            <a:tailEnd/>
          </a:ln>
          <a:effectLst/>
        </p:spPr>
        <p:txBody>
          <a:bodyPr>
            <a:spAutoFit/>
          </a:bodyPr>
          <a:lstStyle/>
          <a:p>
            <a:pPr eaLnBrk="1" hangingPunct="1">
              <a:spcBef>
                <a:spcPct val="50000"/>
              </a:spcBef>
              <a:defRPr/>
            </a:pPr>
            <a:r>
              <a:rPr lang="el-GR" sz="1600" b="1">
                <a:solidFill>
                  <a:srgbClr val="FF0066"/>
                </a:solidFill>
                <a:effectLst>
                  <a:outerShdw blurRad="38100" dist="38100" dir="2700000" algn="tl">
                    <a:srgbClr val="000000"/>
                  </a:outerShdw>
                </a:effectLst>
                <a:cs typeface="Times New Roman" pitchFamily="18" charset="0"/>
              </a:rPr>
              <a:t>Μοριακή ηλεκτρονική δομή </a:t>
            </a:r>
            <a:r>
              <a:rPr lang="el-GR" sz="1600" b="1">
                <a:solidFill>
                  <a:srgbClr val="FF0066"/>
                </a:solidFill>
                <a:effectLst>
                  <a:outerShdw blurRad="38100" dist="38100" dir="2700000" algn="tl">
                    <a:srgbClr val="000000"/>
                  </a:outerShdw>
                </a:effectLst>
              </a:rPr>
              <a:t>ΝΟ</a:t>
            </a:r>
            <a:endParaRPr lang="en-GB" sz="1600" b="1">
              <a:solidFill>
                <a:srgbClr val="FF0066"/>
              </a:solidFill>
              <a:effectLst>
                <a:outerShdw blurRad="38100" dist="38100" dir="2700000" algn="tl">
                  <a:srgbClr val="000000"/>
                </a:outerShdw>
              </a:effectLst>
            </a:endParaRPr>
          </a:p>
        </p:txBody>
      </p:sp>
      <p:pic>
        <p:nvPicPr>
          <p:cNvPr id="33797" name="Picture 8">
            <a:extLst>
              <a:ext uri="{FF2B5EF4-FFF2-40B4-BE49-F238E27FC236}">
                <a16:creationId xmlns:a16="http://schemas.microsoft.com/office/drawing/2014/main" id="{0841DD6C-B14C-4563-B333-220C7FAE970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3200400"/>
            <a:ext cx="7742238"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Group 2">
            <a:extLst>
              <a:ext uri="{FF2B5EF4-FFF2-40B4-BE49-F238E27FC236}">
                <a16:creationId xmlns:a16="http://schemas.microsoft.com/office/drawing/2014/main" id="{11CCD3FF-932F-4911-8A6C-18DA8BF1C65F}"/>
              </a:ext>
            </a:extLst>
          </p:cNvPr>
          <p:cNvGrpSpPr>
            <a:grpSpLocks/>
          </p:cNvGrpSpPr>
          <p:nvPr/>
        </p:nvGrpSpPr>
        <p:grpSpPr bwMode="auto">
          <a:xfrm>
            <a:off x="5530850" y="5157788"/>
            <a:ext cx="3521075" cy="1100137"/>
            <a:chOff x="5531096" y="5157192"/>
            <a:chExt cx="3520440" cy="1100932"/>
          </a:xfrm>
        </p:grpSpPr>
        <p:pic>
          <p:nvPicPr>
            <p:cNvPr id="33799" name="Picture 7" descr="http://faculty.sdmiramar.edu/fgarces/zCourse/All_Year/Ch100_OL/aMy_FileLec/04OL_LecNotes_Ch100/05_CompoundBonding/502_Lewis/502_pic/NO.gif">
              <a:extLst>
                <a:ext uri="{FF2B5EF4-FFF2-40B4-BE49-F238E27FC236}">
                  <a16:creationId xmlns:a16="http://schemas.microsoft.com/office/drawing/2014/main" id="{FC17A17C-456C-4F85-BA95-309B000319B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31096" y="5589240"/>
              <a:ext cx="3520440" cy="668884"/>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59C3100A-B271-48B3-BD07-BBDEB433D63C}"/>
                </a:ext>
              </a:extLst>
            </p:cNvPr>
            <p:cNvSpPr txBox="1"/>
            <p:nvPr/>
          </p:nvSpPr>
          <p:spPr>
            <a:xfrm>
              <a:off x="5531096" y="5157192"/>
              <a:ext cx="3520440" cy="462296"/>
            </a:xfrm>
            <a:prstGeom prst="rect">
              <a:avLst/>
            </a:prstGeom>
            <a:noFill/>
          </p:spPr>
          <p:txBody>
            <a:bodyPr>
              <a:spAutoFit/>
            </a:bodyPr>
            <a:lstStyle/>
            <a:p>
              <a:pPr algn="ctr" eaLnBrk="1" hangingPunct="1">
                <a:defRPr/>
              </a:pPr>
              <a:r>
                <a:rPr lang="el-GR" dirty="0">
                  <a:effectLst>
                    <a:outerShdw blurRad="38100" dist="38100" dir="2700000" algn="tl">
                      <a:srgbClr val="000000">
                        <a:alpha val="43137"/>
                      </a:srgbClr>
                    </a:outerShdw>
                  </a:effectLst>
                </a:rPr>
                <a:t>ΔΟΜΗ </a:t>
              </a:r>
              <a:r>
                <a:rPr lang="en-US" dirty="0">
                  <a:effectLst>
                    <a:outerShdw blurRad="38100" dist="38100" dir="2700000" algn="tl">
                      <a:srgbClr val="000000">
                        <a:alpha val="43137"/>
                      </a:srgbClr>
                    </a:outerShdw>
                  </a:effectLst>
                </a:rPr>
                <a:t> LEWIS</a:t>
              </a:r>
              <a:endParaRPr lang="el-GR" dirty="0">
                <a:effectLst>
                  <a:outerShdw blurRad="38100" dist="38100" dir="2700000" algn="tl">
                    <a:srgbClr val="000000">
                      <a:alpha val="43137"/>
                    </a:srgbClr>
                  </a:outerShdw>
                </a:effectLst>
              </a:endParaRP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Box 2">
            <a:extLst>
              <a:ext uri="{FF2B5EF4-FFF2-40B4-BE49-F238E27FC236}">
                <a16:creationId xmlns:a16="http://schemas.microsoft.com/office/drawing/2014/main" id="{EBEB842D-CDE1-45B5-BF72-FCB7A882A162}"/>
              </a:ext>
            </a:extLst>
          </p:cNvPr>
          <p:cNvSpPr txBox="1">
            <a:spLocks noChangeArrowheads="1"/>
          </p:cNvSpPr>
          <p:nvPr/>
        </p:nvSpPr>
        <p:spPr bwMode="auto">
          <a:xfrm>
            <a:off x="685800" y="0"/>
            <a:ext cx="78486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el-GR" altLang="el-GR" sz="2800" b="1" i="1">
                <a:solidFill>
                  <a:schemeClr val="tx2"/>
                </a:solidFill>
              </a:rPr>
              <a:t>Ομοιοπολικός δεσμός – Κβαντομηχανική Θεώρηση</a:t>
            </a:r>
            <a:r>
              <a:rPr lang="en-US" altLang="el-GR" sz="2800" b="1" i="1">
                <a:solidFill>
                  <a:schemeClr val="tx2"/>
                </a:solidFill>
              </a:rPr>
              <a:t> </a:t>
            </a:r>
            <a:r>
              <a:rPr lang="el-GR" altLang="el-GR" sz="2800" b="1" i="1">
                <a:solidFill>
                  <a:schemeClr val="tx2"/>
                </a:solidFill>
              </a:rPr>
              <a:t>Ετεροπυρηνικά διατομικά μόρια</a:t>
            </a:r>
            <a:endParaRPr lang="en-GB" altLang="el-GR" sz="2800" b="1" i="1">
              <a:solidFill>
                <a:schemeClr val="tx2"/>
              </a:solidFill>
            </a:endParaRPr>
          </a:p>
        </p:txBody>
      </p:sp>
      <p:pic>
        <p:nvPicPr>
          <p:cNvPr id="34819" name="Picture 3">
            <a:extLst>
              <a:ext uri="{FF2B5EF4-FFF2-40B4-BE49-F238E27FC236}">
                <a16:creationId xmlns:a16="http://schemas.microsoft.com/office/drawing/2014/main" id="{D065021F-C1BC-49A6-9009-857745C1F0C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990600"/>
            <a:ext cx="4910138"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6" name="Text Box 4">
            <a:extLst>
              <a:ext uri="{FF2B5EF4-FFF2-40B4-BE49-F238E27FC236}">
                <a16:creationId xmlns:a16="http://schemas.microsoft.com/office/drawing/2014/main" id="{62A071CB-0231-435C-96CA-3F5E86443C01}"/>
              </a:ext>
            </a:extLst>
          </p:cNvPr>
          <p:cNvSpPr txBox="1">
            <a:spLocks noChangeArrowheads="1"/>
          </p:cNvSpPr>
          <p:nvPr/>
        </p:nvSpPr>
        <p:spPr bwMode="auto">
          <a:xfrm>
            <a:off x="1219200" y="6515100"/>
            <a:ext cx="3276600" cy="336550"/>
          </a:xfrm>
          <a:prstGeom prst="rect">
            <a:avLst/>
          </a:prstGeom>
          <a:noFill/>
          <a:ln w="9525">
            <a:noFill/>
            <a:miter lim="800000"/>
            <a:headEnd/>
            <a:tailEnd/>
          </a:ln>
          <a:effectLst/>
        </p:spPr>
        <p:txBody>
          <a:bodyPr>
            <a:spAutoFit/>
          </a:bodyPr>
          <a:lstStyle/>
          <a:p>
            <a:pPr eaLnBrk="1" hangingPunct="1">
              <a:spcBef>
                <a:spcPct val="50000"/>
              </a:spcBef>
              <a:defRPr/>
            </a:pPr>
            <a:r>
              <a:rPr lang="el-GR" sz="1600" b="1">
                <a:solidFill>
                  <a:srgbClr val="FF0066"/>
                </a:solidFill>
                <a:effectLst>
                  <a:outerShdw blurRad="38100" dist="38100" dir="2700000" algn="tl">
                    <a:srgbClr val="000000"/>
                  </a:outerShdw>
                </a:effectLst>
                <a:cs typeface="Times New Roman" pitchFamily="18" charset="0"/>
              </a:rPr>
              <a:t>Μοριακή ηλεκτρονική δομή </a:t>
            </a:r>
            <a:r>
              <a:rPr lang="en-US" sz="1600" b="1">
                <a:solidFill>
                  <a:srgbClr val="FF0066"/>
                </a:solidFill>
                <a:effectLst>
                  <a:outerShdw blurRad="38100" dist="38100" dir="2700000" algn="tl">
                    <a:srgbClr val="000000"/>
                  </a:outerShdw>
                </a:effectLst>
              </a:rPr>
              <a:t>HF</a:t>
            </a:r>
            <a:endParaRPr lang="en-GB" sz="1600" b="1">
              <a:solidFill>
                <a:srgbClr val="FF0066"/>
              </a:solidFill>
              <a:effectLst>
                <a:outerShdw blurRad="38100" dist="38100" dir="2700000" algn="tl">
                  <a:srgbClr val="000000"/>
                </a:outerShdw>
              </a:effectLst>
            </a:endParaRPr>
          </a:p>
        </p:txBody>
      </p:sp>
      <p:pic>
        <p:nvPicPr>
          <p:cNvPr id="34821" name="Picture 7">
            <a:extLst>
              <a:ext uri="{FF2B5EF4-FFF2-40B4-BE49-F238E27FC236}">
                <a16:creationId xmlns:a16="http://schemas.microsoft.com/office/drawing/2014/main" id="{B8A95B3F-8FA4-4EE7-B999-D38B5AA6552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3505200"/>
            <a:ext cx="7924800" cy="59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 Box 2">
            <a:extLst>
              <a:ext uri="{FF2B5EF4-FFF2-40B4-BE49-F238E27FC236}">
                <a16:creationId xmlns:a16="http://schemas.microsoft.com/office/drawing/2014/main" id="{36FA7E9C-98C1-496D-A0DD-FE82B5FA0EB6}"/>
              </a:ext>
            </a:extLst>
          </p:cNvPr>
          <p:cNvSpPr txBox="1">
            <a:spLocks noChangeArrowheads="1"/>
          </p:cNvSpPr>
          <p:nvPr/>
        </p:nvSpPr>
        <p:spPr bwMode="auto">
          <a:xfrm>
            <a:off x="685800" y="0"/>
            <a:ext cx="78486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el-GR" altLang="el-GR" sz="2800" b="1" i="1">
                <a:solidFill>
                  <a:schemeClr val="tx2"/>
                </a:solidFill>
              </a:rPr>
              <a:t>Ομοιοπολικός δεσμός – Κβαντομηχανική Θεώρηση</a:t>
            </a:r>
            <a:r>
              <a:rPr lang="en-US" altLang="el-GR" sz="2800" b="1" i="1">
                <a:solidFill>
                  <a:schemeClr val="tx2"/>
                </a:solidFill>
              </a:rPr>
              <a:t> </a:t>
            </a:r>
            <a:r>
              <a:rPr lang="el-GR" altLang="el-GR" sz="2800" b="1" i="1">
                <a:solidFill>
                  <a:schemeClr val="tx2"/>
                </a:solidFill>
              </a:rPr>
              <a:t>Μαγνητικές ιδιότητες</a:t>
            </a:r>
            <a:endParaRPr lang="en-GB" altLang="el-GR" sz="2800" b="1" i="1">
              <a:solidFill>
                <a:schemeClr val="tx2"/>
              </a:solidFill>
            </a:endParaRPr>
          </a:p>
        </p:txBody>
      </p:sp>
      <p:pic>
        <p:nvPicPr>
          <p:cNvPr id="35843" name="Picture 3">
            <a:extLst>
              <a:ext uri="{FF2B5EF4-FFF2-40B4-BE49-F238E27FC236}">
                <a16:creationId xmlns:a16="http://schemas.microsoft.com/office/drawing/2014/main" id="{0B00BEB8-4A77-4CD2-BAC6-862F8765EBE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1371600"/>
            <a:ext cx="5486400" cy="2519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0" name="Text Box 4">
            <a:extLst>
              <a:ext uri="{FF2B5EF4-FFF2-40B4-BE49-F238E27FC236}">
                <a16:creationId xmlns:a16="http://schemas.microsoft.com/office/drawing/2014/main" id="{E668453C-641F-4B26-B937-D80472D94009}"/>
              </a:ext>
            </a:extLst>
          </p:cNvPr>
          <p:cNvSpPr txBox="1">
            <a:spLocks noChangeArrowheads="1"/>
          </p:cNvSpPr>
          <p:nvPr/>
        </p:nvSpPr>
        <p:spPr bwMode="auto">
          <a:xfrm>
            <a:off x="381000" y="4191000"/>
            <a:ext cx="8458200" cy="2047875"/>
          </a:xfrm>
          <a:prstGeom prst="rect">
            <a:avLst/>
          </a:prstGeom>
          <a:noFill/>
          <a:ln w="9525">
            <a:noFill/>
            <a:miter lim="800000"/>
            <a:headEnd/>
            <a:tailEnd/>
          </a:ln>
          <a:effectLst/>
        </p:spPr>
        <p:txBody>
          <a:bodyPr>
            <a:spAutoFit/>
          </a:bodyPr>
          <a:lstStyle/>
          <a:p>
            <a:pPr algn="ctr" eaLnBrk="1" hangingPunct="1">
              <a:spcBef>
                <a:spcPct val="50000"/>
              </a:spcBef>
              <a:defRPr/>
            </a:pPr>
            <a:r>
              <a:rPr lang="el-GR" sz="1600">
                <a:effectLst>
                  <a:outerShdw blurRad="38100" dist="38100" dir="2700000" algn="tl">
                    <a:srgbClr val="000000"/>
                  </a:outerShdw>
                </a:effectLst>
                <a:cs typeface="Times New Roman" pitchFamily="18" charset="0"/>
              </a:rPr>
              <a:t>Η παρουσία ή απουσία μονήρων ηλεκτρονίων στα μόρια των ενώσεων έχει σαν αποτέλεσμα την εμφάνιση δύο πολύ σπουδαίων μαγνητικών ιδιοτήτων, του παραμαγνητισμού (</a:t>
            </a:r>
            <a:r>
              <a:rPr lang="en-US" sz="1600">
                <a:effectLst>
                  <a:outerShdw blurRad="38100" dist="38100" dir="2700000" algn="tl">
                    <a:srgbClr val="000000"/>
                  </a:outerShdw>
                </a:effectLst>
                <a:cs typeface="Times New Roman" pitchFamily="18" charset="0"/>
              </a:rPr>
              <a:t>paramagnetism</a:t>
            </a:r>
            <a:r>
              <a:rPr lang="el-GR" sz="1600">
                <a:effectLst>
                  <a:outerShdw blurRad="38100" dist="38100" dir="2700000" algn="tl">
                    <a:srgbClr val="000000"/>
                  </a:outerShdw>
                </a:effectLst>
                <a:cs typeface="Times New Roman" pitchFamily="18" charset="0"/>
              </a:rPr>
              <a:t>) και του διαμαγνητισμού (</a:t>
            </a:r>
            <a:r>
              <a:rPr lang="en-US" sz="1600">
                <a:effectLst>
                  <a:outerShdw blurRad="38100" dist="38100" dir="2700000" algn="tl">
                    <a:srgbClr val="000000"/>
                  </a:outerShdw>
                </a:effectLst>
                <a:cs typeface="Times New Roman" pitchFamily="18" charset="0"/>
              </a:rPr>
              <a:t>diamagnetism</a:t>
            </a:r>
            <a:r>
              <a:rPr lang="el-GR" sz="1600">
                <a:effectLst>
                  <a:outerShdw blurRad="38100" dist="38100" dir="2700000" algn="tl">
                    <a:srgbClr val="000000"/>
                  </a:outerShdw>
                </a:effectLst>
                <a:cs typeface="Times New Roman" pitchFamily="18" charset="0"/>
              </a:rPr>
              <a:t>)</a:t>
            </a:r>
            <a:endParaRPr lang="el-GR" sz="1600">
              <a:effectLst>
                <a:outerShdw blurRad="38100" dist="38100" dir="2700000" algn="tl">
                  <a:srgbClr val="000000"/>
                </a:outerShdw>
              </a:effectLst>
            </a:endParaRPr>
          </a:p>
          <a:p>
            <a:pPr eaLnBrk="1" hangingPunct="1">
              <a:spcBef>
                <a:spcPct val="50000"/>
              </a:spcBef>
              <a:buFont typeface="Wingdings" pitchFamily="2" charset="2"/>
              <a:buChar char="ü"/>
              <a:defRPr/>
            </a:pPr>
            <a:r>
              <a:rPr lang="el-GR" sz="1600">
                <a:effectLst>
                  <a:outerShdw blurRad="38100" dist="38100" dir="2700000" algn="tl">
                    <a:srgbClr val="000000"/>
                  </a:outerShdw>
                </a:effectLst>
              </a:rPr>
              <a:t> </a:t>
            </a:r>
            <a:r>
              <a:rPr lang="el-GR" sz="1600">
                <a:solidFill>
                  <a:schemeClr val="tx2"/>
                </a:solidFill>
                <a:effectLst>
                  <a:outerShdw blurRad="38100" dist="38100" dir="2700000" algn="tl">
                    <a:srgbClr val="000000"/>
                  </a:outerShdw>
                </a:effectLst>
                <a:cs typeface="Times New Roman" pitchFamily="18" charset="0"/>
              </a:rPr>
              <a:t>Παραμαγνητισμός</a:t>
            </a:r>
            <a:r>
              <a:rPr lang="el-GR" sz="1600">
                <a:effectLst>
                  <a:outerShdw blurRad="38100" dist="38100" dir="2700000" algn="tl">
                    <a:srgbClr val="000000"/>
                  </a:outerShdw>
                </a:effectLst>
                <a:cs typeface="Times New Roman" pitchFamily="18" charset="0"/>
              </a:rPr>
              <a:t> είναι η ιδιότητα της </a:t>
            </a:r>
            <a:r>
              <a:rPr lang="el-GR" sz="1600">
                <a:solidFill>
                  <a:schemeClr val="tx2"/>
                </a:solidFill>
                <a:effectLst>
                  <a:outerShdw blurRad="38100" dist="38100" dir="2700000" algn="tl">
                    <a:srgbClr val="000000"/>
                  </a:outerShdw>
                </a:effectLst>
                <a:cs typeface="Times New Roman" pitchFamily="18" charset="0"/>
              </a:rPr>
              <a:t>έλξης από ένα μαγνητικό πεδίο</a:t>
            </a:r>
            <a:r>
              <a:rPr lang="el-GR" sz="1600">
                <a:effectLst>
                  <a:outerShdw blurRad="38100" dist="38100" dir="2700000" algn="tl">
                    <a:srgbClr val="000000"/>
                  </a:outerShdw>
                </a:effectLst>
                <a:cs typeface="Times New Roman" pitchFamily="18" charset="0"/>
              </a:rPr>
              <a:t> των ουσιών που περιέχουν </a:t>
            </a:r>
            <a:r>
              <a:rPr lang="el-GR" sz="1600">
                <a:solidFill>
                  <a:schemeClr val="tx2"/>
                </a:solidFill>
                <a:effectLst>
                  <a:outerShdw blurRad="38100" dist="38100" dir="2700000" algn="tl">
                    <a:srgbClr val="000000"/>
                  </a:outerShdw>
                </a:effectLst>
                <a:cs typeface="Times New Roman" pitchFamily="18" charset="0"/>
              </a:rPr>
              <a:t>μονήρη ηλεκτρόνια</a:t>
            </a:r>
            <a:r>
              <a:rPr lang="el-GR" sz="1600">
                <a:effectLst>
                  <a:outerShdw blurRad="38100" dist="38100" dir="2700000" algn="tl">
                    <a:srgbClr val="000000"/>
                  </a:outerShdw>
                </a:effectLst>
                <a:cs typeface="Times New Roman" pitchFamily="18" charset="0"/>
              </a:rPr>
              <a:t> (π.χ. ΝΟ, Ο</a:t>
            </a:r>
            <a:r>
              <a:rPr lang="el-GR" sz="1600" baseline="-30000">
                <a:effectLst>
                  <a:outerShdw blurRad="38100" dist="38100" dir="2700000" algn="tl">
                    <a:srgbClr val="000000"/>
                  </a:outerShdw>
                </a:effectLst>
                <a:cs typeface="Times New Roman" pitchFamily="18" charset="0"/>
              </a:rPr>
              <a:t>2</a:t>
            </a:r>
            <a:r>
              <a:rPr lang="el-GR" sz="1600">
                <a:effectLst>
                  <a:outerShdw blurRad="38100" dist="38100" dir="2700000" algn="tl">
                    <a:srgbClr val="000000"/>
                  </a:outerShdw>
                </a:effectLst>
                <a:cs typeface="Times New Roman" pitchFamily="18" charset="0"/>
              </a:rPr>
              <a:t>)</a:t>
            </a:r>
            <a:r>
              <a:rPr lang="en-GB" sz="1600">
                <a:effectLst>
                  <a:outerShdw blurRad="38100" dist="38100" dir="2700000" algn="tl">
                    <a:srgbClr val="000000"/>
                  </a:outerShdw>
                </a:effectLst>
              </a:rPr>
              <a:t> </a:t>
            </a:r>
            <a:endParaRPr lang="el-GR" sz="1600">
              <a:effectLst>
                <a:outerShdw blurRad="38100" dist="38100" dir="2700000" algn="tl">
                  <a:srgbClr val="000000"/>
                </a:outerShdw>
              </a:effectLst>
            </a:endParaRPr>
          </a:p>
          <a:p>
            <a:pPr eaLnBrk="1" hangingPunct="1">
              <a:spcBef>
                <a:spcPct val="50000"/>
              </a:spcBef>
              <a:buFont typeface="Wingdings" pitchFamily="2" charset="2"/>
              <a:buChar char="ü"/>
              <a:defRPr/>
            </a:pPr>
            <a:r>
              <a:rPr lang="el-GR" sz="1600">
                <a:effectLst>
                  <a:outerShdw blurRad="38100" dist="38100" dir="2700000" algn="tl">
                    <a:srgbClr val="000000"/>
                  </a:outerShdw>
                </a:effectLst>
              </a:rPr>
              <a:t> </a:t>
            </a:r>
            <a:r>
              <a:rPr lang="el-GR" sz="1600">
                <a:solidFill>
                  <a:schemeClr val="tx2"/>
                </a:solidFill>
                <a:effectLst>
                  <a:outerShdw blurRad="38100" dist="38100" dir="2700000" algn="tl">
                    <a:srgbClr val="000000"/>
                  </a:outerShdw>
                </a:effectLst>
                <a:cs typeface="Times New Roman" pitchFamily="18" charset="0"/>
              </a:rPr>
              <a:t>Διαμαγνητισμός</a:t>
            </a:r>
            <a:r>
              <a:rPr lang="el-GR" sz="1600">
                <a:effectLst>
                  <a:outerShdw blurRad="38100" dist="38100" dir="2700000" algn="tl">
                    <a:srgbClr val="000000"/>
                  </a:outerShdw>
                </a:effectLst>
                <a:cs typeface="Times New Roman" pitchFamily="18" charset="0"/>
              </a:rPr>
              <a:t> είναι η ιδιότητα της </a:t>
            </a:r>
            <a:r>
              <a:rPr lang="el-GR" sz="1600">
                <a:solidFill>
                  <a:schemeClr val="tx2"/>
                </a:solidFill>
                <a:effectLst>
                  <a:outerShdw blurRad="38100" dist="38100" dir="2700000" algn="tl">
                    <a:srgbClr val="000000"/>
                  </a:outerShdw>
                </a:effectLst>
                <a:cs typeface="Times New Roman" pitchFamily="18" charset="0"/>
              </a:rPr>
              <a:t>άπωσης από ένα μαγνητικό πεδίο</a:t>
            </a:r>
            <a:r>
              <a:rPr lang="el-GR" sz="1600">
                <a:effectLst>
                  <a:outerShdw blurRad="38100" dist="38100" dir="2700000" algn="tl">
                    <a:srgbClr val="000000"/>
                  </a:outerShdw>
                </a:effectLst>
                <a:cs typeface="Times New Roman" pitchFamily="18" charset="0"/>
              </a:rPr>
              <a:t> των ουσιών που </a:t>
            </a:r>
            <a:r>
              <a:rPr lang="el-GR" sz="1600">
                <a:solidFill>
                  <a:schemeClr val="tx2"/>
                </a:solidFill>
                <a:effectLst>
                  <a:outerShdw blurRad="38100" dist="38100" dir="2700000" algn="tl">
                    <a:srgbClr val="000000"/>
                  </a:outerShdw>
                </a:effectLst>
                <a:cs typeface="Times New Roman" pitchFamily="18" charset="0"/>
              </a:rPr>
              <a:t>δεν περιέχουν μονήρη ηλεκτρόνια</a:t>
            </a:r>
            <a:r>
              <a:rPr lang="el-GR" sz="1600">
                <a:effectLst>
                  <a:outerShdw blurRad="38100" dist="38100" dir="2700000" algn="tl">
                    <a:srgbClr val="000000"/>
                  </a:outerShdw>
                </a:effectLst>
                <a:cs typeface="Times New Roman" pitchFamily="18" charset="0"/>
              </a:rPr>
              <a:t> (π.χ. Η</a:t>
            </a:r>
            <a:r>
              <a:rPr lang="el-GR" sz="1600" baseline="-30000">
                <a:effectLst>
                  <a:outerShdw blurRad="38100" dist="38100" dir="2700000" algn="tl">
                    <a:srgbClr val="000000"/>
                  </a:outerShdw>
                </a:effectLst>
                <a:cs typeface="Times New Roman" pitchFamily="18" charset="0"/>
              </a:rPr>
              <a:t>2</a:t>
            </a:r>
            <a:r>
              <a:rPr lang="el-GR" sz="1600">
                <a:effectLst>
                  <a:outerShdw blurRad="38100" dist="38100" dir="2700000" algn="tl">
                    <a:srgbClr val="000000"/>
                  </a:outerShdw>
                </a:effectLst>
                <a:cs typeface="Times New Roman" pitchFamily="18" charset="0"/>
              </a:rPr>
              <a:t>, Ν</a:t>
            </a:r>
            <a:r>
              <a:rPr lang="el-GR" sz="1600" baseline="-30000">
                <a:effectLst>
                  <a:outerShdw blurRad="38100" dist="38100" dir="2700000" algn="tl">
                    <a:srgbClr val="000000"/>
                  </a:outerShdw>
                </a:effectLst>
                <a:cs typeface="Times New Roman" pitchFamily="18" charset="0"/>
              </a:rPr>
              <a:t>2</a:t>
            </a:r>
            <a:r>
              <a:rPr lang="el-GR" sz="1600">
                <a:effectLst>
                  <a:outerShdw blurRad="38100" dist="38100" dir="2700000" algn="tl">
                    <a:srgbClr val="000000"/>
                  </a:outerShdw>
                </a:effectLst>
                <a:cs typeface="Times New Roman" pitchFamily="18" charset="0"/>
              </a:rPr>
              <a:t>)</a:t>
            </a:r>
            <a:r>
              <a:rPr lang="en-GB" sz="1600">
                <a:effectLst>
                  <a:outerShdw blurRad="38100" dist="38100" dir="2700000" algn="tl">
                    <a:srgbClr val="000000"/>
                  </a:outerShdw>
                </a:effectLst>
              </a:rPr>
              <a:t> </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Box 2">
            <a:extLst>
              <a:ext uri="{FF2B5EF4-FFF2-40B4-BE49-F238E27FC236}">
                <a16:creationId xmlns:a16="http://schemas.microsoft.com/office/drawing/2014/main" id="{EBD768D7-E99A-490C-BB33-7E5707DC7CE7}"/>
              </a:ext>
            </a:extLst>
          </p:cNvPr>
          <p:cNvSpPr txBox="1">
            <a:spLocks noChangeArrowheads="1"/>
          </p:cNvSpPr>
          <p:nvPr/>
        </p:nvSpPr>
        <p:spPr bwMode="auto">
          <a:xfrm>
            <a:off x="685800" y="0"/>
            <a:ext cx="7239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el-GR" altLang="el-GR" sz="2800" b="1" i="1">
                <a:solidFill>
                  <a:schemeClr val="tx2"/>
                </a:solidFill>
              </a:rPr>
              <a:t>Μεταλλικός Δεσμός</a:t>
            </a:r>
            <a:endParaRPr lang="en-GB" altLang="el-GR" sz="2800" b="1" i="1">
              <a:solidFill>
                <a:schemeClr val="tx2"/>
              </a:solidFill>
            </a:endParaRPr>
          </a:p>
        </p:txBody>
      </p:sp>
      <p:sp>
        <p:nvSpPr>
          <p:cNvPr id="35843" name="Text Box 3">
            <a:extLst>
              <a:ext uri="{FF2B5EF4-FFF2-40B4-BE49-F238E27FC236}">
                <a16:creationId xmlns:a16="http://schemas.microsoft.com/office/drawing/2014/main" id="{C7429245-DA36-4FE8-A68F-FB5430EE792B}"/>
              </a:ext>
            </a:extLst>
          </p:cNvPr>
          <p:cNvSpPr txBox="1">
            <a:spLocks noChangeArrowheads="1"/>
          </p:cNvSpPr>
          <p:nvPr/>
        </p:nvSpPr>
        <p:spPr bwMode="auto">
          <a:xfrm>
            <a:off x="685800" y="1447800"/>
            <a:ext cx="7620000" cy="3468688"/>
          </a:xfrm>
          <a:prstGeom prst="rect">
            <a:avLst/>
          </a:prstGeom>
          <a:noFill/>
          <a:ln w="76200" cmpd="tri">
            <a:solidFill>
              <a:srgbClr val="FF0066"/>
            </a:solidFill>
            <a:miter lim="800000"/>
            <a:headEnd/>
            <a:tailEnd/>
          </a:ln>
          <a:effectLst/>
        </p:spPr>
        <p:txBody>
          <a:bodyPr>
            <a:spAutoFit/>
          </a:bodyPr>
          <a:lstStyle/>
          <a:p>
            <a:pPr algn="ctr" eaLnBrk="1" hangingPunct="1">
              <a:spcBef>
                <a:spcPct val="50000"/>
              </a:spcBef>
              <a:defRPr/>
            </a:pPr>
            <a:r>
              <a:rPr lang="el-GR" sz="1600" b="1" u="sng">
                <a:solidFill>
                  <a:schemeClr val="accent1"/>
                </a:solidFill>
                <a:effectLst>
                  <a:outerShdw blurRad="38100" dist="38100" dir="2700000" algn="tl">
                    <a:srgbClr val="000000"/>
                  </a:outerShdw>
                </a:effectLst>
              </a:rPr>
              <a:t>Κοινές ιδιότητες μετάλλων</a:t>
            </a:r>
          </a:p>
          <a:p>
            <a:pPr algn="ctr" eaLnBrk="1" hangingPunct="1">
              <a:spcBef>
                <a:spcPct val="50000"/>
              </a:spcBef>
              <a:defRPr/>
            </a:pPr>
            <a:endParaRPr lang="el-GR" sz="1600" b="1">
              <a:solidFill>
                <a:schemeClr val="accent1"/>
              </a:solidFill>
              <a:effectLst>
                <a:outerShdw blurRad="38100" dist="38100" dir="2700000" algn="tl">
                  <a:srgbClr val="000000"/>
                </a:outerShdw>
              </a:effectLst>
            </a:endParaRPr>
          </a:p>
          <a:p>
            <a:pPr eaLnBrk="1" hangingPunct="1">
              <a:spcBef>
                <a:spcPct val="50000"/>
              </a:spcBef>
              <a:buFontTx/>
              <a:buChar char="•"/>
              <a:defRPr/>
            </a:pPr>
            <a:r>
              <a:rPr lang="el-GR" sz="1600">
                <a:solidFill>
                  <a:schemeClr val="accent1"/>
                </a:solidFill>
                <a:effectLst>
                  <a:outerShdw blurRad="38100" dist="38100" dir="2700000" algn="tl">
                    <a:srgbClr val="000000"/>
                  </a:outerShdw>
                </a:effectLst>
              </a:rPr>
              <a:t> </a:t>
            </a:r>
            <a:r>
              <a:rPr lang="el-GR" sz="1600">
                <a:solidFill>
                  <a:srgbClr val="CCFF33"/>
                </a:solidFill>
                <a:effectLst>
                  <a:outerShdw blurRad="38100" dist="38100" dir="2700000" algn="tl">
                    <a:srgbClr val="000000"/>
                  </a:outerShdw>
                </a:effectLst>
                <a:cs typeface="Times New Roman" pitchFamily="18" charset="0"/>
              </a:rPr>
              <a:t>Είναι πάρα πολύ καλοί αγωγοί τόσο της θερμότητας όσο και του ηλεκτρισμού</a:t>
            </a:r>
            <a:endParaRPr lang="el-GR" sz="1600">
              <a:solidFill>
                <a:schemeClr val="accent1"/>
              </a:solidFill>
              <a:effectLst>
                <a:outerShdw blurRad="38100" dist="38100" dir="2700000" algn="tl">
                  <a:srgbClr val="000000"/>
                </a:outerShdw>
              </a:effectLst>
            </a:endParaRPr>
          </a:p>
          <a:p>
            <a:pPr eaLnBrk="1" hangingPunct="1">
              <a:spcBef>
                <a:spcPct val="50000"/>
              </a:spcBef>
              <a:buFontTx/>
              <a:buChar char="•"/>
              <a:defRPr/>
            </a:pPr>
            <a:r>
              <a:rPr lang="el-GR" sz="1600">
                <a:solidFill>
                  <a:schemeClr val="accent1"/>
                </a:solidFill>
                <a:effectLst>
                  <a:outerShdw blurRad="38100" dist="38100" dir="2700000" algn="tl">
                    <a:srgbClr val="000000"/>
                  </a:outerShdw>
                </a:effectLst>
              </a:rPr>
              <a:t> </a:t>
            </a:r>
            <a:r>
              <a:rPr lang="el-GR" sz="1600">
                <a:solidFill>
                  <a:srgbClr val="CCFF33"/>
                </a:solidFill>
                <a:effectLst>
                  <a:outerShdw blurRad="38100" dist="38100" dir="2700000" algn="tl">
                    <a:srgbClr val="000000"/>
                  </a:outerShdw>
                </a:effectLst>
                <a:cs typeface="Times New Roman" pitchFamily="18" charset="0"/>
              </a:rPr>
              <a:t>Έχουν χαρακτηριστική μεταλλική λάμψη</a:t>
            </a:r>
            <a:endParaRPr lang="el-GR" sz="1600">
              <a:solidFill>
                <a:schemeClr val="accent1"/>
              </a:solidFill>
              <a:effectLst>
                <a:outerShdw blurRad="38100" dist="38100" dir="2700000" algn="tl">
                  <a:srgbClr val="000000"/>
                </a:outerShdw>
              </a:effectLst>
            </a:endParaRPr>
          </a:p>
          <a:p>
            <a:pPr eaLnBrk="1" hangingPunct="1">
              <a:spcBef>
                <a:spcPct val="50000"/>
              </a:spcBef>
              <a:buFontTx/>
              <a:buChar char="•"/>
              <a:defRPr/>
            </a:pPr>
            <a:r>
              <a:rPr lang="el-GR" sz="1600">
                <a:solidFill>
                  <a:schemeClr val="accent1"/>
                </a:solidFill>
                <a:effectLst>
                  <a:outerShdw blurRad="38100" dist="38100" dir="2700000" algn="tl">
                    <a:srgbClr val="000000"/>
                  </a:outerShdw>
                </a:effectLst>
              </a:rPr>
              <a:t> </a:t>
            </a:r>
            <a:r>
              <a:rPr lang="el-GR" sz="1600">
                <a:solidFill>
                  <a:srgbClr val="CCFF33"/>
                </a:solidFill>
                <a:effectLst>
                  <a:outerShdw blurRad="38100" dist="38100" dir="2700000" algn="tl">
                    <a:srgbClr val="000000"/>
                  </a:outerShdw>
                </a:effectLst>
                <a:cs typeface="Times New Roman" pitchFamily="18" charset="0"/>
              </a:rPr>
              <a:t>Είναι όλκιμα και ελατά</a:t>
            </a:r>
            <a:r>
              <a:rPr lang="en-GB" sz="1600">
                <a:solidFill>
                  <a:schemeClr val="accent1"/>
                </a:solidFill>
                <a:effectLst>
                  <a:outerShdw blurRad="38100" dist="38100" dir="2700000" algn="tl">
                    <a:srgbClr val="000000"/>
                  </a:outerShdw>
                </a:effectLst>
              </a:rPr>
              <a:t> </a:t>
            </a:r>
            <a:endParaRPr lang="el-GR" sz="1600">
              <a:solidFill>
                <a:schemeClr val="accent1"/>
              </a:solidFill>
              <a:effectLst>
                <a:outerShdw blurRad="38100" dist="38100" dir="2700000" algn="tl">
                  <a:srgbClr val="000000"/>
                </a:outerShdw>
              </a:effectLst>
            </a:endParaRPr>
          </a:p>
          <a:p>
            <a:pPr eaLnBrk="1" hangingPunct="1">
              <a:spcBef>
                <a:spcPct val="50000"/>
              </a:spcBef>
              <a:buFontTx/>
              <a:buChar char="•"/>
              <a:defRPr/>
            </a:pPr>
            <a:r>
              <a:rPr lang="el-GR" sz="1600">
                <a:solidFill>
                  <a:schemeClr val="accent1"/>
                </a:solidFill>
                <a:effectLst>
                  <a:outerShdw blurRad="38100" dist="38100" dir="2700000" algn="tl">
                    <a:srgbClr val="000000"/>
                  </a:outerShdw>
                </a:effectLst>
              </a:rPr>
              <a:t> </a:t>
            </a:r>
            <a:r>
              <a:rPr lang="el-GR" sz="1600">
                <a:solidFill>
                  <a:srgbClr val="CCFF33"/>
                </a:solidFill>
                <a:effectLst>
                  <a:outerShdw blurRad="38100" dist="38100" dir="2700000" algn="tl">
                    <a:srgbClr val="000000"/>
                  </a:outerShdw>
                </a:effectLst>
                <a:cs typeface="Times New Roman" pitchFamily="18" charset="0"/>
              </a:rPr>
              <a:t>Έχουν μεγάλη σκληρότητα</a:t>
            </a:r>
            <a:r>
              <a:rPr lang="en-GB" sz="1600">
                <a:solidFill>
                  <a:schemeClr val="accent1"/>
                </a:solidFill>
                <a:effectLst>
                  <a:outerShdw blurRad="38100" dist="38100" dir="2700000" algn="tl">
                    <a:srgbClr val="000000"/>
                  </a:outerShdw>
                </a:effectLst>
              </a:rPr>
              <a:t> </a:t>
            </a:r>
            <a:endParaRPr lang="el-GR" sz="1600">
              <a:solidFill>
                <a:schemeClr val="accent1"/>
              </a:solidFill>
              <a:effectLst>
                <a:outerShdw blurRad="38100" dist="38100" dir="2700000" algn="tl">
                  <a:srgbClr val="000000"/>
                </a:outerShdw>
              </a:effectLst>
            </a:endParaRPr>
          </a:p>
          <a:p>
            <a:pPr eaLnBrk="1" hangingPunct="1">
              <a:spcBef>
                <a:spcPct val="50000"/>
              </a:spcBef>
              <a:buFontTx/>
              <a:buChar char="•"/>
              <a:defRPr/>
            </a:pPr>
            <a:r>
              <a:rPr lang="el-GR" sz="1600">
                <a:solidFill>
                  <a:schemeClr val="accent1"/>
                </a:solidFill>
                <a:effectLst>
                  <a:outerShdw blurRad="38100" dist="38100" dir="2700000" algn="tl">
                    <a:srgbClr val="000000"/>
                  </a:outerShdw>
                </a:effectLst>
              </a:rPr>
              <a:t> </a:t>
            </a:r>
            <a:r>
              <a:rPr lang="el-GR" sz="1600">
                <a:solidFill>
                  <a:srgbClr val="CCFF33"/>
                </a:solidFill>
                <a:effectLst>
                  <a:outerShdw blurRad="38100" dist="38100" dir="2700000" algn="tl">
                    <a:srgbClr val="000000"/>
                  </a:outerShdw>
                </a:effectLst>
                <a:cs typeface="Times New Roman" pitchFamily="18" charset="0"/>
              </a:rPr>
              <a:t>Έχουν μεγάλη πυκνότητα, γιατί συνήθως κρυσταλλώνονται στο κυβικό μέγιστης πυκνότητας (</a:t>
            </a:r>
            <a:r>
              <a:rPr lang="en-US" sz="1600">
                <a:solidFill>
                  <a:srgbClr val="CCFF33"/>
                </a:solidFill>
                <a:effectLst>
                  <a:outerShdw blurRad="38100" dist="38100" dir="2700000" algn="tl">
                    <a:srgbClr val="000000"/>
                  </a:outerShdw>
                </a:effectLst>
                <a:cs typeface="Times New Roman" pitchFamily="18" charset="0"/>
              </a:rPr>
              <a:t>cubic close</a:t>
            </a:r>
            <a:r>
              <a:rPr lang="el-GR" sz="1600">
                <a:solidFill>
                  <a:srgbClr val="CCFF33"/>
                </a:solidFill>
                <a:effectLst>
                  <a:outerShdw blurRad="38100" dist="38100" dir="2700000" algn="tl">
                    <a:srgbClr val="000000"/>
                  </a:outerShdw>
                </a:effectLst>
                <a:cs typeface="Times New Roman" pitchFamily="18" charset="0"/>
              </a:rPr>
              <a:t>-</a:t>
            </a:r>
            <a:r>
              <a:rPr lang="en-US" sz="1600">
                <a:solidFill>
                  <a:srgbClr val="CCFF33"/>
                </a:solidFill>
                <a:effectLst>
                  <a:outerShdw blurRad="38100" dist="38100" dir="2700000" algn="tl">
                    <a:srgbClr val="000000"/>
                  </a:outerShdw>
                </a:effectLst>
                <a:cs typeface="Times New Roman" pitchFamily="18" charset="0"/>
              </a:rPr>
              <a:t>packed</a:t>
            </a:r>
            <a:r>
              <a:rPr lang="el-GR" sz="1600">
                <a:solidFill>
                  <a:srgbClr val="CCFF33"/>
                </a:solidFill>
                <a:effectLst>
                  <a:outerShdw blurRad="38100" dist="38100" dir="2700000" algn="tl">
                    <a:srgbClr val="000000"/>
                  </a:outerShdw>
                </a:effectLst>
                <a:cs typeface="Times New Roman" pitchFamily="18" charset="0"/>
              </a:rPr>
              <a:t>), στο εξαγωνικό μέγιστης πυκνότητας (</a:t>
            </a:r>
            <a:r>
              <a:rPr lang="en-US" sz="1600">
                <a:solidFill>
                  <a:srgbClr val="CCFF33"/>
                </a:solidFill>
                <a:effectLst>
                  <a:outerShdw blurRad="38100" dist="38100" dir="2700000" algn="tl">
                    <a:srgbClr val="000000"/>
                  </a:outerShdw>
                </a:effectLst>
                <a:cs typeface="Times New Roman" pitchFamily="18" charset="0"/>
              </a:rPr>
              <a:t>hexagonal close</a:t>
            </a:r>
            <a:r>
              <a:rPr lang="el-GR" sz="1600">
                <a:solidFill>
                  <a:srgbClr val="CCFF33"/>
                </a:solidFill>
                <a:effectLst>
                  <a:outerShdw blurRad="38100" dist="38100" dir="2700000" algn="tl">
                    <a:srgbClr val="000000"/>
                  </a:outerShdw>
                </a:effectLst>
                <a:cs typeface="Times New Roman" pitchFamily="18" charset="0"/>
              </a:rPr>
              <a:t>-</a:t>
            </a:r>
            <a:r>
              <a:rPr lang="en-US" sz="1600">
                <a:solidFill>
                  <a:srgbClr val="CCFF33"/>
                </a:solidFill>
                <a:effectLst>
                  <a:outerShdw blurRad="38100" dist="38100" dir="2700000" algn="tl">
                    <a:srgbClr val="000000"/>
                  </a:outerShdw>
                </a:effectLst>
                <a:cs typeface="Times New Roman" pitchFamily="18" charset="0"/>
              </a:rPr>
              <a:t>packed</a:t>
            </a:r>
            <a:r>
              <a:rPr lang="el-GR" sz="1600">
                <a:solidFill>
                  <a:srgbClr val="CCFF33"/>
                </a:solidFill>
                <a:effectLst>
                  <a:outerShdw blurRad="38100" dist="38100" dir="2700000" algn="tl">
                    <a:srgbClr val="000000"/>
                  </a:outerShdw>
                </a:effectLst>
                <a:cs typeface="Times New Roman" pitchFamily="18" charset="0"/>
              </a:rPr>
              <a:t>) και στο κυβικό χωροκεντρωμένο (</a:t>
            </a:r>
            <a:r>
              <a:rPr lang="en-US" sz="1600">
                <a:solidFill>
                  <a:srgbClr val="CCFF33"/>
                </a:solidFill>
                <a:effectLst>
                  <a:outerShdw blurRad="38100" dist="38100" dir="2700000" algn="tl">
                    <a:srgbClr val="000000"/>
                  </a:outerShdw>
                </a:effectLst>
                <a:cs typeface="Times New Roman" pitchFamily="18" charset="0"/>
              </a:rPr>
              <a:t>cubic body</a:t>
            </a:r>
            <a:r>
              <a:rPr lang="el-GR" sz="1600">
                <a:solidFill>
                  <a:srgbClr val="CCFF33"/>
                </a:solidFill>
                <a:effectLst>
                  <a:outerShdw blurRad="38100" dist="38100" dir="2700000" algn="tl">
                    <a:srgbClr val="000000"/>
                  </a:outerShdw>
                </a:effectLst>
                <a:cs typeface="Times New Roman" pitchFamily="18" charset="0"/>
              </a:rPr>
              <a:t>-</a:t>
            </a:r>
            <a:r>
              <a:rPr lang="en-US" sz="1600">
                <a:solidFill>
                  <a:srgbClr val="CCFF33"/>
                </a:solidFill>
                <a:effectLst>
                  <a:outerShdw blurRad="38100" dist="38100" dir="2700000" algn="tl">
                    <a:srgbClr val="000000"/>
                  </a:outerShdw>
                </a:effectLst>
                <a:cs typeface="Times New Roman" pitchFamily="18" charset="0"/>
              </a:rPr>
              <a:t>centered</a:t>
            </a:r>
            <a:r>
              <a:rPr lang="el-GR" sz="1600">
                <a:solidFill>
                  <a:srgbClr val="CCFF33"/>
                </a:solidFill>
                <a:effectLst>
                  <a:outerShdw blurRad="38100" dist="38100" dir="2700000" algn="tl">
                    <a:srgbClr val="000000"/>
                  </a:outerShdw>
                </a:effectLst>
                <a:cs typeface="Times New Roman" pitchFamily="18" charset="0"/>
              </a:rPr>
              <a:t>) σύστημα</a:t>
            </a:r>
            <a:r>
              <a:rPr lang="en-GB" sz="1600">
                <a:solidFill>
                  <a:srgbClr val="CCFF33"/>
                </a:solidFill>
                <a:effectLst>
                  <a:outerShdw blurRad="38100" dist="38100" dir="2700000" algn="tl">
                    <a:srgbClr val="000000"/>
                  </a:outerShdw>
                </a:effectLst>
              </a:rPr>
              <a:t> </a:t>
            </a:r>
            <a:endParaRPr lang="el-GR" sz="1600">
              <a:solidFill>
                <a:srgbClr val="CCFF33"/>
              </a:solidFill>
              <a:effectLst>
                <a:outerShdw blurRad="38100" dist="38100" dir="2700000" algn="tl">
                  <a:srgbClr val="000000"/>
                </a:outerShdw>
              </a:effectLst>
            </a:endParaRPr>
          </a:p>
          <a:p>
            <a:pPr eaLnBrk="1" hangingPunct="1">
              <a:spcBef>
                <a:spcPct val="50000"/>
              </a:spcBef>
              <a:buClr>
                <a:schemeClr val="accent1"/>
              </a:buClr>
              <a:buFontTx/>
              <a:buChar char="•"/>
              <a:defRPr/>
            </a:pPr>
            <a:r>
              <a:rPr lang="el-GR" sz="1600">
                <a:solidFill>
                  <a:srgbClr val="CCFF33"/>
                </a:solidFill>
                <a:effectLst>
                  <a:outerShdw blurRad="38100" dist="38100" dir="2700000" algn="tl">
                    <a:srgbClr val="000000"/>
                  </a:outerShdw>
                </a:effectLst>
              </a:rPr>
              <a:t> </a:t>
            </a:r>
            <a:r>
              <a:rPr lang="el-GR" sz="1600">
                <a:solidFill>
                  <a:srgbClr val="CCFF33"/>
                </a:solidFill>
                <a:effectLst>
                  <a:outerShdw blurRad="38100" dist="38100" dir="2700000" algn="tl">
                    <a:srgbClr val="000000"/>
                  </a:outerShdw>
                </a:effectLst>
                <a:cs typeface="Times New Roman" pitchFamily="18" charset="0"/>
              </a:rPr>
              <a:t>Σχηματίζουν πολύ εύκολα κράματα (στερεά διαλύματα) με άλλα μέταλλα</a:t>
            </a:r>
            <a:r>
              <a:rPr lang="en-GB" sz="1600">
                <a:solidFill>
                  <a:srgbClr val="CCFF33"/>
                </a:solidFill>
                <a:effectLst>
                  <a:outerShdw blurRad="38100" dist="38100" dir="2700000" algn="tl">
                    <a:srgbClr val="000000"/>
                  </a:outerShdw>
                </a:effectLst>
              </a:rPr>
              <a:t> </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Box 2">
            <a:extLst>
              <a:ext uri="{FF2B5EF4-FFF2-40B4-BE49-F238E27FC236}">
                <a16:creationId xmlns:a16="http://schemas.microsoft.com/office/drawing/2014/main" id="{EC5A61B8-E70E-47FF-9A84-B04FAB41FBC7}"/>
              </a:ext>
            </a:extLst>
          </p:cNvPr>
          <p:cNvSpPr txBox="1">
            <a:spLocks noChangeArrowheads="1"/>
          </p:cNvSpPr>
          <p:nvPr/>
        </p:nvSpPr>
        <p:spPr bwMode="auto">
          <a:xfrm>
            <a:off x="685800" y="0"/>
            <a:ext cx="72390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el-GR" altLang="el-GR" sz="2800" b="1" i="1">
                <a:solidFill>
                  <a:schemeClr val="tx2"/>
                </a:solidFill>
              </a:rPr>
              <a:t>Μεταλλικός Δεσμός</a:t>
            </a:r>
            <a:r>
              <a:rPr lang="en-US" altLang="el-GR" sz="2800" b="1" i="1">
                <a:solidFill>
                  <a:schemeClr val="tx2"/>
                </a:solidFill>
              </a:rPr>
              <a:t>-</a:t>
            </a:r>
            <a:r>
              <a:rPr lang="el-GR" altLang="el-GR" sz="2800" b="1" i="1">
                <a:solidFill>
                  <a:schemeClr val="tx2"/>
                </a:solidFill>
              </a:rPr>
              <a:t>Κλασική Θεώρηση                                           Θεωρία ελευθέρων ηλεκτρονίων</a:t>
            </a:r>
            <a:endParaRPr lang="en-GB" altLang="el-GR" sz="2800" b="1" i="1">
              <a:solidFill>
                <a:schemeClr val="tx2"/>
              </a:solidFill>
            </a:endParaRPr>
          </a:p>
        </p:txBody>
      </p:sp>
      <p:pic>
        <p:nvPicPr>
          <p:cNvPr id="37891" name="Picture 3">
            <a:extLst>
              <a:ext uri="{FF2B5EF4-FFF2-40B4-BE49-F238E27FC236}">
                <a16:creationId xmlns:a16="http://schemas.microsoft.com/office/drawing/2014/main" id="{E9B94E69-1F1D-4488-91DA-0545773078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143000"/>
            <a:ext cx="5715000" cy="211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8" name="Text Box 4">
            <a:extLst>
              <a:ext uri="{FF2B5EF4-FFF2-40B4-BE49-F238E27FC236}">
                <a16:creationId xmlns:a16="http://schemas.microsoft.com/office/drawing/2014/main" id="{DB0E6635-13F0-4F67-A16B-C3CC3476B9E8}"/>
              </a:ext>
            </a:extLst>
          </p:cNvPr>
          <p:cNvSpPr txBox="1">
            <a:spLocks noChangeArrowheads="1"/>
          </p:cNvSpPr>
          <p:nvPr/>
        </p:nvSpPr>
        <p:spPr bwMode="auto">
          <a:xfrm>
            <a:off x="5943600" y="990600"/>
            <a:ext cx="3048000" cy="5546725"/>
          </a:xfrm>
          <a:prstGeom prst="rect">
            <a:avLst/>
          </a:prstGeom>
          <a:noFill/>
          <a:ln w="76200" cmpd="tri">
            <a:solidFill>
              <a:srgbClr val="FF0066"/>
            </a:solidFill>
            <a:miter lim="800000"/>
            <a:headEnd/>
            <a:tailEnd/>
          </a:ln>
          <a:effectLst/>
        </p:spPr>
        <p:txBody>
          <a:bodyPr>
            <a:spAutoFit/>
          </a:bodyPr>
          <a:lstStyle/>
          <a:p>
            <a:pPr eaLnBrk="1" hangingPunct="1">
              <a:spcBef>
                <a:spcPct val="50000"/>
              </a:spcBef>
              <a:buClr>
                <a:srgbClr val="FF0066"/>
              </a:buClr>
              <a:buFont typeface="Wingdings" pitchFamily="2" charset="2"/>
              <a:buChar char="Ø"/>
              <a:defRPr/>
            </a:pPr>
            <a:r>
              <a:rPr lang="el-GR" sz="1600">
                <a:effectLst>
                  <a:outerShdw blurRad="38100" dist="38100" dir="2700000" algn="tl">
                    <a:srgbClr val="000000"/>
                  </a:outerShdw>
                </a:effectLst>
              </a:rPr>
              <a:t> Τ</a:t>
            </a:r>
            <a:r>
              <a:rPr lang="el-GR" sz="1600">
                <a:effectLst>
                  <a:outerShdw blurRad="38100" dist="38100" dir="2700000" algn="tl">
                    <a:srgbClr val="000000"/>
                  </a:outerShdw>
                </a:effectLst>
                <a:cs typeface="Times New Roman" pitchFamily="18" charset="0"/>
              </a:rPr>
              <a:t>α μέταλλα αποτελούνται από ένα κρυσταλλικό πλέγμα θετικών ιόντων τα οποία έχουν προκύψει μετά από την απόσπαση των ηλεκτρονίων σθένους από τα άτομα τ</a:t>
            </a:r>
            <a:r>
              <a:rPr lang="el-GR" sz="1600">
                <a:effectLst>
                  <a:outerShdw blurRad="38100" dist="38100" dir="2700000" algn="tl">
                    <a:srgbClr val="000000"/>
                  </a:outerShdw>
                </a:effectLst>
              </a:rPr>
              <a:t>ου</a:t>
            </a:r>
            <a:r>
              <a:rPr lang="el-GR" sz="1600">
                <a:effectLst>
                  <a:outerShdw blurRad="38100" dist="38100" dir="2700000" algn="tl">
                    <a:srgbClr val="000000"/>
                  </a:outerShdw>
                </a:effectLst>
                <a:cs typeface="Times New Roman" pitchFamily="18" charset="0"/>
              </a:rPr>
              <a:t> μετάλλου. Τα αποσπασμένα ηλεκτρόνια, που πλέον ονομάζονται ελεύθερα ηλεκτρόνια, δημιουργούν ένα νέφος ηλεκτρονίων που κινείται ελεύθερα στο κενό χώρο του κρυσταλλικού πλέγματος</a:t>
            </a:r>
            <a:r>
              <a:rPr lang="el-GR" sz="1600">
                <a:effectLst>
                  <a:outerShdw blurRad="38100" dist="38100" dir="2700000" algn="tl">
                    <a:srgbClr val="000000"/>
                  </a:outerShdw>
                </a:effectLst>
              </a:rPr>
              <a:t>.</a:t>
            </a:r>
            <a:r>
              <a:rPr lang="el-GR" sz="1600">
                <a:effectLst>
                  <a:outerShdw blurRad="38100" dist="38100" dir="2700000" algn="tl">
                    <a:srgbClr val="000000"/>
                  </a:outerShdw>
                </a:effectLst>
                <a:cs typeface="Times New Roman" pitchFamily="18" charset="0"/>
              </a:rPr>
              <a:t> </a:t>
            </a:r>
            <a:endParaRPr lang="el-GR" sz="1600">
              <a:effectLst>
                <a:outerShdw blurRad="38100" dist="38100" dir="2700000" algn="tl">
                  <a:srgbClr val="000000"/>
                </a:outerShdw>
              </a:effectLst>
            </a:endParaRPr>
          </a:p>
          <a:p>
            <a:pPr eaLnBrk="1" hangingPunct="1">
              <a:spcBef>
                <a:spcPct val="50000"/>
              </a:spcBef>
              <a:buClr>
                <a:srgbClr val="FF0066"/>
              </a:buClr>
              <a:buFont typeface="Wingdings" pitchFamily="2" charset="2"/>
              <a:buChar char="Ø"/>
              <a:defRPr/>
            </a:pPr>
            <a:r>
              <a:rPr lang="el-GR" sz="1600">
                <a:effectLst>
                  <a:outerShdw blurRad="38100" dist="38100" dir="2700000" algn="tl">
                    <a:srgbClr val="000000"/>
                  </a:outerShdw>
                </a:effectLst>
              </a:rPr>
              <a:t> Ο</a:t>
            </a:r>
            <a:r>
              <a:rPr lang="en-GB" sz="1600">
                <a:effectLst>
                  <a:outerShdw blurRad="38100" dist="38100" dir="2700000" algn="tl">
                    <a:srgbClr val="000000"/>
                  </a:outerShdw>
                </a:effectLst>
                <a:cs typeface="Times New Roman" pitchFamily="18" charset="0"/>
              </a:rPr>
              <a:t> μεταλλικός δεσμός οφείλει την ύπαρξη του </a:t>
            </a:r>
            <a:r>
              <a:rPr lang="el-GR" sz="1600">
                <a:effectLst>
                  <a:outerShdw blurRad="38100" dist="38100" dir="2700000" algn="tl">
                    <a:srgbClr val="000000"/>
                  </a:outerShdw>
                </a:effectLst>
              </a:rPr>
              <a:t>σ</a:t>
            </a:r>
            <a:r>
              <a:rPr lang="en-GB" sz="1600">
                <a:effectLst>
                  <a:outerShdw blurRad="38100" dist="38100" dir="2700000" algn="tl">
                    <a:srgbClr val="000000"/>
                  </a:outerShdw>
                </a:effectLst>
                <a:cs typeface="Times New Roman" pitchFamily="18" charset="0"/>
              </a:rPr>
              <a:t>ε ισχυρές δυνάμεις ηλεκτροστατικής φύσης. </a:t>
            </a:r>
            <a:endParaRPr lang="el-GR" sz="1600">
              <a:effectLst>
                <a:outerShdw blurRad="38100" dist="38100" dir="2700000" algn="tl">
                  <a:srgbClr val="000000"/>
                </a:outerShdw>
              </a:effectLst>
            </a:endParaRPr>
          </a:p>
          <a:p>
            <a:pPr eaLnBrk="1" hangingPunct="1">
              <a:spcBef>
                <a:spcPct val="50000"/>
              </a:spcBef>
              <a:buClr>
                <a:srgbClr val="FF0066"/>
              </a:buClr>
              <a:buFont typeface="Wingdings" pitchFamily="2" charset="2"/>
              <a:buChar char="Ø"/>
              <a:defRPr/>
            </a:pPr>
            <a:r>
              <a:rPr lang="en-GB" sz="1600">
                <a:effectLst>
                  <a:outerShdw blurRad="38100" dist="38100" dir="2700000" algn="tl">
                    <a:srgbClr val="000000"/>
                  </a:outerShdw>
                </a:effectLst>
                <a:cs typeface="Times New Roman" pitchFamily="18" charset="0"/>
              </a:rPr>
              <a:t>Η ισχύς του μεταλλικού δεσμού αυξάνει καθώς μειώνεται το μέγεθος του ατόμου και αυξάνει ο αριθμός των ηλεκτρονίων της στοιβάδας σθένους του μετάλλου </a:t>
            </a:r>
          </a:p>
        </p:txBody>
      </p:sp>
      <p:pic>
        <p:nvPicPr>
          <p:cNvPr id="37893" name="Picture 5">
            <a:extLst>
              <a:ext uri="{FF2B5EF4-FFF2-40B4-BE49-F238E27FC236}">
                <a16:creationId xmlns:a16="http://schemas.microsoft.com/office/drawing/2014/main" id="{8DE1ED06-A26B-4C3B-89E2-F6D61D77D01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3733800"/>
            <a:ext cx="5715000" cy="249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ext Box 2">
            <a:extLst>
              <a:ext uri="{FF2B5EF4-FFF2-40B4-BE49-F238E27FC236}">
                <a16:creationId xmlns:a16="http://schemas.microsoft.com/office/drawing/2014/main" id="{DDDCF6D6-05AE-4B26-A349-AFB80DC92C35}"/>
              </a:ext>
            </a:extLst>
          </p:cNvPr>
          <p:cNvSpPr txBox="1">
            <a:spLocks noChangeArrowheads="1"/>
          </p:cNvSpPr>
          <p:nvPr/>
        </p:nvSpPr>
        <p:spPr bwMode="auto">
          <a:xfrm>
            <a:off x="685800" y="0"/>
            <a:ext cx="73914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el-GR" altLang="el-GR" sz="2800" b="1" i="1">
                <a:solidFill>
                  <a:schemeClr val="tx2"/>
                </a:solidFill>
              </a:rPr>
              <a:t>Μεταλλικός Δεσμός</a:t>
            </a:r>
            <a:r>
              <a:rPr lang="en-US" altLang="el-GR" sz="2800" b="1" i="1">
                <a:solidFill>
                  <a:schemeClr val="tx2"/>
                </a:solidFill>
              </a:rPr>
              <a:t>-</a:t>
            </a:r>
            <a:r>
              <a:rPr lang="el-GR" altLang="el-GR" sz="2800" b="1" i="1">
                <a:solidFill>
                  <a:schemeClr val="tx2"/>
                </a:solidFill>
              </a:rPr>
              <a:t>Κβαντομηχανική Θεώρηση                                           Θεωρία Ζώνης (</a:t>
            </a:r>
            <a:r>
              <a:rPr lang="en-US" altLang="el-GR" sz="2800" b="1" i="1">
                <a:solidFill>
                  <a:schemeClr val="tx2"/>
                </a:solidFill>
              </a:rPr>
              <a:t>Band Theory)</a:t>
            </a:r>
            <a:endParaRPr lang="en-GB" altLang="el-GR" sz="2800" b="1" i="1">
              <a:solidFill>
                <a:schemeClr val="tx2"/>
              </a:solidFill>
            </a:endParaRPr>
          </a:p>
        </p:txBody>
      </p:sp>
      <p:sp>
        <p:nvSpPr>
          <p:cNvPr id="37891" name="Text Box 3">
            <a:extLst>
              <a:ext uri="{FF2B5EF4-FFF2-40B4-BE49-F238E27FC236}">
                <a16:creationId xmlns:a16="http://schemas.microsoft.com/office/drawing/2014/main" id="{B9AE4409-4430-40E8-AE84-5A551E46083E}"/>
              </a:ext>
            </a:extLst>
          </p:cNvPr>
          <p:cNvSpPr txBox="1">
            <a:spLocks noChangeArrowheads="1"/>
          </p:cNvSpPr>
          <p:nvPr/>
        </p:nvSpPr>
        <p:spPr bwMode="auto">
          <a:xfrm>
            <a:off x="381000" y="1066800"/>
            <a:ext cx="8382000" cy="412750"/>
          </a:xfrm>
          <a:prstGeom prst="rect">
            <a:avLst/>
          </a:prstGeom>
          <a:noFill/>
          <a:ln w="76200" cmpd="tri">
            <a:solidFill>
              <a:srgbClr val="CCFF33"/>
            </a:solidFill>
            <a:miter lim="800000"/>
            <a:headEnd/>
            <a:tailEnd/>
          </a:ln>
          <a:effectLst/>
        </p:spPr>
        <p:txBody>
          <a:bodyPr>
            <a:spAutoFit/>
          </a:bodyPr>
          <a:lstStyle/>
          <a:p>
            <a:pPr eaLnBrk="1" hangingPunct="1">
              <a:spcBef>
                <a:spcPct val="50000"/>
              </a:spcBef>
              <a:defRPr/>
            </a:pPr>
            <a:r>
              <a:rPr lang="el-GR" sz="1600">
                <a:solidFill>
                  <a:srgbClr val="FF0066"/>
                </a:solidFill>
                <a:effectLst>
                  <a:outerShdw blurRad="38100" dist="38100" dir="2700000" algn="tl">
                    <a:srgbClr val="000000"/>
                  </a:outerShdw>
                </a:effectLst>
              </a:rPr>
              <a:t>Η θεωρία ζώνης αποτελεί στην ουσία της εφαρμογή της θεωρίας μοριακών τροχιακών στα μέταλλα</a:t>
            </a:r>
            <a:endParaRPr lang="en-GB" sz="1600">
              <a:solidFill>
                <a:srgbClr val="FF0066"/>
              </a:solidFill>
              <a:effectLst>
                <a:outerShdw blurRad="38100" dist="38100" dir="2700000" algn="tl">
                  <a:srgbClr val="000000"/>
                </a:outerShdw>
              </a:effectLst>
            </a:endParaRPr>
          </a:p>
        </p:txBody>
      </p:sp>
      <p:pic>
        <p:nvPicPr>
          <p:cNvPr id="38916" name="Picture 4">
            <a:extLst>
              <a:ext uri="{FF2B5EF4-FFF2-40B4-BE49-F238E27FC236}">
                <a16:creationId xmlns:a16="http://schemas.microsoft.com/office/drawing/2014/main" id="{8339A909-0611-4555-BE9E-C34F1885254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24000"/>
            <a:ext cx="6096000" cy="394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3" name="Text Box 5">
            <a:extLst>
              <a:ext uri="{FF2B5EF4-FFF2-40B4-BE49-F238E27FC236}">
                <a16:creationId xmlns:a16="http://schemas.microsoft.com/office/drawing/2014/main" id="{0EA4569E-1C99-4675-9835-AAD1E05F85D1}"/>
              </a:ext>
            </a:extLst>
          </p:cNvPr>
          <p:cNvSpPr txBox="1">
            <a:spLocks noChangeArrowheads="1"/>
          </p:cNvSpPr>
          <p:nvPr/>
        </p:nvSpPr>
        <p:spPr bwMode="auto">
          <a:xfrm>
            <a:off x="990600" y="5486400"/>
            <a:ext cx="3124200" cy="336550"/>
          </a:xfrm>
          <a:prstGeom prst="rect">
            <a:avLst/>
          </a:prstGeom>
          <a:noFill/>
          <a:ln w="9525">
            <a:noFill/>
            <a:miter lim="800000"/>
            <a:headEnd/>
            <a:tailEnd/>
          </a:ln>
          <a:effectLst/>
        </p:spPr>
        <p:txBody>
          <a:bodyPr>
            <a:spAutoFit/>
          </a:bodyPr>
          <a:lstStyle/>
          <a:p>
            <a:pPr eaLnBrk="1" hangingPunct="1">
              <a:spcBef>
                <a:spcPct val="50000"/>
              </a:spcBef>
              <a:defRPr/>
            </a:pPr>
            <a:r>
              <a:rPr lang="el-GR" sz="1600">
                <a:effectLst>
                  <a:outerShdw blurRad="38100" dist="38100" dir="2700000" algn="tl">
                    <a:srgbClr val="000000"/>
                  </a:outerShdw>
                </a:effectLst>
              </a:rPr>
              <a:t>Μεταλλικός Δεσμός στο Λίθιο </a:t>
            </a:r>
            <a:r>
              <a:rPr lang="en-US" sz="1600">
                <a:effectLst>
                  <a:outerShdw blurRad="38100" dist="38100" dir="2700000" algn="tl">
                    <a:srgbClr val="000000"/>
                  </a:outerShdw>
                </a:effectLst>
              </a:rPr>
              <a:t>(Li)</a:t>
            </a:r>
            <a:endParaRPr lang="en-GB" sz="1600">
              <a:effectLst>
                <a:outerShdw blurRad="38100" dist="38100" dir="2700000" algn="tl">
                  <a:srgbClr val="000000"/>
                </a:outerShdw>
              </a:effectLst>
            </a:endParaRPr>
          </a:p>
        </p:txBody>
      </p:sp>
      <p:sp>
        <p:nvSpPr>
          <p:cNvPr id="37894" name="Text Box 6">
            <a:extLst>
              <a:ext uri="{FF2B5EF4-FFF2-40B4-BE49-F238E27FC236}">
                <a16:creationId xmlns:a16="http://schemas.microsoft.com/office/drawing/2014/main" id="{45CD1B3D-6B1B-4C17-B416-B48FB4325B11}"/>
              </a:ext>
            </a:extLst>
          </p:cNvPr>
          <p:cNvSpPr txBox="1">
            <a:spLocks noChangeArrowheads="1"/>
          </p:cNvSpPr>
          <p:nvPr/>
        </p:nvSpPr>
        <p:spPr bwMode="auto">
          <a:xfrm>
            <a:off x="304800" y="3276600"/>
            <a:ext cx="1447800" cy="336550"/>
          </a:xfrm>
          <a:prstGeom prst="rect">
            <a:avLst/>
          </a:prstGeom>
          <a:noFill/>
          <a:ln w="9525">
            <a:noFill/>
            <a:miter lim="800000"/>
            <a:headEnd/>
            <a:tailEnd/>
          </a:ln>
          <a:effectLst/>
        </p:spPr>
        <p:txBody>
          <a:bodyPr>
            <a:spAutoFit/>
          </a:bodyPr>
          <a:lstStyle/>
          <a:p>
            <a:pPr eaLnBrk="1" hangingPunct="1">
              <a:spcBef>
                <a:spcPct val="50000"/>
              </a:spcBef>
              <a:defRPr/>
            </a:pPr>
            <a:r>
              <a:rPr lang="en-US" sz="1600">
                <a:solidFill>
                  <a:srgbClr val="FF0066"/>
                </a:solidFill>
                <a:effectLst>
                  <a:outerShdw blurRad="38100" dist="38100" dir="2700000" algn="tl">
                    <a:srgbClr val="000000"/>
                  </a:outerShdw>
                </a:effectLst>
              </a:rPr>
              <a:t>Li: [He]2s</a:t>
            </a:r>
            <a:r>
              <a:rPr lang="en-US" sz="1600" baseline="30000">
                <a:solidFill>
                  <a:srgbClr val="FF0066"/>
                </a:solidFill>
                <a:effectLst>
                  <a:outerShdw blurRad="38100" dist="38100" dir="2700000" algn="tl">
                    <a:srgbClr val="000000"/>
                  </a:outerShdw>
                </a:effectLst>
              </a:rPr>
              <a:t>1</a:t>
            </a:r>
            <a:r>
              <a:rPr lang="en-US" sz="1600">
                <a:solidFill>
                  <a:srgbClr val="FF0066"/>
                </a:solidFill>
                <a:effectLst>
                  <a:outerShdw blurRad="38100" dist="38100" dir="2700000" algn="tl">
                    <a:srgbClr val="000000"/>
                  </a:outerShdw>
                </a:effectLst>
              </a:rPr>
              <a:t>2p</a:t>
            </a:r>
            <a:r>
              <a:rPr lang="en-US" sz="1600" baseline="30000">
                <a:solidFill>
                  <a:srgbClr val="FF0066"/>
                </a:solidFill>
                <a:effectLst>
                  <a:outerShdw blurRad="38100" dist="38100" dir="2700000" algn="tl">
                    <a:srgbClr val="000000"/>
                  </a:outerShdw>
                </a:effectLst>
              </a:rPr>
              <a:t>o</a:t>
            </a:r>
            <a:endParaRPr lang="en-GB" sz="1600" baseline="30000">
              <a:solidFill>
                <a:srgbClr val="FF0066"/>
              </a:solidFill>
              <a:effectLst>
                <a:outerShdw blurRad="38100" dist="38100" dir="2700000" algn="tl">
                  <a:srgbClr val="000000"/>
                </a:outerShdw>
              </a:effectLst>
            </a:endParaRPr>
          </a:p>
        </p:txBody>
      </p:sp>
      <p:pic>
        <p:nvPicPr>
          <p:cNvPr id="38919" name="Picture 7">
            <a:extLst>
              <a:ext uri="{FF2B5EF4-FFF2-40B4-BE49-F238E27FC236}">
                <a16:creationId xmlns:a16="http://schemas.microsoft.com/office/drawing/2014/main" id="{B5783D38-4D20-4AD7-AE41-F8B0D85B59D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03763" y="5019675"/>
            <a:ext cx="4440237" cy="183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6" name="Text Box 8">
            <a:extLst>
              <a:ext uri="{FF2B5EF4-FFF2-40B4-BE49-F238E27FC236}">
                <a16:creationId xmlns:a16="http://schemas.microsoft.com/office/drawing/2014/main" id="{F524797C-DC96-4811-9148-588347BE955E}"/>
              </a:ext>
            </a:extLst>
          </p:cNvPr>
          <p:cNvSpPr txBox="1">
            <a:spLocks noChangeArrowheads="1"/>
          </p:cNvSpPr>
          <p:nvPr/>
        </p:nvSpPr>
        <p:spPr bwMode="auto">
          <a:xfrm>
            <a:off x="6477000" y="4648200"/>
            <a:ext cx="2209800" cy="336550"/>
          </a:xfrm>
          <a:prstGeom prst="rect">
            <a:avLst/>
          </a:prstGeom>
          <a:noFill/>
          <a:ln w="9525">
            <a:noFill/>
            <a:miter lim="800000"/>
            <a:headEnd/>
            <a:tailEnd/>
          </a:ln>
          <a:effectLst/>
        </p:spPr>
        <p:txBody>
          <a:bodyPr>
            <a:spAutoFit/>
          </a:bodyPr>
          <a:lstStyle/>
          <a:p>
            <a:pPr eaLnBrk="1" hangingPunct="1">
              <a:spcBef>
                <a:spcPct val="50000"/>
              </a:spcBef>
              <a:defRPr/>
            </a:pPr>
            <a:r>
              <a:rPr lang="el-GR" sz="1600">
                <a:effectLst>
                  <a:outerShdw blurRad="38100" dist="38100" dir="2700000" algn="tl">
                    <a:srgbClr val="000000"/>
                  </a:outerShdw>
                </a:effectLst>
              </a:rPr>
              <a:t>Θεωρία Ζώνης για το </a:t>
            </a:r>
            <a:r>
              <a:rPr lang="en-US" sz="1600">
                <a:effectLst>
                  <a:outerShdw blurRad="38100" dist="38100" dir="2700000" algn="tl">
                    <a:srgbClr val="000000"/>
                  </a:outerShdw>
                </a:effectLst>
              </a:rPr>
              <a:t>Li</a:t>
            </a:r>
            <a:endParaRPr lang="en-GB" sz="1600">
              <a:effectLst>
                <a:outerShdw blurRad="38100" dist="38100" dir="2700000" algn="tl">
                  <a:srgbClr val="000000"/>
                </a:outerShdw>
              </a:effectLst>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38" name="Text Box 2">
            <a:extLst>
              <a:ext uri="{FF2B5EF4-FFF2-40B4-BE49-F238E27FC236}">
                <a16:creationId xmlns:a16="http://schemas.microsoft.com/office/drawing/2014/main" id="{E014E20C-DB8F-40B2-B4A5-C3157D2CEFF7}"/>
              </a:ext>
            </a:extLst>
          </p:cNvPr>
          <p:cNvSpPr txBox="1">
            <a:spLocks noChangeArrowheads="1"/>
          </p:cNvSpPr>
          <p:nvPr/>
        </p:nvSpPr>
        <p:spPr bwMode="auto">
          <a:xfrm>
            <a:off x="685800" y="0"/>
            <a:ext cx="73914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el-GR" altLang="el-GR" sz="2800" b="1" i="1" dirty="0">
                <a:solidFill>
                  <a:schemeClr val="tx2"/>
                </a:solidFill>
              </a:rPr>
              <a:t>Μεταλλικός Δεσμός</a:t>
            </a:r>
            <a:r>
              <a:rPr lang="en-US" altLang="el-GR" sz="2800" b="1" i="1" dirty="0">
                <a:solidFill>
                  <a:schemeClr val="tx2"/>
                </a:solidFill>
              </a:rPr>
              <a:t>-</a:t>
            </a:r>
            <a:r>
              <a:rPr lang="el-GR" altLang="el-GR" sz="2800" b="1" i="1" dirty="0">
                <a:solidFill>
                  <a:schemeClr val="tx2"/>
                </a:solidFill>
              </a:rPr>
              <a:t>Κβαντομηχανική Θεώρηση                                           Θεωρία Ζώνης (</a:t>
            </a:r>
            <a:r>
              <a:rPr lang="en-US" altLang="el-GR" sz="2800" b="1" i="1" dirty="0">
                <a:solidFill>
                  <a:schemeClr val="tx2"/>
                </a:solidFill>
              </a:rPr>
              <a:t>Band Theory)</a:t>
            </a:r>
            <a:endParaRPr lang="en-GB" altLang="el-GR" sz="2800" b="1" i="1" dirty="0">
              <a:solidFill>
                <a:schemeClr val="tx2"/>
              </a:solidFill>
            </a:endParaRPr>
          </a:p>
        </p:txBody>
      </p:sp>
      <p:sp>
        <p:nvSpPr>
          <p:cNvPr id="38916" name="Text Box 4">
            <a:extLst>
              <a:ext uri="{FF2B5EF4-FFF2-40B4-BE49-F238E27FC236}">
                <a16:creationId xmlns:a16="http://schemas.microsoft.com/office/drawing/2014/main" id="{073F1D91-A1BC-48EF-9F28-322F373284F5}"/>
              </a:ext>
            </a:extLst>
          </p:cNvPr>
          <p:cNvSpPr txBox="1">
            <a:spLocks noChangeArrowheads="1"/>
          </p:cNvSpPr>
          <p:nvPr/>
        </p:nvSpPr>
        <p:spPr bwMode="auto">
          <a:xfrm>
            <a:off x="4572000" y="1219200"/>
            <a:ext cx="1447800" cy="336550"/>
          </a:xfrm>
          <a:prstGeom prst="rect">
            <a:avLst/>
          </a:prstGeom>
          <a:noFill/>
          <a:ln w="9525">
            <a:noFill/>
            <a:miter lim="800000"/>
            <a:headEnd/>
            <a:tailEnd/>
          </a:ln>
          <a:effectLst/>
        </p:spPr>
        <p:txBody>
          <a:bodyPr>
            <a:spAutoFit/>
          </a:bodyPr>
          <a:lstStyle/>
          <a:p>
            <a:pPr eaLnBrk="1" hangingPunct="1">
              <a:spcBef>
                <a:spcPct val="50000"/>
              </a:spcBef>
              <a:defRPr/>
            </a:pPr>
            <a:r>
              <a:rPr lang="en-US" sz="1600">
                <a:solidFill>
                  <a:srgbClr val="FF0066"/>
                </a:solidFill>
                <a:effectLst>
                  <a:outerShdw blurRad="38100" dist="38100" dir="2700000" algn="tl">
                    <a:srgbClr val="000000"/>
                  </a:outerShdw>
                </a:effectLst>
              </a:rPr>
              <a:t>Be: [He]2s</a:t>
            </a:r>
            <a:r>
              <a:rPr lang="el-GR" sz="1600" baseline="30000">
                <a:solidFill>
                  <a:srgbClr val="FF0066"/>
                </a:solidFill>
                <a:effectLst>
                  <a:outerShdw blurRad="38100" dist="38100" dir="2700000" algn="tl">
                    <a:srgbClr val="000000"/>
                  </a:outerShdw>
                </a:effectLst>
              </a:rPr>
              <a:t>2</a:t>
            </a:r>
            <a:r>
              <a:rPr lang="en-US" sz="1600">
                <a:solidFill>
                  <a:srgbClr val="FF0066"/>
                </a:solidFill>
                <a:effectLst>
                  <a:outerShdw blurRad="38100" dist="38100" dir="2700000" algn="tl">
                    <a:srgbClr val="000000"/>
                  </a:outerShdw>
                </a:effectLst>
              </a:rPr>
              <a:t>2p</a:t>
            </a:r>
            <a:r>
              <a:rPr lang="en-US" sz="1600" baseline="30000">
                <a:solidFill>
                  <a:srgbClr val="FF0066"/>
                </a:solidFill>
                <a:effectLst>
                  <a:outerShdw blurRad="38100" dist="38100" dir="2700000" algn="tl">
                    <a:srgbClr val="000000"/>
                  </a:outerShdw>
                </a:effectLst>
              </a:rPr>
              <a:t>o</a:t>
            </a:r>
            <a:endParaRPr lang="en-GB" sz="1600" baseline="30000">
              <a:solidFill>
                <a:srgbClr val="FF0066"/>
              </a:solidFill>
              <a:effectLst>
                <a:outerShdw blurRad="38100" dist="38100" dir="2700000" algn="tl">
                  <a:srgbClr val="000000"/>
                </a:outerShdw>
              </a:effectLst>
            </a:endParaRPr>
          </a:p>
        </p:txBody>
      </p:sp>
      <p:sp>
        <p:nvSpPr>
          <p:cNvPr id="38917" name="Text Box 5">
            <a:extLst>
              <a:ext uri="{FF2B5EF4-FFF2-40B4-BE49-F238E27FC236}">
                <a16:creationId xmlns:a16="http://schemas.microsoft.com/office/drawing/2014/main" id="{9BF208C5-A867-42C4-B174-68B32AF676FA}"/>
              </a:ext>
            </a:extLst>
          </p:cNvPr>
          <p:cNvSpPr txBox="1">
            <a:spLocks noChangeArrowheads="1"/>
          </p:cNvSpPr>
          <p:nvPr/>
        </p:nvSpPr>
        <p:spPr bwMode="auto">
          <a:xfrm>
            <a:off x="1066800" y="3429000"/>
            <a:ext cx="1066800" cy="336550"/>
          </a:xfrm>
          <a:prstGeom prst="rect">
            <a:avLst/>
          </a:prstGeom>
          <a:noFill/>
          <a:ln w="9525">
            <a:noFill/>
            <a:miter lim="800000"/>
            <a:headEnd/>
            <a:tailEnd/>
          </a:ln>
          <a:effectLst/>
        </p:spPr>
        <p:txBody>
          <a:bodyPr>
            <a:spAutoFit/>
          </a:bodyPr>
          <a:lstStyle/>
          <a:p>
            <a:pPr eaLnBrk="1" hangingPunct="1">
              <a:spcBef>
                <a:spcPct val="50000"/>
              </a:spcBef>
              <a:defRPr/>
            </a:pPr>
            <a:r>
              <a:rPr lang="el-GR" sz="1600" dirty="0">
                <a:solidFill>
                  <a:srgbClr val="FF0066"/>
                </a:solidFill>
                <a:effectLst>
                  <a:outerShdw blurRad="38100" dist="38100" dir="2700000" algn="tl">
                    <a:srgbClr val="000000"/>
                  </a:outerShdw>
                </a:effectLst>
              </a:rPr>
              <a:t>160</a:t>
            </a:r>
            <a:r>
              <a:rPr lang="en-US" sz="1600" dirty="0">
                <a:solidFill>
                  <a:srgbClr val="FF0066"/>
                </a:solidFill>
                <a:effectLst>
                  <a:outerShdw blurRad="38100" dist="38100" dir="2700000" algn="tl">
                    <a:srgbClr val="000000"/>
                  </a:outerShdw>
                </a:effectLst>
              </a:rPr>
              <a:t>kJ/</a:t>
            </a:r>
            <a:r>
              <a:rPr lang="en-US" sz="1600" dirty="0" err="1">
                <a:solidFill>
                  <a:srgbClr val="FF0066"/>
                </a:solidFill>
                <a:effectLst>
                  <a:outerShdw blurRad="38100" dist="38100" dir="2700000" algn="tl">
                    <a:srgbClr val="000000"/>
                  </a:outerShdw>
                </a:effectLst>
              </a:rPr>
              <a:t>mol</a:t>
            </a:r>
            <a:endParaRPr lang="en-GB" sz="1600" baseline="30000" dirty="0">
              <a:solidFill>
                <a:srgbClr val="FF0066"/>
              </a:solidFill>
              <a:effectLst>
                <a:outerShdw blurRad="38100" dist="38100" dir="2700000" algn="tl">
                  <a:srgbClr val="000000"/>
                </a:outerShdw>
              </a:effectLst>
            </a:endParaRPr>
          </a:p>
        </p:txBody>
      </p:sp>
      <p:sp>
        <p:nvSpPr>
          <p:cNvPr id="38918" name="Line 6">
            <a:extLst>
              <a:ext uri="{FF2B5EF4-FFF2-40B4-BE49-F238E27FC236}">
                <a16:creationId xmlns:a16="http://schemas.microsoft.com/office/drawing/2014/main" id="{3F314878-DDAF-4979-A296-B40FA3A45FB8}"/>
              </a:ext>
            </a:extLst>
          </p:cNvPr>
          <p:cNvSpPr>
            <a:spLocks noChangeShapeType="1"/>
          </p:cNvSpPr>
          <p:nvPr/>
        </p:nvSpPr>
        <p:spPr bwMode="auto">
          <a:xfrm flipV="1">
            <a:off x="1447800" y="2743200"/>
            <a:ext cx="0" cy="762000"/>
          </a:xfrm>
          <a:prstGeom prst="line">
            <a:avLst/>
          </a:prstGeom>
          <a:noFill/>
          <a:ln w="28575">
            <a:solidFill>
              <a:srgbClr val="FF0066"/>
            </a:solidFill>
            <a:round/>
            <a:headEnd/>
            <a:tailEnd type="stealth" w="med" len="med"/>
          </a:ln>
          <a:effectLst/>
        </p:spPr>
        <p:txBody>
          <a:bodyPr/>
          <a:lstStyle/>
          <a:p>
            <a:pPr eaLnBrk="1" hangingPunct="1">
              <a:defRPr/>
            </a:pPr>
            <a:endParaRPr lang="el-GR">
              <a:effectLst>
                <a:outerShdw blurRad="38100" dist="38100" dir="2700000" algn="tl">
                  <a:srgbClr val="000000">
                    <a:alpha val="43137"/>
                  </a:srgbClr>
                </a:outerShdw>
              </a:effectLst>
            </a:endParaRPr>
          </a:p>
        </p:txBody>
      </p:sp>
      <p:sp>
        <p:nvSpPr>
          <p:cNvPr id="38919" name="Line 7">
            <a:extLst>
              <a:ext uri="{FF2B5EF4-FFF2-40B4-BE49-F238E27FC236}">
                <a16:creationId xmlns:a16="http://schemas.microsoft.com/office/drawing/2014/main" id="{56A3DA09-B25B-423A-9E7E-7A4AB2B0323D}"/>
              </a:ext>
            </a:extLst>
          </p:cNvPr>
          <p:cNvSpPr>
            <a:spLocks noChangeShapeType="1"/>
          </p:cNvSpPr>
          <p:nvPr/>
        </p:nvSpPr>
        <p:spPr bwMode="auto">
          <a:xfrm>
            <a:off x="1447800" y="3733800"/>
            <a:ext cx="0" cy="838200"/>
          </a:xfrm>
          <a:prstGeom prst="line">
            <a:avLst/>
          </a:prstGeom>
          <a:noFill/>
          <a:ln w="28575">
            <a:solidFill>
              <a:srgbClr val="FF0066"/>
            </a:solidFill>
            <a:round/>
            <a:headEnd/>
            <a:tailEnd type="stealth" w="med" len="med"/>
          </a:ln>
          <a:effectLst/>
        </p:spPr>
        <p:txBody>
          <a:bodyPr/>
          <a:lstStyle/>
          <a:p>
            <a:pPr eaLnBrk="1" hangingPunct="1">
              <a:defRPr/>
            </a:pPr>
            <a:endParaRPr lang="el-GR">
              <a:effectLst>
                <a:outerShdw blurRad="38100" dist="38100" dir="2700000" algn="tl">
                  <a:srgbClr val="000000">
                    <a:alpha val="43137"/>
                  </a:srgbClr>
                </a:outerShdw>
              </a:effectLst>
            </a:endParaRPr>
          </a:p>
        </p:txBody>
      </p:sp>
      <p:sp>
        <p:nvSpPr>
          <p:cNvPr id="38920" name="Text Box 8">
            <a:extLst>
              <a:ext uri="{FF2B5EF4-FFF2-40B4-BE49-F238E27FC236}">
                <a16:creationId xmlns:a16="http://schemas.microsoft.com/office/drawing/2014/main" id="{B601A332-0369-431F-856D-6768D9ACEC0F}"/>
              </a:ext>
            </a:extLst>
          </p:cNvPr>
          <p:cNvSpPr txBox="1">
            <a:spLocks noChangeArrowheads="1"/>
          </p:cNvSpPr>
          <p:nvPr/>
        </p:nvSpPr>
        <p:spPr bwMode="auto">
          <a:xfrm>
            <a:off x="3429000" y="5943600"/>
            <a:ext cx="2209800" cy="336550"/>
          </a:xfrm>
          <a:prstGeom prst="rect">
            <a:avLst/>
          </a:prstGeom>
          <a:noFill/>
          <a:ln w="9525">
            <a:noFill/>
            <a:miter lim="800000"/>
            <a:headEnd/>
            <a:tailEnd/>
          </a:ln>
          <a:effectLst/>
        </p:spPr>
        <p:txBody>
          <a:bodyPr>
            <a:spAutoFit/>
          </a:bodyPr>
          <a:lstStyle/>
          <a:p>
            <a:pPr eaLnBrk="1" hangingPunct="1">
              <a:spcBef>
                <a:spcPct val="50000"/>
              </a:spcBef>
              <a:defRPr/>
            </a:pPr>
            <a:r>
              <a:rPr lang="el-GR" sz="1600">
                <a:effectLst>
                  <a:outerShdw blurRad="38100" dist="38100" dir="2700000" algn="tl">
                    <a:srgbClr val="000000"/>
                  </a:outerShdw>
                </a:effectLst>
              </a:rPr>
              <a:t>Θεωρία Ζώνης για το </a:t>
            </a:r>
            <a:r>
              <a:rPr lang="en-US" sz="1600">
                <a:effectLst>
                  <a:outerShdw blurRad="38100" dist="38100" dir="2700000" algn="tl">
                    <a:srgbClr val="000000"/>
                  </a:outerShdw>
                </a:effectLst>
              </a:rPr>
              <a:t>Be</a:t>
            </a:r>
            <a:endParaRPr lang="en-GB" sz="1600">
              <a:effectLst>
                <a:outerShdw blurRad="38100" dist="38100" dir="2700000" algn="tl">
                  <a:srgbClr val="000000"/>
                </a:outerShdw>
              </a:effectLst>
            </a:endParaRPr>
          </a:p>
        </p:txBody>
      </p:sp>
      <p:graphicFrame>
        <p:nvGraphicFramePr>
          <p:cNvPr id="3" name="Table 2">
            <a:extLst>
              <a:ext uri="{FF2B5EF4-FFF2-40B4-BE49-F238E27FC236}">
                <a16:creationId xmlns:a16="http://schemas.microsoft.com/office/drawing/2014/main" id="{E0A75FAA-A600-4A49-BBED-CB376316181B}"/>
              </a:ext>
            </a:extLst>
          </p:cNvPr>
          <p:cNvGraphicFramePr>
            <a:graphicFrameLocks noGrp="1"/>
          </p:cNvGraphicFramePr>
          <p:nvPr>
            <p:extLst>
              <p:ext uri="{D42A27DB-BD31-4B8C-83A1-F6EECF244321}">
                <p14:modId xmlns:p14="http://schemas.microsoft.com/office/powerpoint/2010/main" val="2910800146"/>
              </p:ext>
            </p:extLst>
          </p:nvPr>
        </p:nvGraphicFramePr>
        <p:xfrm>
          <a:off x="1560704" y="3640231"/>
          <a:ext cx="1828800" cy="2025650"/>
        </p:xfrm>
        <a:graphic>
          <a:graphicData uri="http://schemas.openxmlformats.org/drawingml/2006/table">
            <a:tbl>
              <a:tblPr/>
              <a:tblGrid>
                <a:gridCol w="609600">
                  <a:extLst>
                    <a:ext uri="{9D8B030D-6E8A-4147-A177-3AD203B41FA5}">
                      <a16:colId xmlns:a16="http://schemas.microsoft.com/office/drawing/2014/main" val="1084113041"/>
                    </a:ext>
                  </a:extLst>
                </a:gridCol>
                <a:gridCol w="609600">
                  <a:extLst>
                    <a:ext uri="{9D8B030D-6E8A-4147-A177-3AD203B41FA5}">
                      <a16:colId xmlns:a16="http://schemas.microsoft.com/office/drawing/2014/main" val="3542987787"/>
                    </a:ext>
                  </a:extLst>
                </a:gridCol>
                <a:gridCol w="609600">
                  <a:extLst>
                    <a:ext uri="{9D8B030D-6E8A-4147-A177-3AD203B41FA5}">
                      <a16:colId xmlns:a16="http://schemas.microsoft.com/office/drawing/2014/main" val="737747253"/>
                    </a:ext>
                  </a:extLst>
                </a:gridCol>
              </a:tblGrid>
              <a:tr h="184150">
                <a:tc>
                  <a:txBody>
                    <a:bodyPr/>
                    <a:lstStyle/>
                    <a:p>
                      <a:pPr algn="l" fontAlgn="b"/>
                      <a:endParaRPr lang="en-GB" sz="1100" b="0" i="0" u="none" strike="noStrike">
                        <a:solidFill>
                          <a:srgbClr val="000000"/>
                        </a:solidFill>
                        <a:effectLst/>
                        <a:latin typeface="Calibri" panose="020F0502020204030204" pitchFamily="34" charset="0"/>
                      </a:endParaRPr>
                    </a:p>
                  </a:txBody>
                  <a:tcPr marL="0" marR="0" marT="0" marB="0">
                    <a:lnL>
                      <a:noFill/>
                    </a:lnL>
                    <a:lnR>
                      <a:noFill/>
                    </a:lnR>
                    <a:lnT>
                      <a:noFill/>
                    </a:lnT>
                    <a:lnB>
                      <a:noFill/>
                    </a:lnB>
                  </a:tcPr>
                </a:tc>
                <a:tc>
                  <a:txBody>
                    <a:bodyPr/>
                    <a:lstStyle/>
                    <a:p>
                      <a:pPr algn="l" fontAlgn="b"/>
                      <a:endParaRPr lang="en-GB" sz="1100" b="0" i="0" u="none" strike="noStrike">
                        <a:solidFill>
                          <a:srgbClr val="000000"/>
                        </a:solidFill>
                        <a:effectLst/>
                        <a:latin typeface="Calibri" panose="020F0502020204030204" pitchFamily="34" charset="0"/>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GB" sz="1100" b="1"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2440901773"/>
                  </a:ext>
                </a:extLst>
              </a:tr>
              <a:tr h="184150">
                <a:tc>
                  <a:txBody>
                    <a:bodyPr/>
                    <a:lstStyle/>
                    <a:p>
                      <a:pPr algn="l" fontAlgn="b"/>
                      <a:endParaRPr lang="en-GB" sz="11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GB" sz="1100" b="0" i="0" u="none" strike="noStrike">
                        <a:solidFill>
                          <a:srgbClr val="000000"/>
                        </a:solidFill>
                        <a:effectLst/>
                        <a:latin typeface="Calibri" panose="020F0502020204030204" pitchFamily="34" charset="0"/>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GB" sz="1100" b="1"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2079740732"/>
                  </a:ext>
                </a:extLst>
              </a:tr>
              <a:tr h="184150">
                <a:tc>
                  <a:txBody>
                    <a:bodyPr/>
                    <a:lstStyle/>
                    <a:p>
                      <a:pPr algn="l" fontAlgn="b"/>
                      <a:endParaRPr lang="en-GB" sz="11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GB" sz="1100" b="0" i="0" u="none" strike="noStrike">
                        <a:solidFill>
                          <a:srgbClr val="000000"/>
                        </a:solidFill>
                        <a:effectLst/>
                        <a:latin typeface="Calibri" panose="020F0502020204030204" pitchFamily="34" charset="0"/>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GB" sz="1100" b="1"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4182617311"/>
                  </a:ext>
                </a:extLst>
              </a:tr>
              <a:tr h="184150">
                <a:tc>
                  <a:txBody>
                    <a:bodyPr/>
                    <a:lstStyle/>
                    <a:p>
                      <a:pPr algn="l" fontAlgn="b"/>
                      <a:endParaRPr lang="en-GB" sz="11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GB" sz="1100" b="0" i="0" u="none" strike="noStrike">
                        <a:solidFill>
                          <a:srgbClr val="000000"/>
                        </a:solidFill>
                        <a:effectLst/>
                        <a:latin typeface="Calibri" panose="020F0502020204030204" pitchFamily="34" charset="0"/>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GB" sz="1100" b="1"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417825513"/>
                  </a:ext>
                </a:extLst>
              </a:tr>
              <a:tr h="184150">
                <a:tc>
                  <a:txBody>
                    <a:bodyPr/>
                    <a:lstStyle/>
                    <a:p>
                      <a:pPr algn="l" fontAlgn="b"/>
                      <a:endParaRPr lang="en-GB" sz="11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GB" sz="1100" b="0" i="0" u="none" strike="noStrike">
                        <a:solidFill>
                          <a:srgbClr val="000000"/>
                        </a:solidFill>
                        <a:effectLst/>
                        <a:latin typeface="Calibri" panose="020F0502020204030204" pitchFamily="34" charset="0"/>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GB" sz="1100" b="1"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3446105809"/>
                  </a:ext>
                </a:extLst>
              </a:tr>
              <a:tr h="184150">
                <a:tc>
                  <a:txBody>
                    <a:bodyPr/>
                    <a:lstStyle/>
                    <a:p>
                      <a:pPr algn="ctr" fontAlgn="b"/>
                      <a:r>
                        <a:rPr lang="en-GB" sz="1100" b="1" i="0" u="none" strike="noStrike">
                          <a:solidFill>
                            <a:srgbClr val="000000"/>
                          </a:solidFill>
                          <a:effectLst/>
                          <a:latin typeface="Calibri" panose="020F0502020204030204" pitchFamily="34" charset="0"/>
                        </a:rPr>
                        <a:t>2s</a:t>
                      </a:r>
                    </a:p>
                  </a:txBody>
                  <a:tcPr marL="0" marR="0" marT="0" marB="0" anchor="b">
                    <a:lnL>
                      <a:noFill/>
                    </a:lnL>
                    <a:lnR>
                      <a:noFill/>
                    </a:lnR>
                    <a:lnT>
                      <a:noFill/>
                    </a:lnT>
                    <a:lnB>
                      <a:noFill/>
                    </a:lnB>
                    <a:solidFill>
                      <a:srgbClr val="FFFF00"/>
                    </a:solidFill>
                  </a:tcPr>
                </a:tc>
                <a:tc>
                  <a:txBody>
                    <a:bodyPr/>
                    <a:lstStyle/>
                    <a:p>
                      <a:pPr algn="l" fontAlgn="b"/>
                      <a:endParaRPr lang="en-GB" sz="1100" b="0" i="0" u="none" strike="noStrike">
                        <a:solidFill>
                          <a:srgbClr val="000000"/>
                        </a:solidFill>
                        <a:effectLst/>
                        <a:latin typeface="Calibri" panose="020F0502020204030204" pitchFamily="34" charset="0"/>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GB" sz="1100" b="1"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432240819"/>
                  </a:ext>
                </a:extLst>
              </a:tr>
              <a:tr h="184150">
                <a:tc>
                  <a:txBody>
                    <a:bodyPr/>
                    <a:lstStyle/>
                    <a:p>
                      <a:pPr algn="l" fontAlgn="b"/>
                      <a:endParaRPr lang="en-GB" sz="1100" b="0" i="0" u="none" strike="noStrike">
                        <a:solidFill>
                          <a:srgbClr val="000000"/>
                        </a:solidFill>
                        <a:effectLst/>
                        <a:latin typeface="Calibri" panose="020F0502020204030204" pitchFamily="34" charset="0"/>
                      </a:endParaRPr>
                    </a:p>
                  </a:txBody>
                  <a:tcPr marL="0" marR="0" marT="0" marB="0">
                    <a:lnL>
                      <a:noFill/>
                    </a:lnL>
                    <a:lnR>
                      <a:noFill/>
                    </a:lnR>
                    <a:lnT>
                      <a:noFill/>
                    </a:lnT>
                    <a:lnB>
                      <a:noFill/>
                    </a:lnB>
                  </a:tcPr>
                </a:tc>
                <a:tc>
                  <a:txBody>
                    <a:bodyPr/>
                    <a:lstStyle/>
                    <a:p>
                      <a:pPr algn="l" fontAlgn="b"/>
                      <a:endParaRPr lang="en-GB" sz="1100" b="0" i="0" u="none" strike="noStrike">
                        <a:solidFill>
                          <a:srgbClr val="000000"/>
                        </a:solidFill>
                        <a:effectLst/>
                        <a:latin typeface="Calibri" panose="020F0502020204030204" pitchFamily="34" charset="0"/>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GB" sz="1100" b="1"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870413631"/>
                  </a:ext>
                </a:extLst>
              </a:tr>
              <a:tr h="184150">
                <a:tc>
                  <a:txBody>
                    <a:bodyPr/>
                    <a:lstStyle/>
                    <a:p>
                      <a:pPr algn="l" fontAlgn="b"/>
                      <a:endParaRPr lang="en-GB" sz="11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GB" sz="1100" b="0" i="0" u="none" strike="noStrike">
                        <a:solidFill>
                          <a:srgbClr val="000000"/>
                        </a:solidFill>
                        <a:effectLst/>
                        <a:latin typeface="Calibri" panose="020F0502020204030204" pitchFamily="34" charset="0"/>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GB" sz="1100" b="1"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946899441"/>
                  </a:ext>
                </a:extLst>
              </a:tr>
              <a:tr h="184150">
                <a:tc>
                  <a:txBody>
                    <a:bodyPr/>
                    <a:lstStyle/>
                    <a:p>
                      <a:pPr algn="l" fontAlgn="b"/>
                      <a:endParaRPr lang="en-GB" sz="11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GB" sz="1100" b="0" i="0" u="none" strike="noStrike">
                        <a:solidFill>
                          <a:srgbClr val="000000"/>
                        </a:solidFill>
                        <a:effectLst/>
                        <a:latin typeface="Calibri" panose="020F0502020204030204" pitchFamily="34" charset="0"/>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GB" sz="1100" b="1"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986502204"/>
                  </a:ext>
                </a:extLst>
              </a:tr>
              <a:tr h="184150">
                <a:tc>
                  <a:txBody>
                    <a:bodyPr/>
                    <a:lstStyle/>
                    <a:p>
                      <a:pPr algn="l" fontAlgn="b"/>
                      <a:endParaRPr lang="en-GB" sz="11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GB" sz="1100" b="0" i="0" u="none" strike="noStrike">
                        <a:solidFill>
                          <a:srgbClr val="000000"/>
                        </a:solidFill>
                        <a:effectLst/>
                        <a:latin typeface="Calibri" panose="020F0502020204030204" pitchFamily="34" charset="0"/>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GB" sz="1100" b="1"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350603837"/>
                  </a:ext>
                </a:extLst>
              </a:tr>
              <a:tr h="184150">
                <a:tc>
                  <a:txBody>
                    <a:bodyPr/>
                    <a:lstStyle/>
                    <a:p>
                      <a:pPr algn="l" fontAlgn="b"/>
                      <a:endParaRPr lang="en-GB" sz="11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GB" sz="1100" b="0" i="0" u="none" strike="noStrike">
                        <a:solidFill>
                          <a:srgbClr val="000000"/>
                        </a:solidFill>
                        <a:effectLst/>
                        <a:latin typeface="Calibri" panose="020F0502020204030204" pitchFamily="34" charset="0"/>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GB" sz="1100" b="1" i="0" u="none" strike="noStrike" dirty="0">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130750401"/>
                  </a:ext>
                </a:extLst>
              </a:tr>
            </a:tbl>
          </a:graphicData>
        </a:graphic>
      </p:graphicFrame>
      <p:cxnSp>
        <p:nvCxnSpPr>
          <p:cNvPr id="5" name="Straight Connector 4">
            <a:extLst>
              <a:ext uri="{FF2B5EF4-FFF2-40B4-BE49-F238E27FC236}">
                <a16:creationId xmlns:a16="http://schemas.microsoft.com/office/drawing/2014/main" id="{3B65B63C-0DD9-4AEA-BBAC-F5DF863A5F84}"/>
              </a:ext>
            </a:extLst>
          </p:cNvPr>
          <p:cNvCxnSpPr/>
          <p:nvPr/>
        </p:nvCxnSpPr>
        <p:spPr bwMode="auto">
          <a:xfrm flipV="1">
            <a:off x="2124447" y="3640231"/>
            <a:ext cx="640080" cy="926976"/>
          </a:xfrm>
          <a:prstGeom prst="line">
            <a:avLst/>
          </a:prstGeom>
          <a:solidFill>
            <a:schemeClr val="accent1"/>
          </a:solidFill>
          <a:ln w="25400" cap="flat" cmpd="sng" algn="ctr">
            <a:solidFill>
              <a:schemeClr val="tx1"/>
            </a:solidFill>
            <a:prstDash val="solid"/>
            <a:round/>
            <a:headEnd type="none" w="med" len="med"/>
            <a:tailEnd type="none" w="med" len="med"/>
          </a:ln>
          <a:effectLst/>
        </p:spPr>
      </p:cxnSp>
      <p:cxnSp>
        <p:nvCxnSpPr>
          <p:cNvPr id="7" name="Straight Connector 6">
            <a:extLst>
              <a:ext uri="{FF2B5EF4-FFF2-40B4-BE49-F238E27FC236}">
                <a16:creationId xmlns:a16="http://schemas.microsoft.com/office/drawing/2014/main" id="{02A298C8-82E0-4890-8D4D-6F6DB8E29BC3}"/>
              </a:ext>
            </a:extLst>
          </p:cNvPr>
          <p:cNvCxnSpPr/>
          <p:nvPr/>
        </p:nvCxnSpPr>
        <p:spPr bwMode="auto">
          <a:xfrm>
            <a:off x="2124447" y="4720351"/>
            <a:ext cx="640080" cy="945530"/>
          </a:xfrm>
          <a:prstGeom prst="line">
            <a:avLst/>
          </a:prstGeom>
          <a:solidFill>
            <a:schemeClr val="accent1"/>
          </a:solidFill>
          <a:ln w="25400" cap="flat" cmpd="sng" algn="ctr">
            <a:solidFill>
              <a:schemeClr val="tx1"/>
            </a:solidFill>
            <a:prstDash val="solid"/>
            <a:round/>
            <a:headEnd type="none" w="med" len="med"/>
            <a:tailEnd type="none" w="med" len="med"/>
          </a:ln>
          <a:effectLst/>
        </p:spPr>
      </p:cxnSp>
      <p:graphicFrame>
        <p:nvGraphicFramePr>
          <p:cNvPr id="10" name="Table 9">
            <a:extLst>
              <a:ext uri="{FF2B5EF4-FFF2-40B4-BE49-F238E27FC236}">
                <a16:creationId xmlns:a16="http://schemas.microsoft.com/office/drawing/2014/main" id="{C8DC0F5B-BFF2-47AB-8DA2-2DC23CA25F86}"/>
              </a:ext>
            </a:extLst>
          </p:cNvPr>
          <p:cNvGraphicFramePr>
            <a:graphicFrameLocks noGrp="1"/>
          </p:cNvGraphicFramePr>
          <p:nvPr>
            <p:extLst>
              <p:ext uri="{D42A27DB-BD31-4B8C-83A1-F6EECF244321}">
                <p14:modId xmlns:p14="http://schemas.microsoft.com/office/powerpoint/2010/main" val="1522585362"/>
              </p:ext>
            </p:extLst>
          </p:nvPr>
        </p:nvGraphicFramePr>
        <p:xfrm>
          <a:off x="1563496" y="1249208"/>
          <a:ext cx="1828800" cy="2762250"/>
        </p:xfrm>
        <a:graphic>
          <a:graphicData uri="http://schemas.openxmlformats.org/drawingml/2006/table">
            <a:tbl>
              <a:tblPr/>
              <a:tblGrid>
                <a:gridCol w="609600">
                  <a:extLst>
                    <a:ext uri="{9D8B030D-6E8A-4147-A177-3AD203B41FA5}">
                      <a16:colId xmlns:a16="http://schemas.microsoft.com/office/drawing/2014/main" val="2394988760"/>
                    </a:ext>
                  </a:extLst>
                </a:gridCol>
                <a:gridCol w="609600">
                  <a:extLst>
                    <a:ext uri="{9D8B030D-6E8A-4147-A177-3AD203B41FA5}">
                      <a16:colId xmlns:a16="http://schemas.microsoft.com/office/drawing/2014/main" val="4249338054"/>
                    </a:ext>
                  </a:extLst>
                </a:gridCol>
                <a:gridCol w="609600">
                  <a:extLst>
                    <a:ext uri="{9D8B030D-6E8A-4147-A177-3AD203B41FA5}">
                      <a16:colId xmlns:a16="http://schemas.microsoft.com/office/drawing/2014/main" val="3096532840"/>
                    </a:ext>
                  </a:extLst>
                </a:gridCol>
              </a:tblGrid>
              <a:tr h="184150">
                <a:tc>
                  <a:txBody>
                    <a:bodyPr/>
                    <a:lstStyle/>
                    <a:p>
                      <a:pPr algn="l" fontAlgn="b"/>
                      <a:endParaRPr lang="en-GB" sz="1100" b="0" i="0" u="none" strike="noStrike">
                        <a:solidFill>
                          <a:srgbClr val="000000"/>
                        </a:solidFill>
                        <a:effectLst/>
                        <a:latin typeface="Calibri" panose="020F0502020204030204" pitchFamily="34" charset="0"/>
                      </a:endParaRPr>
                    </a:p>
                  </a:txBody>
                  <a:tcPr marL="0" marR="0" marT="0" marB="0">
                    <a:lnL>
                      <a:noFill/>
                    </a:lnL>
                    <a:lnR>
                      <a:noFill/>
                    </a:lnR>
                    <a:lnT>
                      <a:noFill/>
                    </a:lnT>
                    <a:lnB>
                      <a:noFill/>
                    </a:lnB>
                  </a:tcPr>
                </a:tc>
                <a:tc>
                  <a:txBody>
                    <a:bodyPr/>
                    <a:lstStyle/>
                    <a:p>
                      <a:pPr algn="l" fontAlgn="b"/>
                      <a:endParaRPr lang="en-GB" sz="1100" b="0" i="0" u="none" strike="noStrike">
                        <a:solidFill>
                          <a:srgbClr val="000000"/>
                        </a:solidFill>
                        <a:effectLst/>
                        <a:latin typeface="Calibri" panose="020F0502020204030204" pitchFamily="34" charset="0"/>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GB" sz="1100" b="0" i="0" u="none" strike="noStrike" dirty="0">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4121399660"/>
                  </a:ext>
                </a:extLst>
              </a:tr>
              <a:tr h="184150">
                <a:tc>
                  <a:txBody>
                    <a:bodyPr/>
                    <a:lstStyle/>
                    <a:p>
                      <a:pPr algn="l" fontAlgn="b"/>
                      <a:endParaRPr lang="en-GB" sz="11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GB" sz="1100" b="0" i="0" u="none" strike="noStrike">
                        <a:solidFill>
                          <a:srgbClr val="000000"/>
                        </a:solidFill>
                        <a:effectLst/>
                        <a:latin typeface="Calibri" panose="020F0502020204030204" pitchFamily="34" charset="0"/>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GB" sz="1100" b="0" i="0" u="none" strike="noStrike" dirty="0">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2724361867"/>
                  </a:ext>
                </a:extLst>
              </a:tr>
              <a:tr h="184150">
                <a:tc>
                  <a:txBody>
                    <a:bodyPr/>
                    <a:lstStyle/>
                    <a:p>
                      <a:pPr algn="l" fontAlgn="b"/>
                      <a:endParaRPr lang="en-GB" sz="11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GB" sz="1100" b="0" i="0" u="none" strike="noStrike">
                        <a:solidFill>
                          <a:srgbClr val="000000"/>
                        </a:solidFill>
                        <a:effectLst/>
                        <a:latin typeface="Calibri" panose="020F0502020204030204" pitchFamily="34" charset="0"/>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GB" sz="1100" b="1" i="0" u="none" strike="noStrike" dirty="0">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3519804282"/>
                  </a:ext>
                </a:extLst>
              </a:tr>
              <a:tr h="184150">
                <a:tc>
                  <a:txBody>
                    <a:bodyPr/>
                    <a:lstStyle/>
                    <a:p>
                      <a:pPr algn="l" fontAlgn="b"/>
                      <a:endParaRPr lang="en-GB" sz="11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GB" sz="1100" b="0" i="0" u="none" strike="noStrike">
                        <a:solidFill>
                          <a:srgbClr val="000000"/>
                        </a:solidFill>
                        <a:effectLst/>
                        <a:latin typeface="Calibri" panose="020F0502020204030204" pitchFamily="34" charset="0"/>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GB" sz="1100" b="1" i="0" u="none" strike="noStrike" dirty="0">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3321205564"/>
                  </a:ext>
                </a:extLst>
              </a:tr>
              <a:tr h="184150">
                <a:tc>
                  <a:txBody>
                    <a:bodyPr/>
                    <a:lstStyle/>
                    <a:p>
                      <a:pPr algn="l" fontAlgn="b"/>
                      <a:endParaRPr lang="en-GB" sz="11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GB" sz="1100" b="0" i="0" u="none" strike="noStrike">
                        <a:solidFill>
                          <a:srgbClr val="000000"/>
                        </a:solidFill>
                        <a:effectLst/>
                        <a:latin typeface="Calibri" panose="020F0502020204030204" pitchFamily="34" charset="0"/>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GB" sz="1100" b="1" i="0" u="none" strike="noStrike" dirty="0">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2980522355"/>
                  </a:ext>
                </a:extLst>
              </a:tr>
              <a:tr h="184150">
                <a:tc>
                  <a:txBody>
                    <a:bodyPr/>
                    <a:lstStyle/>
                    <a:p>
                      <a:pPr algn="l" fontAlgn="b"/>
                      <a:endParaRPr lang="en-GB" sz="11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GB" sz="1100" b="0" i="0" u="none" strike="noStrike">
                        <a:solidFill>
                          <a:srgbClr val="000000"/>
                        </a:solidFill>
                        <a:effectLst/>
                        <a:latin typeface="Calibri" panose="020F0502020204030204" pitchFamily="34" charset="0"/>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GB" sz="1100" b="1" i="0" u="none" strike="noStrike" dirty="0">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3923908049"/>
                  </a:ext>
                </a:extLst>
              </a:tr>
              <a:tr h="184150">
                <a:tc>
                  <a:txBody>
                    <a:bodyPr/>
                    <a:lstStyle/>
                    <a:p>
                      <a:pPr algn="l" fontAlgn="b"/>
                      <a:endParaRPr lang="en-GB" sz="11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GB" sz="1100" b="0" i="0" u="none" strike="noStrike">
                        <a:solidFill>
                          <a:srgbClr val="000000"/>
                        </a:solidFill>
                        <a:effectLst/>
                        <a:latin typeface="Calibri" panose="020F0502020204030204" pitchFamily="34" charset="0"/>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GB" sz="1100" b="1" i="0" u="none" strike="noStrike" dirty="0">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3421279185"/>
                  </a:ext>
                </a:extLst>
              </a:tr>
              <a:tr h="184150">
                <a:tc>
                  <a:txBody>
                    <a:bodyPr/>
                    <a:lstStyle/>
                    <a:p>
                      <a:pPr algn="ctr" fontAlgn="b"/>
                      <a:r>
                        <a:rPr lang="en-GB" sz="1100" b="1" i="0" u="none" strike="noStrike">
                          <a:solidFill>
                            <a:srgbClr val="000000"/>
                          </a:solidFill>
                          <a:effectLst/>
                          <a:latin typeface="Calibri" panose="020F0502020204030204" pitchFamily="34" charset="0"/>
                        </a:rPr>
                        <a:t>2p</a:t>
                      </a:r>
                    </a:p>
                  </a:txBody>
                  <a:tcPr marL="0" marR="0" marT="0" marB="0" anchor="b">
                    <a:lnL>
                      <a:noFill/>
                    </a:lnL>
                    <a:lnR>
                      <a:noFill/>
                    </a:lnR>
                    <a:lnT>
                      <a:noFill/>
                    </a:lnT>
                    <a:lnB>
                      <a:noFill/>
                    </a:lnB>
                    <a:solidFill>
                      <a:srgbClr val="92D050"/>
                    </a:solidFill>
                  </a:tcPr>
                </a:tc>
                <a:tc>
                  <a:txBody>
                    <a:bodyPr/>
                    <a:lstStyle/>
                    <a:p>
                      <a:pPr algn="l" fontAlgn="b"/>
                      <a:endParaRPr lang="en-GB" sz="1100" b="0" i="0" u="none" strike="noStrike">
                        <a:solidFill>
                          <a:srgbClr val="000000"/>
                        </a:solidFill>
                        <a:effectLst/>
                        <a:latin typeface="Calibri" panose="020F0502020204030204" pitchFamily="34" charset="0"/>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GB" sz="1100" b="1" i="0" u="none" strike="noStrike" dirty="0">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450199035"/>
                  </a:ext>
                </a:extLst>
              </a:tr>
              <a:tr h="184150">
                <a:tc>
                  <a:txBody>
                    <a:bodyPr/>
                    <a:lstStyle/>
                    <a:p>
                      <a:pPr algn="l" fontAlgn="b"/>
                      <a:endParaRPr lang="en-GB" sz="1100" b="0" i="0" u="none" strike="noStrike">
                        <a:solidFill>
                          <a:srgbClr val="000000"/>
                        </a:solidFill>
                        <a:effectLst/>
                        <a:latin typeface="Calibri" panose="020F0502020204030204" pitchFamily="34" charset="0"/>
                      </a:endParaRPr>
                    </a:p>
                  </a:txBody>
                  <a:tcPr marL="0" marR="0" marT="0" marB="0">
                    <a:lnL>
                      <a:noFill/>
                    </a:lnL>
                    <a:lnR>
                      <a:noFill/>
                    </a:lnR>
                    <a:lnT>
                      <a:noFill/>
                    </a:lnT>
                    <a:lnB>
                      <a:noFill/>
                    </a:lnB>
                  </a:tcPr>
                </a:tc>
                <a:tc>
                  <a:txBody>
                    <a:bodyPr/>
                    <a:lstStyle/>
                    <a:p>
                      <a:pPr algn="l" fontAlgn="b"/>
                      <a:endParaRPr lang="en-GB" sz="1100" b="0" i="0" u="none" strike="noStrike">
                        <a:solidFill>
                          <a:srgbClr val="000000"/>
                        </a:solidFill>
                        <a:effectLst/>
                        <a:latin typeface="Calibri" panose="020F0502020204030204" pitchFamily="34" charset="0"/>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GB" sz="1100" b="1" i="0" u="none" strike="noStrike" dirty="0">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2389245861"/>
                  </a:ext>
                </a:extLst>
              </a:tr>
              <a:tr h="184150">
                <a:tc>
                  <a:txBody>
                    <a:bodyPr/>
                    <a:lstStyle/>
                    <a:p>
                      <a:pPr algn="l" fontAlgn="b"/>
                      <a:endParaRPr lang="en-GB" sz="11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GB" sz="1100" b="0" i="0" u="none" strike="noStrike">
                        <a:solidFill>
                          <a:srgbClr val="000000"/>
                        </a:solidFill>
                        <a:effectLst/>
                        <a:latin typeface="Calibri" panose="020F0502020204030204" pitchFamily="34" charset="0"/>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GB" sz="1100" b="1" i="0" u="none" strike="noStrike" dirty="0">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1525953200"/>
                  </a:ext>
                </a:extLst>
              </a:tr>
              <a:tr h="184150">
                <a:tc>
                  <a:txBody>
                    <a:bodyPr/>
                    <a:lstStyle/>
                    <a:p>
                      <a:pPr algn="l" fontAlgn="b"/>
                      <a:endParaRPr lang="en-GB" sz="11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GB" sz="1100" b="0" i="0" u="none" strike="noStrike">
                        <a:solidFill>
                          <a:srgbClr val="000000"/>
                        </a:solidFill>
                        <a:effectLst/>
                        <a:latin typeface="Calibri" panose="020F0502020204030204" pitchFamily="34" charset="0"/>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GB" sz="1100" b="1" i="0" u="none" strike="noStrike" dirty="0">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1088968364"/>
                  </a:ext>
                </a:extLst>
              </a:tr>
              <a:tr h="184150">
                <a:tc>
                  <a:txBody>
                    <a:bodyPr/>
                    <a:lstStyle/>
                    <a:p>
                      <a:pPr algn="l" fontAlgn="b"/>
                      <a:endParaRPr lang="en-GB" sz="11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GB" sz="1100" b="0" i="0" u="none" strike="noStrike">
                        <a:solidFill>
                          <a:srgbClr val="000000"/>
                        </a:solidFill>
                        <a:effectLst/>
                        <a:latin typeface="Calibri" panose="020F0502020204030204" pitchFamily="34" charset="0"/>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GB" sz="1100" b="1" i="0" u="none" strike="noStrike" dirty="0">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560342071"/>
                  </a:ext>
                </a:extLst>
              </a:tr>
              <a:tr h="184150">
                <a:tc>
                  <a:txBody>
                    <a:bodyPr/>
                    <a:lstStyle/>
                    <a:p>
                      <a:pPr algn="l" fontAlgn="b"/>
                      <a:endParaRPr lang="en-GB" sz="11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GB" sz="1100" b="0" i="0" u="none" strike="noStrike">
                        <a:solidFill>
                          <a:srgbClr val="000000"/>
                        </a:solidFill>
                        <a:effectLst/>
                        <a:latin typeface="Calibri" panose="020F0502020204030204" pitchFamily="34" charset="0"/>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GB" sz="1100" b="1" i="0" u="none" strike="noStrike" dirty="0">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4167600203"/>
                  </a:ext>
                </a:extLst>
              </a:tr>
              <a:tr h="184150">
                <a:tc>
                  <a:txBody>
                    <a:bodyPr/>
                    <a:lstStyle/>
                    <a:p>
                      <a:pPr algn="l" fontAlgn="b"/>
                      <a:endParaRPr lang="en-GB" sz="11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GB" sz="1100" b="0" i="0" u="none" strike="noStrike">
                        <a:solidFill>
                          <a:srgbClr val="000000"/>
                        </a:solidFill>
                        <a:effectLst/>
                        <a:latin typeface="Calibri" panose="020F0502020204030204" pitchFamily="34" charset="0"/>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GB" sz="1100" b="0" i="0" u="none" strike="noStrike" dirty="0">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alpha val="73000"/>
                      </a:srgbClr>
                    </a:solidFill>
                  </a:tcPr>
                </a:tc>
                <a:extLst>
                  <a:ext uri="{0D108BD9-81ED-4DB2-BD59-A6C34878D82A}">
                    <a16:rowId xmlns:a16="http://schemas.microsoft.com/office/drawing/2014/main" val="227061816"/>
                  </a:ext>
                </a:extLst>
              </a:tr>
              <a:tr h="184150">
                <a:tc>
                  <a:txBody>
                    <a:bodyPr/>
                    <a:lstStyle/>
                    <a:p>
                      <a:pPr algn="l" fontAlgn="b"/>
                      <a:endParaRPr lang="en-GB" sz="11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GB" sz="1100" b="0" i="0" u="none" strike="noStrike">
                        <a:solidFill>
                          <a:srgbClr val="000000"/>
                        </a:solidFill>
                        <a:effectLst/>
                        <a:latin typeface="Calibri" panose="020F0502020204030204" pitchFamily="34" charset="0"/>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GB" sz="1100" b="0" i="0" u="none" strike="noStrike" dirty="0">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alpha val="73000"/>
                      </a:srgbClr>
                    </a:solidFill>
                  </a:tcPr>
                </a:tc>
                <a:extLst>
                  <a:ext uri="{0D108BD9-81ED-4DB2-BD59-A6C34878D82A}">
                    <a16:rowId xmlns:a16="http://schemas.microsoft.com/office/drawing/2014/main" val="3068736112"/>
                  </a:ext>
                </a:extLst>
              </a:tr>
            </a:tbl>
          </a:graphicData>
        </a:graphic>
      </p:graphicFrame>
      <p:cxnSp>
        <p:nvCxnSpPr>
          <p:cNvPr id="24" name="Straight Connector 23">
            <a:extLst>
              <a:ext uri="{FF2B5EF4-FFF2-40B4-BE49-F238E27FC236}">
                <a16:creationId xmlns:a16="http://schemas.microsoft.com/office/drawing/2014/main" id="{7EF143FC-7C0D-4A4A-A0C2-EF6E04F72B58}"/>
              </a:ext>
            </a:extLst>
          </p:cNvPr>
          <p:cNvCxnSpPr/>
          <p:nvPr/>
        </p:nvCxnSpPr>
        <p:spPr>
          <a:xfrm flipV="1">
            <a:off x="2166746" y="1249208"/>
            <a:ext cx="622300" cy="1289050"/>
          </a:xfrm>
          <a:prstGeom prst="line">
            <a:avLst/>
          </a:prstGeom>
          <a:ln w="25400">
            <a:solidFill>
              <a:schemeClr val="tx1"/>
            </a:solidFill>
          </a:ln>
        </p:spPr>
        <p:style>
          <a:lnRef idx="1">
            <a:schemeClr val="dk1"/>
          </a:lnRef>
          <a:fillRef idx="0">
            <a:schemeClr val="dk1"/>
          </a:fillRef>
          <a:effectRef idx="0">
            <a:schemeClr val="dk1"/>
          </a:effectRef>
          <a:fontRef idx="minor">
            <a:schemeClr val="tx1"/>
          </a:fontRef>
        </p:style>
      </p:cxnSp>
      <p:cxnSp>
        <p:nvCxnSpPr>
          <p:cNvPr id="25" name="Straight Connector 24">
            <a:extLst>
              <a:ext uri="{FF2B5EF4-FFF2-40B4-BE49-F238E27FC236}">
                <a16:creationId xmlns:a16="http://schemas.microsoft.com/office/drawing/2014/main" id="{420854AC-6FE2-4AF3-BC6F-34AF49B50A87}"/>
              </a:ext>
            </a:extLst>
          </p:cNvPr>
          <p:cNvCxnSpPr/>
          <p:nvPr/>
        </p:nvCxnSpPr>
        <p:spPr>
          <a:xfrm>
            <a:off x="2160396" y="2722408"/>
            <a:ext cx="615950" cy="1276350"/>
          </a:xfrm>
          <a:prstGeom prst="line">
            <a:avLst/>
          </a:prstGeom>
          <a:ln w="25400">
            <a:solidFill>
              <a:schemeClr val="tx1"/>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494373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38918"/>
                                        </p:tgtEl>
                                        <p:attrNameLst>
                                          <p:attrName>style.visibility</p:attrName>
                                        </p:attrNameLst>
                                      </p:cBhvr>
                                      <p:to>
                                        <p:strVal val="visible"/>
                                      </p:to>
                                    </p:set>
                                    <p:anim calcmode="lin" valueType="num">
                                      <p:cBhvr>
                                        <p:cTn id="15" dur="500" fill="hold"/>
                                        <p:tgtEl>
                                          <p:spTgt spid="38918"/>
                                        </p:tgtEl>
                                        <p:attrNameLst>
                                          <p:attrName>ppt_w</p:attrName>
                                        </p:attrNameLst>
                                      </p:cBhvr>
                                      <p:tavLst>
                                        <p:tav tm="0">
                                          <p:val>
                                            <p:fltVal val="0"/>
                                          </p:val>
                                        </p:tav>
                                        <p:tav tm="100000">
                                          <p:val>
                                            <p:strVal val="#ppt_w"/>
                                          </p:val>
                                        </p:tav>
                                      </p:tavLst>
                                    </p:anim>
                                    <p:anim calcmode="lin" valueType="num">
                                      <p:cBhvr>
                                        <p:cTn id="16" dur="500" fill="hold"/>
                                        <p:tgtEl>
                                          <p:spTgt spid="38918"/>
                                        </p:tgtEl>
                                        <p:attrNameLst>
                                          <p:attrName>ppt_h</p:attrName>
                                        </p:attrNameLst>
                                      </p:cBhvr>
                                      <p:tavLst>
                                        <p:tav tm="0">
                                          <p:val>
                                            <p:fltVal val="0"/>
                                          </p:val>
                                        </p:tav>
                                        <p:tav tm="100000">
                                          <p:val>
                                            <p:strVal val="#ppt_h"/>
                                          </p:val>
                                        </p:tav>
                                      </p:tavLst>
                                    </p:anim>
                                    <p:animEffect transition="in" filter="fade">
                                      <p:cBhvr>
                                        <p:cTn id="17" dur="500"/>
                                        <p:tgtEl>
                                          <p:spTgt spid="38918"/>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38919"/>
                                        </p:tgtEl>
                                        <p:attrNameLst>
                                          <p:attrName>style.visibility</p:attrName>
                                        </p:attrNameLst>
                                      </p:cBhvr>
                                      <p:to>
                                        <p:strVal val="visible"/>
                                      </p:to>
                                    </p:set>
                                    <p:anim calcmode="lin" valueType="num">
                                      <p:cBhvr>
                                        <p:cTn id="20" dur="500" fill="hold"/>
                                        <p:tgtEl>
                                          <p:spTgt spid="38919"/>
                                        </p:tgtEl>
                                        <p:attrNameLst>
                                          <p:attrName>ppt_w</p:attrName>
                                        </p:attrNameLst>
                                      </p:cBhvr>
                                      <p:tavLst>
                                        <p:tav tm="0">
                                          <p:val>
                                            <p:fltVal val="0"/>
                                          </p:val>
                                        </p:tav>
                                        <p:tav tm="100000">
                                          <p:val>
                                            <p:strVal val="#ppt_w"/>
                                          </p:val>
                                        </p:tav>
                                      </p:tavLst>
                                    </p:anim>
                                    <p:anim calcmode="lin" valueType="num">
                                      <p:cBhvr>
                                        <p:cTn id="21" dur="500" fill="hold"/>
                                        <p:tgtEl>
                                          <p:spTgt spid="38919"/>
                                        </p:tgtEl>
                                        <p:attrNameLst>
                                          <p:attrName>ppt_h</p:attrName>
                                        </p:attrNameLst>
                                      </p:cBhvr>
                                      <p:tavLst>
                                        <p:tav tm="0">
                                          <p:val>
                                            <p:fltVal val="0"/>
                                          </p:val>
                                        </p:tav>
                                        <p:tav tm="100000">
                                          <p:val>
                                            <p:strVal val="#ppt_h"/>
                                          </p:val>
                                        </p:tav>
                                      </p:tavLst>
                                    </p:anim>
                                    <p:animEffect transition="in" filter="fade">
                                      <p:cBhvr>
                                        <p:cTn id="22" dur="500"/>
                                        <p:tgtEl>
                                          <p:spTgt spid="38919"/>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38917"/>
                                        </p:tgtEl>
                                        <p:attrNameLst>
                                          <p:attrName>style.visibility</p:attrName>
                                        </p:attrNameLst>
                                      </p:cBhvr>
                                      <p:to>
                                        <p:strVal val="visible"/>
                                      </p:to>
                                    </p:set>
                                    <p:anim calcmode="lin" valueType="num">
                                      <p:cBhvr>
                                        <p:cTn id="25" dur="500" fill="hold"/>
                                        <p:tgtEl>
                                          <p:spTgt spid="38917"/>
                                        </p:tgtEl>
                                        <p:attrNameLst>
                                          <p:attrName>ppt_w</p:attrName>
                                        </p:attrNameLst>
                                      </p:cBhvr>
                                      <p:tavLst>
                                        <p:tav tm="0">
                                          <p:val>
                                            <p:fltVal val="0"/>
                                          </p:val>
                                        </p:tav>
                                        <p:tav tm="100000">
                                          <p:val>
                                            <p:strVal val="#ppt_w"/>
                                          </p:val>
                                        </p:tav>
                                      </p:tavLst>
                                    </p:anim>
                                    <p:anim calcmode="lin" valueType="num">
                                      <p:cBhvr>
                                        <p:cTn id="26" dur="500" fill="hold"/>
                                        <p:tgtEl>
                                          <p:spTgt spid="38917"/>
                                        </p:tgtEl>
                                        <p:attrNameLst>
                                          <p:attrName>ppt_h</p:attrName>
                                        </p:attrNameLst>
                                      </p:cBhvr>
                                      <p:tavLst>
                                        <p:tav tm="0">
                                          <p:val>
                                            <p:fltVal val="0"/>
                                          </p:val>
                                        </p:tav>
                                        <p:tav tm="100000">
                                          <p:val>
                                            <p:strVal val="#ppt_h"/>
                                          </p:val>
                                        </p:tav>
                                      </p:tavLst>
                                    </p:anim>
                                    <p:animEffect transition="in" filter="fade">
                                      <p:cBhvr>
                                        <p:cTn id="27" dur="500"/>
                                        <p:tgtEl>
                                          <p:spTgt spid="38917"/>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childTnLst>
                                </p:cTn>
                              </p:par>
                              <p:par>
                                <p:cTn id="32" presetID="1" presetClass="entr" presetSubtype="0" fill="hold" nodeType="withEffect">
                                  <p:stCondLst>
                                    <p:cond delay="0"/>
                                  </p:stCondLst>
                                  <p:childTnLst>
                                    <p:set>
                                      <p:cBhvr>
                                        <p:cTn id="33" dur="1" fill="hold">
                                          <p:stCondLst>
                                            <p:cond delay="0"/>
                                          </p:stCondLst>
                                        </p:cTn>
                                        <p:tgtEl>
                                          <p:spTgt spid="24"/>
                                        </p:tgtEl>
                                        <p:attrNameLst>
                                          <p:attrName>style.visibility</p:attrName>
                                        </p:attrNameLst>
                                      </p:cBhvr>
                                      <p:to>
                                        <p:strVal val="visible"/>
                                      </p:to>
                                    </p:set>
                                  </p:childTnLst>
                                </p:cTn>
                              </p:par>
                              <p:par>
                                <p:cTn id="34" presetID="1" presetClass="entr" presetSubtype="0" fill="hold" nodeType="withEffect">
                                  <p:stCondLst>
                                    <p:cond delay="0"/>
                                  </p:stCondLst>
                                  <p:childTnLst>
                                    <p:set>
                                      <p:cBhvr>
                                        <p:cTn id="35"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7" grpId="0"/>
      <p:bldP spid="38918" grpId="0" animBg="1"/>
      <p:bldP spid="3891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2">
            <a:extLst>
              <a:ext uri="{FF2B5EF4-FFF2-40B4-BE49-F238E27FC236}">
                <a16:creationId xmlns:a16="http://schemas.microsoft.com/office/drawing/2014/main" id="{3344D3D9-2EBB-41ED-A776-130207D07A5B}"/>
              </a:ext>
            </a:extLst>
          </p:cNvPr>
          <p:cNvSpPr txBox="1">
            <a:spLocks noChangeArrowheads="1"/>
          </p:cNvSpPr>
          <p:nvPr/>
        </p:nvSpPr>
        <p:spPr bwMode="auto">
          <a:xfrm>
            <a:off x="685800" y="0"/>
            <a:ext cx="7239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el-GR" altLang="el-GR" sz="2800" b="1" i="1">
                <a:solidFill>
                  <a:schemeClr val="tx2"/>
                </a:solidFill>
              </a:rPr>
              <a:t>Χημικοί Δεσμοί – κλασική περιγραφή</a:t>
            </a:r>
            <a:endParaRPr lang="en-GB" altLang="el-GR" sz="2800" b="1" i="1">
              <a:solidFill>
                <a:schemeClr val="tx2"/>
              </a:solidFill>
            </a:endParaRPr>
          </a:p>
        </p:txBody>
      </p:sp>
      <p:sp>
        <p:nvSpPr>
          <p:cNvPr id="5123" name="Text Box 3">
            <a:extLst>
              <a:ext uri="{FF2B5EF4-FFF2-40B4-BE49-F238E27FC236}">
                <a16:creationId xmlns:a16="http://schemas.microsoft.com/office/drawing/2014/main" id="{70F7A13D-1F7A-44C3-BB5B-EA29ECE74D01}"/>
              </a:ext>
            </a:extLst>
          </p:cNvPr>
          <p:cNvSpPr txBox="1">
            <a:spLocks noChangeArrowheads="1"/>
          </p:cNvSpPr>
          <p:nvPr/>
        </p:nvSpPr>
        <p:spPr bwMode="auto">
          <a:xfrm>
            <a:off x="533400" y="685800"/>
            <a:ext cx="7848600" cy="544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50000"/>
              </a:spcBef>
              <a:buFontTx/>
              <a:buNone/>
            </a:pPr>
            <a:r>
              <a:rPr lang="el-GR" altLang="el-GR" sz="1800">
                <a:cs typeface="Times New Roman" panose="02020603050405020304" pitchFamily="18" charset="0"/>
              </a:rPr>
              <a:t>Η ομάδα των </a:t>
            </a:r>
            <a:r>
              <a:rPr lang="el-GR" altLang="el-GR" sz="1800">
                <a:solidFill>
                  <a:schemeClr val="accent1"/>
                </a:solidFill>
                <a:cs typeface="Times New Roman" panose="02020603050405020304" pitchFamily="18" charset="0"/>
              </a:rPr>
              <a:t>ευγενών αερίων (</a:t>
            </a:r>
            <a:r>
              <a:rPr lang="en-US" altLang="el-GR" sz="1800">
                <a:solidFill>
                  <a:schemeClr val="accent1"/>
                </a:solidFill>
                <a:cs typeface="Times New Roman" panose="02020603050405020304" pitchFamily="18" charset="0"/>
              </a:rPr>
              <a:t>He</a:t>
            </a:r>
            <a:r>
              <a:rPr lang="el-GR" altLang="el-GR" sz="1800">
                <a:solidFill>
                  <a:schemeClr val="accent1"/>
                </a:solidFill>
                <a:cs typeface="Times New Roman" panose="02020603050405020304" pitchFamily="18" charset="0"/>
              </a:rPr>
              <a:t>, </a:t>
            </a:r>
            <a:r>
              <a:rPr lang="en-US" altLang="el-GR" sz="1800">
                <a:solidFill>
                  <a:schemeClr val="accent1"/>
                </a:solidFill>
                <a:cs typeface="Times New Roman" panose="02020603050405020304" pitchFamily="18" charset="0"/>
              </a:rPr>
              <a:t>Ne</a:t>
            </a:r>
            <a:r>
              <a:rPr lang="el-GR" altLang="el-GR" sz="1800">
                <a:solidFill>
                  <a:schemeClr val="accent1"/>
                </a:solidFill>
                <a:cs typeface="Times New Roman" panose="02020603050405020304" pitchFamily="18" charset="0"/>
              </a:rPr>
              <a:t>, </a:t>
            </a:r>
            <a:r>
              <a:rPr lang="en-US" altLang="el-GR" sz="1800">
                <a:solidFill>
                  <a:schemeClr val="accent1"/>
                </a:solidFill>
                <a:cs typeface="Times New Roman" panose="02020603050405020304" pitchFamily="18" charset="0"/>
              </a:rPr>
              <a:t>Ar</a:t>
            </a:r>
            <a:r>
              <a:rPr lang="el-GR" altLang="el-GR" sz="1800">
                <a:solidFill>
                  <a:schemeClr val="accent1"/>
                </a:solidFill>
                <a:cs typeface="Times New Roman" panose="02020603050405020304" pitchFamily="18" charset="0"/>
              </a:rPr>
              <a:t>, </a:t>
            </a:r>
            <a:r>
              <a:rPr lang="en-US" altLang="el-GR" sz="1800">
                <a:solidFill>
                  <a:schemeClr val="accent1"/>
                </a:solidFill>
                <a:cs typeface="Times New Roman" panose="02020603050405020304" pitchFamily="18" charset="0"/>
              </a:rPr>
              <a:t>Kr</a:t>
            </a:r>
            <a:r>
              <a:rPr lang="el-GR" altLang="el-GR" sz="1800">
                <a:solidFill>
                  <a:schemeClr val="accent1"/>
                </a:solidFill>
                <a:cs typeface="Times New Roman" panose="02020603050405020304" pitchFamily="18" charset="0"/>
              </a:rPr>
              <a:t>, </a:t>
            </a:r>
            <a:r>
              <a:rPr lang="en-US" altLang="el-GR" sz="1800">
                <a:solidFill>
                  <a:schemeClr val="accent1"/>
                </a:solidFill>
                <a:cs typeface="Times New Roman" panose="02020603050405020304" pitchFamily="18" charset="0"/>
              </a:rPr>
              <a:t>Xe</a:t>
            </a:r>
            <a:r>
              <a:rPr lang="el-GR" altLang="el-GR" sz="1800">
                <a:solidFill>
                  <a:schemeClr val="accent1"/>
                </a:solidFill>
                <a:cs typeface="Times New Roman" panose="02020603050405020304" pitchFamily="18" charset="0"/>
              </a:rPr>
              <a:t>, </a:t>
            </a:r>
            <a:r>
              <a:rPr lang="en-US" altLang="el-GR" sz="1800">
                <a:solidFill>
                  <a:schemeClr val="accent1"/>
                </a:solidFill>
                <a:cs typeface="Times New Roman" panose="02020603050405020304" pitchFamily="18" charset="0"/>
              </a:rPr>
              <a:t>Rn</a:t>
            </a:r>
            <a:r>
              <a:rPr lang="el-GR" altLang="el-GR" sz="1800">
                <a:solidFill>
                  <a:schemeClr val="accent1"/>
                </a:solidFill>
                <a:cs typeface="Times New Roman" panose="02020603050405020304" pitchFamily="18" charset="0"/>
              </a:rPr>
              <a:t>)</a:t>
            </a:r>
            <a:r>
              <a:rPr lang="el-GR" altLang="el-GR" sz="1800">
                <a:cs typeface="Times New Roman" panose="02020603050405020304" pitchFamily="18" charset="0"/>
              </a:rPr>
              <a:t> είναι γνωστή για τη χημική της αδράνεια. Τα μόρια των ευγενών αερίων είναι μονοατομικά και επιπλέον τα άτομα τους δεν αντιδρούν συνήθως με άτομα άλλων στοιχείων. Με άλλα λόγια, τα άτομα των ευγενών αερίων δεν σχηματίζουν χημικούς δεσμούς ούτε μεταξύ τους ούτε με άτομα άλλων στοιχείων. Η απουσία οποιασδήποτε </a:t>
            </a:r>
            <a:r>
              <a:rPr lang="el-GR" altLang="el-GR" sz="1800">
                <a:solidFill>
                  <a:schemeClr val="accent1"/>
                </a:solidFill>
                <a:cs typeface="Times New Roman" panose="02020603050405020304" pitchFamily="18" charset="0"/>
              </a:rPr>
              <a:t>χημικής δραστικότητας</a:t>
            </a:r>
            <a:r>
              <a:rPr lang="el-GR" altLang="el-GR" sz="1800">
                <a:cs typeface="Times New Roman" panose="02020603050405020304" pitchFamily="18" charset="0"/>
              </a:rPr>
              <a:t> οφείλεται στο γεγονός ότι τα άτομα  των ευγενών αερίων κατέχουν ήδη χαμηλή ενέργεια την οποία δεν είναι δυνατό να ελαττώσουν περισσότερο σχηματίζοντας χημικές ενώσεις. </a:t>
            </a:r>
            <a:r>
              <a:rPr lang="el-GR" altLang="el-GR" sz="1800">
                <a:solidFill>
                  <a:schemeClr val="accent1"/>
                </a:solidFill>
                <a:cs typeface="Times New Roman" panose="02020603050405020304" pitchFamily="18" charset="0"/>
              </a:rPr>
              <a:t>Η χαμηλή ενεργειακή κατάσταση</a:t>
            </a:r>
            <a:r>
              <a:rPr lang="el-GR" altLang="el-GR" sz="1800">
                <a:cs typeface="Times New Roman" panose="02020603050405020304" pitchFamily="18" charset="0"/>
              </a:rPr>
              <a:t> στην οποία βρίσκονται τα άτομα των ευγενών αερίων </a:t>
            </a:r>
            <a:r>
              <a:rPr lang="el-GR" altLang="el-GR" sz="1800">
                <a:solidFill>
                  <a:schemeClr val="accent1"/>
                </a:solidFill>
                <a:cs typeface="Times New Roman" panose="02020603050405020304" pitchFamily="18" charset="0"/>
              </a:rPr>
              <a:t>σχετίζεται ισχυρά με την ηλεκτρονική δομή τους</a:t>
            </a:r>
            <a:r>
              <a:rPr lang="el-GR" altLang="el-GR" sz="1800">
                <a:cs typeface="Times New Roman" panose="02020603050405020304" pitchFamily="18" charset="0"/>
              </a:rPr>
              <a:t> και συγκεκριμένα με το γεγονός ότι έχουν </a:t>
            </a:r>
            <a:r>
              <a:rPr lang="el-GR" altLang="el-GR" sz="1800">
                <a:solidFill>
                  <a:schemeClr val="accent1"/>
                </a:solidFill>
                <a:cs typeface="Times New Roman" panose="02020603050405020304" pitchFamily="18" charset="0"/>
              </a:rPr>
              <a:t>πλήρως συμπληρωμένη με ηλεκτρόνια την εξωτερική τους στοιβάδα</a:t>
            </a:r>
            <a:r>
              <a:rPr lang="el-GR" altLang="el-GR" sz="1800">
                <a:cs typeface="Times New Roman" panose="02020603050405020304" pitchFamily="18" charset="0"/>
              </a:rPr>
              <a:t> (το εξωτερικό κύριο ενεργειακό τους επίπεδο).  Αυτή η δομή είναι μια εξαιρετικά σταθερή ηλεκτρονική δομή γνωστή και ως </a:t>
            </a:r>
            <a:r>
              <a:rPr lang="el-GR" altLang="el-GR" sz="1800">
                <a:solidFill>
                  <a:schemeClr val="accent1"/>
                </a:solidFill>
                <a:cs typeface="Times New Roman" panose="02020603050405020304" pitchFamily="18" charset="0"/>
              </a:rPr>
              <a:t>δομή των ευγενών αερίων.</a:t>
            </a:r>
            <a:endParaRPr lang="el-GR" altLang="el-GR" sz="1800">
              <a:solidFill>
                <a:schemeClr val="accent1"/>
              </a:solidFill>
            </a:endParaRPr>
          </a:p>
          <a:p>
            <a:pPr algn="just" eaLnBrk="1" hangingPunct="1">
              <a:spcBef>
                <a:spcPct val="50000"/>
              </a:spcBef>
              <a:buFontTx/>
              <a:buNone/>
            </a:pPr>
            <a:r>
              <a:rPr lang="en-GB" altLang="el-GR" sz="1800">
                <a:cs typeface="Times New Roman" panose="02020603050405020304" pitchFamily="18" charset="0"/>
              </a:rPr>
              <a:t>Το </a:t>
            </a:r>
            <a:r>
              <a:rPr lang="en-GB" altLang="el-GR" sz="1800">
                <a:solidFill>
                  <a:schemeClr val="tx2"/>
                </a:solidFill>
                <a:cs typeface="Times New Roman" panose="02020603050405020304" pitchFamily="18" charset="0"/>
              </a:rPr>
              <a:t>κλασικό μοντέλο περιγραφής δεσμών</a:t>
            </a:r>
            <a:r>
              <a:rPr lang="en-GB" altLang="el-GR" sz="1800">
                <a:cs typeface="Times New Roman" panose="02020603050405020304" pitchFamily="18" charset="0"/>
              </a:rPr>
              <a:t> βασίζεται στο γεγονός ότι υπό φυσιολογικές συνθήκες μόνο τα ηλεκτρόνια της εξωτερικής στοιβάδας κάθε ατόμου εμπλέκονται στο σχηματισμό δεσμών και μάλιστα με το σχηματισμό των δεσμών κάθε άτομο αποκτά μια σταθερή ηλεκτρονική δομή. Συνεπώς, </a:t>
            </a:r>
            <a:r>
              <a:rPr lang="en-GB" altLang="el-GR" sz="1800" u="sng">
                <a:solidFill>
                  <a:schemeClr val="tx2"/>
                </a:solidFill>
                <a:cs typeface="Times New Roman" panose="02020603050405020304" pitchFamily="18" charset="0"/>
              </a:rPr>
              <a:t>τα άτομα έχουν την τάση να σχηματίζουν χημικούς δεσμούς έτσι ώστε να αποκτήσουν ηλεκτρονική δομή ίδια με αυτή των ευγενών αερίων</a:t>
            </a:r>
            <a:r>
              <a:rPr lang="en-GB" altLang="el-GR" sz="1800">
                <a:solidFill>
                  <a:schemeClr val="tx2"/>
                </a:solidFill>
                <a:cs typeface="Times New Roman" panose="02020603050405020304" pitchFamily="18" charset="0"/>
              </a:rPr>
              <a:t>. </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 Box 2">
            <a:extLst>
              <a:ext uri="{FF2B5EF4-FFF2-40B4-BE49-F238E27FC236}">
                <a16:creationId xmlns:a16="http://schemas.microsoft.com/office/drawing/2014/main" id="{E014E20C-DB8F-40B2-B4A5-C3157D2CEFF7}"/>
              </a:ext>
            </a:extLst>
          </p:cNvPr>
          <p:cNvSpPr txBox="1">
            <a:spLocks noChangeArrowheads="1"/>
          </p:cNvSpPr>
          <p:nvPr/>
        </p:nvSpPr>
        <p:spPr bwMode="auto">
          <a:xfrm>
            <a:off x="685800" y="0"/>
            <a:ext cx="73914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el-GR" altLang="el-GR" sz="2800" b="1" i="1">
                <a:solidFill>
                  <a:schemeClr val="tx2"/>
                </a:solidFill>
              </a:rPr>
              <a:t>Μεταλλικός Δεσμός</a:t>
            </a:r>
            <a:r>
              <a:rPr lang="en-US" altLang="el-GR" sz="2800" b="1" i="1">
                <a:solidFill>
                  <a:schemeClr val="tx2"/>
                </a:solidFill>
              </a:rPr>
              <a:t>-</a:t>
            </a:r>
            <a:r>
              <a:rPr lang="el-GR" altLang="el-GR" sz="2800" b="1" i="1">
                <a:solidFill>
                  <a:schemeClr val="tx2"/>
                </a:solidFill>
              </a:rPr>
              <a:t>Κβαντομηχανική Θεώρηση                                           Θεωρία Ζώνης (</a:t>
            </a:r>
            <a:r>
              <a:rPr lang="en-US" altLang="el-GR" sz="2800" b="1" i="1">
                <a:solidFill>
                  <a:schemeClr val="tx2"/>
                </a:solidFill>
              </a:rPr>
              <a:t>Band Theory)</a:t>
            </a:r>
            <a:endParaRPr lang="en-GB" altLang="el-GR" sz="2800" b="1" i="1">
              <a:solidFill>
                <a:schemeClr val="tx2"/>
              </a:solidFill>
            </a:endParaRPr>
          </a:p>
        </p:txBody>
      </p:sp>
      <p:pic>
        <p:nvPicPr>
          <p:cNvPr id="39939" name="Picture 3">
            <a:extLst>
              <a:ext uri="{FF2B5EF4-FFF2-40B4-BE49-F238E27FC236}">
                <a16:creationId xmlns:a16="http://schemas.microsoft.com/office/drawing/2014/main" id="{2AE50B29-63CD-433D-9EE7-9432AC637DA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1066800"/>
            <a:ext cx="7086600" cy="481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6" name="Text Box 4">
            <a:extLst>
              <a:ext uri="{FF2B5EF4-FFF2-40B4-BE49-F238E27FC236}">
                <a16:creationId xmlns:a16="http://schemas.microsoft.com/office/drawing/2014/main" id="{073F1D91-A1BC-48EF-9F28-322F373284F5}"/>
              </a:ext>
            </a:extLst>
          </p:cNvPr>
          <p:cNvSpPr txBox="1">
            <a:spLocks noChangeArrowheads="1"/>
          </p:cNvSpPr>
          <p:nvPr/>
        </p:nvSpPr>
        <p:spPr bwMode="auto">
          <a:xfrm>
            <a:off x="4572000" y="1219200"/>
            <a:ext cx="1447800" cy="336550"/>
          </a:xfrm>
          <a:prstGeom prst="rect">
            <a:avLst/>
          </a:prstGeom>
          <a:noFill/>
          <a:ln w="9525">
            <a:noFill/>
            <a:miter lim="800000"/>
            <a:headEnd/>
            <a:tailEnd/>
          </a:ln>
          <a:effectLst/>
        </p:spPr>
        <p:txBody>
          <a:bodyPr>
            <a:spAutoFit/>
          </a:bodyPr>
          <a:lstStyle/>
          <a:p>
            <a:pPr eaLnBrk="1" hangingPunct="1">
              <a:spcBef>
                <a:spcPct val="50000"/>
              </a:spcBef>
              <a:defRPr/>
            </a:pPr>
            <a:r>
              <a:rPr lang="en-US" sz="1600">
                <a:solidFill>
                  <a:srgbClr val="FF0066"/>
                </a:solidFill>
                <a:effectLst>
                  <a:outerShdw blurRad="38100" dist="38100" dir="2700000" algn="tl">
                    <a:srgbClr val="000000"/>
                  </a:outerShdw>
                </a:effectLst>
              </a:rPr>
              <a:t>Be: [He]2s</a:t>
            </a:r>
            <a:r>
              <a:rPr lang="el-GR" sz="1600" baseline="30000">
                <a:solidFill>
                  <a:srgbClr val="FF0066"/>
                </a:solidFill>
                <a:effectLst>
                  <a:outerShdw blurRad="38100" dist="38100" dir="2700000" algn="tl">
                    <a:srgbClr val="000000"/>
                  </a:outerShdw>
                </a:effectLst>
              </a:rPr>
              <a:t>2</a:t>
            </a:r>
            <a:r>
              <a:rPr lang="en-US" sz="1600">
                <a:solidFill>
                  <a:srgbClr val="FF0066"/>
                </a:solidFill>
                <a:effectLst>
                  <a:outerShdw blurRad="38100" dist="38100" dir="2700000" algn="tl">
                    <a:srgbClr val="000000"/>
                  </a:outerShdw>
                </a:effectLst>
              </a:rPr>
              <a:t>2p</a:t>
            </a:r>
            <a:r>
              <a:rPr lang="en-US" sz="1600" baseline="30000">
                <a:solidFill>
                  <a:srgbClr val="FF0066"/>
                </a:solidFill>
                <a:effectLst>
                  <a:outerShdw blurRad="38100" dist="38100" dir="2700000" algn="tl">
                    <a:srgbClr val="000000"/>
                  </a:outerShdw>
                </a:effectLst>
              </a:rPr>
              <a:t>o</a:t>
            </a:r>
            <a:endParaRPr lang="en-GB" sz="1600" baseline="30000">
              <a:solidFill>
                <a:srgbClr val="FF0066"/>
              </a:solidFill>
              <a:effectLst>
                <a:outerShdw blurRad="38100" dist="38100" dir="2700000" algn="tl">
                  <a:srgbClr val="000000"/>
                </a:outerShdw>
              </a:effectLst>
            </a:endParaRPr>
          </a:p>
        </p:txBody>
      </p:sp>
      <p:sp>
        <p:nvSpPr>
          <p:cNvPr id="38917" name="Text Box 5">
            <a:extLst>
              <a:ext uri="{FF2B5EF4-FFF2-40B4-BE49-F238E27FC236}">
                <a16:creationId xmlns:a16="http://schemas.microsoft.com/office/drawing/2014/main" id="{9BF208C5-A867-42C4-B174-68B32AF676FA}"/>
              </a:ext>
            </a:extLst>
          </p:cNvPr>
          <p:cNvSpPr txBox="1">
            <a:spLocks noChangeArrowheads="1"/>
          </p:cNvSpPr>
          <p:nvPr/>
        </p:nvSpPr>
        <p:spPr bwMode="auto">
          <a:xfrm>
            <a:off x="1066800" y="3429000"/>
            <a:ext cx="1066800" cy="336550"/>
          </a:xfrm>
          <a:prstGeom prst="rect">
            <a:avLst/>
          </a:prstGeom>
          <a:noFill/>
          <a:ln w="9525">
            <a:noFill/>
            <a:miter lim="800000"/>
            <a:headEnd/>
            <a:tailEnd/>
          </a:ln>
          <a:effectLst/>
        </p:spPr>
        <p:txBody>
          <a:bodyPr>
            <a:spAutoFit/>
          </a:bodyPr>
          <a:lstStyle/>
          <a:p>
            <a:pPr eaLnBrk="1" hangingPunct="1">
              <a:spcBef>
                <a:spcPct val="50000"/>
              </a:spcBef>
              <a:defRPr/>
            </a:pPr>
            <a:r>
              <a:rPr lang="el-GR" sz="1600">
                <a:solidFill>
                  <a:srgbClr val="FF0066"/>
                </a:solidFill>
                <a:effectLst>
                  <a:outerShdw blurRad="38100" dist="38100" dir="2700000" algn="tl">
                    <a:srgbClr val="000000"/>
                  </a:outerShdw>
                </a:effectLst>
              </a:rPr>
              <a:t>160</a:t>
            </a:r>
            <a:r>
              <a:rPr lang="en-US" sz="1600">
                <a:solidFill>
                  <a:srgbClr val="FF0066"/>
                </a:solidFill>
                <a:effectLst>
                  <a:outerShdw blurRad="38100" dist="38100" dir="2700000" algn="tl">
                    <a:srgbClr val="000000"/>
                  </a:outerShdw>
                </a:effectLst>
              </a:rPr>
              <a:t>kJ/mol</a:t>
            </a:r>
            <a:endParaRPr lang="en-GB" sz="1600" baseline="30000">
              <a:solidFill>
                <a:srgbClr val="FF0066"/>
              </a:solidFill>
              <a:effectLst>
                <a:outerShdw blurRad="38100" dist="38100" dir="2700000" algn="tl">
                  <a:srgbClr val="000000"/>
                </a:outerShdw>
              </a:effectLst>
            </a:endParaRPr>
          </a:p>
        </p:txBody>
      </p:sp>
      <p:sp>
        <p:nvSpPr>
          <p:cNvPr id="38918" name="Line 6">
            <a:extLst>
              <a:ext uri="{FF2B5EF4-FFF2-40B4-BE49-F238E27FC236}">
                <a16:creationId xmlns:a16="http://schemas.microsoft.com/office/drawing/2014/main" id="{3F314878-DDAF-4979-A296-B40FA3A45FB8}"/>
              </a:ext>
            </a:extLst>
          </p:cNvPr>
          <p:cNvSpPr>
            <a:spLocks noChangeShapeType="1"/>
          </p:cNvSpPr>
          <p:nvPr/>
        </p:nvSpPr>
        <p:spPr bwMode="auto">
          <a:xfrm flipV="1">
            <a:off x="1447800" y="2743200"/>
            <a:ext cx="0" cy="762000"/>
          </a:xfrm>
          <a:prstGeom prst="line">
            <a:avLst/>
          </a:prstGeom>
          <a:noFill/>
          <a:ln w="28575">
            <a:solidFill>
              <a:srgbClr val="FF0066"/>
            </a:solidFill>
            <a:round/>
            <a:headEnd/>
            <a:tailEnd type="stealth" w="med" len="med"/>
          </a:ln>
          <a:effectLst/>
        </p:spPr>
        <p:txBody>
          <a:bodyPr/>
          <a:lstStyle/>
          <a:p>
            <a:pPr eaLnBrk="1" hangingPunct="1">
              <a:defRPr/>
            </a:pPr>
            <a:endParaRPr lang="el-GR">
              <a:effectLst>
                <a:outerShdw blurRad="38100" dist="38100" dir="2700000" algn="tl">
                  <a:srgbClr val="000000">
                    <a:alpha val="43137"/>
                  </a:srgbClr>
                </a:outerShdw>
              </a:effectLst>
            </a:endParaRPr>
          </a:p>
        </p:txBody>
      </p:sp>
      <p:sp>
        <p:nvSpPr>
          <p:cNvPr id="38919" name="Line 7">
            <a:extLst>
              <a:ext uri="{FF2B5EF4-FFF2-40B4-BE49-F238E27FC236}">
                <a16:creationId xmlns:a16="http://schemas.microsoft.com/office/drawing/2014/main" id="{56A3DA09-B25B-423A-9E7E-7A4AB2B0323D}"/>
              </a:ext>
            </a:extLst>
          </p:cNvPr>
          <p:cNvSpPr>
            <a:spLocks noChangeShapeType="1"/>
          </p:cNvSpPr>
          <p:nvPr/>
        </p:nvSpPr>
        <p:spPr bwMode="auto">
          <a:xfrm>
            <a:off x="1447800" y="3733800"/>
            <a:ext cx="0" cy="838200"/>
          </a:xfrm>
          <a:prstGeom prst="line">
            <a:avLst/>
          </a:prstGeom>
          <a:noFill/>
          <a:ln w="28575">
            <a:solidFill>
              <a:srgbClr val="FF0066"/>
            </a:solidFill>
            <a:round/>
            <a:headEnd/>
            <a:tailEnd type="stealth" w="med" len="med"/>
          </a:ln>
          <a:effectLst/>
        </p:spPr>
        <p:txBody>
          <a:bodyPr/>
          <a:lstStyle/>
          <a:p>
            <a:pPr eaLnBrk="1" hangingPunct="1">
              <a:defRPr/>
            </a:pPr>
            <a:endParaRPr lang="el-GR">
              <a:effectLst>
                <a:outerShdw blurRad="38100" dist="38100" dir="2700000" algn="tl">
                  <a:srgbClr val="000000">
                    <a:alpha val="43137"/>
                  </a:srgbClr>
                </a:outerShdw>
              </a:effectLst>
            </a:endParaRPr>
          </a:p>
        </p:txBody>
      </p:sp>
      <p:sp>
        <p:nvSpPr>
          <p:cNvPr id="38920" name="Text Box 8">
            <a:extLst>
              <a:ext uri="{FF2B5EF4-FFF2-40B4-BE49-F238E27FC236}">
                <a16:creationId xmlns:a16="http://schemas.microsoft.com/office/drawing/2014/main" id="{B601A332-0369-431F-856D-6768D9ACEC0F}"/>
              </a:ext>
            </a:extLst>
          </p:cNvPr>
          <p:cNvSpPr txBox="1">
            <a:spLocks noChangeArrowheads="1"/>
          </p:cNvSpPr>
          <p:nvPr/>
        </p:nvSpPr>
        <p:spPr bwMode="auto">
          <a:xfrm>
            <a:off x="3429000" y="5943600"/>
            <a:ext cx="2209800" cy="336550"/>
          </a:xfrm>
          <a:prstGeom prst="rect">
            <a:avLst/>
          </a:prstGeom>
          <a:noFill/>
          <a:ln w="9525">
            <a:noFill/>
            <a:miter lim="800000"/>
            <a:headEnd/>
            <a:tailEnd/>
          </a:ln>
          <a:effectLst/>
        </p:spPr>
        <p:txBody>
          <a:bodyPr>
            <a:spAutoFit/>
          </a:bodyPr>
          <a:lstStyle/>
          <a:p>
            <a:pPr eaLnBrk="1" hangingPunct="1">
              <a:spcBef>
                <a:spcPct val="50000"/>
              </a:spcBef>
              <a:defRPr/>
            </a:pPr>
            <a:r>
              <a:rPr lang="el-GR" sz="1600">
                <a:effectLst>
                  <a:outerShdw blurRad="38100" dist="38100" dir="2700000" algn="tl">
                    <a:srgbClr val="000000"/>
                  </a:outerShdw>
                </a:effectLst>
              </a:rPr>
              <a:t>Θεωρία Ζώνης για το </a:t>
            </a:r>
            <a:r>
              <a:rPr lang="en-US" sz="1600">
                <a:effectLst>
                  <a:outerShdw blurRad="38100" dist="38100" dir="2700000" algn="tl">
                    <a:srgbClr val="000000"/>
                  </a:outerShdw>
                </a:effectLst>
              </a:rPr>
              <a:t>Be</a:t>
            </a:r>
            <a:endParaRPr lang="en-GB" sz="1600">
              <a:effectLst>
                <a:outerShdw blurRad="38100" dist="38100" dir="2700000" algn="tl">
                  <a:srgbClr val="000000"/>
                </a:outerShdw>
              </a:effectLst>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 Box 2">
            <a:extLst>
              <a:ext uri="{FF2B5EF4-FFF2-40B4-BE49-F238E27FC236}">
                <a16:creationId xmlns:a16="http://schemas.microsoft.com/office/drawing/2014/main" id="{49BD0DA3-C1D7-46E2-8C15-8EE41B8E85F2}"/>
              </a:ext>
            </a:extLst>
          </p:cNvPr>
          <p:cNvSpPr txBox="1">
            <a:spLocks noChangeArrowheads="1"/>
          </p:cNvSpPr>
          <p:nvPr/>
        </p:nvSpPr>
        <p:spPr bwMode="auto">
          <a:xfrm>
            <a:off x="685800" y="0"/>
            <a:ext cx="73914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el-GR" altLang="el-GR" sz="2800" b="1" i="1">
                <a:solidFill>
                  <a:schemeClr val="tx2"/>
                </a:solidFill>
              </a:rPr>
              <a:t>Μεταλλικός Δεσμός</a:t>
            </a:r>
            <a:r>
              <a:rPr lang="en-US" altLang="el-GR" sz="2800" b="1" i="1">
                <a:solidFill>
                  <a:schemeClr val="tx2"/>
                </a:solidFill>
              </a:rPr>
              <a:t>-</a:t>
            </a:r>
            <a:r>
              <a:rPr lang="el-GR" altLang="el-GR" sz="2800" b="1" i="1">
                <a:solidFill>
                  <a:schemeClr val="tx2"/>
                </a:solidFill>
              </a:rPr>
              <a:t>Κβαντομηχανική Θεώρηση                                           Θεωρία Ζώνης (</a:t>
            </a:r>
            <a:r>
              <a:rPr lang="en-US" altLang="el-GR" sz="2800" b="1" i="1">
                <a:solidFill>
                  <a:schemeClr val="tx2"/>
                </a:solidFill>
              </a:rPr>
              <a:t>Band Theory)</a:t>
            </a:r>
            <a:endParaRPr lang="en-GB" altLang="el-GR" sz="2800" b="1" i="1">
              <a:solidFill>
                <a:schemeClr val="tx2"/>
              </a:solidFill>
            </a:endParaRPr>
          </a:p>
        </p:txBody>
      </p:sp>
      <p:sp>
        <p:nvSpPr>
          <p:cNvPr id="39940" name="Text Box 4">
            <a:extLst>
              <a:ext uri="{FF2B5EF4-FFF2-40B4-BE49-F238E27FC236}">
                <a16:creationId xmlns:a16="http://schemas.microsoft.com/office/drawing/2014/main" id="{0D78271E-B272-463A-BEF5-2B39C72F9086}"/>
              </a:ext>
            </a:extLst>
          </p:cNvPr>
          <p:cNvSpPr txBox="1">
            <a:spLocks noChangeArrowheads="1"/>
          </p:cNvSpPr>
          <p:nvPr/>
        </p:nvSpPr>
        <p:spPr bwMode="auto">
          <a:xfrm>
            <a:off x="381000" y="1066800"/>
            <a:ext cx="8382000" cy="1757363"/>
          </a:xfrm>
          <a:prstGeom prst="rect">
            <a:avLst/>
          </a:prstGeom>
          <a:noFill/>
          <a:ln w="76200" cmpd="tri">
            <a:solidFill>
              <a:srgbClr val="CCFF33"/>
            </a:solidFill>
            <a:miter lim="800000"/>
            <a:headEnd/>
            <a:tailEnd/>
          </a:ln>
          <a:effectLst/>
        </p:spPr>
        <p:txBody>
          <a:bodyPr>
            <a:spAutoFit/>
          </a:bodyPr>
          <a:lstStyle/>
          <a:p>
            <a:pPr algn="ctr" eaLnBrk="1" hangingPunct="1">
              <a:spcBef>
                <a:spcPct val="50000"/>
              </a:spcBef>
              <a:defRPr/>
            </a:pPr>
            <a:r>
              <a:rPr lang="el-GR" sz="1600" b="1" u="sng">
                <a:solidFill>
                  <a:srgbClr val="FF0066"/>
                </a:solidFill>
                <a:effectLst>
                  <a:outerShdw blurRad="38100" dist="38100" dir="2700000" algn="tl">
                    <a:srgbClr val="000000"/>
                  </a:outerShdw>
                </a:effectLst>
              </a:rPr>
              <a:t>Αγωγοί</a:t>
            </a:r>
          </a:p>
          <a:p>
            <a:pPr eaLnBrk="1" hangingPunct="1">
              <a:spcBef>
                <a:spcPct val="50000"/>
              </a:spcBef>
              <a:defRPr/>
            </a:pPr>
            <a:r>
              <a:rPr lang="el-GR" sz="1600">
                <a:solidFill>
                  <a:schemeClr val="tx2"/>
                </a:solidFill>
                <a:effectLst>
                  <a:outerShdw blurRad="38100" dist="38100" dir="2700000" algn="tl">
                    <a:srgbClr val="000000"/>
                  </a:outerShdw>
                </a:effectLst>
                <a:cs typeface="Times New Roman" pitchFamily="18" charset="0"/>
              </a:rPr>
              <a:t>Στους ηλεκτρικούς αγωγούς</a:t>
            </a:r>
            <a:r>
              <a:rPr lang="el-GR" sz="1600">
                <a:solidFill>
                  <a:schemeClr val="tx2"/>
                </a:solidFill>
                <a:effectLst>
                  <a:outerShdw blurRad="38100" dist="38100" dir="2700000" algn="tl">
                    <a:srgbClr val="000000"/>
                  </a:outerShdw>
                </a:effectLst>
              </a:rPr>
              <a:t> (πχ. τα μέταλλα)</a:t>
            </a:r>
            <a:r>
              <a:rPr lang="el-GR" sz="1600">
                <a:solidFill>
                  <a:schemeClr val="tx2"/>
                </a:solidFill>
                <a:effectLst>
                  <a:outerShdw blurRad="38100" dist="38100" dir="2700000" algn="tl">
                    <a:srgbClr val="000000"/>
                  </a:outerShdw>
                </a:effectLst>
                <a:cs typeface="Times New Roman" pitchFamily="18" charset="0"/>
              </a:rPr>
              <a:t> είτε </a:t>
            </a:r>
            <a:r>
              <a:rPr lang="el-GR" sz="1600" u="sng">
                <a:solidFill>
                  <a:schemeClr val="tx2"/>
                </a:solidFill>
                <a:effectLst>
                  <a:outerShdw blurRad="38100" dist="38100" dir="2700000" algn="tl">
                    <a:srgbClr val="000000"/>
                  </a:outerShdw>
                </a:effectLst>
                <a:cs typeface="Times New Roman" pitchFamily="18" charset="0"/>
              </a:rPr>
              <a:t>η ζώνη σθένους είναι μερικώς συμπληρωμένη με ηλεκτρόνια</a:t>
            </a:r>
            <a:r>
              <a:rPr lang="el-GR" sz="1600">
                <a:solidFill>
                  <a:schemeClr val="tx2"/>
                </a:solidFill>
                <a:effectLst>
                  <a:outerShdw blurRad="38100" dist="38100" dir="2700000" algn="tl">
                    <a:srgbClr val="000000"/>
                  </a:outerShdw>
                </a:effectLst>
                <a:cs typeface="Times New Roman" pitchFamily="18" charset="0"/>
              </a:rPr>
              <a:t> (πχ. περίπτωση λιθίου) ή </a:t>
            </a:r>
            <a:r>
              <a:rPr lang="el-GR" sz="1600" u="sng">
                <a:solidFill>
                  <a:schemeClr val="tx2"/>
                </a:solidFill>
                <a:effectLst>
                  <a:outerShdw blurRad="38100" dist="38100" dir="2700000" algn="tl">
                    <a:srgbClr val="000000"/>
                  </a:outerShdw>
                </a:effectLst>
                <a:cs typeface="Times New Roman" pitchFamily="18" charset="0"/>
              </a:rPr>
              <a:t>οι ζώνες σθένους και αγωγής αλληλεπικαλύπτονται μεταξύ τους</a:t>
            </a:r>
            <a:r>
              <a:rPr lang="el-GR" sz="1600">
                <a:solidFill>
                  <a:schemeClr val="tx2"/>
                </a:solidFill>
                <a:effectLst>
                  <a:outerShdw blurRad="38100" dist="38100" dir="2700000" algn="tl">
                    <a:srgbClr val="000000"/>
                  </a:outerShdw>
                </a:effectLst>
                <a:cs typeface="Times New Roman" pitchFamily="18" charset="0"/>
              </a:rPr>
              <a:t> (πχ. περίπτωση Βηρυλλίου). Σε αυτές τις περιπτώσεις δεν υπάρχει ενεργειακό χάσμα ανάμεσα στα άδεια και τα γεμάτα μοριακά τροχιακά και συνεπώς η μετάβαση των ηλεκτρονίων από τα γεμάτα στα άδεια μοριακά τροχιακά μπορεί να γίνει πολύ εύκολα</a:t>
            </a:r>
            <a:endParaRPr lang="en-GB" sz="1600">
              <a:solidFill>
                <a:srgbClr val="FF0066"/>
              </a:solidFill>
              <a:effectLst>
                <a:outerShdw blurRad="38100" dist="38100" dir="2700000" algn="tl">
                  <a:srgbClr val="000000"/>
                </a:outerShdw>
              </a:effectLst>
            </a:endParaRPr>
          </a:p>
        </p:txBody>
      </p:sp>
      <p:sp>
        <p:nvSpPr>
          <p:cNvPr id="39941" name="Text Box 5">
            <a:extLst>
              <a:ext uri="{FF2B5EF4-FFF2-40B4-BE49-F238E27FC236}">
                <a16:creationId xmlns:a16="http://schemas.microsoft.com/office/drawing/2014/main" id="{3B8F31B1-C9F8-4938-8B6F-C51D97684F82}"/>
              </a:ext>
            </a:extLst>
          </p:cNvPr>
          <p:cNvSpPr txBox="1">
            <a:spLocks noChangeArrowheads="1"/>
          </p:cNvSpPr>
          <p:nvPr/>
        </p:nvSpPr>
        <p:spPr bwMode="auto">
          <a:xfrm>
            <a:off x="381000" y="3200400"/>
            <a:ext cx="4876800" cy="2735263"/>
          </a:xfrm>
          <a:prstGeom prst="rect">
            <a:avLst/>
          </a:prstGeom>
          <a:noFill/>
          <a:ln w="76200" cmpd="tri">
            <a:solidFill>
              <a:srgbClr val="FF0066"/>
            </a:solidFill>
            <a:miter lim="800000"/>
            <a:headEnd/>
            <a:tailEnd/>
          </a:ln>
          <a:effectLst/>
        </p:spPr>
        <p:txBody>
          <a:bodyPr>
            <a:spAutoFit/>
          </a:bodyPr>
          <a:lstStyle/>
          <a:p>
            <a:pPr algn="ctr" eaLnBrk="1" hangingPunct="1">
              <a:spcBef>
                <a:spcPct val="50000"/>
              </a:spcBef>
              <a:defRPr/>
            </a:pPr>
            <a:r>
              <a:rPr lang="el-GR" sz="1600" b="1" u="sng">
                <a:solidFill>
                  <a:srgbClr val="CCFF33"/>
                </a:solidFill>
                <a:effectLst>
                  <a:outerShdw blurRad="38100" dist="38100" dir="2700000" algn="tl">
                    <a:srgbClr val="000000"/>
                  </a:outerShdw>
                </a:effectLst>
              </a:rPr>
              <a:t>Μονωτές</a:t>
            </a:r>
          </a:p>
          <a:p>
            <a:pPr eaLnBrk="1" hangingPunct="1">
              <a:spcBef>
                <a:spcPct val="50000"/>
              </a:spcBef>
              <a:defRPr/>
            </a:pPr>
            <a:r>
              <a:rPr lang="el-GR" sz="1600">
                <a:solidFill>
                  <a:schemeClr val="tx2"/>
                </a:solidFill>
                <a:effectLst>
                  <a:outerShdw blurRad="38100" dist="38100" dir="2700000" algn="tl">
                    <a:srgbClr val="000000"/>
                  </a:outerShdw>
                </a:effectLst>
                <a:cs typeface="Times New Roman" pitchFamily="18" charset="0"/>
              </a:rPr>
              <a:t>Στους μονωτές </a:t>
            </a:r>
            <a:r>
              <a:rPr lang="el-GR" sz="1600">
                <a:solidFill>
                  <a:schemeClr val="tx2"/>
                </a:solidFill>
                <a:effectLst>
                  <a:outerShdw blurRad="38100" dist="38100" dir="2700000" algn="tl">
                    <a:srgbClr val="000000"/>
                  </a:outerShdw>
                </a:effectLst>
              </a:rPr>
              <a:t>(πχ.</a:t>
            </a:r>
            <a:r>
              <a:rPr lang="el-GR" sz="1600">
                <a:solidFill>
                  <a:schemeClr val="tx2"/>
                </a:solidFill>
                <a:effectLst>
                  <a:outerShdw blurRad="38100" dist="38100" dir="2700000" algn="tl">
                    <a:srgbClr val="000000"/>
                  </a:outerShdw>
                </a:effectLst>
                <a:cs typeface="Times New Roman" pitchFamily="18" charset="0"/>
              </a:rPr>
              <a:t> τα αμέταλλα</a:t>
            </a:r>
            <a:r>
              <a:rPr lang="el-GR" sz="1600">
                <a:solidFill>
                  <a:schemeClr val="tx2"/>
                </a:solidFill>
                <a:effectLst>
                  <a:outerShdw blurRad="38100" dist="38100" dir="2700000" algn="tl">
                    <a:srgbClr val="000000"/>
                  </a:outerShdw>
                </a:effectLst>
              </a:rPr>
              <a:t>)</a:t>
            </a:r>
            <a:r>
              <a:rPr lang="el-GR" sz="1600">
                <a:solidFill>
                  <a:schemeClr val="tx2"/>
                </a:solidFill>
                <a:effectLst>
                  <a:outerShdw blurRad="38100" dist="38100" dir="2700000" algn="tl">
                    <a:srgbClr val="000000"/>
                  </a:outerShdw>
                </a:effectLst>
                <a:cs typeface="Times New Roman" pitchFamily="18" charset="0"/>
              </a:rPr>
              <a:t>  </a:t>
            </a:r>
            <a:r>
              <a:rPr lang="el-GR" sz="1600" u="sng">
                <a:solidFill>
                  <a:schemeClr val="tx2"/>
                </a:solidFill>
                <a:effectLst>
                  <a:outerShdw blurRad="38100" dist="38100" dir="2700000" algn="tl">
                    <a:srgbClr val="000000"/>
                  </a:outerShdw>
                </a:effectLst>
                <a:cs typeface="Times New Roman" pitchFamily="18" charset="0"/>
              </a:rPr>
              <a:t>η ζώνη σθένους είναι γεμάτη με ηλεκτρόνια</a:t>
            </a:r>
            <a:r>
              <a:rPr lang="el-GR" sz="1600">
                <a:solidFill>
                  <a:schemeClr val="tx2"/>
                </a:solidFill>
                <a:effectLst>
                  <a:outerShdw blurRad="38100" dist="38100" dir="2700000" algn="tl">
                    <a:srgbClr val="000000"/>
                  </a:outerShdw>
                </a:effectLst>
                <a:cs typeface="Times New Roman" pitchFamily="18" charset="0"/>
              </a:rPr>
              <a:t> και συνεπώς δεν υπάρχουν κενά μοριακά τροχιακά για να μεταβούν σε αυτά ηλεκτρόνια προκαλώντας αγωγιμότητα. Επιπλέον, στους μονωτές υπάρχει σημαντικό ενεργειακό χάσμα ανάμεσα στη ζώνη σθένους και την επόμενη άδεια ζώνη μοριακών τροχιακών. Τα ηλεκτρόνια δεν μπορούν να προωθηθούν σε άδεια μοριακά τροχιακά και συνεπώς δεν μπορούν να κινηθούν ελεύθερα άγωντας το ηλεκτρικό ρεύμα.</a:t>
            </a:r>
            <a:r>
              <a:rPr lang="en-GB" sz="1600">
                <a:solidFill>
                  <a:schemeClr val="tx2"/>
                </a:solidFill>
                <a:effectLst>
                  <a:outerShdw blurRad="38100" dist="38100" dir="2700000" algn="tl">
                    <a:srgbClr val="000000"/>
                  </a:outerShdw>
                </a:effectLst>
                <a:cs typeface="Times New Roman" pitchFamily="18" charset="0"/>
              </a:rPr>
              <a:t> </a:t>
            </a:r>
          </a:p>
        </p:txBody>
      </p:sp>
      <p:pic>
        <p:nvPicPr>
          <p:cNvPr id="40965" name="Picture 6">
            <a:extLst>
              <a:ext uri="{FF2B5EF4-FFF2-40B4-BE49-F238E27FC236}">
                <a16:creationId xmlns:a16="http://schemas.microsoft.com/office/drawing/2014/main" id="{B8A6E39C-0C5C-4E0D-9F15-F07D495E3B1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6400" y="3124200"/>
            <a:ext cx="3276600" cy="295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3" name="Text Box 7">
            <a:extLst>
              <a:ext uri="{FF2B5EF4-FFF2-40B4-BE49-F238E27FC236}">
                <a16:creationId xmlns:a16="http://schemas.microsoft.com/office/drawing/2014/main" id="{B0D47B0D-0E47-4A45-BDCD-5D9F3C0BB565}"/>
              </a:ext>
            </a:extLst>
          </p:cNvPr>
          <p:cNvSpPr txBox="1">
            <a:spLocks noChangeArrowheads="1"/>
          </p:cNvSpPr>
          <p:nvPr/>
        </p:nvSpPr>
        <p:spPr bwMode="auto">
          <a:xfrm>
            <a:off x="5638800" y="6096000"/>
            <a:ext cx="3276600" cy="336550"/>
          </a:xfrm>
          <a:prstGeom prst="rect">
            <a:avLst/>
          </a:prstGeom>
          <a:noFill/>
          <a:ln w="9525">
            <a:noFill/>
            <a:miter lim="800000"/>
            <a:headEnd/>
            <a:tailEnd/>
          </a:ln>
          <a:effectLst/>
        </p:spPr>
        <p:txBody>
          <a:bodyPr>
            <a:spAutoFit/>
          </a:bodyPr>
          <a:lstStyle/>
          <a:p>
            <a:pPr eaLnBrk="1" hangingPunct="1">
              <a:spcBef>
                <a:spcPct val="50000"/>
              </a:spcBef>
              <a:defRPr/>
            </a:pPr>
            <a:r>
              <a:rPr lang="el-GR" sz="1600">
                <a:effectLst>
                  <a:outerShdw blurRad="38100" dist="38100" dir="2700000" algn="tl">
                    <a:srgbClr val="000000"/>
                  </a:outerShdw>
                </a:effectLst>
              </a:rPr>
              <a:t>Θεωρία Ζώνης για τυπικό μονωτή</a:t>
            </a:r>
            <a:endParaRPr lang="en-GB" sz="1600">
              <a:effectLst>
                <a:outerShdw blurRad="38100" dist="38100" dir="2700000" algn="tl">
                  <a:srgbClr val="000000"/>
                </a:outerShdw>
              </a:effectLst>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 Box 2">
            <a:extLst>
              <a:ext uri="{FF2B5EF4-FFF2-40B4-BE49-F238E27FC236}">
                <a16:creationId xmlns:a16="http://schemas.microsoft.com/office/drawing/2014/main" id="{59038D2D-1B33-43B7-8569-0A6693E68423}"/>
              </a:ext>
            </a:extLst>
          </p:cNvPr>
          <p:cNvSpPr txBox="1">
            <a:spLocks noChangeArrowheads="1"/>
          </p:cNvSpPr>
          <p:nvPr/>
        </p:nvSpPr>
        <p:spPr bwMode="auto">
          <a:xfrm>
            <a:off x="685800" y="0"/>
            <a:ext cx="73914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el-GR" altLang="el-GR" sz="2800" b="1" i="1">
                <a:solidFill>
                  <a:schemeClr val="tx2"/>
                </a:solidFill>
              </a:rPr>
              <a:t>Μεταλλικός Δεσμός</a:t>
            </a:r>
            <a:r>
              <a:rPr lang="en-US" altLang="el-GR" sz="2800" b="1" i="1">
                <a:solidFill>
                  <a:schemeClr val="tx2"/>
                </a:solidFill>
              </a:rPr>
              <a:t>-</a:t>
            </a:r>
            <a:r>
              <a:rPr lang="el-GR" altLang="el-GR" sz="2800" b="1" i="1">
                <a:solidFill>
                  <a:schemeClr val="tx2"/>
                </a:solidFill>
              </a:rPr>
              <a:t>Κβαντομηχανική Θεώρηση                                           Θεωρία Ζώνης (</a:t>
            </a:r>
            <a:r>
              <a:rPr lang="en-US" altLang="el-GR" sz="2800" b="1" i="1">
                <a:solidFill>
                  <a:schemeClr val="tx2"/>
                </a:solidFill>
              </a:rPr>
              <a:t>Band Theory)</a:t>
            </a:r>
            <a:endParaRPr lang="en-GB" altLang="el-GR" sz="2800" b="1" i="1">
              <a:solidFill>
                <a:schemeClr val="tx2"/>
              </a:solidFill>
            </a:endParaRPr>
          </a:p>
        </p:txBody>
      </p:sp>
      <p:sp>
        <p:nvSpPr>
          <p:cNvPr id="40963" name="Text Box 3">
            <a:extLst>
              <a:ext uri="{FF2B5EF4-FFF2-40B4-BE49-F238E27FC236}">
                <a16:creationId xmlns:a16="http://schemas.microsoft.com/office/drawing/2014/main" id="{B52CF000-1896-4CF2-9BBB-21620BCD4950}"/>
              </a:ext>
            </a:extLst>
          </p:cNvPr>
          <p:cNvSpPr txBox="1">
            <a:spLocks noChangeArrowheads="1"/>
          </p:cNvSpPr>
          <p:nvPr/>
        </p:nvSpPr>
        <p:spPr bwMode="auto">
          <a:xfrm>
            <a:off x="381000" y="990600"/>
            <a:ext cx="8382000" cy="412750"/>
          </a:xfrm>
          <a:prstGeom prst="rect">
            <a:avLst/>
          </a:prstGeom>
          <a:noFill/>
          <a:ln w="76200" cmpd="tri">
            <a:solidFill>
              <a:srgbClr val="CCFF33"/>
            </a:solidFill>
            <a:miter lim="800000"/>
            <a:headEnd/>
            <a:tailEnd/>
          </a:ln>
          <a:effectLst/>
        </p:spPr>
        <p:txBody>
          <a:bodyPr>
            <a:spAutoFit/>
          </a:bodyPr>
          <a:lstStyle/>
          <a:p>
            <a:pPr algn="ctr" eaLnBrk="1" hangingPunct="1">
              <a:spcBef>
                <a:spcPct val="50000"/>
              </a:spcBef>
              <a:defRPr/>
            </a:pPr>
            <a:r>
              <a:rPr lang="el-GR" sz="1600" b="1" u="sng">
                <a:solidFill>
                  <a:srgbClr val="FF0066"/>
                </a:solidFill>
                <a:effectLst>
                  <a:outerShdw blurRad="38100" dist="38100" dir="2700000" algn="tl">
                    <a:srgbClr val="000000"/>
                  </a:outerShdw>
                </a:effectLst>
              </a:rPr>
              <a:t>Ημιαγωγοί</a:t>
            </a:r>
            <a:endParaRPr lang="en-GB" sz="1600">
              <a:solidFill>
                <a:srgbClr val="FF0066"/>
              </a:solidFill>
              <a:effectLst>
                <a:outerShdw blurRad="38100" dist="38100" dir="2700000" algn="tl">
                  <a:srgbClr val="000000"/>
                </a:outerShdw>
              </a:effectLst>
            </a:endParaRPr>
          </a:p>
        </p:txBody>
      </p:sp>
      <p:sp>
        <p:nvSpPr>
          <p:cNvPr id="40964" name="Text Box 4">
            <a:extLst>
              <a:ext uri="{FF2B5EF4-FFF2-40B4-BE49-F238E27FC236}">
                <a16:creationId xmlns:a16="http://schemas.microsoft.com/office/drawing/2014/main" id="{DC2B0803-8F8A-4ADF-8E4C-C1D1D6477D6A}"/>
              </a:ext>
            </a:extLst>
          </p:cNvPr>
          <p:cNvSpPr txBox="1">
            <a:spLocks noChangeArrowheads="1"/>
          </p:cNvSpPr>
          <p:nvPr/>
        </p:nvSpPr>
        <p:spPr bwMode="auto">
          <a:xfrm>
            <a:off x="152400" y="1676400"/>
            <a:ext cx="4267200" cy="2401888"/>
          </a:xfrm>
          <a:prstGeom prst="rect">
            <a:avLst/>
          </a:prstGeom>
          <a:noFill/>
          <a:ln w="76200" cmpd="tri">
            <a:solidFill>
              <a:srgbClr val="FF0066"/>
            </a:solidFill>
            <a:miter lim="800000"/>
            <a:headEnd/>
            <a:tailEnd/>
          </a:ln>
          <a:effectLst/>
        </p:spPr>
        <p:txBody>
          <a:bodyPr>
            <a:spAutoFit/>
          </a:bodyPr>
          <a:lstStyle/>
          <a:p>
            <a:pPr algn="ctr" eaLnBrk="1" hangingPunct="1">
              <a:spcBef>
                <a:spcPct val="50000"/>
              </a:spcBef>
              <a:defRPr/>
            </a:pPr>
            <a:r>
              <a:rPr lang="el-GR" sz="1400" b="1" u="sng">
                <a:solidFill>
                  <a:srgbClr val="CCFF33"/>
                </a:solidFill>
                <a:effectLst>
                  <a:outerShdw blurRad="38100" dist="38100" dir="2700000" algn="tl">
                    <a:srgbClr val="000000"/>
                  </a:outerShdw>
                </a:effectLst>
              </a:rPr>
              <a:t>Φυσικοί Ημιαγωγοί (</a:t>
            </a:r>
            <a:r>
              <a:rPr lang="en-US" sz="1400" b="1" u="sng">
                <a:solidFill>
                  <a:srgbClr val="CCFF33"/>
                </a:solidFill>
                <a:effectLst>
                  <a:outerShdw blurRad="38100" dist="38100" dir="2700000" algn="tl">
                    <a:srgbClr val="000000"/>
                  </a:outerShdw>
                </a:effectLst>
              </a:rPr>
              <a:t>intrinsic semiconductors)</a:t>
            </a:r>
            <a:endParaRPr lang="el-GR" sz="1400" b="1" u="sng">
              <a:solidFill>
                <a:srgbClr val="CCFF33"/>
              </a:solidFill>
              <a:effectLst>
                <a:outerShdw blurRad="38100" dist="38100" dir="2700000" algn="tl">
                  <a:srgbClr val="000000"/>
                </a:outerShdw>
              </a:effectLst>
            </a:endParaRPr>
          </a:p>
          <a:p>
            <a:pPr eaLnBrk="1" hangingPunct="1">
              <a:spcBef>
                <a:spcPct val="50000"/>
              </a:spcBef>
              <a:defRPr/>
            </a:pPr>
            <a:r>
              <a:rPr lang="el-GR" sz="1400">
                <a:solidFill>
                  <a:srgbClr val="CCFF33"/>
                </a:solidFill>
                <a:effectLst>
                  <a:outerShdw blurRad="38100" dist="38100" dir="2700000" algn="tl">
                    <a:srgbClr val="000000"/>
                  </a:outerShdw>
                </a:effectLst>
              </a:rPr>
              <a:t>Ε</a:t>
            </a:r>
            <a:r>
              <a:rPr lang="el-GR" sz="1400">
                <a:solidFill>
                  <a:srgbClr val="CCFF33"/>
                </a:solidFill>
                <a:effectLst>
                  <a:outerShdw blurRad="38100" dist="38100" dir="2700000" algn="tl">
                    <a:srgbClr val="000000"/>
                  </a:outerShdw>
                </a:effectLst>
                <a:cs typeface="Times New Roman" pitchFamily="18" charset="0"/>
              </a:rPr>
              <a:t>ίναι βασικά μονωτές </a:t>
            </a:r>
            <a:r>
              <a:rPr lang="el-GR" sz="1400">
                <a:solidFill>
                  <a:srgbClr val="CCFF33"/>
                </a:solidFill>
                <a:effectLst>
                  <a:outerShdw blurRad="38100" dist="38100" dir="2700000" algn="tl">
                    <a:srgbClr val="000000"/>
                  </a:outerShdw>
                </a:effectLst>
              </a:rPr>
              <a:t>με αρκετά μικρό</a:t>
            </a:r>
            <a:r>
              <a:rPr lang="el-GR" sz="1400">
                <a:solidFill>
                  <a:srgbClr val="CCFF33"/>
                </a:solidFill>
                <a:effectLst>
                  <a:outerShdw blurRad="38100" dist="38100" dir="2700000" algn="tl">
                    <a:srgbClr val="000000"/>
                  </a:outerShdw>
                </a:effectLst>
                <a:cs typeface="Times New Roman" pitchFamily="18" charset="0"/>
              </a:rPr>
              <a:t> ενεργειακό χάσμα ανάμεσα στη ζώνη σθένους και την επόμενη άδεια ζώνη μοριακών τροχιακών</a:t>
            </a:r>
            <a:r>
              <a:rPr lang="el-GR" sz="1400">
                <a:solidFill>
                  <a:srgbClr val="CCFF33"/>
                </a:solidFill>
                <a:effectLst>
                  <a:outerShdw blurRad="38100" dist="38100" dir="2700000" algn="tl">
                    <a:srgbClr val="000000"/>
                  </a:outerShdw>
                </a:effectLst>
              </a:rPr>
              <a:t>. Μ</a:t>
            </a:r>
            <a:r>
              <a:rPr lang="el-GR" sz="1400">
                <a:solidFill>
                  <a:srgbClr val="CCFF33"/>
                </a:solidFill>
                <a:effectLst>
                  <a:outerShdw blurRad="38100" dist="38100" dir="2700000" algn="tl">
                    <a:srgbClr val="000000"/>
                  </a:outerShdw>
                </a:effectLst>
                <a:cs typeface="Times New Roman" pitchFamily="18" charset="0"/>
              </a:rPr>
              <a:t>ε απορρόφηση θερμικής ενέργειας </a:t>
            </a:r>
            <a:r>
              <a:rPr lang="el-GR" sz="1400">
                <a:solidFill>
                  <a:srgbClr val="CCFF33"/>
                </a:solidFill>
                <a:effectLst>
                  <a:outerShdw blurRad="38100" dist="38100" dir="2700000" algn="tl">
                    <a:srgbClr val="000000"/>
                  </a:outerShdw>
                </a:effectLst>
              </a:rPr>
              <a:t>μπορεί</a:t>
            </a:r>
            <a:r>
              <a:rPr lang="el-GR" sz="1400">
                <a:solidFill>
                  <a:srgbClr val="CCFF33"/>
                </a:solidFill>
                <a:effectLst>
                  <a:outerShdw blurRad="38100" dist="38100" dir="2700000" algn="tl">
                    <a:srgbClr val="000000"/>
                  </a:outerShdw>
                </a:effectLst>
                <a:cs typeface="Times New Roman" pitchFamily="18" charset="0"/>
              </a:rPr>
              <a:t> ένας μικρός αριθμός ηλεκτρονίων να προωθηθεί από τη ζώνη σθένους στη ζώνη αγωγής. Το προωθημένο ηλεκτρόνιο στη ζώνη αγωγής αλλά και το εναπομείναν ασύζευκτο ηλεκτρόνιο στη ζώνη σθένους μπορούν να άγουν το ηλεκτρικό ρεύμα.</a:t>
            </a:r>
            <a:endParaRPr lang="en-GB" sz="1400">
              <a:solidFill>
                <a:srgbClr val="CCFF33"/>
              </a:solidFill>
              <a:effectLst>
                <a:outerShdw blurRad="38100" dist="38100" dir="2700000" algn="tl">
                  <a:srgbClr val="000000"/>
                </a:outerShdw>
              </a:effectLst>
            </a:endParaRPr>
          </a:p>
        </p:txBody>
      </p:sp>
      <p:sp>
        <p:nvSpPr>
          <p:cNvPr id="40965" name="Text Box 5">
            <a:extLst>
              <a:ext uri="{FF2B5EF4-FFF2-40B4-BE49-F238E27FC236}">
                <a16:creationId xmlns:a16="http://schemas.microsoft.com/office/drawing/2014/main" id="{3B6824E3-1993-455D-9AC2-340A097B1D99}"/>
              </a:ext>
            </a:extLst>
          </p:cNvPr>
          <p:cNvSpPr txBox="1">
            <a:spLocks noChangeArrowheads="1"/>
          </p:cNvSpPr>
          <p:nvPr/>
        </p:nvSpPr>
        <p:spPr bwMode="auto">
          <a:xfrm>
            <a:off x="4648200" y="1676400"/>
            <a:ext cx="4267200" cy="2401888"/>
          </a:xfrm>
          <a:prstGeom prst="rect">
            <a:avLst/>
          </a:prstGeom>
          <a:noFill/>
          <a:ln w="76200" cmpd="tri">
            <a:solidFill>
              <a:srgbClr val="FF0066"/>
            </a:solidFill>
            <a:miter lim="800000"/>
            <a:headEnd/>
            <a:tailEnd/>
          </a:ln>
          <a:effectLst/>
        </p:spPr>
        <p:txBody>
          <a:bodyPr>
            <a:spAutoFit/>
          </a:bodyPr>
          <a:lstStyle/>
          <a:p>
            <a:pPr algn="ctr" eaLnBrk="1" hangingPunct="1">
              <a:spcBef>
                <a:spcPct val="50000"/>
              </a:spcBef>
              <a:defRPr/>
            </a:pPr>
            <a:r>
              <a:rPr lang="el-GR" sz="1400" b="1" u="sng" dirty="0">
                <a:solidFill>
                  <a:schemeClr val="tx2"/>
                </a:solidFill>
                <a:effectLst>
                  <a:outerShdw blurRad="38100" dist="38100" dir="2700000" algn="tl">
                    <a:srgbClr val="000000"/>
                  </a:outerShdw>
                </a:effectLst>
              </a:rPr>
              <a:t>Ημιαγωγοί</a:t>
            </a:r>
            <a:r>
              <a:rPr lang="en-US" sz="1400" b="1" u="sng" dirty="0">
                <a:solidFill>
                  <a:schemeClr val="tx2"/>
                </a:solidFill>
                <a:effectLst>
                  <a:outerShdw blurRad="38100" dist="38100" dir="2700000" algn="tl">
                    <a:srgbClr val="000000"/>
                  </a:outerShdw>
                </a:effectLst>
              </a:rPr>
              <a:t> </a:t>
            </a:r>
            <a:r>
              <a:rPr lang="el-GR" sz="1400" b="1" u="sng" dirty="0">
                <a:solidFill>
                  <a:schemeClr val="tx2"/>
                </a:solidFill>
                <a:effectLst>
                  <a:outerShdw blurRad="38100" dist="38100" dir="2700000" algn="tl">
                    <a:srgbClr val="000000"/>
                  </a:outerShdw>
                </a:effectLst>
              </a:rPr>
              <a:t>Νόθευσης (</a:t>
            </a:r>
            <a:r>
              <a:rPr lang="en-US" sz="1400" b="1" u="sng" dirty="0">
                <a:solidFill>
                  <a:schemeClr val="tx2"/>
                </a:solidFill>
                <a:effectLst>
                  <a:outerShdw blurRad="38100" dist="38100" dir="2700000" algn="tl">
                    <a:srgbClr val="000000"/>
                  </a:outerShdw>
                </a:effectLst>
              </a:rPr>
              <a:t>doped semiconductors)</a:t>
            </a:r>
            <a:endParaRPr lang="el-GR" sz="1400" b="1" u="sng" dirty="0">
              <a:solidFill>
                <a:schemeClr val="tx2"/>
              </a:solidFill>
              <a:effectLst>
                <a:outerShdw blurRad="38100" dist="38100" dir="2700000" algn="tl">
                  <a:srgbClr val="000000"/>
                </a:outerShdw>
              </a:effectLst>
            </a:endParaRPr>
          </a:p>
          <a:p>
            <a:pPr eaLnBrk="1" hangingPunct="1">
              <a:spcBef>
                <a:spcPct val="50000"/>
              </a:spcBef>
              <a:defRPr/>
            </a:pPr>
            <a:r>
              <a:rPr lang="el-GR" sz="1400" dirty="0">
                <a:solidFill>
                  <a:schemeClr val="tx2"/>
                </a:solidFill>
                <a:effectLst>
                  <a:outerShdw blurRad="38100" dist="38100" dir="2700000" algn="tl">
                    <a:srgbClr val="000000"/>
                  </a:outerShdw>
                </a:effectLst>
              </a:rPr>
              <a:t>Δ</a:t>
            </a:r>
            <a:r>
              <a:rPr lang="el-GR" sz="1400" dirty="0">
                <a:solidFill>
                  <a:schemeClr val="tx2"/>
                </a:solidFill>
                <a:effectLst>
                  <a:outerShdw blurRad="38100" dist="38100" dir="2700000" algn="tl">
                    <a:srgbClr val="000000"/>
                  </a:outerShdw>
                </a:effectLst>
                <a:cs typeface="Times New Roman" pitchFamily="18" charset="0"/>
              </a:rPr>
              <a:t>ημιουργούνται από τη νόθευση των μονωτών με κατάλληλες ακαθαρσίες. Η ακαθαρσία δημιουργεί μια μικρή ζώνη μοριακών τροχιακών ανάμεσα στις ζώνες σθένους και αγωγής του μονωτή που δρα σαν γέφυρα ανάμεσα τους. Με αυτό το τρόπο ηλεκτρόνια από τη ζώνη σθένους του μονωτή μπορούν να περάσουν στη ζώνη νόθευσης</a:t>
            </a:r>
            <a:r>
              <a:rPr lang="en-US" sz="1400" dirty="0">
                <a:solidFill>
                  <a:schemeClr val="tx2"/>
                </a:solidFill>
                <a:effectLst>
                  <a:outerShdw blurRad="38100" dist="38100" dir="2700000" algn="tl">
                    <a:srgbClr val="000000"/>
                  </a:outerShdw>
                </a:effectLst>
                <a:cs typeface="Times New Roman" pitchFamily="18" charset="0"/>
              </a:rPr>
              <a:t> (p-Type)</a:t>
            </a:r>
            <a:r>
              <a:rPr lang="el-GR" sz="1400" dirty="0">
                <a:solidFill>
                  <a:schemeClr val="tx2"/>
                </a:solidFill>
                <a:effectLst>
                  <a:outerShdw blurRad="38100" dist="38100" dir="2700000" algn="tl">
                    <a:srgbClr val="000000"/>
                  </a:outerShdw>
                </a:effectLst>
                <a:cs typeface="Times New Roman" pitchFamily="18" charset="0"/>
              </a:rPr>
              <a:t> ή και από τη ζώνη νόθευσης στη ζώνη αγωγής </a:t>
            </a:r>
            <a:r>
              <a:rPr lang="en-US" sz="1400" dirty="0">
                <a:solidFill>
                  <a:schemeClr val="tx2"/>
                </a:solidFill>
                <a:effectLst>
                  <a:outerShdw blurRad="38100" dist="38100" dir="2700000" algn="tl">
                    <a:srgbClr val="000000"/>
                  </a:outerShdw>
                </a:effectLst>
                <a:cs typeface="Times New Roman" pitchFamily="18" charset="0"/>
              </a:rPr>
              <a:t>(n-Type) </a:t>
            </a:r>
            <a:r>
              <a:rPr lang="el-GR" sz="1400" dirty="0">
                <a:solidFill>
                  <a:schemeClr val="tx2"/>
                </a:solidFill>
                <a:effectLst>
                  <a:outerShdw blurRad="38100" dist="38100" dir="2700000" algn="tl">
                    <a:srgbClr val="000000"/>
                  </a:outerShdw>
                </a:effectLst>
                <a:cs typeface="Times New Roman" pitchFamily="18" charset="0"/>
              </a:rPr>
              <a:t>του μονωτή και να άγουν με αυτό το τρόπο το ηλεκτρικό ρεύμα. </a:t>
            </a:r>
            <a:endParaRPr lang="en-GB" sz="1400" dirty="0">
              <a:solidFill>
                <a:schemeClr val="tx2"/>
              </a:solidFill>
              <a:effectLst>
                <a:outerShdw blurRad="38100" dist="38100" dir="2700000" algn="tl">
                  <a:srgbClr val="000000"/>
                </a:outerShdw>
              </a:effectLst>
            </a:endParaRPr>
          </a:p>
        </p:txBody>
      </p:sp>
      <p:pic>
        <p:nvPicPr>
          <p:cNvPr id="41990" name="Picture 6">
            <a:extLst>
              <a:ext uri="{FF2B5EF4-FFF2-40B4-BE49-F238E27FC236}">
                <a16:creationId xmlns:a16="http://schemas.microsoft.com/office/drawing/2014/main" id="{37CAA1BB-6029-415F-8A61-87D3CDC9289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4114800"/>
            <a:ext cx="42672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1" name="Picture 7">
            <a:extLst>
              <a:ext uri="{FF2B5EF4-FFF2-40B4-BE49-F238E27FC236}">
                <a16:creationId xmlns:a16="http://schemas.microsoft.com/office/drawing/2014/main" id="{F1BE2577-F355-4CB6-A6FA-67F78DD0B1A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4114800"/>
            <a:ext cx="2532063"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8" name="Line 8">
            <a:extLst>
              <a:ext uri="{FF2B5EF4-FFF2-40B4-BE49-F238E27FC236}">
                <a16:creationId xmlns:a16="http://schemas.microsoft.com/office/drawing/2014/main" id="{C160558D-4E69-4AEE-8105-1F94256BE82F}"/>
              </a:ext>
            </a:extLst>
          </p:cNvPr>
          <p:cNvSpPr>
            <a:spLocks noChangeShapeType="1"/>
          </p:cNvSpPr>
          <p:nvPr/>
        </p:nvSpPr>
        <p:spPr bwMode="auto">
          <a:xfrm>
            <a:off x="2057400" y="1371600"/>
            <a:ext cx="0" cy="304800"/>
          </a:xfrm>
          <a:prstGeom prst="line">
            <a:avLst/>
          </a:prstGeom>
          <a:noFill/>
          <a:ln w="57150">
            <a:solidFill>
              <a:schemeClr val="tx1"/>
            </a:solidFill>
            <a:round/>
            <a:headEnd/>
            <a:tailEnd type="stealth" w="med" len="med"/>
          </a:ln>
          <a:effectLst/>
        </p:spPr>
        <p:txBody>
          <a:bodyPr/>
          <a:lstStyle/>
          <a:p>
            <a:pPr eaLnBrk="1" hangingPunct="1">
              <a:defRPr/>
            </a:pPr>
            <a:endParaRPr lang="el-GR">
              <a:effectLst>
                <a:outerShdw blurRad="38100" dist="38100" dir="2700000" algn="tl">
                  <a:srgbClr val="000000">
                    <a:alpha val="43137"/>
                  </a:srgbClr>
                </a:outerShdw>
              </a:effectLst>
            </a:endParaRPr>
          </a:p>
        </p:txBody>
      </p:sp>
      <p:sp>
        <p:nvSpPr>
          <p:cNvPr id="40969" name="Line 9">
            <a:extLst>
              <a:ext uri="{FF2B5EF4-FFF2-40B4-BE49-F238E27FC236}">
                <a16:creationId xmlns:a16="http://schemas.microsoft.com/office/drawing/2014/main" id="{7CEDCF40-D9C5-410E-8A55-C5D5F6A47E11}"/>
              </a:ext>
            </a:extLst>
          </p:cNvPr>
          <p:cNvSpPr>
            <a:spLocks noChangeShapeType="1"/>
          </p:cNvSpPr>
          <p:nvPr/>
        </p:nvSpPr>
        <p:spPr bwMode="auto">
          <a:xfrm>
            <a:off x="6858000" y="1371600"/>
            <a:ext cx="0" cy="304800"/>
          </a:xfrm>
          <a:prstGeom prst="line">
            <a:avLst/>
          </a:prstGeom>
          <a:noFill/>
          <a:ln w="57150">
            <a:solidFill>
              <a:schemeClr val="tx1"/>
            </a:solidFill>
            <a:round/>
            <a:headEnd/>
            <a:tailEnd type="stealth" w="med" len="med"/>
          </a:ln>
          <a:effectLst/>
        </p:spPr>
        <p:txBody>
          <a:bodyPr/>
          <a:lstStyle/>
          <a:p>
            <a:pPr eaLnBrk="1" hangingPunct="1">
              <a:defRPr/>
            </a:pPr>
            <a:endParaRPr lang="el-GR">
              <a:effectLst>
                <a:outerShdw blurRad="38100" dist="38100" dir="2700000" algn="tl">
                  <a:srgbClr val="000000">
                    <a:alpha val="43137"/>
                  </a:srgbClr>
                </a:outerShdw>
              </a:effectLst>
            </a:endParaRPr>
          </a:p>
        </p:txBody>
      </p:sp>
      <p:pic>
        <p:nvPicPr>
          <p:cNvPr id="41996" name="Picture 12">
            <a:extLst>
              <a:ext uri="{FF2B5EF4-FFF2-40B4-BE49-F238E27FC236}">
                <a16:creationId xmlns:a16="http://schemas.microsoft.com/office/drawing/2014/main" id="{F78B8AEE-B6E9-4CE1-8215-68D19B6C8B1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473" y="4471987"/>
            <a:ext cx="9124950" cy="2028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4" name="Group 3">
            <a:extLst>
              <a:ext uri="{FF2B5EF4-FFF2-40B4-BE49-F238E27FC236}">
                <a16:creationId xmlns:a16="http://schemas.microsoft.com/office/drawing/2014/main" id="{C1B6236B-5554-4B4F-93AF-C581EF1B6916}"/>
              </a:ext>
            </a:extLst>
          </p:cNvPr>
          <p:cNvGrpSpPr/>
          <p:nvPr/>
        </p:nvGrpSpPr>
        <p:grpSpPr>
          <a:xfrm>
            <a:off x="6391539" y="5433400"/>
            <a:ext cx="1577454" cy="410799"/>
            <a:chOff x="6391539" y="5433400"/>
            <a:chExt cx="1577454" cy="410799"/>
          </a:xfrm>
        </p:grpSpPr>
        <p:sp>
          <p:nvSpPr>
            <p:cNvPr id="2" name="Arrow: Curved Down 1">
              <a:extLst>
                <a:ext uri="{FF2B5EF4-FFF2-40B4-BE49-F238E27FC236}">
                  <a16:creationId xmlns:a16="http://schemas.microsoft.com/office/drawing/2014/main" id="{6AABD360-87A4-417D-A465-3115D3D657BF}"/>
                </a:ext>
              </a:extLst>
            </p:cNvPr>
            <p:cNvSpPr/>
            <p:nvPr/>
          </p:nvSpPr>
          <p:spPr bwMode="auto">
            <a:xfrm rot="15802269">
              <a:off x="6288858" y="5536081"/>
              <a:ext cx="410799" cy="205438"/>
            </a:xfrm>
            <a:prstGeom prst="curved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outerShdw blurRad="38100" dist="38100" dir="2700000" algn="tl">
                    <a:srgbClr val="000000">
                      <a:alpha val="43137"/>
                    </a:srgbClr>
                  </a:outerShdw>
                </a:effectLst>
                <a:latin typeface="Times New Roman" pitchFamily="18" charset="0"/>
              </a:endParaRPr>
            </a:p>
          </p:txBody>
        </p:sp>
        <p:sp>
          <p:nvSpPr>
            <p:cNvPr id="3" name="TextBox 2">
              <a:extLst>
                <a:ext uri="{FF2B5EF4-FFF2-40B4-BE49-F238E27FC236}">
                  <a16:creationId xmlns:a16="http://schemas.microsoft.com/office/drawing/2014/main" id="{EC2D4F5A-FAFA-4CF9-846C-FE103138FEE0}"/>
                </a:ext>
              </a:extLst>
            </p:cNvPr>
            <p:cNvSpPr txBox="1"/>
            <p:nvPr/>
          </p:nvSpPr>
          <p:spPr>
            <a:xfrm>
              <a:off x="6704626" y="5434102"/>
              <a:ext cx="1264367" cy="369332"/>
            </a:xfrm>
            <a:prstGeom prst="rect">
              <a:avLst/>
            </a:prstGeom>
            <a:noFill/>
          </p:spPr>
          <p:txBody>
            <a:bodyPr wrap="square" rtlCol="0">
              <a:spAutoFit/>
            </a:bodyPr>
            <a:lstStyle/>
            <a:p>
              <a:r>
                <a:rPr lang="en-GB" sz="1800" dirty="0">
                  <a:solidFill>
                    <a:schemeClr val="accent1"/>
                  </a:solidFill>
                </a:rPr>
                <a:t>p-type</a:t>
              </a:r>
              <a:endParaRPr lang="en-US" sz="1800" dirty="0">
                <a:solidFill>
                  <a:schemeClr val="accent1"/>
                </a:solidFill>
              </a:endParaRPr>
            </a:p>
          </p:txBody>
        </p:sp>
      </p:grpSp>
      <p:grpSp>
        <p:nvGrpSpPr>
          <p:cNvPr id="5" name="Group 4">
            <a:extLst>
              <a:ext uri="{FF2B5EF4-FFF2-40B4-BE49-F238E27FC236}">
                <a16:creationId xmlns:a16="http://schemas.microsoft.com/office/drawing/2014/main" id="{2E48086C-0538-4F53-A028-F39E75560AB2}"/>
              </a:ext>
            </a:extLst>
          </p:cNvPr>
          <p:cNvGrpSpPr/>
          <p:nvPr/>
        </p:nvGrpSpPr>
        <p:grpSpPr>
          <a:xfrm>
            <a:off x="6391539" y="4937305"/>
            <a:ext cx="1597976" cy="412824"/>
            <a:chOff x="6391539" y="4937305"/>
            <a:chExt cx="1597976" cy="412824"/>
          </a:xfrm>
        </p:grpSpPr>
        <p:sp>
          <p:nvSpPr>
            <p:cNvPr id="12" name="Arrow: Curved Down 11">
              <a:extLst>
                <a:ext uri="{FF2B5EF4-FFF2-40B4-BE49-F238E27FC236}">
                  <a16:creationId xmlns:a16="http://schemas.microsoft.com/office/drawing/2014/main" id="{CFDECDEF-7A07-4AF2-97D9-617676F1CECC}"/>
                </a:ext>
              </a:extLst>
            </p:cNvPr>
            <p:cNvSpPr/>
            <p:nvPr/>
          </p:nvSpPr>
          <p:spPr bwMode="auto">
            <a:xfrm rot="15802269">
              <a:off x="6288858" y="5039986"/>
              <a:ext cx="410799" cy="205438"/>
            </a:xfrm>
            <a:prstGeom prst="curvedDownArrow">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rgbClr val="00B050"/>
                </a:solidFill>
                <a:effectLst>
                  <a:outerShdw blurRad="38100" dist="38100" dir="2700000" algn="tl">
                    <a:srgbClr val="000000">
                      <a:alpha val="43137"/>
                    </a:srgbClr>
                  </a:outerShdw>
                </a:effectLst>
                <a:latin typeface="Times New Roman" pitchFamily="18" charset="0"/>
              </a:endParaRPr>
            </a:p>
          </p:txBody>
        </p:sp>
        <p:sp>
          <p:nvSpPr>
            <p:cNvPr id="15" name="TextBox 14">
              <a:extLst>
                <a:ext uri="{FF2B5EF4-FFF2-40B4-BE49-F238E27FC236}">
                  <a16:creationId xmlns:a16="http://schemas.microsoft.com/office/drawing/2014/main" id="{8E3C953D-0E34-419F-9262-46C0086F67A1}"/>
                </a:ext>
              </a:extLst>
            </p:cNvPr>
            <p:cNvSpPr txBox="1"/>
            <p:nvPr/>
          </p:nvSpPr>
          <p:spPr>
            <a:xfrm>
              <a:off x="6725148" y="4980797"/>
              <a:ext cx="1264367" cy="369332"/>
            </a:xfrm>
            <a:prstGeom prst="rect">
              <a:avLst/>
            </a:prstGeom>
            <a:noFill/>
          </p:spPr>
          <p:txBody>
            <a:bodyPr wrap="square" rtlCol="0">
              <a:spAutoFit/>
            </a:bodyPr>
            <a:lstStyle/>
            <a:p>
              <a:r>
                <a:rPr lang="en-GB" sz="1800" dirty="0">
                  <a:solidFill>
                    <a:srgbClr val="00B050"/>
                  </a:solidFill>
                </a:rPr>
                <a:t>n-type</a:t>
              </a:r>
              <a:endParaRPr lang="en-US" sz="1800" dirty="0">
                <a:solidFill>
                  <a:srgbClr val="00B050"/>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4"/>
                                        </p:tgtEl>
                                        <p:attrNameLst>
                                          <p:attrName>style.visibility</p:attrName>
                                        </p:attrNameLst>
                                      </p:cBhvr>
                                      <p:to>
                                        <p:strVal val="hidden"/>
                                      </p:to>
                                    </p:set>
                                  </p:childTnLst>
                                </p:cTn>
                              </p:par>
                              <p:par>
                                <p:cTn id="15" presetID="1" presetClass="exit" presetSubtype="0" fill="hold" nodeType="withEffect">
                                  <p:stCondLst>
                                    <p:cond delay="0"/>
                                  </p:stCondLst>
                                  <p:childTnLst>
                                    <p:set>
                                      <p:cBhvr>
                                        <p:cTn id="16" dur="1" fill="hold">
                                          <p:stCondLst>
                                            <p:cond delay="0"/>
                                          </p:stCondLst>
                                        </p:cTn>
                                        <p:tgtEl>
                                          <p:spTgt spid="5"/>
                                        </p:tgtEl>
                                        <p:attrNameLst>
                                          <p:attrName>style.visibility</p:attrName>
                                        </p:attrNameLst>
                                      </p:cBhvr>
                                      <p:to>
                                        <p:strVal val="hidden"/>
                                      </p:to>
                                    </p:set>
                                  </p:childTnLst>
                                </p:cTn>
                              </p:par>
                              <p:par>
                                <p:cTn id="17" presetID="53" presetClass="entr" presetSubtype="16" fill="hold" nodeType="withEffect">
                                  <p:stCondLst>
                                    <p:cond delay="0"/>
                                  </p:stCondLst>
                                  <p:childTnLst>
                                    <p:set>
                                      <p:cBhvr>
                                        <p:cTn id="18" dur="1" fill="hold">
                                          <p:stCondLst>
                                            <p:cond delay="0"/>
                                          </p:stCondLst>
                                        </p:cTn>
                                        <p:tgtEl>
                                          <p:spTgt spid="41996"/>
                                        </p:tgtEl>
                                        <p:attrNameLst>
                                          <p:attrName>style.visibility</p:attrName>
                                        </p:attrNameLst>
                                      </p:cBhvr>
                                      <p:to>
                                        <p:strVal val="visible"/>
                                      </p:to>
                                    </p:set>
                                    <p:anim calcmode="lin" valueType="num">
                                      <p:cBhvr>
                                        <p:cTn id="19" dur="500" fill="hold"/>
                                        <p:tgtEl>
                                          <p:spTgt spid="41996"/>
                                        </p:tgtEl>
                                        <p:attrNameLst>
                                          <p:attrName>ppt_w</p:attrName>
                                        </p:attrNameLst>
                                      </p:cBhvr>
                                      <p:tavLst>
                                        <p:tav tm="0">
                                          <p:val>
                                            <p:fltVal val="0"/>
                                          </p:val>
                                        </p:tav>
                                        <p:tav tm="100000">
                                          <p:val>
                                            <p:strVal val="#ppt_w"/>
                                          </p:val>
                                        </p:tav>
                                      </p:tavLst>
                                    </p:anim>
                                    <p:anim calcmode="lin" valueType="num">
                                      <p:cBhvr>
                                        <p:cTn id="20" dur="500" fill="hold"/>
                                        <p:tgtEl>
                                          <p:spTgt spid="41996"/>
                                        </p:tgtEl>
                                        <p:attrNameLst>
                                          <p:attrName>ppt_h</p:attrName>
                                        </p:attrNameLst>
                                      </p:cBhvr>
                                      <p:tavLst>
                                        <p:tav tm="0">
                                          <p:val>
                                            <p:fltVal val="0"/>
                                          </p:val>
                                        </p:tav>
                                        <p:tav tm="100000">
                                          <p:val>
                                            <p:strVal val="#ppt_h"/>
                                          </p:val>
                                        </p:tav>
                                      </p:tavLst>
                                    </p:anim>
                                    <p:animEffect transition="in" filter="fade">
                                      <p:cBhvr>
                                        <p:cTn id="21" dur="500"/>
                                        <p:tgtEl>
                                          <p:spTgt spid="41996"/>
                                        </p:tgtEl>
                                      </p:cBhvr>
                                    </p:animEffect>
                                  </p:childTnLst>
                                </p:cTn>
                              </p:par>
                              <p:par>
                                <p:cTn id="22" presetID="1" presetClass="exit" presetSubtype="0" fill="hold" nodeType="withEffect">
                                  <p:stCondLst>
                                    <p:cond delay="0"/>
                                  </p:stCondLst>
                                  <p:childTnLst>
                                    <p:set>
                                      <p:cBhvr>
                                        <p:cTn id="23" dur="1" fill="hold">
                                          <p:stCondLst>
                                            <p:cond delay="0"/>
                                          </p:stCondLst>
                                        </p:cTn>
                                        <p:tgtEl>
                                          <p:spTgt spid="41990"/>
                                        </p:tgtEl>
                                        <p:attrNameLst>
                                          <p:attrName>style.visibility</p:attrName>
                                        </p:attrNameLst>
                                      </p:cBhvr>
                                      <p:to>
                                        <p:strVal val="hidden"/>
                                      </p:to>
                                    </p:set>
                                  </p:childTnLst>
                                </p:cTn>
                              </p:par>
                              <p:par>
                                <p:cTn id="24" presetID="1" presetClass="exit" presetSubtype="0" fill="hold" nodeType="withEffect">
                                  <p:stCondLst>
                                    <p:cond delay="0"/>
                                  </p:stCondLst>
                                  <p:childTnLst>
                                    <p:set>
                                      <p:cBhvr>
                                        <p:cTn id="25" dur="1" fill="hold">
                                          <p:stCondLst>
                                            <p:cond delay="0"/>
                                          </p:stCondLst>
                                        </p:cTn>
                                        <p:tgtEl>
                                          <p:spTgt spid="4199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 Box 2">
            <a:extLst>
              <a:ext uri="{FF2B5EF4-FFF2-40B4-BE49-F238E27FC236}">
                <a16:creationId xmlns:a16="http://schemas.microsoft.com/office/drawing/2014/main" id="{901DBF15-9371-4F7A-9EA0-4D3000E3D1A6}"/>
              </a:ext>
            </a:extLst>
          </p:cNvPr>
          <p:cNvSpPr txBox="1">
            <a:spLocks noChangeArrowheads="1"/>
          </p:cNvSpPr>
          <p:nvPr/>
        </p:nvSpPr>
        <p:spPr bwMode="auto">
          <a:xfrm>
            <a:off x="685800" y="0"/>
            <a:ext cx="7391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el-GR" altLang="el-GR" sz="2800" b="1" i="1">
                <a:solidFill>
                  <a:schemeClr val="tx2"/>
                </a:solidFill>
              </a:rPr>
              <a:t>Συνέχεια Χημικών Δεσμών</a:t>
            </a:r>
            <a:endParaRPr lang="en-GB" altLang="el-GR" sz="2800" b="1" i="1">
              <a:solidFill>
                <a:schemeClr val="tx2"/>
              </a:solidFill>
            </a:endParaRPr>
          </a:p>
        </p:txBody>
      </p:sp>
      <p:sp>
        <p:nvSpPr>
          <p:cNvPr id="41987" name="Text Box 3">
            <a:extLst>
              <a:ext uri="{FF2B5EF4-FFF2-40B4-BE49-F238E27FC236}">
                <a16:creationId xmlns:a16="http://schemas.microsoft.com/office/drawing/2014/main" id="{35B7E2F2-9A24-45F0-BF9E-B75D5E6EFA22}"/>
              </a:ext>
            </a:extLst>
          </p:cNvPr>
          <p:cNvSpPr txBox="1">
            <a:spLocks noChangeArrowheads="1"/>
          </p:cNvSpPr>
          <p:nvPr/>
        </p:nvSpPr>
        <p:spPr bwMode="auto">
          <a:xfrm>
            <a:off x="381000" y="762000"/>
            <a:ext cx="8382000" cy="657225"/>
          </a:xfrm>
          <a:prstGeom prst="rect">
            <a:avLst/>
          </a:prstGeom>
          <a:noFill/>
          <a:ln w="76200" cmpd="tri">
            <a:solidFill>
              <a:srgbClr val="CCFF33"/>
            </a:solidFill>
            <a:miter lim="800000"/>
            <a:headEnd/>
            <a:tailEnd/>
          </a:ln>
          <a:effectLst/>
        </p:spPr>
        <p:txBody>
          <a:bodyPr>
            <a:spAutoFit/>
          </a:bodyPr>
          <a:lstStyle/>
          <a:p>
            <a:pPr algn="ctr" eaLnBrk="1" hangingPunct="1">
              <a:spcBef>
                <a:spcPct val="50000"/>
              </a:spcBef>
              <a:defRPr/>
            </a:pPr>
            <a:r>
              <a:rPr lang="el-GR" sz="1600" b="1">
                <a:solidFill>
                  <a:schemeClr val="tx2"/>
                </a:solidFill>
                <a:effectLst>
                  <a:outerShdw blurRad="38100" dist="38100" dir="2700000" algn="tl">
                    <a:srgbClr val="000000"/>
                  </a:outerShdw>
                </a:effectLst>
              </a:rPr>
              <a:t>Υ</a:t>
            </a:r>
            <a:r>
              <a:rPr lang="el-GR" sz="1600" b="1">
                <a:solidFill>
                  <a:schemeClr val="tx2"/>
                </a:solidFill>
                <a:effectLst>
                  <a:outerShdw blurRad="38100" dist="38100" dir="2700000" algn="tl">
                    <a:srgbClr val="000000"/>
                  </a:outerShdw>
                </a:effectLst>
                <a:cs typeface="Times New Roman" pitchFamily="18" charset="0"/>
              </a:rPr>
              <a:t>πάρχει μια συνέχεια στη φύση των δεσμών όπου ο καθαρός ομοιοπολικός δεσμός αποτελεί το ένα άκρο και ο καθαρός ιοντικός δεσμός αποτελεί το άλλο άκρο</a:t>
            </a:r>
            <a:endParaRPr lang="en-GB" sz="1600">
              <a:solidFill>
                <a:schemeClr val="tx2"/>
              </a:solidFill>
              <a:effectLst>
                <a:outerShdw blurRad="38100" dist="38100" dir="2700000" algn="tl">
                  <a:srgbClr val="000000"/>
                </a:outerShdw>
              </a:effectLst>
            </a:endParaRPr>
          </a:p>
        </p:txBody>
      </p:sp>
      <p:pic>
        <p:nvPicPr>
          <p:cNvPr id="43012" name="Picture 4">
            <a:extLst>
              <a:ext uri="{FF2B5EF4-FFF2-40B4-BE49-F238E27FC236}">
                <a16:creationId xmlns:a16="http://schemas.microsoft.com/office/drawing/2014/main" id="{5A1C527D-CF87-412D-AE86-C5BD888E41C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1524000"/>
            <a:ext cx="5867400" cy="513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 Box 2">
            <a:extLst>
              <a:ext uri="{FF2B5EF4-FFF2-40B4-BE49-F238E27FC236}">
                <a16:creationId xmlns:a16="http://schemas.microsoft.com/office/drawing/2014/main" id="{F858EBDD-AA31-4084-897D-137815223D90}"/>
              </a:ext>
            </a:extLst>
          </p:cNvPr>
          <p:cNvSpPr txBox="1">
            <a:spLocks noChangeArrowheads="1"/>
          </p:cNvSpPr>
          <p:nvPr/>
        </p:nvSpPr>
        <p:spPr bwMode="auto">
          <a:xfrm>
            <a:off x="685800" y="0"/>
            <a:ext cx="7391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el-GR" altLang="el-GR" sz="2800" b="1" i="1">
                <a:solidFill>
                  <a:schemeClr val="tx2"/>
                </a:solidFill>
              </a:rPr>
              <a:t>Διαμοριακές Δυνάμεις</a:t>
            </a:r>
            <a:endParaRPr lang="en-GB" altLang="el-GR" sz="2800" b="1" i="1">
              <a:solidFill>
                <a:schemeClr val="tx2"/>
              </a:solidFill>
            </a:endParaRPr>
          </a:p>
        </p:txBody>
      </p:sp>
      <p:sp>
        <p:nvSpPr>
          <p:cNvPr id="43011" name="Text Box 3">
            <a:extLst>
              <a:ext uri="{FF2B5EF4-FFF2-40B4-BE49-F238E27FC236}">
                <a16:creationId xmlns:a16="http://schemas.microsoft.com/office/drawing/2014/main" id="{A3E34D1B-26F9-48BD-A490-C9A36BAD71E5}"/>
              </a:ext>
            </a:extLst>
          </p:cNvPr>
          <p:cNvSpPr txBox="1">
            <a:spLocks noChangeArrowheads="1"/>
          </p:cNvSpPr>
          <p:nvPr/>
        </p:nvSpPr>
        <p:spPr bwMode="auto">
          <a:xfrm>
            <a:off x="381000" y="762000"/>
            <a:ext cx="8382000" cy="412750"/>
          </a:xfrm>
          <a:prstGeom prst="rect">
            <a:avLst/>
          </a:prstGeom>
          <a:noFill/>
          <a:ln w="76200" cmpd="tri">
            <a:solidFill>
              <a:srgbClr val="CCFF33"/>
            </a:solidFill>
            <a:miter lim="800000"/>
            <a:headEnd/>
            <a:tailEnd/>
          </a:ln>
          <a:effectLst/>
        </p:spPr>
        <p:txBody>
          <a:bodyPr>
            <a:spAutoFit/>
          </a:bodyPr>
          <a:lstStyle/>
          <a:p>
            <a:pPr algn="ctr" eaLnBrk="1" hangingPunct="1">
              <a:spcBef>
                <a:spcPct val="50000"/>
              </a:spcBef>
              <a:defRPr/>
            </a:pPr>
            <a:r>
              <a:rPr lang="el-GR" sz="1600" b="1">
                <a:solidFill>
                  <a:schemeClr val="tx2"/>
                </a:solidFill>
                <a:effectLst>
                  <a:outerShdw blurRad="38100" dist="38100" dir="2700000" algn="tl">
                    <a:srgbClr val="000000"/>
                  </a:outerShdw>
                </a:effectLst>
              </a:rPr>
              <a:t>Ο</a:t>
            </a:r>
            <a:r>
              <a:rPr lang="el-GR" sz="1600" b="1">
                <a:solidFill>
                  <a:schemeClr val="tx2"/>
                </a:solidFill>
                <a:effectLst>
                  <a:outerShdw blurRad="38100" dist="38100" dir="2700000" algn="tl">
                    <a:srgbClr val="000000"/>
                  </a:outerShdw>
                </a:effectLst>
                <a:cs typeface="Times New Roman" pitchFamily="18" charset="0"/>
              </a:rPr>
              <a:t>νομάζονται οι ελκτικές δυνάμεις που ασκούνται ανάμεσα στα μόρια των διαφόρων ουσιών</a:t>
            </a:r>
            <a:r>
              <a:rPr lang="en-GB" sz="1600" b="1">
                <a:solidFill>
                  <a:schemeClr val="tx2"/>
                </a:solidFill>
                <a:effectLst>
                  <a:outerShdw blurRad="38100" dist="38100" dir="2700000" algn="tl">
                    <a:srgbClr val="000000"/>
                  </a:outerShdw>
                </a:effectLst>
              </a:rPr>
              <a:t> </a:t>
            </a:r>
          </a:p>
        </p:txBody>
      </p:sp>
      <p:sp>
        <p:nvSpPr>
          <p:cNvPr id="43012" name="Text Box 4">
            <a:extLst>
              <a:ext uri="{FF2B5EF4-FFF2-40B4-BE49-F238E27FC236}">
                <a16:creationId xmlns:a16="http://schemas.microsoft.com/office/drawing/2014/main" id="{0ACA61EF-0522-4468-957C-B0F6C7620D71}"/>
              </a:ext>
            </a:extLst>
          </p:cNvPr>
          <p:cNvSpPr txBox="1">
            <a:spLocks noChangeArrowheads="1"/>
          </p:cNvSpPr>
          <p:nvPr/>
        </p:nvSpPr>
        <p:spPr bwMode="auto">
          <a:xfrm>
            <a:off x="152400" y="1447800"/>
            <a:ext cx="3657600" cy="1550988"/>
          </a:xfrm>
          <a:prstGeom prst="rect">
            <a:avLst/>
          </a:prstGeom>
          <a:noFill/>
          <a:ln w="76200" cmpd="tri">
            <a:solidFill>
              <a:srgbClr val="FF0066"/>
            </a:solidFill>
            <a:miter lim="800000"/>
            <a:headEnd/>
            <a:tailEnd/>
          </a:ln>
          <a:effectLst/>
        </p:spPr>
        <p:txBody>
          <a:bodyPr>
            <a:spAutoFit/>
          </a:bodyPr>
          <a:lstStyle/>
          <a:p>
            <a:pPr algn="ctr" eaLnBrk="1" hangingPunct="1">
              <a:spcBef>
                <a:spcPct val="50000"/>
              </a:spcBef>
              <a:defRPr/>
            </a:pPr>
            <a:r>
              <a:rPr lang="el-GR" sz="1400" b="1" u="sng">
                <a:solidFill>
                  <a:srgbClr val="CCFF33"/>
                </a:solidFill>
                <a:effectLst>
                  <a:outerShdw blurRad="38100" dist="38100" dir="2700000" algn="tl">
                    <a:srgbClr val="000000"/>
                  </a:outerShdw>
                </a:effectLst>
              </a:rPr>
              <a:t>Δυνάμεις Διπόλου-Διπόλου</a:t>
            </a:r>
          </a:p>
          <a:p>
            <a:pPr eaLnBrk="1" hangingPunct="1">
              <a:spcBef>
                <a:spcPct val="50000"/>
              </a:spcBef>
              <a:defRPr/>
            </a:pPr>
            <a:r>
              <a:rPr lang="el-GR" sz="1400">
                <a:solidFill>
                  <a:srgbClr val="CCFF33"/>
                </a:solidFill>
                <a:effectLst>
                  <a:outerShdw blurRad="38100" dist="38100" dir="2700000" algn="tl">
                    <a:srgbClr val="000000"/>
                  </a:outerShdw>
                </a:effectLst>
              </a:rPr>
              <a:t>Α</a:t>
            </a:r>
            <a:r>
              <a:rPr lang="en-GB" sz="1400">
                <a:solidFill>
                  <a:srgbClr val="CCFF33"/>
                </a:solidFill>
                <a:effectLst>
                  <a:outerShdw blurRad="38100" dist="38100" dir="2700000" algn="tl">
                    <a:srgbClr val="000000"/>
                  </a:outerShdw>
                </a:effectLst>
                <a:cs typeface="Times New Roman" pitchFamily="18" charset="0"/>
              </a:rPr>
              <a:t>ναπτύσσονται ανάμεσα σε μόρια στα οποία παρατηρείται ανομοιόμορφη κατανομή ηλεκτρονικού φορτίου.</a:t>
            </a:r>
            <a:r>
              <a:rPr lang="el-GR" sz="1400">
                <a:solidFill>
                  <a:srgbClr val="CCFF33"/>
                </a:solidFill>
                <a:effectLst>
                  <a:outerShdw blurRad="38100" dist="38100" dir="2700000" algn="tl">
                    <a:srgbClr val="000000"/>
                  </a:outerShdw>
                </a:effectLst>
              </a:rPr>
              <a:t>Ε</a:t>
            </a:r>
            <a:r>
              <a:rPr lang="en-GB" sz="1400">
                <a:solidFill>
                  <a:srgbClr val="CCFF33"/>
                </a:solidFill>
                <a:effectLst>
                  <a:outerShdw blurRad="38100" dist="38100" dir="2700000" algn="tl">
                    <a:srgbClr val="000000"/>
                  </a:outerShdw>
                </a:effectLst>
                <a:cs typeface="Times New Roman" pitchFamily="18" charset="0"/>
              </a:rPr>
              <a:t>ίναι ελκτικές δυνάμεις ηλεκτροστατικής φύσης που δημιουργ</a:t>
            </a:r>
            <a:r>
              <a:rPr lang="el-GR" sz="1400">
                <a:solidFill>
                  <a:srgbClr val="CCFF33"/>
                </a:solidFill>
                <a:effectLst>
                  <a:outerShdw blurRad="38100" dist="38100" dir="2700000" algn="tl">
                    <a:srgbClr val="000000"/>
                  </a:outerShdw>
                </a:effectLst>
              </a:rPr>
              <a:t>ούν</a:t>
            </a:r>
            <a:r>
              <a:rPr lang="en-GB" sz="1400">
                <a:solidFill>
                  <a:srgbClr val="CCFF33"/>
                </a:solidFill>
                <a:effectLst>
                  <a:outerShdw blurRad="38100" dist="38100" dir="2700000" algn="tl">
                    <a:srgbClr val="000000"/>
                  </a:outerShdw>
                </a:effectLst>
                <a:cs typeface="Times New Roman" pitchFamily="18" charset="0"/>
              </a:rPr>
              <a:t> προσανατολισμό στα μόρια</a:t>
            </a:r>
            <a:r>
              <a:rPr lang="el-GR" sz="1400">
                <a:solidFill>
                  <a:srgbClr val="CCFF33"/>
                </a:solidFill>
                <a:effectLst>
                  <a:outerShdw blurRad="38100" dist="38100" dir="2700000" algn="tl">
                    <a:srgbClr val="000000"/>
                  </a:outerShdw>
                </a:effectLst>
              </a:rPr>
              <a:t>. </a:t>
            </a:r>
          </a:p>
        </p:txBody>
      </p:sp>
      <p:pic>
        <p:nvPicPr>
          <p:cNvPr id="44037" name="Picture 5">
            <a:extLst>
              <a:ext uri="{FF2B5EF4-FFF2-40B4-BE49-F238E27FC236}">
                <a16:creationId xmlns:a16="http://schemas.microsoft.com/office/drawing/2014/main" id="{D4B38D99-8F2C-4701-B623-8787EFF404D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3048000"/>
            <a:ext cx="3200400" cy="183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4" name="Text Box 6">
            <a:extLst>
              <a:ext uri="{FF2B5EF4-FFF2-40B4-BE49-F238E27FC236}">
                <a16:creationId xmlns:a16="http://schemas.microsoft.com/office/drawing/2014/main" id="{4FE0548C-3585-4CE6-8FD8-6E2D48C99161}"/>
              </a:ext>
            </a:extLst>
          </p:cNvPr>
          <p:cNvSpPr txBox="1">
            <a:spLocks noChangeArrowheads="1"/>
          </p:cNvSpPr>
          <p:nvPr/>
        </p:nvSpPr>
        <p:spPr bwMode="auto">
          <a:xfrm>
            <a:off x="4572000" y="1447800"/>
            <a:ext cx="4267200" cy="1550988"/>
          </a:xfrm>
          <a:prstGeom prst="rect">
            <a:avLst/>
          </a:prstGeom>
          <a:noFill/>
          <a:ln w="76200" cmpd="tri">
            <a:solidFill>
              <a:srgbClr val="FF0066"/>
            </a:solidFill>
            <a:miter lim="800000"/>
            <a:headEnd/>
            <a:tailEnd/>
          </a:ln>
          <a:effectLst/>
        </p:spPr>
        <p:txBody>
          <a:bodyPr>
            <a:spAutoFit/>
          </a:bodyPr>
          <a:lstStyle/>
          <a:p>
            <a:pPr algn="ctr" eaLnBrk="1" hangingPunct="1">
              <a:spcBef>
                <a:spcPct val="50000"/>
              </a:spcBef>
              <a:defRPr/>
            </a:pPr>
            <a:r>
              <a:rPr lang="el-GR" sz="1400" b="1" u="sng">
                <a:solidFill>
                  <a:schemeClr val="tx2"/>
                </a:solidFill>
                <a:effectLst>
                  <a:outerShdw blurRad="38100" dist="38100" dir="2700000" algn="tl">
                    <a:srgbClr val="000000"/>
                  </a:outerShdw>
                </a:effectLst>
              </a:rPr>
              <a:t>Δυνάμεις </a:t>
            </a:r>
            <a:r>
              <a:rPr lang="en-US" sz="1400" b="1" u="sng">
                <a:solidFill>
                  <a:schemeClr val="tx2"/>
                </a:solidFill>
                <a:effectLst>
                  <a:outerShdw blurRad="38100" dist="38100" dir="2700000" algn="tl">
                    <a:srgbClr val="000000"/>
                  </a:outerShdw>
                </a:effectLst>
              </a:rPr>
              <a:t>London</a:t>
            </a:r>
            <a:endParaRPr lang="el-GR" sz="1400" b="1" u="sng">
              <a:solidFill>
                <a:schemeClr val="tx2"/>
              </a:solidFill>
              <a:effectLst>
                <a:outerShdw blurRad="38100" dist="38100" dir="2700000" algn="tl">
                  <a:srgbClr val="000000"/>
                </a:outerShdw>
              </a:effectLst>
            </a:endParaRPr>
          </a:p>
          <a:p>
            <a:pPr eaLnBrk="1" hangingPunct="1">
              <a:spcBef>
                <a:spcPct val="50000"/>
              </a:spcBef>
              <a:defRPr/>
            </a:pPr>
            <a:r>
              <a:rPr lang="en-US" sz="1400">
                <a:solidFill>
                  <a:schemeClr val="tx2"/>
                </a:solidFill>
                <a:effectLst>
                  <a:outerShdw blurRad="38100" dist="38100" dir="2700000" algn="tl">
                    <a:srgbClr val="000000"/>
                  </a:outerShdw>
                </a:effectLst>
                <a:cs typeface="Times New Roman" pitchFamily="18" charset="0"/>
              </a:rPr>
              <a:t>A</a:t>
            </a:r>
            <a:r>
              <a:rPr lang="el-GR" sz="1400">
                <a:solidFill>
                  <a:schemeClr val="tx2"/>
                </a:solidFill>
                <a:effectLst>
                  <a:outerShdw blurRad="38100" dist="38100" dir="2700000" algn="tl">
                    <a:srgbClr val="000000"/>
                  </a:outerShdw>
                </a:effectLst>
                <a:cs typeface="Times New Roman" pitchFamily="18" charset="0"/>
              </a:rPr>
              <a:t>ναπτύσσονται ανάμεσα στα μόρια διαφόρων ουσιών ανεξάρτητα από το εάν αυτά είναι πολικά ή μη-πολικά. Οφείλονται στις στιγμιαίες μεταβολές της ηλεκτρονικής πυκνότητας ενός μορίου εξαιτίας των συγκρούσεων του με γειτονικά μόρια. </a:t>
            </a:r>
            <a:endParaRPr lang="el-GR" sz="1400">
              <a:solidFill>
                <a:schemeClr val="tx2"/>
              </a:solidFill>
              <a:effectLst>
                <a:outerShdw blurRad="38100" dist="38100" dir="2700000" algn="tl">
                  <a:srgbClr val="000000"/>
                </a:outerShdw>
              </a:effectLst>
            </a:endParaRPr>
          </a:p>
        </p:txBody>
      </p:sp>
      <p:pic>
        <p:nvPicPr>
          <p:cNvPr id="44039" name="Picture 7">
            <a:extLst>
              <a:ext uri="{FF2B5EF4-FFF2-40B4-BE49-F238E27FC236}">
                <a16:creationId xmlns:a16="http://schemas.microsoft.com/office/drawing/2014/main" id="{1F56F357-3D9C-4AA1-9C8A-8A3B299EC1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3048000"/>
            <a:ext cx="4267200" cy="177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6" name="Text Box 8">
            <a:extLst>
              <a:ext uri="{FF2B5EF4-FFF2-40B4-BE49-F238E27FC236}">
                <a16:creationId xmlns:a16="http://schemas.microsoft.com/office/drawing/2014/main" id="{533DA92D-778F-4544-B30B-F1FEC8578845}"/>
              </a:ext>
            </a:extLst>
          </p:cNvPr>
          <p:cNvSpPr txBox="1">
            <a:spLocks noChangeArrowheads="1"/>
          </p:cNvSpPr>
          <p:nvPr/>
        </p:nvSpPr>
        <p:spPr bwMode="auto">
          <a:xfrm>
            <a:off x="152400" y="4953000"/>
            <a:ext cx="5791200" cy="1763713"/>
          </a:xfrm>
          <a:prstGeom prst="rect">
            <a:avLst/>
          </a:prstGeom>
          <a:noFill/>
          <a:ln w="76200" cmpd="tri">
            <a:solidFill>
              <a:srgbClr val="FF0066"/>
            </a:solidFill>
            <a:miter lim="800000"/>
            <a:headEnd/>
            <a:tailEnd/>
          </a:ln>
          <a:effectLst/>
        </p:spPr>
        <p:txBody>
          <a:bodyPr>
            <a:spAutoFit/>
          </a:bodyPr>
          <a:lstStyle/>
          <a:p>
            <a:pPr algn="ctr" eaLnBrk="1" hangingPunct="1">
              <a:spcBef>
                <a:spcPct val="50000"/>
              </a:spcBef>
              <a:defRPr/>
            </a:pPr>
            <a:r>
              <a:rPr lang="el-GR" sz="1400" b="1" u="sng" dirty="0">
                <a:solidFill>
                  <a:srgbClr val="FFCC00"/>
                </a:solidFill>
                <a:effectLst>
                  <a:outerShdw blurRad="38100" dist="38100" dir="2700000" algn="tl">
                    <a:srgbClr val="000000"/>
                  </a:outerShdw>
                </a:effectLst>
              </a:rPr>
              <a:t>Δεσμός Υδρογόνου</a:t>
            </a:r>
          </a:p>
          <a:p>
            <a:pPr eaLnBrk="1" hangingPunct="1">
              <a:spcBef>
                <a:spcPct val="50000"/>
              </a:spcBef>
              <a:defRPr/>
            </a:pPr>
            <a:r>
              <a:rPr lang="el-GR" sz="1400" dirty="0">
                <a:solidFill>
                  <a:srgbClr val="FFCC00"/>
                </a:solidFill>
                <a:effectLst>
                  <a:outerShdw blurRad="38100" dist="38100" dir="2700000" algn="tl">
                    <a:srgbClr val="000000"/>
                  </a:outerShdw>
                </a:effectLst>
              </a:rPr>
              <a:t>Ε</a:t>
            </a:r>
            <a:r>
              <a:rPr lang="el-GR" sz="1400" dirty="0">
                <a:solidFill>
                  <a:srgbClr val="FFCC00"/>
                </a:solidFill>
                <a:effectLst>
                  <a:outerShdw blurRad="38100" dist="38100" dir="2700000" algn="tl">
                    <a:srgbClr val="000000"/>
                  </a:outerShdw>
                </a:effectLst>
                <a:cs typeface="Times New Roman" pitchFamily="18" charset="0"/>
              </a:rPr>
              <a:t>ίναι η </a:t>
            </a:r>
            <a:r>
              <a:rPr lang="el-GR" sz="1400" dirty="0">
                <a:solidFill>
                  <a:schemeClr val="accent6"/>
                </a:solidFill>
                <a:effectLst>
                  <a:outerShdw blurRad="38100" dist="38100" dir="2700000" algn="tl">
                    <a:srgbClr val="000000"/>
                  </a:outerShdw>
                </a:effectLst>
                <a:cs typeface="Times New Roman" pitchFamily="18" charset="0"/>
              </a:rPr>
              <a:t>έλξη ενός ατόμου υδρογόνου</a:t>
            </a:r>
            <a:r>
              <a:rPr lang="el-GR" sz="1400" dirty="0">
                <a:solidFill>
                  <a:srgbClr val="FFCC00"/>
                </a:solidFill>
                <a:effectLst>
                  <a:outerShdw blurRad="38100" dist="38100" dir="2700000" algn="tl">
                    <a:srgbClr val="000000"/>
                  </a:outerShdw>
                </a:effectLst>
                <a:cs typeface="Times New Roman" pitchFamily="18" charset="0"/>
              </a:rPr>
              <a:t>, </a:t>
            </a:r>
            <a:r>
              <a:rPr lang="el-GR" sz="1400" dirty="0">
                <a:solidFill>
                  <a:schemeClr val="tx2"/>
                </a:solidFill>
                <a:effectLst>
                  <a:outerShdw blurRad="38100" dist="38100" dir="2700000" algn="tl">
                    <a:srgbClr val="000000"/>
                  </a:outerShdw>
                </a:effectLst>
                <a:cs typeface="Times New Roman" pitchFamily="18" charset="0"/>
              </a:rPr>
              <a:t>το οποίο είναι χημικά συζευγμένο μέσω ομοιοπολικού δεσμού με ένα </a:t>
            </a:r>
            <a:r>
              <a:rPr lang="el-GR" sz="1400" dirty="0" err="1">
                <a:solidFill>
                  <a:schemeClr val="tx2"/>
                </a:solidFill>
                <a:effectLst>
                  <a:outerShdw blurRad="38100" dist="38100" dir="2700000" algn="tl">
                    <a:srgbClr val="000000"/>
                  </a:outerShdw>
                </a:effectLst>
                <a:cs typeface="Times New Roman" pitchFamily="18" charset="0"/>
              </a:rPr>
              <a:t>ηλεκτραρνητικό</a:t>
            </a:r>
            <a:r>
              <a:rPr lang="el-GR" sz="1400" dirty="0">
                <a:solidFill>
                  <a:schemeClr val="tx2"/>
                </a:solidFill>
                <a:effectLst>
                  <a:outerShdw blurRad="38100" dist="38100" dir="2700000" algn="tl">
                    <a:srgbClr val="000000"/>
                  </a:outerShdw>
                </a:effectLst>
                <a:cs typeface="Times New Roman" pitchFamily="18" charset="0"/>
              </a:rPr>
              <a:t> άτομο</a:t>
            </a:r>
            <a:r>
              <a:rPr lang="el-GR" sz="1400" dirty="0">
                <a:solidFill>
                  <a:srgbClr val="FFCC00"/>
                </a:solidFill>
                <a:effectLst>
                  <a:outerShdw blurRad="38100" dist="38100" dir="2700000" algn="tl">
                    <a:srgbClr val="000000"/>
                  </a:outerShdw>
                </a:effectLst>
                <a:cs typeface="Times New Roman" pitchFamily="18" charset="0"/>
              </a:rPr>
              <a:t>, </a:t>
            </a:r>
            <a:r>
              <a:rPr lang="el-GR" sz="1400" dirty="0">
                <a:solidFill>
                  <a:schemeClr val="accent2"/>
                </a:solidFill>
                <a:effectLst>
                  <a:outerShdw blurRad="38100" dist="38100" dir="2700000" algn="tl">
                    <a:srgbClr val="000000"/>
                  </a:outerShdw>
                </a:effectLst>
                <a:cs typeface="Times New Roman" pitchFamily="18" charset="0"/>
              </a:rPr>
              <a:t>προς ένα άλλο </a:t>
            </a:r>
            <a:r>
              <a:rPr lang="el-GR" sz="1400" dirty="0" err="1">
                <a:solidFill>
                  <a:schemeClr val="accent2"/>
                </a:solidFill>
                <a:effectLst>
                  <a:outerShdw blurRad="38100" dist="38100" dir="2700000" algn="tl">
                    <a:srgbClr val="000000"/>
                  </a:outerShdw>
                </a:effectLst>
                <a:cs typeface="Times New Roman" pitchFamily="18" charset="0"/>
              </a:rPr>
              <a:t>ηλεκτραρνητικό</a:t>
            </a:r>
            <a:r>
              <a:rPr lang="el-GR" sz="1400" dirty="0">
                <a:solidFill>
                  <a:schemeClr val="accent2"/>
                </a:solidFill>
                <a:effectLst>
                  <a:outerShdw blurRad="38100" dist="38100" dir="2700000" algn="tl">
                    <a:srgbClr val="000000"/>
                  </a:outerShdw>
                </a:effectLst>
                <a:cs typeface="Times New Roman" pitchFamily="18" charset="0"/>
              </a:rPr>
              <a:t> άτομο</a:t>
            </a:r>
            <a:r>
              <a:rPr lang="el-GR" sz="1400" dirty="0">
                <a:solidFill>
                  <a:srgbClr val="FFCC00"/>
                </a:solidFill>
                <a:effectLst>
                  <a:outerShdw blurRad="38100" dist="38100" dir="2700000" algn="tl">
                    <a:srgbClr val="000000"/>
                  </a:outerShdw>
                </a:effectLst>
              </a:rPr>
              <a:t>.</a:t>
            </a:r>
            <a:r>
              <a:rPr lang="en-GB" sz="1400" dirty="0">
                <a:solidFill>
                  <a:srgbClr val="FFCC00"/>
                </a:solidFill>
                <a:effectLst>
                  <a:outerShdw blurRad="38100" dist="38100" dir="2700000" algn="tl">
                    <a:srgbClr val="000000"/>
                  </a:outerShdw>
                </a:effectLst>
                <a:cs typeface="Times New Roman" pitchFamily="18" charset="0"/>
              </a:rPr>
              <a:t> </a:t>
            </a:r>
            <a:r>
              <a:rPr lang="el-GR" sz="1400" dirty="0">
                <a:solidFill>
                  <a:srgbClr val="FFCC00"/>
                </a:solidFill>
                <a:effectLst>
                  <a:outerShdw blurRad="38100" dist="38100" dir="2700000" algn="tl">
                    <a:srgbClr val="000000"/>
                  </a:outerShdw>
                </a:effectLst>
              </a:rPr>
              <a:t>Ε</a:t>
            </a:r>
            <a:r>
              <a:rPr lang="el-GR" sz="1400" dirty="0">
                <a:solidFill>
                  <a:srgbClr val="FFCC00"/>
                </a:solidFill>
                <a:effectLst>
                  <a:outerShdw blurRad="38100" dist="38100" dir="2700000" algn="tl">
                    <a:srgbClr val="000000"/>
                  </a:outerShdw>
                </a:effectLst>
                <a:cs typeface="Times New Roman" pitchFamily="18" charset="0"/>
              </a:rPr>
              <a:t>ίναι ουσιαστικά ένας ημιπολικός δεσμός που σχηματίζεται ανάμεσα σε ένα άτομο υδρογόνου με λίγη ηλεκτρονική πυκνότητα και ένα ισχυρά </a:t>
            </a:r>
            <a:r>
              <a:rPr lang="el-GR" sz="1400" dirty="0" err="1">
                <a:solidFill>
                  <a:srgbClr val="FFCC00"/>
                </a:solidFill>
                <a:effectLst>
                  <a:outerShdw blurRad="38100" dist="38100" dir="2700000" algn="tl">
                    <a:srgbClr val="000000"/>
                  </a:outerShdw>
                </a:effectLst>
                <a:cs typeface="Times New Roman" pitchFamily="18" charset="0"/>
              </a:rPr>
              <a:t>ηλεκτραρνητικό</a:t>
            </a:r>
            <a:r>
              <a:rPr lang="el-GR" sz="1400" dirty="0">
                <a:solidFill>
                  <a:srgbClr val="FFCC00"/>
                </a:solidFill>
                <a:effectLst>
                  <a:outerShdw blurRad="38100" dist="38100" dir="2700000" algn="tl">
                    <a:srgbClr val="000000"/>
                  </a:outerShdw>
                </a:effectLst>
                <a:cs typeface="Times New Roman" pitchFamily="18" charset="0"/>
              </a:rPr>
              <a:t> άτομο (</a:t>
            </a:r>
            <a:r>
              <a:rPr lang="el-GR" sz="1400" dirty="0">
                <a:solidFill>
                  <a:srgbClr val="FFCC00"/>
                </a:solidFill>
                <a:effectLst>
                  <a:outerShdw blurRad="38100" dist="38100" dir="2700000" algn="tl">
                    <a:srgbClr val="000000"/>
                  </a:outerShdw>
                </a:effectLst>
              </a:rPr>
              <a:t>πχ.</a:t>
            </a:r>
            <a:r>
              <a:rPr lang="el-GR" sz="1400" dirty="0">
                <a:solidFill>
                  <a:srgbClr val="FFCC00"/>
                </a:solidFill>
                <a:effectLst>
                  <a:outerShdw blurRad="38100" dist="38100" dir="2700000" algn="tl">
                    <a:srgbClr val="000000"/>
                  </a:outerShdw>
                </a:effectLst>
                <a:cs typeface="Times New Roman" pitchFamily="18" charset="0"/>
              </a:rPr>
              <a:t> </a:t>
            </a:r>
            <a:r>
              <a:rPr lang="el-GR" sz="1400" dirty="0">
                <a:solidFill>
                  <a:srgbClr val="FFCC00"/>
                </a:solidFill>
                <a:effectLst>
                  <a:outerShdw blurRad="38100" dist="38100" dir="2700000" algn="tl">
                    <a:srgbClr val="000000"/>
                  </a:outerShdw>
                </a:effectLst>
              </a:rPr>
              <a:t>Ο</a:t>
            </a:r>
            <a:r>
              <a:rPr lang="el-GR" sz="1400" dirty="0">
                <a:solidFill>
                  <a:srgbClr val="FFCC00"/>
                </a:solidFill>
                <a:effectLst>
                  <a:outerShdw blurRad="38100" dist="38100" dir="2700000" algn="tl">
                    <a:srgbClr val="000000"/>
                  </a:outerShdw>
                </a:effectLst>
                <a:cs typeface="Times New Roman" pitchFamily="18" charset="0"/>
              </a:rPr>
              <a:t>, </a:t>
            </a:r>
            <a:r>
              <a:rPr lang="el-GR" sz="1400" dirty="0">
                <a:solidFill>
                  <a:srgbClr val="FFCC00"/>
                </a:solidFill>
                <a:effectLst>
                  <a:outerShdw blurRad="38100" dist="38100" dir="2700000" algn="tl">
                    <a:srgbClr val="000000"/>
                  </a:outerShdw>
                </a:effectLst>
              </a:rPr>
              <a:t>Ν,</a:t>
            </a:r>
            <a:r>
              <a:rPr lang="el-GR" sz="1400" dirty="0">
                <a:solidFill>
                  <a:srgbClr val="FFCC00"/>
                </a:solidFill>
                <a:effectLst>
                  <a:outerShdw blurRad="38100" dist="38100" dir="2700000" algn="tl">
                    <a:srgbClr val="000000"/>
                  </a:outerShdw>
                </a:effectLst>
                <a:cs typeface="Times New Roman" pitchFamily="18" charset="0"/>
              </a:rPr>
              <a:t> αλογόν</a:t>
            </a:r>
            <a:r>
              <a:rPr lang="el-GR" sz="1400" dirty="0">
                <a:solidFill>
                  <a:srgbClr val="FFCC00"/>
                </a:solidFill>
                <a:effectLst>
                  <a:outerShdw blurRad="38100" dist="38100" dir="2700000" algn="tl">
                    <a:srgbClr val="000000"/>
                  </a:outerShdw>
                </a:effectLst>
              </a:rPr>
              <a:t>α</a:t>
            </a:r>
            <a:r>
              <a:rPr lang="el-GR" sz="1400" dirty="0">
                <a:solidFill>
                  <a:srgbClr val="FFCC00"/>
                </a:solidFill>
                <a:effectLst>
                  <a:outerShdw blurRad="38100" dist="38100" dir="2700000" algn="tl">
                    <a:srgbClr val="000000"/>
                  </a:outerShdw>
                </a:effectLst>
                <a:cs typeface="Times New Roman" pitchFamily="18" charset="0"/>
              </a:rPr>
              <a:t>) που διαθέτει τουλάχιστον ένα </a:t>
            </a:r>
            <a:r>
              <a:rPr lang="el-GR" sz="1400" dirty="0" err="1">
                <a:solidFill>
                  <a:srgbClr val="FFCC00"/>
                </a:solidFill>
                <a:effectLst>
                  <a:outerShdw blurRad="38100" dist="38100" dir="2700000" algn="tl">
                    <a:srgbClr val="000000"/>
                  </a:outerShdw>
                </a:effectLst>
                <a:cs typeface="Times New Roman" pitchFamily="18" charset="0"/>
              </a:rPr>
              <a:t>ασύζευκτο</a:t>
            </a:r>
            <a:r>
              <a:rPr lang="el-GR" sz="1400" dirty="0">
                <a:solidFill>
                  <a:srgbClr val="FFCC00"/>
                </a:solidFill>
                <a:effectLst>
                  <a:outerShdw blurRad="38100" dist="38100" dir="2700000" algn="tl">
                    <a:srgbClr val="000000"/>
                  </a:outerShdw>
                </a:effectLst>
                <a:cs typeface="Times New Roman" pitchFamily="18" charset="0"/>
              </a:rPr>
              <a:t> ζεύγος ηλεκτρονίων</a:t>
            </a:r>
            <a:r>
              <a:rPr lang="el-GR" sz="1400" dirty="0">
                <a:solidFill>
                  <a:srgbClr val="FFCC00"/>
                </a:solidFill>
                <a:effectLst>
                  <a:outerShdw blurRad="38100" dist="38100" dir="2700000" algn="tl">
                    <a:srgbClr val="000000"/>
                  </a:outerShdw>
                </a:effectLst>
              </a:rPr>
              <a:t>.</a:t>
            </a:r>
          </a:p>
        </p:txBody>
      </p:sp>
      <p:pic>
        <p:nvPicPr>
          <p:cNvPr id="44041" name="Picture 9">
            <a:extLst>
              <a:ext uri="{FF2B5EF4-FFF2-40B4-BE49-F238E27FC236}">
                <a16:creationId xmlns:a16="http://schemas.microsoft.com/office/drawing/2014/main" id="{784FCFF8-0AC4-443F-B491-80836A38206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4862513"/>
            <a:ext cx="2743200" cy="1995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8" name="Line 10">
            <a:extLst>
              <a:ext uri="{FF2B5EF4-FFF2-40B4-BE49-F238E27FC236}">
                <a16:creationId xmlns:a16="http://schemas.microsoft.com/office/drawing/2014/main" id="{473E9C81-58BA-4E62-89C5-040998C12FCF}"/>
              </a:ext>
            </a:extLst>
          </p:cNvPr>
          <p:cNvSpPr>
            <a:spLocks noChangeShapeType="1"/>
          </p:cNvSpPr>
          <p:nvPr/>
        </p:nvSpPr>
        <p:spPr bwMode="auto">
          <a:xfrm>
            <a:off x="1752600" y="1219200"/>
            <a:ext cx="0" cy="228600"/>
          </a:xfrm>
          <a:prstGeom prst="line">
            <a:avLst/>
          </a:prstGeom>
          <a:noFill/>
          <a:ln w="57150">
            <a:solidFill>
              <a:schemeClr val="tx1"/>
            </a:solidFill>
            <a:round/>
            <a:headEnd/>
            <a:tailEnd type="stealth" w="med" len="med"/>
          </a:ln>
          <a:effectLst/>
        </p:spPr>
        <p:txBody>
          <a:bodyPr/>
          <a:lstStyle/>
          <a:p>
            <a:pPr eaLnBrk="1" hangingPunct="1">
              <a:defRPr/>
            </a:pPr>
            <a:endParaRPr lang="el-GR">
              <a:effectLst>
                <a:outerShdw blurRad="38100" dist="38100" dir="2700000" algn="tl">
                  <a:srgbClr val="000000">
                    <a:alpha val="43137"/>
                  </a:srgbClr>
                </a:outerShdw>
              </a:effectLst>
            </a:endParaRPr>
          </a:p>
        </p:txBody>
      </p:sp>
      <p:sp>
        <p:nvSpPr>
          <p:cNvPr id="43019" name="Line 11">
            <a:extLst>
              <a:ext uri="{FF2B5EF4-FFF2-40B4-BE49-F238E27FC236}">
                <a16:creationId xmlns:a16="http://schemas.microsoft.com/office/drawing/2014/main" id="{BFDE3DF8-4DFF-4FF6-BB00-86E294376C76}"/>
              </a:ext>
            </a:extLst>
          </p:cNvPr>
          <p:cNvSpPr>
            <a:spLocks noChangeShapeType="1"/>
          </p:cNvSpPr>
          <p:nvPr/>
        </p:nvSpPr>
        <p:spPr bwMode="auto">
          <a:xfrm>
            <a:off x="6858000" y="1219200"/>
            <a:ext cx="0" cy="228600"/>
          </a:xfrm>
          <a:prstGeom prst="line">
            <a:avLst/>
          </a:prstGeom>
          <a:noFill/>
          <a:ln w="57150">
            <a:solidFill>
              <a:schemeClr val="tx1"/>
            </a:solidFill>
            <a:round/>
            <a:headEnd/>
            <a:tailEnd type="stealth" w="med" len="med"/>
          </a:ln>
          <a:effectLst/>
        </p:spPr>
        <p:txBody>
          <a:bodyPr/>
          <a:lstStyle/>
          <a:p>
            <a:pPr eaLnBrk="1" hangingPunct="1">
              <a:defRPr/>
            </a:pPr>
            <a:endParaRPr lang="el-GR">
              <a:effectLst>
                <a:outerShdw blurRad="38100" dist="38100" dir="2700000" algn="tl">
                  <a:srgbClr val="000000">
                    <a:alpha val="43137"/>
                  </a:srgbClr>
                </a:outerShdw>
              </a:effectLst>
            </a:endParaRPr>
          </a:p>
        </p:txBody>
      </p:sp>
      <p:sp>
        <p:nvSpPr>
          <p:cNvPr id="43020" name="Line 12">
            <a:extLst>
              <a:ext uri="{FF2B5EF4-FFF2-40B4-BE49-F238E27FC236}">
                <a16:creationId xmlns:a16="http://schemas.microsoft.com/office/drawing/2014/main" id="{2A299B35-516C-441B-99F6-78F3F32759AD}"/>
              </a:ext>
            </a:extLst>
          </p:cNvPr>
          <p:cNvSpPr>
            <a:spLocks noChangeShapeType="1"/>
          </p:cNvSpPr>
          <p:nvPr/>
        </p:nvSpPr>
        <p:spPr bwMode="auto">
          <a:xfrm>
            <a:off x="4114800" y="1219200"/>
            <a:ext cx="0" cy="3733800"/>
          </a:xfrm>
          <a:prstGeom prst="line">
            <a:avLst/>
          </a:prstGeom>
          <a:noFill/>
          <a:ln w="57150">
            <a:solidFill>
              <a:schemeClr val="tx1"/>
            </a:solidFill>
            <a:round/>
            <a:headEnd/>
            <a:tailEnd type="stealth" w="med" len="med"/>
          </a:ln>
          <a:effectLst/>
        </p:spPr>
        <p:txBody>
          <a:bodyPr/>
          <a:lstStyle/>
          <a:p>
            <a:pPr eaLnBrk="1" hangingPunct="1">
              <a:defRPr/>
            </a:pPr>
            <a:endParaRPr lang="el-GR">
              <a:effectLst>
                <a:outerShdw blurRad="38100" dist="38100" dir="2700000" algn="tl">
                  <a:srgbClr val="000000">
                    <a:alpha val="43137"/>
                  </a:srgbClr>
                </a:outerShdw>
              </a:effectLst>
            </a:endParaRPr>
          </a:p>
        </p:txBody>
      </p:sp>
      <p:sp>
        <p:nvSpPr>
          <p:cNvPr id="2" name="Rectangle 1">
            <a:extLst>
              <a:ext uri="{FF2B5EF4-FFF2-40B4-BE49-F238E27FC236}">
                <a16:creationId xmlns:a16="http://schemas.microsoft.com/office/drawing/2014/main" id="{BDCFE340-0A9F-4DFF-94ED-A2406F20D3EA}"/>
              </a:ext>
            </a:extLst>
          </p:cNvPr>
          <p:cNvSpPr/>
          <p:nvPr/>
        </p:nvSpPr>
        <p:spPr bwMode="auto">
          <a:xfrm rot="20384682">
            <a:off x="6516688" y="5448300"/>
            <a:ext cx="863600" cy="317500"/>
          </a:xfrm>
          <a:prstGeom prst="rect">
            <a:avLst/>
          </a:prstGeom>
          <a:solidFill>
            <a:schemeClr val="accent2">
              <a:alpha val="15000"/>
            </a:schemeClr>
          </a:solidFill>
          <a:ln w="9525" cap="flat" cmpd="sng" algn="ctr">
            <a:noFill/>
            <a:prstDash val="solid"/>
            <a:round/>
            <a:headEnd type="none" w="med" len="med"/>
            <a:tailEnd type="none" w="med" len="med"/>
          </a:ln>
          <a:effectLst/>
        </p:spPr>
        <p:txBody>
          <a:bodyPr/>
          <a:lstStyle/>
          <a:p>
            <a:pPr eaLnBrk="1" hangingPunct="1">
              <a:defRPr/>
            </a:pPr>
            <a:endParaRPr lang="el-GR">
              <a:effectLst>
                <a:outerShdw blurRad="38100" dist="38100" dir="2700000" algn="tl">
                  <a:srgbClr val="000000">
                    <a:alpha val="43137"/>
                  </a:srgbClr>
                </a:outerShdw>
              </a:effectLst>
            </a:endParaRPr>
          </a:p>
        </p:txBody>
      </p:sp>
      <p:sp>
        <p:nvSpPr>
          <p:cNvPr id="3" name="Rectangle 2">
            <a:extLst>
              <a:ext uri="{FF2B5EF4-FFF2-40B4-BE49-F238E27FC236}">
                <a16:creationId xmlns:a16="http://schemas.microsoft.com/office/drawing/2014/main" id="{56A89191-48AA-48BB-98CE-2F1E7C5DCA7D}"/>
              </a:ext>
            </a:extLst>
          </p:cNvPr>
          <p:cNvSpPr/>
          <p:nvPr/>
        </p:nvSpPr>
        <p:spPr bwMode="auto">
          <a:xfrm rot="20372382">
            <a:off x="7158038" y="5302250"/>
            <a:ext cx="527050" cy="246063"/>
          </a:xfrm>
          <a:prstGeom prst="rect">
            <a:avLst/>
          </a:prstGeom>
          <a:solidFill>
            <a:schemeClr val="tx2">
              <a:alpha val="29000"/>
            </a:schemeClr>
          </a:solidFill>
          <a:ln w="9525" cap="flat" cmpd="sng" algn="ctr">
            <a:noFill/>
            <a:prstDash val="solid"/>
            <a:round/>
            <a:headEnd type="none" w="med" len="med"/>
            <a:tailEnd type="none" w="med" len="med"/>
          </a:ln>
          <a:effectLst/>
        </p:spPr>
        <p:txBody>
          <a:bodyPr/>
          <a:lstStyle/>
          <a:p>
            <a:pPr eaLnBrk="1" hangingPunct="1">
              <a:defRPr/>
            </a:pPr>
            <a:endParaRPr lang="el-GR">
              <a:effectLst>
                <a:outerShdw blurRad="38100" dist="38100" dir="2700000" algn="tl">
                  <a:srgbClr val="000000">
                    <a:alpha val="43137"/>
                  </a:srgbClr>
                </a:outerShdw>
              </a:effectLst>
            </a:endParaRPr>
          </a:p>
        </p:txBody>
      </p:sp>
      <p:pic>
        <p:nvPicPr>
          <p:cNvPr id="9218" name="Picture 2" descr="tetrahedral hydrogen-bonded water pentamer, O-O 0.282 nm, O--O 0.282 nm,O-O-O 109.47Â°">
            <a:extLst>
              <a:ext uri="{FF2B5EF4-FFF2-40B4-BE49-F238E27FC236}">
                <a16:creationId xmlns:a16="http://schemas.microsoft.com/office/drawing/2014/main" id="{42F8ADDB-6AFE-4C98-9EEB-85B5DDF3F4C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73759" y="4333875"/>
            <a:ext cx="2857500" cy="2524125"/>
          </a:xfrm>
          <a:prstGeom prst="rect">
            <a:avLst/>
          </a:prstGeom>
          <a:solidFill>
            <a:schemeClr val="tx2"/>
          </a:solidFill>
        </p:spPr>
      </p:pic>
      <p:sp>
        <p:nvSpPr>
          <p:cNvPr id="5" name="TextBox 4">
            <a:extLst>
              <a:ext uri="{FF2B5EF4-FFF2-40B4-BE49-F238E27FC236}">
                <a16:creationId xmlns:a16="http://schemas.microsoft.com/office/drawing/2014/main" id="{B9206DF0-31D8-4BFE-BB50-0E30BBBD8C13}"/>
              </a:ext>
            </a:extLst>
          </p:cNvPr>
          <p:cNvSpPr txBox="1"/>
          <p:nvPr/>
        </p:nvSpPr>
        <p:spPr>
          <a:xfrm>
            <a:off x="6096000" y="5860256"/>
            <a:ext cx="2148408" cy="1077218"/>
          </a:xfrm>
          <a:prstGeom prst="rect">
            <a:avLst/>
          </a:prstGeom>
          <a:noFill/>
        </p:spPr>
        <p:txBody>
          <a:bodyPr wrap="square" rtlCol="0">
            <a:spAutoFit/>
          </a:bodyPr>
          <a:lstStyle/>
          <a:p>
            <a:r>
              <a:rPr lang="el-GR" sz="1600" dirty="0">
                <a:solidFill>
                  <a:schemeClr val="bg2"/>
                </a:solidFill>
              </a:rPr>
              <a:t>Ισχύς Δεσμού Υδρογόνου ≈ 5% της ισχύος του ομοιοπολικού δεσμού</a:t>
            </a:r>
            <a:endParaRPr lang="en-US" sz="1600" dirty="0">
              <a:solidFill>
                <a:schemeClr val="bg2"/>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xit" presetSubtype="32" fill="hold" grpId="1" nodeType="clickEffect">
                                  <p:stCondLst>
                                    <p:cond delay="0"/>
                                  </p:stCondLst>
                                  <p:childTnLst>
                                    <p:anim calcmode="lin" valueType="num">
                                      <p:cBhvr>
                                        <p:cTn id="13" dur="500"/>
                                        <p:tgtEl>
                                          <p:spTgt spid="2"/>
                                        </p:tgtEl>
                                        <p:attrNameLst>
                                          <p:attrName>ppt_w</p:attrName>
                                        </p:attrNameLst>
                                      </p:cBhvr>
                                      <p:tavLst>
                                        <p:tav tm="0">
                                          <p:val>
                                            <p:strVal val="ppt_w"/>
                                          </p:val>
                                        </p:tav>
                                        <p:tav tm="100000">
                                          <p:val>
                                            <p:fltVal val="0"/>
                                          </p:val>
                                        </p:tav>
                                      </p:tavLst>
                                    </p:anim>
                                    <p:anim calcmode="lin" valueType="num">
                                      <p:cBhvr>
                                        <p:cTn id="14" dur="500"/>
                                        <p:tgtEl>
                                          <p:spTgt spid="2"/>
                                        </p:tgtEl>
                                        <p:attrNameLst>
                                          <p:attrName>ppt_h</p:attrName>
                                        </p:attrNameLst>
                                      </p:cBhvr>
                                      <p:tavLst>
                                        <p:tav tm="0">
                                          <p:val>
                                            <p:strVal val="ppt_h"/>
                                          </p:val>
                                        </p:tav>
                                        <p:tav tm="100000">
                                          <p:val>
                                            <p:fltVal val="0"/>
                                          </p:val>
                                        </p:tav>
                                      </p:tavLst>
                                    </p:anim>
                                    <p:animEffect transition="out" filter="fade">
                                      <p:cBhvr>
                                        <p:cTn id="15" dur="500"/>
                                        <p:tgtEl>
                                          <p:spTgt spid="2"/>
                                        </p:tgtEl>
                                      </p:cBhvr>
                                    </p:animEffect>
                                    <p:set>
                                      <p:cBhvr>
                                        <p:cTn id="16" dur="1" fill="hold">
                                          <p:stCondLst>
                                            <p:cond delay="499"/>
                                          </p:stCondLst>
                                        </p:cTn>
                                        <p:tgtEl>
                                          <p:spTgt spid="2"/>
                                        </p:tgtEl>
                                        <p:attrNameLst>
                                          <p:attrName>style.visibility</p:attrName>
                                        </p:attrNameLst>
                                      </p:cBhvr>
                                      <p:to>
                                        <p:strVal val="hidden"/>
                                      </p:to>
                                    </p:set>
                                  </p:childTnLst>
                                </p:cTn>
                              </p:par>
                              <p:par>
                                <p:cTn id="17" presetID="53" presetClass="entr" presetSubtype="16"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92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3" grpId="0" animBg="1"/>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2">
            <a:extLst>
              <a:ext uri="{FF2B5EF4-FFF2-40B4-BE49-F238E27FC236}">
                <a16:creationId xmlns:a16="http://schemas.microsoft.com/office/drawing/2014/main" id="{0E6798B3-EC3A-4F27-B470-0B4BACE2A448}"/>
              </a:ext>
            </a:extLst>
          </p:cNvPr>
          <p:cNvSpPr txBox="1">
            <a:spLocks noChangeArrowheads="1"/>
          </p:cNvSpPr>
          <p:nvPr/>
        </p:nvSpPr>
        <p:spPr bwMode="auto">
          <a:xfrm>
            <a:off x="685800" y="0"/>
            <a:ext cx="7239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el-GR" altLang="el-GR" sz="2800" b="1" i="1">
                <a:solidFill>
                  <a:schemeClr val="tx2"/>
                </a:solidFill>
              </a:rPr>
              <a:t>Είδη Δεσμών</a:t>
            </a:r>
            <a:endParaRPr lang="en-GB" altLang="el-GR" sz="2800" b="1" i="1">
              <a:solidFill>
                <a:schemeClr val="tx2"/>
              </a:solidFill>
            </a:endParaRPr>
          </a:p>
        </p:txBody>
      </p:sp>
      <p:sp>
        <p:nvSpPr>
          <p:cNvPr id="6147" name="Text Box 3">
            <a:extLst>
              <a:ext uri="{FF2B5EF4-FFF2-40B4-BE49-F238E27FC236}">
                <a16:creationId xmlns:a16="http://schemas.microsoft.com/office/drawing/2014/main" id="{7162FCA8-96E6-4BE7-9393-4E787AA5B3AF}"/>
              </a:ext>
            </a:extLst>
          </p:cNvPr>
          <p:cNvSpPr txBox="1">
            <a:spLocks noChangeArrowheads="1"/>
          </p:cNvSpPr>
          <p:nvPr/>
        </p:nvSpPr>
        <p:spPr bwMode="auto">
          <a:xfrm>
            <a:off x="1524000" y="1752600"/>
            <a:ext cx="5334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endParaRPr lang="el-GR" altLang="el-GR" sz="1800">
              <a:solidFill>
                <a:schemeClr val="accent1"/>
              </a:solidFill>
              <a:cs typeface="Times New Roman" panose="02020603050405020304" pitchFamily="18" charset="0"/>
            </a:endParaRPr>
          </a:p>
        </p:txBody>
      </p:sp>
      <p:sp>
        <p:nvSpPr>
          <p:cNvPr id="6148" name="Text Box 4">
            <a:extLst>
              <a:ext uri="{FF2B5EF4-FFF2-40B4-BE49-F238E27FC236}">
                <a16:creationId xmlns:a16="http://schemas.microsoft.com/office/drawing/2014/main" id="{C8D8A900-6289-40BF-99D3-9F663384D086}"/>
              </a:ext>
            </a:extLst>
          </p:cNvPr>
          <p:cNvSpPr txBox="1">
            <a:spLocks noChangeArrowheads="1"/>
          </p:cNvSpPr>
          <p:nvPr/>
        </p:nvSpPr>
        <p:spPr bwMode="auto">
          <a:xfrm>
            <a:off x="381000" y="1524000"/>
            <a:ext cx="3733800" cy="201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el-GR" altLang="el-GR" sz="1800" u="sng">
                <a:solidFill>
                  <a:srgbClr val="FFCC00"/>
                </a:solidFill>
                <a:cs typeface="Times New Roman" panose="02020603050405020304" pitchFamily="18" charset="0"/>
              </a:rPr>
              <a:t>Ιοντικός Δεσμός</a:t>
            </a:r>
            <a:r>
              <a:rPr lang="el-GR" altLang="el-GR" sz="1800">
                <a:solidFill>
                  <a:srgbClr val="FFCC00"/>
                </a:solidFill>
                <a:cs typeface="Times New Roman" panose="02020603050405020304" pitchFamily="18" charset="0"/>
              </a:rPr>
              <a:t> (</a:t>
            </a:r>
            <a:r>
              <a:rPr lang="en-US" altLang="el-GR" sz="1800">
                <a:solidFill>
                  <a:srgbClr val="FFCC00"/>
                </a:solidFill>
                <a:cs typeface="Times New Roman" panose="02020603050405020304" pitchFamily="18" charset="0"/>
              </a:rPr>
              <a:t>Ionic bond</a:t>
            </a:r>
            <a:r>
              <a:rPr lang="el-GR" altLang="el-GR" sz="1800">
                <a:solidFill>
                  <a:srgbClr val="FFCC00"/>
                </a:solidFill>
                <a:cs typeface="Times New Roman" panose="02020603050405020304" pitchFamily="18" charset="0"/>
              </a:rPr>
              <a:t>), </a:t>
            </a:r>
            <a:r>
              <a:rPr lang="el-GR" altLang="el-GR" sz="1800">
                <a:solidFill>
                  <a:srgbClr val="FFCC00"/>
                </a:solidFill>
              </a:rPr>
              <a:t>        </a:t>
            </a:r>
            <a:r>
              <a:rPr lang="el-GR" altLang="el-GR" sz="1800">
                <a:solidFill>
                  <a:srgbClr val="FFCC00"/>
                </a:solidFill>
                <a:cs typeface="Times New Roman" panose="02020603050405020304" pitchFamily="18" charset="0"/>
              </a:rPr>
              <a:t>που σχηματίζεται πάντα μεταξύ </a:t>
            </a:r>
            <a:r>
              <a:rPr lang="el-GR" altLang="el-GR" sz="1800" u="sng">
                <a:solidFill>
                  <a:srgbClr val="FFCC00"/>
                </a:solidFill>
                <a:cs typeface="Times New Roman" panose="02020603050405020304" pitchFamily="18" charset="0"/>
              </a:rPr>
              <a:t>ηλεκτροθετικών και ηλεκτραρνητικών</a:t>
            </a:r>
            <a:r>
              <a:rPr lang="el-GR" altLang="el-GR" sz="1800">
                <a:solidFill>
                  <a:srgbClr val="FFCC00"/>
                </a:solidFill>
                <a:cs typeface="Times New Roman" panose="02020603050405020304" pitchFamily="18" charset="0"/>
              </a:rPr>
              <a:t> στοιχείων και περιλαμβάνει την πλήρη μεταφορά ενός ή περισσοτέρων ηλεκτρονίων από το ηλεκτροθετικό στο ηλεκτραρνητικό άτομο</a:t>
            </a:r>
            <a:r>
              <a:rPr lang="en-GB" altLang="el-GR" sz="1800">
                <a:solidFill>
                  <a:srgbClr val="FFCC00"/>
                </a:solidFill>
              </a:rPr>
              <a:t> </a:t>
            </a:r>
          </a:p>
        </p:txBody>
      </p:sp>
      <p:sp>
        <p:nvSpPr>
          <p:cNvPr id="6149" name="Text Box 5">
            <a:extLst>
              <a:ext uri="{FF2B5EF4-FFF2-40B4-BE49-F238E27FC236}">
                <a16:creationId xmlns:a16="http://schemas.microsoft.com/office/drawing/2014/main" id="{DC696D3E-F445-4EDC-8CC7-CA7A77AB7586}"/>
              </a:ext>
            </a:extLst>
          </p:cNvPr>
          <p:cNvSpPr txBox="1">
            <a:spLocks noChangeArrowheads="1"/>
          </p:cNvSpPr>
          <p:nvPr/>
        </p:nvSpPr>
        <p:spPr bwMode="auto">
          <a:xfrm>
            <a:off x="4648200" y="1524000"/>
            <a:ext cx="4038600"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el-GR" altLang="el-GR" sz="1800" u="sng">
                <a:solidFill>
                  <a:srgbClr val="00FF00"/>
                </a:solidFill>
                <a:cs typeface="Times New Roman" panose="02020603050405020304" pitchFamily="18" charset="0"/>
              </a:rPr>
              <a:t>Ομοιοπολικός Δεσμός</a:t>
            </a:r>
            <a:r>
              <a:rPr lang="el-GR" altLang="el-GR" sz="1800">
                <a:solidFill>
                  <a:srgbClr val="00FF00"/>
                </a:solidFill>
                <a:cs typeface="Times New Roman" panose="02020603050405020304" pitchFamily="18" charset="0"/>
              </a:rPr>
              <a:t> (</a:t>
            </a:r>
            <a:r>
              <a:rPr lang="en-US" altLang="el-GR" sz="1800">
                <a:solidFill>
                  <a:srgbClr val="00FF00"/>
                </a:solidFill>
                <a:cs typeface="Times New Roman" panose="02020603050405020304" pitchFamily="18" charset="0"/>
              </a:rPr>
              <a:t>Covalent bond</a:t>
            </a:r>
            <a:r>
              <a:rPr lang="el-GR" altLang="el-GR" sz="1800">
                <a:solidFill>
                  <a:srgbClr val="00FF00"/>
                </a:solidFill>
                <a:cs typeface="Times New Roman" panose="02020603050405020304" pitchFamily="18" charset="0"/>
              </a:rPr>
              <a:t>), που σχηματίζεται πάντα </a:t>
            </a:r>
            <a:r>
              <a:rPr lang="el-GR" altLang="el-GR" sz="1800" u="sng">
                <a:solidFill>
                  <a:srgbClr val="00FF00"/>
                </a:solidFill>
                <a:cs typeface="Times New Roman" panose="02020603050405020304" pitchFamily="18" charset="0"/>
              </a:rPr>
              <a:t>μεταξύ ηλεκτραρνητικών</a:t>
            </a:r>
            <a:r>
              <a:rPr lang="el-GR" altLang="el-GR" sz="1800">
                <a:solidFill>
                  <a:srgbClr val="00FF00"/>
                </a:solidFill>
                <a:cs typeface="Times New Roman" panose="02020603050405020304" pitchFamily="18" charset="0"/>
              </a:rPr>
              <a:t> στοιχείων με αμοιβαία συνεισφορά ηλεκτρονίων μεταξύ των ατόμων και δημιουργία κοινών ηλεκτρονικών ζευγών</a:t>
            </a:r>
            <a:r>
              <a:rPr lang="en-GB" altLang="el-GR" sz="1800">
                <a:solidFill>
                  <a:srgbClr val="00FF00"/>
                </a:solidFill>
                <a:cs typeface="Times New Roman" panose="02020603050405020304" pitchFamily="18" charset="0"/>
              </a:rPr>
              <a:t> </a:t>
            </a:r>
          </a:p>
        </p:txBody>
      </p:sp>
      <p:sp>
        <p:nvSpPr>
          <p:cNvPr id="6150" name="Text Box 6">
            <a:extLst>
              <a:ext uri="{FF2B5EF4-FFF2-40B4-BE49-F238E27FC236}">
                <a16:creationId xmlns:a16="http://schemas.microsoft.com/office/drawing/2014/main" id="{8E66D8A3-5951-4571-AD5F-BC1A1AF376B8}"/>
              </a:ext>
            </a:extLst>
          </p:cNvPr>
          <p:cNvSpPr txBox="1">
            <a:spLocks noChangeArrowheads="1"/>
          </p:cNvSpPr>
          <p:nvPr/>
        </p:nvSpPr>
        <p:spPr bwMode="auto">
          <a:xfrm>
            <a:off x="2362200" y="4114800"/>
            <a:ext cx="4114800"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el-GR" altLang="el-GR" sz="1800" u="sng">
                <a:solidFill>
                  <a:srgbClr val="FF99FF"/>
                </a:solidFill>
                <a:cs typeface="Times New Roman" panose="02020603050405020304" pitchFamily="18" charset="0"/>
              </a:rPr>
              <a:t>Μεταλλικός δεσμός</a:t>
            </a:r>
            <a:r>
              <a:rPr lang="el-GR" altLang="el-GR" sz="1800">
                <a:solidFill>
                  <a:srgbClr val="FF99FF"/>
                </a:solidFill>
                <a:cs typeface="Times New Roman" panose="02020603050405020304" pitchFamily="18" charset="0"/>
              </a:rPr>
              <a:t> (</a:t>
            </a:r>
            <a:r>
              <a:rPr lang="en-US" altLang="el-GR" sz="1800">
                <a:solidFill>
                  <a:srgbClr val="FF99FF"/>
                </a:solidFill>
                <a:cs typeface="Times New Roman" panose="02020603050405020304" pitchFamily="18" charset="0"/>
              </a:rPr>
              <a:t>Metallic bond</a:t>
            </a:r>
            <a:r>
              <a:rPr lang="el-GR" altLang="el-GR" sz="1800">
                <a:solidFill>
                  <a:srgbClr val="FF99FF"/>
                </a:solidFill>
                <a:cs typeface="Times New Roman" panose="02020603050405020304" pitchFamily="18" charset="0"/>
              </a:rPr>
              <a:t>), </a:t>
            </a:r>
            <a:r>
              <a:rPr lang="el-GR" altLang="el-GR" sz="1800">
                <a:solidFill>
                  <a:srgbClr val="FF99FF"/>
                </a:solidFill>
              </a:rPr>
              <a:t>   </a:t>
            </a:r>
            <a:r>
              <a:rPr lang="el-GR" altLang="el-GR" sz="1800">
                <a:solidFill>
                  <a:srgbClr val="FF99FF"/>
                </a:solidFill>
                <a:cs typeface="Times New Roman" panose="02020603050405020304" pitchFamily="18" charset="0"/>
              </a:rPr>
              <a:t>που σχηματίζεται πάντα </a:t>
            </a:r>
            <a:r>
              <a:rPr lang="el-GR" altLang="el-GR" sz="1800" u="sng">
                <a:solidFill>
                  <a:srgbClr val="FF99FF"/>
                </a:solidFill>
                <a:cs typeface="Times New Roman" panose="02020603050405020304" pitchFamily="18" charset="0"/>
              </a:rPr>
              <a:t>μεταξύ ηλεκτροθετικών</a:t>
            </a:r>
            <a:r>
              <a:rPr lang="el-GR" altLang="el-GR" sz="1800">
                <a:solidFill>
                  <a:srgbClr val="FF99FF"/>
                </a:solidFill>
                <a:cs typeface="Times New Roman" panose="02020603050405020304" pitchFamily="18" charset="0"/>
              </a:rPr>
              <a:t> στοιχείων, δηλαδή των μετάλλων και στον οποίο τα ηλεκτρόνια σθένους κινούνται ελεύθερα στο χώρο ανάμεσα στα θετικά ιόντα των στοιχείων</a:t>
            </a:r>
            <a:r>
              <a:rPr lang="en-GB" altLang="el-GR" sz="1800">
                <a:solidFill>
                  <a:srgbClr val="FF99FF"/>
                </a:solidFill>
                <a:cs typeface="Times New Roman" panose="02020603050405020304" pitchFamily="18" charset="0"/>
              </a:rPr>
              <a:t> </a:t>
            </a:r>
          </a:p>
        </p:txBody>
      </p:sp>
      <p:sp>
        <p:nvSpPr>
          <p:cNvPr id="6151" name="Line 7">
            <a:extLst>
              <a:ext uri="{FF2B5EF4-FFF2-40B4-BE49-F238E27FC236}">
                <a16:creationId xmlns:a16="http://schemas.microsoft.com/office/drawing/2014/main" id="{17172324-2AEB-40D3-8761-0597E194D09B}"/>
              </a:ext>
            </a:extLst>
          </p:cNvPr>
          <p:cNvSpPr>
            <a:spLocks noChangeShapeType="1"/>
          </p:cNvSpPr>
          <p:nvPr/>
        </p:nvSpPr>
        <p:spPr bwMode="auto">
          <a:xfrm flipH="1">
            <a:off x="2362200" y="457200"/>
            <a:ext cx="1676400" cy="1143000"/>
          </a:xfrm>
          <a:prstGeom prst="line">
            <a:avLst/>
          </a:prstGeom>
          <a:noFill/>
          <a:ln w="38100">
            <a:solidFill>
              <a:srgbClr val="FFCC00"/>
            </a:solidFill>
            <a:round/>
            <a:headEnd/>
            <a:tailEnd type="stealth" w="med" len="med"/>
          </a:ln>
          <a:effectLst/>
        </p:spPr>
        <p:txBody>
          <a:bodyPr/>
          <a:lstStyle/>
          <a:p>
            <a:pPr eaLnBrk="1" hangingPunct="1">
              <a:defRPr/>
            </a:pPr>
            <a:endParaRPr lang="el-GR">
              <a:effectLst>
                <a:outerShdw blurRad="38100" dist="38100" dir="2700000" algn="tl">
                  <a:srgbClr val="000000">
                    <a:alpha val="43137"/>
                  </a:srgbClr>
                </a:outerShdw>
              </a:effectLst>
            </a:endParaRPr>
          </a:p>
        </p:txBody>
      </p:sp>
      <p:sp>
        <p:nvSpPr>
          <p:cNvPr id="6152" name="Line 8">
            <a:extLst>
              <a:ext uri="{FF2B5EF4-FFF2-40B4-BE49-F238E27FC236}">
                <a16:creationId xmlns:a16="http://schemas.microsoft.com/office/drawing/2014/main" id="{0FCF7C50-3874-4655-BBA9-8FF368101437}"/>
              </a:ext>
            </a:extLst>
          </p:cNvPr>
          <p:cNvSpPr>
            <a:spLocks noChangeShapeType="1"/>
          </p:cNvSpPr>
          <p:nvPr/>
        </p:nvSpPr>
        <p:spPr bwMode="auto">
          <a:xfrm>
            <a:off x="4114800" y="457200"/>
            <a:ext cx="0" cy="3733800"/>
          </a:xfrm>
          <a:prstGeom prst="line">
            <a:avLst/>
          </a:prstGeom>
          <a:noFill/>
          <a:ln w="38100">
            <a:solidFill>
              <a:srgbClr val="FF99FF"/>
            </a:solidFill>
            <a:round/>
            <a:headEnd/>
            <a:tailEnd type="stealth" w="med" len="med"/>
          </a:ln>
          <a:effectLst/>
        </p:spPr>
        <p:txBody>
          <a:bodyPr/>
          <a:lstStyle/>
          <a:p>
            <a:pPr eaLnBrk="1" hangingPunct="1">
              <a:defRPr/>
            </a:pPr>
            <a:endParaRPr lang="el-GR">
              <a:effectLst>
                <a:outerShdw blurRad="38100" dist="38100" dir="2700000" algn="tl">
                  <a:srgbClr val="000000">
                    <a:alpha val="43137"/>
                  </a:srgbClr>
                </a:outerShdw>
              </a:effectLst>
            </a:endParaRPr>
          </a:p>
        </p:txBody>
      </p:sp>
      <p:sp>
        <p:nvSpPr>
          <p:cNvPr id="6153" name="Line 9">
            <a:extLst>
              <a:ext uri="{FF2B5EF4-FFF2-40B4-BE49-F238E27FC236}">
                <a16:creationId xmlns:a16="http://schemas.microsoft.com/office/drawing/2014/main" id="{1778943B-2266-4AB7-AC04-FF5EEF458601}"/>
              </a:ext>
            </a:extLst>
          </p:cNvPr>
          <p:cNvSpPr>
            <a:spLocks noChangeShapeType="1"/>
          </p:cNvSpPr>
          <p:nvPr/>
        </p:nvSpPr>
        <p:spPr bwMode="auto">
          <a:xfrm>
            <a:off x="4191000" y="457200"/>
            <a:ext cx="1600200" cy="1143000"/>
          </a:xfrm>
          <a:prstGeom prst="line">
            <a:avLst/>
          </a:prstGeom>
          <a:noFill/>
          <a:ln w="38100">
            <a:solidFill>
              <a:srgbClr val="00FF00"/>
            </a:solidFill>
            <a:round/>
            <a:headEnd/>
            <a:tailEnd type="stealth" w="med" len="med"/>
          </a:ln>
          <a:effectLst/>
        </p:spPr>
        <p:txBody>
          <a:bodyPr/>
          <a:lstStyle/>
          <a:p>
            <a:pPr eaLnBrk="1" hangingPunct="1">
              <a:defRPr/>
            </a:pPr>
            <a:endParaRPr lang="el-GR">
              <a:effectLst>
                <a:outerShdw blurRad="38100" dist="38100" dir="2700000" algn="tl">
                  <a:srgbClr val="000000">
                    <a:alpha val="43137"/>
                  </a:srgbClr>
                </a:outerShdw>
              </a:effectLst>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2">
            <a:extLst>
              <a:ext uri="{FF2B5EF4-FFF2-40B4-BE49-F238E27FC236}">
                <a16:creationId xmlns:a16="http://schemas.microsoft.com/office/drawing/2014/main" id="{9F9ADF47-24D8-49E6-9A68-A40584C4835A}"/>
              </a:ext>
            </a:extLst>
          </p:cNvPr>
          <p:cNvSpPr txBox="1">
            <a:spLocks noChangeArrowheads="1"/>
          </p:cNvSpPr>
          <p:nvPr/>
        </p:nvSpPr>
        <p:spPr bwMode="auto">
          <a:xfrm>
            <a:off x="685800" y="0"/>
            <a:ext cx="7239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el-GR" altLang="el-GR" sz="2800" b="1" i="1">
                <a:solidFill>
                  <a:schemeClr val="tx2"/>
                </a:solidFill>
              </a:rPr>
              <a:t>Ιοντικός Δεσμός – Κλασική θεώρηση</a:t>
            </a:r>
            <a:endParaRPr lang="en-GB" altLang="el-GR" sz="2800" b="1" i="1">
              <a:solidFill>
                <a:schemeClr val="tx2"/>
              </a:solidFill>
            </a:endParaRPr>
          </a:p>
        </p:txBody>
      </p:sp>
      <p:pic>
        <p:nvPicPr>
          <p:cNvPr id="7171" name="Picture 5">
            <a:extLst>
              <a:ext uri="{FF2B5EF4-FFF2-40B4-BE49-F238E27FC236}">
                <a16:creationId xmlns:a16="http://schemas.microsoft.com/office/drawing/2014/main" id="{2418A841-C932-45B7-9FA3-FDFB0DF535A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09600"/>
            <a:ext cx="7696200" cy="647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6">
            <a:extLst>
              <a:ext uri="{FF2B5EF4-FFF2-40B4-BE49-F238E27FC236}">
                <a16:creationId xmlns:a16="http://schemas.microsoft.com/office/drawing/2014/main" id="{69574F95-8CBF-4513-8808-FE6EA452102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0800" y="3798888"/>
            <a:ext cx="5105400" cy="305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6" name="Oval 8">
            <a:extLst>
              <a:ext uri="{FF2B5EF4-FFF2-40B4-BE49-F238E27FC236}">
                <a16:creationId xmlns:a16="http://schemas.microsoft.com/office/drawing/2014/main" id="{E8FA47BF-1AA1-473C-B592-38B3D6AFC926}"/>
              </a:ext>
            </a:extLst>
          </p:cNvPr>
          <p:cNvSpPr>
            <a:spLocks noChangeArrowheads="1"/>
          </p:cNvSpPr>
          <p:nvPr/>
        </p:nvSpPr>
        <p:spPr bwMode="auto">
          <a:xfrm>
            <a:off x="8153400" y="1524000"/>
            <a:ext cx="304800" cy="304800"/>
          </a:xfrm>
          <a:prstGeom prst="ellipse">
            <a:avLst/>
          </a:prstGeom>
          <a:solidFill>
            <a:srgbClr val="33CCFF"/>
          </a:solidFill>
          <a:ln w="9525">
            <a:solidFill>
              <a:schemeClr val="tx1"/>
            </a:solidFill>
            <a:round/>
            <a:headEnd/>
            <a:tailEnd/>
          </a:ln>
          <a:effectLst/>
        </p:spPr>
        <p:txBody>
          <a:bodyPr wrap="none" anchor="ctr"/>
          <a:lstStyle/>
          <a:p>
            <a:pPr eaLnBrk="1" hangingPunct="1">
              <a:defRPr/>
            </a:pPr>
            <a:endParaRPr lang="el-GR">
              <a:effectLst>
                <a:outerShdw blurRad="38100" dist="38100" dir="2700000" algn="tl">
                  <a:srgbClr val="000000">
                    <a:alpha val="43137"/>
                  </a:srgbClr>
                </a:outerShdw>
              </a:effectLst>
            </a:endParaRPr>
          </a:p>
        </p:txBody>
      </p:sp>
      <p:sp>
        <p:nvSpPr>
          <p:cNvPr id="7177" name="Oval 9">
            <a:extLst>
              <a:ext uri="{FF2B5EF4-FFF2-40B4-BE49-F238E27FC236}">
                <a16:creationId xmlns:a16="http://schemas.microsoft.com/office/drawing/2014/main" id="{3056BAD6-752A-49D9-85E4-59D767071D17}"/>
              </a:ext>
            </a:extLst>
          </p:cNvPr>
          <p:cNvSpPr>
            <a:spLocks noChangeArrowheads="1"/>
          </p:cNvSpPr>
          <p:nvPr/>
        </p:nvSpPr>
        <p:spPr bwMode="auto">
          <a:xfrm>
            <a:off x="8077200" y="2667000"/>
            <a:ext cx="533400" cy="533400"/>
          </a:xfrm>
          <a:prstGeom prst="ellipse">
            <a:avLst/>
          </a:prstGeom>
          <a:solidFill>
            <a:srgbClr val="CCFF33"/>
          </a:solidFill>
          <a:ln w="9525">
            <a:solidFill>
              <a:schemeClr val="tx1"/>
            </a:solidFill>
            <a:round/>
            <a:headEnd/>
            <a:tailEnd/>
          </a:ln>
          <a:effectLst/>
        </p:spPr>
        <p:txBody>
          <a:bodyPr wrap="none" anchor="ctr"/>
          <a:lstStyle/>
          <a:p>
            <a:pPr eaLnBrk="1" hangingPunct="1">
              <a:defRPr/>
            </a:pPr>
            <a:endParaRPr lang="el-GR">
              <a:effectLst>
                <a:outerShdw blurRad="38100" dist="38100" dir="2700000" algn="tl">
                  <a:srgbClr val="000000">
                    <a:alpha val="43137"/>
                  </a:srgbClr>
                </a:outerShdw>
              </a:effectLst>
            </a:endParaRPr>
          </a:p>
        </p:txBody>
      </p:sp>
      <p:sp>
        <p:nvSpPr>
          <p:cNvPr id="7178" name="Line 10">
            <a:extLst>
              <a:ext uri="{FF2B5EF4-FFF2-40B4-BE49-F238E27FC236}">
                <a16:creationId xmlns:a16="http://schemas.microsoft.com/office/drawing/2014/main" id="{37FAE5D9-6D97-4FEF-BC44-F38AEBA59472}"/>
              </a:ext>
            </a:extLst>
          </p:cNvPr>
          <p:cNvSpPr>
            <a:spLocks noChangeShapeType="1"/>
          </p:cNvSpPr>
          <p:nvPr/>
        </p:nvSpPr>
        <p:spPr bwMode="auto">
          <a:xfrm>
            <a:off x="8305800" y="1828800"/>
            <a:ext cx="0" cy="838200"/>
          </a:xfrm>
          <a:prstGeom prst="line">
            <a:avLst/>
          </a:prstGeom>
          <a:noFill/>
          <a:ln w="38100">
            <a:solidFill>
              <a:schemeClr val="tx1"/>
            </a:solidFill>
            <a:round/>
            <a:headEnd type="stealth" w="med" len="med"/>
            <a:tailEnd type="stealth" w="med" len="med"/>
          </a:ln>
          <a:effectLst/>
        </p:spPr>
        <p:txBody>
          <a:bodyPr/>
          <a:lstStyle/>
          <a:p>
            <a:pPr eaLnBrk="1" hangingPunct="1">
              <a:defRPr/>
            </a:pPr>
            <a:endParaRPr lang="el-GR">
              <a:effectLst>
                <a:outerShdw blurRad="38100" dist="38100" dir="2700000" algn="tl">
                  <a:srgbClr val="000000">
                    <a:alpha val="43137"/>
                  </a:srgbClr>
                </a:outerShdw>
              </a:effectLst>
            </a:endParaRPr>
          </a:p>
        </p:txBody>
      </p:sp>
      <p:sp>
        <p:nvSpPr>
          <p:cNvPr id="2" name="Text Box 11">
            <a:extLst>
              <a:ext uri="{FF2B5EF4-FFF2-40B4-BE49-F238E27FC236}">
                <a16:creationId xmlns:a16="http://schemas.microsoft.com/office/drawing/2014/main" id="{B48CC832-E58B-4CEA-9FEA-6C0AFF8BC25D}"/>
              </a:ext>
            </a:extLst>
          </p:cNvPr>
          <p:cNvSpPr txBox="1">
            <a:spLocks noChangeArrowheads="1"/>
          </p:cNvSpPr>
          <p:nvPr/>
        </p:nvSpPr>
        <p:spPr bwMode="auto">
          <a:xfrm>
            <a:off x="8001000" y="1143000"/>
            <a:ext cx="838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el-GR" sz="2400">
                <a:solidFill>
                  <a:srgbClr val="33CCFF"/>
                </a:solidFill>
              </a:rPr>
              <a:t>Na</a:t>
            </a:r>
            <a:r>
              <a:rPr lang="en-US" altLang="el-GR" sz="2400" baseline="30000">
                <a:solidFill>
                  <a:srgbClr val="33CCFF"/>
                </a:solidFill>
              </a:rPr>
              <a:t>+</a:t>
            </a:r>
            <a:endParaRPr lang="en-GB" altLang="el-GR" sz="2400" baseline="30000">
              <a:solidFill>
                <a:srgbClr val="33CCFF"/>
              </a:solidFill>
            </a:endParaRPr>
          </a:p>
        </p:txBody>
      </p:sp>
      <p:sp>
        <p:nvSpPr>
          <p:cNvPr id="3" name="Text Box 12">
            <a:extLst>
              <a:ext uri="{FF2B5EF4-FFF2-40B4-BE49-F238E27FC236}">
                <a16:creationId xmlns:a16="http://schemas.microsoft.com/office/drawing/2014/main" id="{12489148-AEEA-447F-8E97-235CFE5BD837}"/>
              </a:ext>
            </a:extLst>
          </p:cNvPr>
          <p:cNvSpPr txBox="1">
            <a:spLocks noChangeArrowheads="1"/>
          </p:cNvSpPr>
          <p:nvPr/>
        </p:nvSpPr>
        <p:spPr bwMode="auto">
          <a:xfrm>
            <a:off x="8153400" y="3276600"/>
            <a:ext cx="838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el-GR" sz="2400">
                <a:solidFill>
                  <a:srgbClr val="CCFF33"/>
                </a:solidFill>
              </a:rPr>
              <a:t>Cl</a:t>
            </a:r>
            <a:r>
              <a:rPr lang="en-US" altLang="el-GR" sz="2400" baseline="30000">
                <a:solidFill>
                  <a:srgbClr val="CCFF33"/>
                </a:solidFill>
              </a:rPr>
              <a:t>-</a:t>
            </a:r>
            <a:endParaRPr lang="en-GB" altLang="el-GR" sz="2400" baseline="30000">
              <a:solidFill>
                <a:srgbClr val="CCFF33"/>
              </a:solidFill>
            </a:endParaRPr>
          </a:p>
        </p:txBody>
      </p:sp>
      <p:sp>
        <p:nvSpPr>
          <p:cNvPr id="4" name="Text Box 13">
            <a:extLst>
              <a:ext uri="{FF2B5EF4-FFF2-40B4-BE49-F238E27FC236}">
                <a16:creationId xmlns:a16="http://schemas.microsoft.com/office/drawing/2014/main" id="{B30D104E-C401-4CAA-8355-AFB9155F8722}"/>
              </a:ext>
            </a:extLst>
          </p:cNvPr>
          <p:cNvSpPr txBox="1">
            <a:spLocks noChangeArrowheads="1"/>
          </p:cNvSpPr>
          <p:nvPr/>
        </p:nvSpPr>
        <p:spPr bwMode="auto">
          <a:xfrm>
            <a:off x="7772400" y="4572000"/>
            <a:ext cx="1371600" cy="77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el-GR" altLang="el-GR" sz="1800"/>
              <a:t>Κρύσταλλος</a:t>
            </a:r>
          </a:p>
          <a:p>
            <a:pPr algn="ctr" eaLnBrk="1" hangingPunct="1">
              <a:spcBef>
                <a:spcPct val="50000"/>
              </a:spcBef>
              <a:buFontTx/>
              <a:buNone/>
            </a:pPr>
            <a:r>
              <a:rPr lang="en-US" altLang="el-GR" sz="1800"/>
              <a:t>NaCl</a:t>
            </a:r>
            <a:endParaRPr lang="en-GB" altLang="el-GR" sz="1800"/>
          </a:p>
        </p:txBody>
      </p:sp>
      <p:pic>
        <p:nvPicPr>
          <p:cNvPr id="7179" name="Picture 14">
            <a:extLst>
              <a:ext uri="{FF2B5EF4-FFF2-40B4-BE49-F238E27FC236}">
                <a16:creationId xmlns:a16="http://schemas.microsoft.com/office/drawing/2014/main" id="{360BECE2-9486-4D96-9A26-3EE1C1B2285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3124200"/>
            <a:ext cx="2743200" cy="2262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 name="Group 8">
            <a:extLst>
              <a:ext uri="{FF2B5EF4-FFF2-40B4-BE49-F238E27FC236}">
                <a16:creationId xmlns:a16="http://schemas.microsoft.com/office/drawing/2014/main" id="{F0FB5A2A-C9B0-447D-9B0E-06841D4C7404}"/>
              </a:ext>
            </a:extLst>
          </p:cNvPr>
          <p:cNvGrpSpPr>
            <a:grpSpLocks/>
          </p:cNvGrpSpPr>
          <p:nvPr/>
        </p:nvGrpSpPr>
        <p:grpSpPr bwMode="auto">
          <a:xfrm>
            <a:off x="-25400" y="1271588"/>
            <a:ext cx="7772400" cy="4897437"/>
            <a:chOff x="-24705" y="1271759"/>
            <a:chExt cx="7772400" cy="4896544"/>
          </a:xfrm>
        </p:grpSpPr>
        <p:grpSp>
          <p:nvGrpSpPr>
            <p:cNvPr id="7187" name="Group 6">
              <a:extLst>
                <a:ext uri="{FF2B5EF4-FFF2-40B4-BE49-F238E27FC236}">
                  <a16:creationId xmlns:a16="http://schemas.microsoft.com/office/drawing/2014/main" id="{2A514C1B-CB11-43EB-B2CE-CF8604D0D10D}"/>
                </a:ext>
              </a:extLst>
            </p:cNvPr>
            <p:cNvGrpSpPr>
              <a:grpSpLocks/>
            </p:cNvGrpSpPr>
            <p:nvPr/>
          </p:nvGrpSpPr>
          <p:grpSpPr bwMode="auto">
            <a:xfrm>
              <a:off x="-24705" y="1271759"/>
              <a:ext cx="7772400" cy="4896544"/>
              <a:chOff x="-24705" y="1271759"/>
              <a:chExt cx="7772400" cy="4896544"/>
            </a:xfrm>
          </p:grpSpPr>
          <p:sp>
            <p:nvSpPr>
              <p:cNvPr id="6" name="Rectangle 5">
                <a:extLst>
                  <a:ext uri="{FF2B5EF4-FFF2-40B4-BE49-F238E27FC236}">
                    <a16:creationId xmlns:a16="http://schemas.microsoft.com/office/drawing/2014/main" id="{568EBF55-1403-486B-A3A6-5E4FB6B1E240}"/>
                  </a:ext>
                </a:extLst>
              </p:cNvPr>
              <p:cNvSpPr/>
              <p:nvPr/>
            </p:nvSpPr>
            <p:spPr bwMode="auto">
              <a:xfrm>
                <a:off x="-24705" y="1271759"/>
                <a:ext cx="7772400" cy="4896544"/>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a:lstStyle/>
              <a:p>
                <a:pPr eaLnBrk="1" hangingPunct="1">
                  <a:defRPr/>
                </a:pPr>
                <a:endParaRPr lang="en-US">
                  <a:effectLst>
                    <a:outerShdw blurRad="38100" dist="38100" dir="2700000" algn="tl">
                      <a:srgbClr val="000000">
                        <a:alpha val="43137"/>
                      </a:srgbClr>
                    </a:outerShdw>
                  </a:effectLst>
                </a:endParaRPr>
              </a:p>
            </p:txBody>
          </p:sp>
          <p:grpSp>
            <p:nvGrpSpPr>
              <p:cNvPr id="7190" name="Group 4">
                <a:extLst>
                  <a:ext uri="{FF2B5EF4-FFF2-40B4-BE49-F238E27FC236}">
                    <a16:creationId xmlns:a16="http://schemas.microsoft.com/office/drawing/2014/main" id="{111A832F-C74D-4E80-A900-1825DC36F48C}"/>
                  </a:ext>
                </a:extLst>
              </p:cNvPr>
              <p:cNvGrpSpPr>
                <a:grpSpLocks/>
              </p:cNvGrpSpPr>
              <p:nvPr/>
            </p:nvGrpSpPr>
            <p:grpSpPr bwMode="auto">
              <a:xfrm>
                <a:off x="-1760" y="1347051"/>
                <a:ext cx="7668343" cy="4773498"/>
                <a:chOff x="149915" y="1309802"/>
                <a:chExt cx="7668343" cy="4773498"/>
              </a:xfrm>
            </p:grpSpPr>
            <p:pic>
              <p:nvPicPr>
                <p:cNvPr id="7191" name="Picture 3">
                  <a:extLst>
                    <a:ext uri="{FF2B5EF4-FFF2-40B4-BE49-F238E27FC236}">
                      <a16:creationId xmlns:a16="http://schemas.microsoft.com/office/drawing/2014/main" id="{B7B5DD01-7914-4914-8D44-D763252B8C5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56980" y="3429000"/>
                  <a:ext cx="2794000" cy="265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5" name="Group 12">
                  <a:extLst>
                    <a:ext uri="{FF2B5EF4-FFF2-40B4-BE49-F238E27FC236}">
                      <a16:creationId xmlns:a16="http://schemas.microsoft.com/office/drawing/2014/main" id="{C2BA4FA7-DAC6-4B20-B165-F02F446F9461}"/>
                    </a:ext>
                  </a:extLst>
                </p:cNvPr>
                <p:cNvGrpSpPr>
                  <a:grpSpLocks/>
                </p:cNvGrpSpPr>
                <p:nvPr/>
              </p:nvGrpSpPr>
              <p:grpSpPr bwMode="auto">
                <a:xfrm>
                  <a:off x="149915" y="1309802"/>
                  <a:ext cx="6450406" cy="2119198"/>
                  <a:chOff x="1475656" y="1988840"/>
                  <a:chExt cx="6450406" cy="2119198"/>
                </a:xfrm>
              </p:grpSpPr>
              <p:pic>
                <p:nvPicPr>
                  <p:cNvPr id="7" name="Picture 2">
                    <a:extLst>
                      <a:ext uri="{FF2B5EF4-FFF2-40B4-BE49-F238E27FC236}">
                        <a16:creationId xmlns:a16="http://schemas.microsoft.com/office/drawing/2014/main" id="{F7635402-EF76-4592-914E-D5EAC363414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75656" y="1988840"/>
                    <a:ext cx="6450406" cy="2119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5" name="Straight Connector 14">
                    <a:extLst>
                      <a:ext uri="{FF2B5EF4-FFF2-40B4-BE49-F238E27FC236}">
                        <a16:creationId xmlns:a16="http://schemas.microsoft.com/office/drawing/2014/main" id="{A0128607-6048-4493-AA41-9C07CCD8887C}"/>
                      </a:ext>
                    </a:extLst>
                  </p:cNvPr>
                  <p:cNvCxnSpPr/>
                  <p:nvPr/>
                </p:nvCxnSpPr>
                <p:spPr>
                  <a:xfrm flipV="1">
                    <a:off x="4380061" y="1988146"/>
                    <a:ext cx="0" cy="2115752"/>
                  </a:xfrm>
                  <a:prstGeom prst="line">
                    <a:avLst/>
                  </a:prstGeom>
                  <a:ln w="73025"/>
                </p:spPr>
                <p:style>
                  <a:lnRef idx="1">
                    <a:schemeClr val="accent1"/>
                  </a:lnRef>
                  <a:fillRef idx="0">
                    <a:schemeClr val="accent1"/>
                  </a:fillRef>
                  <a:effectRef idx="0">
                    <a:schemeClr val="accent1"/>
                  </a:effectRef>
                  <a:fontRef idx="minor">
                    <a:schemeClr val="tx1"/>
                  </a:fontRef>
                </p:style>
              </p:cxnSp>
            </p:grpSp>
            <p:pic>
              <p:nvPicPr>
                <p:cNvPr id="10" name="Picture 4">
                  <a:extLst>
                    <a:ext uri="{FF2B5EF4-FFF2-40B4-BE49-F238E27FC236}">
                      <a16:creationId xmlns:a16="http://schemas.microsoft.com/office/drawing/2014/main" id="{559D0C7C-35A5-4FA0-9955-E8265516B9F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03171" y="3603924"/>
                  <a:ext cx="1515087" cy="10005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5">
                  <a:extLst>
                    <a:ext uri="{FF2B5EF4-FFF2-40B4-BE49-F238E27FC236}">
                      <a16:creationId xmlns:a16="http://schemas.microsoft.com/office/drawing/2014/main" id="{53A47251-0E39-4688-98D5-7F20634F774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86419" y="3603924"/>
                  <a:ext cx="12192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sp>
          <p:nvSpPr>
            <p:cNvPr id="8" name="TextBox 7">
              <a:extLst>
                <a:ext uri="{FF2B5EF4-FFF2-40B4-BE49-F238E27FC236}">
                  <a16:creationId xmlns:a16="http://schemas.microsoft.com/office/drawing/2014/main" id="{3F11BDF8-627A-4149-9011-58129585B4F7}"/>
                </a:ext>
              </a:extLst>
            </p:cNvPr>
            <p:cNvSpPr txBox="1"/>
            <p:nvPr/>
          </p:nvSpPr>
          <p:spPr>
            <a:xfrm>
              <a:off x="4644133" y="5517547"/>
              <a:ext cx="2376487" cy="461879"/>
            </a:xfrm>
            <a:prstGeom prst="rect">
              <a:avLst/>
            </a:prstGeom>
            <a:noFill/>
          </p:spPr>
          <p:txBody>
            <a:bodyPr>
              <a:spAutoFit/>
            </a:bodyPr>
            <a:lstStyle/>
            <a:p>
              <a:pPr algn="ctr" eaLnBrk="1" hangingPunct="1">
                <a:defRPr/>
              </a:pPr>
              <a:r>
                <a:rPr lang="en-US" b="1" u="sng" dirty="0">
                  <a:effectLst>
                    <a:outerShdw blurRad="38100" dist="38100" dir="2700000" algn="tl">
                      <a:srgbClr val="000000">
                        <a:alpha val="43137"/>
                      </a:srgbClr>
                    </a:outerShdw>
                  </a:effectLst>
                </a:rPr>
                <a:t>Ionic Liquids</a:t>
              </a:r>
            </a:p>
          </p:txBody>
        </p:sp>
      </p:grpSp>
      <p:pic>
        <p:nvPicPr>
          <p:cNvPr id="7192" name="Picture 24">
            <a:extLst>
              <a:ext uri="{FF2B5EF4-FFF2-40B4-BE49-F238E27FC236}">
                <a16:creationId xmlns:a16="http://schemas.microsoft.com/office/drawing/2014/main" id="{1EB820B9-866A-4C2A-8616-D56BF2B1D238}"/>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33400" y="1346200"/>
            <a:ext cx="7391400" cy="4514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93" name="Picture 25">
            <a:extLst>
              <a:ext uri="{FF2B5EF4-FFF2-40B4-BE49-F238E27FC236}">
                <a16:creationId xmlns:a16="http://schemas.microsoft.com/office/drawing/2014/main" id="{5C87D02B-A384-494A-9E96-B88F7FF7C4D5}"/>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55625" y="1371600"/>
            <a:ext cx="7391400" cy="4514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94" name="Picture 26">
            <a:extLst>
              <a:ext uri="{FF2B5EF4-FFF2-40B4-BE49-F238E27FC236}">
                <a16:creationId xmlns:a16="http://schemas.microsoft.com/office/drawing/2014/main" id="{F2F9F636-413E-46EF-B6C5-C3F00B3D248A}"/>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52450" y="1354138"/>
            <a:ext cx="7391400" cy="4514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95" name="Picture 27">
            <a:extLst>
              <a:ext uri="{FF2B5EF4-FFF2-40B4-BE49-F238E27FC236}">
                <a16:creationId xmlns:a16="http://schemas.microsoft.com/office/drawing/2014/main" id="{707E0CB2-1E3B-4B32-A8D3-694CE97BAF53}"/>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33400" y="1346200"/>
            <a:ext cx="7391400" cy="4514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96" name="Picture 28">
            <a:extLst>
              <a:ext uri="{FF2B5EF4-FFF2-40B4-BE49-F238E27FC236}">
                <a16:creationId xmlns:a16="http://schemas.microsoft.com/office/drawing/2014/main" id="{3B406CDF-8894-447C-9908-628313415488}"/>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55625" y="1354138"/>
            <a:ext cx="7391400" cy="4514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97" name="Picture 29">
            <a:extLst>
              <a:ext uri="{FF2B5EF4-FFF2-40B4-BE49-F238E27FC236}">
                <a16:creationId xmlns:a16="http://schemas.microsoft.com/office/drawing/2014/main" id="{8A21FA36-DEBA-412E-B8D5-0354A2CE7160}"/>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52450" y="1346200"/>
            <a:ext cx="7391400" cy="4514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7192"/>
                                        </p:tgtEl>
                                        <p:attrNameLst>
                                          <p:attrName>style.visibility</p:attrName>
                                        </p:attrNameLst>
                                      </p:cBhvr>
                                      <p:to>
                                        <p:strVal val="visible"/>
                                      </p:to>
                                    </p:set>
                                    <p:anim calcmode="lin" valueType="num">
                                      <p:cBhvr>
                                        <p:cTn id="7" dur="500" fill="hold"/>
                                        <p:tgtEl>
                                          <p:spTgt spid="7192"/>
                                        </p:tgtEl>
                                        <p:attrNameLst>
                                          <p:attrName>ppt_w</p:attrName>
                                        </p:attrNameLst>
                                      </p:cBhvr>
                                      <p:tavLst>
                                        <p:tav tm="0">
                                          <p:val>
                                            <p:fltVal val="0"/>
                                          </p:val>
                                        </p:tav>
                                        <p:tav tm="100000">
                                          <p:val>
                                            <p:strVal val="#ppt_w"/>
                                          </p:val>
                                        </p:tav>
                                      </p:tavLst>
                                    </p:anim>
                                    <p:anim calcmode="lin" valueType="num">
                                      <p:cBhvr>
                                        <p:cTn id="8" dur="500" fill="hold"/>
                                        <p:tgtEl>
                                          <p:spTgt spid="7192"/>
                                        </p:tgtEl>
                                        <p:attrNameLst>
                                          <p:attrName>ppt_h</p:attrName>
                                        </p:attrNameLst>
                                      </p:cBhvr>
                                      <p:tavLst>
                                        <p:tav tm="0">
                                          <p:val>
                                            <p:fltVal val="0"/>
                                          </p:val>
                                        </p:tav>
                                        <p:tav tm="100000">
                                          <p:val>
                                            <p:strVal val="#ppt_h"/>
                                          </p:val>
                                        </p:tav>
                                      </p:tavLst>
                                    </p:anim>
                                    <p:animEffect transition="in" filter="fade">
                                      <p:cBhvr>
                                        <p:cTn id="9" dur="500"/>
                                        <p:tgtEl>
                                          <p:spTgt spid="7192"/>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xit" presetSubtype="32" fill="hold" nodeType="clickEffect">
                                  <p:stCondLst>
                                    <p:cond delay="0"/>
                                  </p:stCondLst>
                                  <p:childTnLst>
                                    <p:anim calcmode="lin" valueType="num">
                                      <p:cBhvr>
                                        <p:cTn id="13" dur="500"/>
                                        <p:tgtEl>
                                          <p:spTgt spid="7192"/>
                                        </p:tgtEl>
                                        <p:attrNameLst>
                                          <p:attrName>ppt_w</p:attrName>
                                        </p:attrNameLst>
                                      </p:cBhvr>
                                      <p:tavLst>
                                        <p:tav tm="0">
                                          <p:val>
                                            <p:strVal val="ppt_w"/>
                                          </p:val>
                                        </p:tav>
                                        <p:tav tm="100000">
                                          <p:val>
                                            <p:fltVal val="0"/>
                                          </p:val>
                                        </p:tav>
                                      </p:tavLst>
                                    </p:anim>
                                    <p:anim calcmode="lin" valueType="num">
                                      <p:cBhvr>
                                        <p:cTn id="14" dur="500"/>
                                        <p:tgtEl>
                                          <p:spTgt spid="7192"/>
                                        </p:tgtEl>
                                        <p:attrNameLst>
                                          <p:attrName>ppt_h</p:attrName>
                                        </p:attrNameLst>
                                      </p:cBhvr>
                                      <p:tavLst>
                                        <p:tav tm="0">
                                          <p:val>
                                            <p:strVal val="ppt_h"/>
                                          </p:val>
                                        </p:tav>
                                        <p:tav tm="100000">
                                          <p:val>
                                            <p:fltVal val="0"/>
                                          </p:val>
                                        </p:tav>
                                      </p:tavLst>
                                    </p:anim>
                                    <p:animEffect transition="out" filter="fade">
                                      <p:cBhvr>
                                        <p:cTn id="15" dur="500"/>
                                        <p:tgtEl>
                                          <p:spTgt spid="7192"/>
                                        </p:tgtEl>
                                      </p:cBhvr>
                                    </p:animEffect>
                                    <p:set>
                                      <p:cBhvr>
                                        <p:cTn id="16" dur="1" fill="hold">
                                          <p:stCondLst>
                                            <p:cond delay="499"/>
                                          </p:stCondLst>
                                        </p:cTn>
                                        <p:tgtEl>
                                          <p:spTgt spid="7192"/>
                                        </p:tgtEl>
                                        <p:attrNameLst>
                                          <p:attrName>style.visibility</p:attrName>
                                        </p:attrNameLst>
                                      </p:cBhvr>
                                      <p:to>
                                        <p:strVal val="hidden"/>
                                      </p:to>
                                    </p:set>
                                  </p:childTnLst>
                                </p:cTn>
                              </p:par>
                              <p:par>
                                <p:cTn id="17" presetID="53" presetClass="entr" presetSubtype="16" fill="hold" nodeType="withEffect">
                                  <p:stCondLst>
                                    <p:cond delay="0"/>
                                  </p:stCondLst>
                                  <p:childTnLst>
                                    <p:set>
                                      <p:cBhvr>
                                        <p:cTn id="18" dur="1" fill="hold">
                                          <p:stCondLst>
                                            <p:cond delay="0"/>
                                          </p:stCondLst>
                                        </p:cTn>
                                        <p:tgtEl>
                                          <p:spTgt spid="7193"/>
                                        </p:tgtEl>
                                        <p:attrNameLst>
                                          <p:attrName>style.visibility</p:attrName>
                                        </p:attrNameLst>
                                      </p:cBhvr>
                                      <p:to>
                                        <p:strVal val="visible"/>
                                      </p:to>
                                    </p:set>
                                    <p:anim calcmode="lin" valueType="num">
                                      <p:cBhvr>
                                        <p:cTn id="19" dur="500" fill="hold"/>
                                        <p:tgtEl>
                                          <p:spTgt spid="7193"/>
                                        </p:tgtEl>
                                        <p:attrNameLst>
                                          <p:attrName>ppt_w</p:attrName>
                                        </p:attrNameLst>
                                      </p:cBhvr>
                                      <p:tavLst>
                                        <p:tav tm="0">
                                          <p:val>
                                            <p:fltVal val="0"/>
                                          </p:val>
                                        </p:tav>
                                        <p:tav tm="100000">
                                          <p:val>
                                            <p:strVal val="#ppt_w"/>
                                          </p:val>
                                        </p:tav>
                                      </p:tavLst>
                                    </p:anim>
                                    <p:anim calcmode="lin" valueType="num">
                                      <p:cBhvr>
                                        <p:cTn id="20" dur="500" fill="hold"/>
                                        <p:tgtEl>
                                          <p:spTgt spid="7193"/>
                                        </p:tgtEl>
                                        <p:attrNameLst>
                                          <p:attrName>ppt_h</p:attrName>
                                        </p:attrNameLst>
                                      </p:cBhvr>
                                      <p:tavLst>
                                        <p:tav tm="0">
                                          <p:val>
                                            <p:fltVal val="0"/>
                                          </p:val>
                                        </p:tav>
                                        <p:tav tm="100000">
                                          <p:val>
                                            <p:strVal val="#ppt_h"/>
                                          </p:val>
                                        </p:tav>
                                      </p:tavLst>
                                    </p:anim>
                                    <p:animEffect transition="in" filter="fade">
                                      <p:cBhvr>
                                        <p:cTn id="21" dur="500"/>
                                        <p:tgtEl>
                                          <p:spTgt spid="7193"/>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53" presetClass="exit" presetSubtype="32" fill="hold" nodeType="clickEffect">
                                  <p:stCondLst>
                                    <p:cond delay="0"/>
                                  </p:stCondLst>
                                  <p:childTnLst>
                                    <p:anim calcmode="lin" valueType="num">
                                      <p:cBhvr>
                                        <p:cTn id="25" dur="500"/>
                                        <p:tgtEl>
                                          <p:spTgt spid="7193"/>
                                        </p:tgtEl>
                                        <p:attrNameLst>
                                          <p:attrName>ppt_w</p:attrName>
                                        </p:attrNameLst>
                                      </p:cBhvr>
                                      <p:tavLst>
                                        <p:tav tm="0">
                                          <p:val>
                                            <p:strVal val="ppt_w"/>
                                          </p:val>
                                        </p:tav>
                                        <p:tav tm="100000">
                                          <p:val>
                                            <p:fltVal val="0"/>
                                          </p:val>
                                        </p:tav>
                                      </p:tavLst>
                                    </p:anim>
                                    <p:anim calcmode="lin" valueType="num">
                                      <p:cBhvr>
                                        <p:cTn id="26" dur="500"/>
                                        <p:tgtEl>
                                          <p:spTgt spid="7193"/>
                                        </p:tgtEl>
                                        <p:attrNameLst>
                                          <p:attrName>ppt_h</p:attrName>
                                        </p:attrNameLst>
                                      </p:cBhvr>
                                      <p:tavLst>
                                        <p:tav tm="0">
                                          <p:val>
                                            <p:strVal val="ppt_h"/>
                                          </p:val>
                                        </p:tav>
                                        <p:tav tm="100000">
                                          <p:val>
                                            <p:fltVal val="0"/>
                                          </p:val>
                                        </p:tav>
                                      </p:tavLst>
                                    </p:anim>
                                    <p:animEffect transition="out" filter="fade">
                                      <p:cBhvr>
                                        <p:cTn id="27" dur="500"/>
                                        <p:tgtEl>
                                          <p:spTgt spid="7193"/>
                                        </p:tgtEl>
                                      </p:cBhvr>
                                    </p:animEffect>
                                    <p:set>
                                      <p:cBhvr>
                                        <p:cTn id="28" dur="1" fill="hold">
                                          <p:stCondLst>
                                            <p:cond delay="499"/>
                                          </p:stCondLst>
                                        </p:cTn>
                                        <p:tgtEl>
                                          <p:spTgt spid="7193"/>
                                        </p:tgtEl>
                                        <p:attrNameLst>
                                          <p:attrName>style.visibility</p:attrName>
                                        </p:attrNameLst>
                                      </p:cBhvr>
                                      <p:to>
                                        <p:strVal val="hidden"/>
                                      </p:to>
                                    </p:set>
                                  </p:childTnLst>
                                </p:cTn>
                              </p:par>
                              <p:par>
                                <p:cTn id="29" presetID="53" presetClass="entr" presetSubtype="16" fill="hold" nodeType="withEffect">
                                  <p:stCondLst>
                                    <p:cond delay="0"/>
                                  </p:stCondLst>
                                  <p:childTnLst>
                                    <p:set>
                                      <p:cBhvr>
                                        <p:cTn id="30" dur="1" fill="hold">
                                          <p:stCondLst>
                                            <p:cond delay="0"/>
                                          </p:stCondLst>
                                        </p:cTn>
                                        <p:tgtEl>
                                          <p:spTgt spid="7194"/>
                                        </p:tgtEl>
                                        <p:attrNameLst>
                                          <p:attrName>style.visibility</p:attrName>
                                        </p:attrNameLst>
                                      </p:cBhvr>
                                      <p:to>
                                        <p:strVal val="visible"/>
                                      </p:to>
                                    </p:set>
                                    <p:anim calcmode="lin" valueType="num">
                                      <p:cBhvr>
                                        <p:cTn id="31" dur="500" fill="hold"/>
                                        <p:tgtEl>
                                          <p:spTgt spid="7194"/>
                                        </p:tgtEl>
                                        <p:attrNameLst>
                                          <p:attrName>ppt_w</p:attrName>
                                        </p:attrNameLst>
                                      </p:cBhvr>
                                      <p:tavLst>
                                        <p:tav tm="0">
                                          <p:val>
                                            <p:fltVal val="0"/>
                                          </p:val>
                                        </p:tav>
                                        <p:tav tm="100000">
                                          <p:val>
                                            <p:strVal val="#ppt_w"/>
                                          </p:val>
                                        </p:tav>
                                      </p:tavLst>
                                    </p:anim>
                                    <p:anim calcmode="lin" valueType="num">
                                      <p:cBhvr>
                                        <p:cTn id="32" dur="500" fill="hold"/>
                                        <p:tgtEl>
                                          <p:spTgt spid="7194"/>
                                        </p:tgtEl>
                                        <p:attrNameLst>
                                          <p:attrName>ppt_h</p:attrName>
                                        </p:attrNameLst>
                                      </p:cBhvr>
                                      <p:tavLst>
                                        <p:tav tm="0">
                                          <p:val>
                                            <p:fltVal val="0"/>
                                          </p:val>
                                        </p:tav>
                                        <p:tav tm="100000">
                                          <p:val>
                                            <p:strVal val="#ppt_h"/>
                                          </p:val>
                                        </p:tav>
                                      </p:tavLst>
                                    </p:anim>
                                    <p:animEffect transition="in" filter="fade">
                                      <p:cBhvr>
                                        <p:cTn id="33" dur="500"/>
                                        <p:tgtEl>
                                          <p:spTgt spid="7194"/>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53" presetClass="exit" presetSubtype="32" fill="hold" nodeType="clickEffect">
                                  <p:stCondLst>
                                    <p:cond delay="0"/>
                                  </p:stCondLst>
                                  <p:childTnLst>
                                    <p:anim calcmode="lin" valueType="num">
                                      <p:cBhvr>
                                        <p:cTn id="37" dur="500"/>
                                        <p:tgtEl>
                                          <p:spTgt spid="7194"/>
                                        </p:tgtEl>
                                        <p:attrNameLst>
                                          <p:attrName>ppt_w</p:attrName>
                                        </p:attrNameLst>
                                      </p:cBhvr>
                                      <p:tavLst>
                                        <p:tav tm="0">
                                          <p:val>
                                            <p:strVal val="ppt_w"/>
                                          </p:val>
                                        </p:tav>
                                        <p:tav tm="100000">
                                          <p:val>
                                            <p:fltVal val="0"/>
                                          </p:val>
                                        </p:tav>
                                      </p:tavLst>
                                    </p:anim>
                                    <p:anim calcmode="lin" valueType="num">
                                      <p:cBhvr>
                                        <p:cTn id="38" dur="500"/>
                                        <p:tgtEl>
                                          <p:spTgt spid="7194"/>
                                        </p:tgtEl>
                                        <p:attrNameLst>
                                          <p:attrName>ppt_h</p:attrName>
                                        </p:attrNameLst>
                                      </p:cBhvr>
                                      <p:tavLst>
                                        <p:tav tm="0">
                                          <p:val>
                                            <p:strVal val="ppt_h"/>
                                          </p:val>
                                        </p:tav>
                                        <p:tav tm="100000">
                                          <p:val>
                                            <p:fltVal val="0"/>
                                          </p:val>
                                        </p:tav>
                                      </p:tavLst>
                                    </p:anim>
                                    <p:animEffect transition="out" filter="fade">
                                      <p:cBhvr>
                                        <p:cTn id="39" dur="500"/>
                                        <p:tgtEl>
                                          <p:spTgt spid="7194"/>
                                        </p:tgtEl>
                                      </p:cBhvr>
                                    </p:animEffect>
                                    <p:set>
                                      <p:cBhvr>
                                        <p:cTn id="40" dur="1" fill="hold">
                                          <p:stCondLst>
                                            <p:cond delay="499"/>
                                          </p:stCondLst>
                                        </p:cTn>
                                        <p:tgtEl>
                                          <p:spTgt spid="7194"/>
                                        </p:tgtEl>
                                        <p:attrNameLst>
                                          <p:attrName>style.visibility</p:attrName>
                                        </p:attrNameLst>
                                      </p:cBhvr>
                                      <p:to>
                                        <p:strVal val="hidden"/>
                                      </p:to>
                                    </p:set>
                                  </p:childTnLst>
                                </p:cTn>
                              </p:par>
                              <p:par>
                                <p:cTn id="41" presetID="53" presetClass="entr" presetSubtype="16" fill="hold" nodeType="withEffect">
                                  <p:stCondLst>
                                    <p:cond delay="0"/>
                                  </p:stCondLst>
                                  <p:childTnLst>
                                    <p:set>
                                      <p:cBhvr>
                                        <p:cTn id="42" dur="1" fill="hold">
                                          <p:stCondLst>
                                            <p:cond delay="0"/>
                                          </p:stCondLst>
                                        </p:cTn>
                                        <p:tgtEl>
                                          <p:spTgt spid="7195"/>
                                        </p:tgtEl>
                                        <p:attrNameLst>
                                          <p:attrName>style.visibility</p:attrName>
                                        </p:attrNameLst>
                                      </p:cBhvr>
                                      <p:to>
                                        <p:strVal val="visible"/>
                                      </p:to>
                                    </p:set>
                                    <p:anim calcmode="lin" valueType="num">
                                      <p:cBhvr>
                                        <p:cTn id="43" dur="500" fill="hold"/>
                                        <p:tgtEl>
                                          <p:spTgt spid="7195"/>
                                        </p:tgtEl>
                                        <p:attrNameLst>
                                          <p:attrName>ppt_w</p:attrName>
                                        </p:attrNameLst>
                                      </p:cBhvr>
                                      <p:tavLst>
                                        <p:tav tm="0">
                                          <p:val>
                                            <p:fltVal val="0"/>
                                          </p:val>
                                        </p:tav>
                                        <p:tav tm="100000">
                                          <p:val>
                                            <p:strVal val="#ppt_w"/>
                                          </p:val>
                                        </p:tav>
                                      </p:tavLst>
                                    </p:anim>
                                    <p:anim calcmode="lin" valueType="num">
                                      <p:cBhvr>
                                        <p:cTn id="44" dur="500" fill="hold"/>
                                        <p:tgtEl>
                                          <p:spTgt spid="7195"/>
                                        </p:tgtEl>
                                        <p:attrNameLst>
                                          <p:attrName>ppt_h</p:attrName>
                                        </p:attrNameLst>
                                      </p:cBhvr>
                                      <p:tavLst>
                                        <p:tav tm="0">
                                          <p:val>
                                            <p:fltVal val="0"/>
                                          </p:val>
                                        </p:tav>
                                        <p:tav tm="100000">
                                          <p:val>
                                            <p:strVal val="#ppt_h"/>
                                          </p:val>
                                        </p:tav>
                                      </p:tavLst>
                                    </p:anim>
                                    <p:animEffect transition="in" filter="fade">
                                      <p:cBhvr>
                                        <p:cTn id="45" dur="500"/>
                                        <p:tgtEl>
                                          <p:spTgt spid="7195"/>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53" presetClass="exit" presetSubtype="32" fill="hold" nodeType="clickEffect">
                                  <p:stCondLst>
                                    <p:cond delay="0"/>
                                  </p:stCondLst>
                                  <p:childTnLst>
                                    <p:anim calcmode="lin" valueType="num">
                                      <p:cBhvr>
                                        <p:cTn id="49" dur="500"/>
                                        <p:tgtEl>
                                          <p:spTgt spid="7195"/>
                                        </p:tgtEl>
                                        <p:attrNameLst>
                                          <p:attrName>ppt_w</p:attrName>
                                        </p:attrNameLst>
                                      </p:cBhvr>
                                      <p:tavLst>
                                        <p:tav tm="0">
                                          <p:val>
                                            <p:strVal val="ppt_w"/>
                                          </p:val>
                                        </p:tav>
                                        <p:tav tm="100000">
                                          <p:val>
                                            <p:fltVal val="0"/>
                                          </p:val>
                                        </p:tav>
                                      </p:tavLst>
                                    </p:anim>
                                    <p:anim calcmode="lin" valueType="num">
                                      <p:cBhvr>
                                        <p:cTn id="50" dur="500"/>
                                        <p:tgtEl>
                                          <p:spTgt spid="7195"/>
                                        </p:tgtEl>
                                        <p:attrNameLst>
                                          <p:attrName>ppt_h</p:attrName>
                                        </p:attrNameLst>
                                      </p:cBhvr>
                                      <p:tavLst>
                                        <p:tav tm="0">
                                          <p:val>
                                            <p:strVal val="ppt_h"/>
                                          </p:val>
                                        </p:tav>
                                        <p:tav tm="100000">
                                          <p:val>
                                            <p:fltVal val="0"/>
                                          </p:val>
                                        </p:tav>
                                      </p:tavLst>
                                    </p:anim>
                                    <p:animEffect transition="out" filter="fade">
                                      <p:cBhvr>
                                        <p:cTn id="51" dur="500"/>
                                        <p:tgtEl>
                                          <p:spTgt spid="7195"/>
                                        </p:tgtEl>
                                      </p:cBhvr>
                                    </p:animEffect>
                                    <p:set>
                                      <p:cBhvr>
                                        <p:cTn id="52" dur="1" fill="hold">
                                          <p:stCondLst>
                                            <p:cond delay="499"/>
                                          </p:stCondLst>
                                        </p:cTn>
                                        <p:tgtEl>
                                          <p:spTgt spid="7195"/>
                                        </p:tgtEl>
                                        <p:attrNameLst>
                                          <p:attrName>style.visibility</p:attrName>
                                        </p:attrNameLst>
                                      </p:cBhvr>
                                      <p:to>
                                        <p:strVal val="hidden"/>
                                      </p:to>
                                    </p:set>
                                  </p:childTnLst>
                                </p:cTn>
                              </p:par>
                              <p:par>
                                <p:cTn id="53" presetID="53" presetClass="entr" presetSubtype="16" fill="hold" nodeType="withEffect">
                                  <p:stCondLst>
                                    <p:cond delay="0"/>
                                  </p:stCondLst>
                                  <p:childTnLst>
                                    <p:set>
                                      <p:cBhvr>
                                        <p:cTn id="54" dur="1" fill="hold">
                                          <p:stCondLst>
                                            <p:cond delay="0"/>
                                          </p:stCondLst>
                                        </p:cTn>
                                        <p:tgtEl>
                                          <p:spTgt spid="7196"/>
                                        </p:tgtEl>
                                        <p:attrNameLst>
                                          <p:attrName>style.visibility</p:attrName>
                                        </p:attrNameLst>
                                      </p:cBhvr>
                                      <p:to>
                                        <p:strVal val="visible"/>
                                      </p:to>
                                    </p:set>
                                    <p:anim calcmode="lin" valueType="num">
                                      <p:cBhvr>
                                        <p:cTn id="55" dur="500" fill="hold"/>
                                        <p:tgtEl>
                                          <p:spTgt spid="7196"/>
                                        </p:tgtEl>
                                        <p:attrNameLst>
                                          <p:attrName>ppt_w</p:attrName>
                                        </p:attrNameLst>
                                      </p:cBhvr>
                                      <p:tavLst>
                                        <p:tav tm="0">
                                          <p:val>
                                            <p:fltVal val="0"/>
                                          </p:val>
                                        </p:tav>
                                        <p:tav tm="100000">
                                          <p:val>
                                            <p:strVal val="#ppt_w"/>
                                          </p:val>
                                        </p:tav>
                                      </p:tavLst>
                                    </p:anim>
                                    <p:anim calcmode="lin" valueType="num">
                                      <p:cBhvr>
                                        <p:cTn id="56" dur="500" fill="hold"/>
                                        <p:tgtEl>
                                          <p:spTgt spid="7196"/>
                                        </p:tgtEl>
                                        <p:attrNameLst>
                                          <p:attrName>ppt_h</p:attrName>
                                        </p:attrNameLst>
                                      </p:cBhvr>
                                      <p:tavLst>
                                        <p:tav tm="0">
                                          <p:val>
                                            <p:fltVal val="0"/>
                                          </p:val>
                                        </p:tav>
                                        <p:tav tm="100000">
                                          <p:val>
                                            <p:strVal val="#ppt_h"/>
                                          </p:val>
                                        </p:tav>
                                      </p:tavLst>
                                    </p:anim>
                                    <p:animEffect transition="in" filter="fade">
                                      <p:cBhvr>
                                        <p:cTn id="57" dur="500"/>
                                        <p:tgtEl>
                                          <p:spTgt spid="7196"/>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53" presetClass="exit" presetSubtype="32" fill="hold" nodeType="clickEffect">
                                  <p:stCondLst>
                                    <p:cond delay="0"/>
                                  </p:stCondLst>
                                  <p:childTnLst>
                                    <p:anim calcmode="lin" valueType="num">
                                      <p:cBhvr>
                                        <p:cTn id="61" dur="500"/>
                                        <p:tgtEl>
                                          <p:spTgt spid="7196"/>
                                        </p:tgtEl>
                                        <p:attrNameLst>
                                          <p:attrName>ppt_w</p:attrName>
                                        </p:attrNameLst>
                                      </p:cBhvr>
                                      <p:tavLst>
                                        <p:tav tm="0">
                                          <p:val>
                                            <p:strVal val="ppt_w"/>
                                          </p:val>
                                        </p:tav>
                                        <p:tav tm="100000">
                                          <p:val>
                                            <p:fltVal val="0"/>
                                          </p:val>
                                        </p:tav>
                                      </p:tavLst>
                                    </p:anim>
                                    <p:anim calcmode="lin" valueType="num">
                                      <p:cBhvr>
                                        <p:cTn id="62" dur="500"/>
                                        <p:tgtEl>
                                          <p:spTgt spid="7196"/>
                                        </p:tgtEl>
                                        <p:attrNameLst>
                                          <p:attrName>ppt_h</p:attrName>
                                        </p:attrNameLst>
                                      </p:cBhvr>
                                      <p:tavLst>
                                        <p:tav tm="0">
                                          <p:val>
                                            <p:strVal val="ppt_h"/>
                                          </p:val>
                                        </p:tav>
                                        <p:tav tm="100000">
                                          <p:val>
                                            <p:fltVal val="0"/>
                                          </p:val>
                                        </p:tav>
                                      </p:tavLst>
                                    </p:anim>
                                    <p:animEffect transition="out" filter="fade">
                                      <p:cBhvr>
                                        <p:cTn id="63" dur="500"/>
                                        <p:tgtEl>
                                          <p:spTgt spid="7196"/>
                                        </p:tgtEl>
                                      </p:cBhvr>
                                    </p:animEffect>
                                    <p:set>
                                      <p:cBhvr>
                                        <p:cTn id="64" dur="1" fill="hold">
                                          <p:stCondLst>
                                            <p:cond delay="499"/>
                                          </p:stCondLst>
                                        </p:cTn>
                                        <p:tgtEl>
                                          <p:spTgt spid="7196"/>
                                        </p:tgtEl>
                                        <p:attrNameLst>
                                          <p:attrName>style.visibility</p:attrName>
                                        </p:attrNameLst>
                                      </p:cBhvr>
                                      <p:to>
                                        <p:strVal val="hidden"/>
                                      </p:to>
                                    </p:set>
                                  </p:childTnLst>
                                </p:cTn>
                              </p:par>
                              <p:par>
                                <p:cTn id="65" presetID="53" presetClass="entr" presetSubtype="16" fill="hold" nodeType="withEffect">
                                  <p:stCondLst>
                                    <p:cond delay="0"/>
                                  </p:stCondLst>
                                  <p:childTnLst>
                                    <p:set>
                                      <p:cBhvr>
                                        <p:cTn id="66" dur="1" fill="hold">
                                          <p:stCondLst>
                                            <p:cond delay="0"/>
                                          </p:stCondLst>
                                        </p:cTn>
                                        <p:tgtEl>
                                          <p:spTgt spid="7197"/>
                                        </p:tgtEl>
                                        <p:attrNameLst>
                                          <p:attrName>style.visibility</p:attrName>
                                        </p:attrNameLst>
                                      </p:cBhvr>
                                      <p:to>
                                        <p:strVal val="visible"/>
                                      </p:to>
                                    </p:set>
                                    <p:anim calcmode="lin" valueType="num">
                                      <p:cBhvr>
                                        <p:cTn id="67" dur="500" fill="hold"/>
                                        <p:tgtEl>
                                          <p:spTgt spid="7197"/>
                                        </p:tgtEl>
                                        <p:attrNameLst>
                                          <p:attrName>ppt_w</p:attrName>
                                        </p:attrNameLst>
                                      </p:cBhvr>
                                      <p:tavLst>
                                        <p:tav tm="0">
                                          <p:val>
                                            <p:fltVal val="0"/>
                                          </p:val>
                                        </p:tav>
                                        <p:tav tm="100000">
                                          <p:val>
                                            <p:strVal val="#ppt_w"/>
                                          </p:val>
                                        </p:tav>
                                      </p:tavLst>
                                    </p:anim>
                                    <p:anim calcmode="lin" valueType="num">
                                      <p:cBhvr>
                                        <p:cTn id="68" dur="500" fill="hold"/>
                                        <p:tgtEl>
                                          <p:spTgt spid="7197"/>
                                        </p:tgtEl>
                                        <p:attrNameLst>
                                          <p:attrName>ppt_h</p:attrName>
                                        </p:attrNameLst>
                                      </p:cBhvr>
                                      <p:tavLst>
                                        <p:tav tm="0">
                                          <p:val>
                                            <p:fltVal val="0"/>
                                          </p:val>
                                        </p:tav>
                                        <p:tav tm="100000">
                                          <p:val>
                                            <p:strVal val="#ppt_h"/>
                                          </p:val>
                                        </p:tav>
                                      </p:tavLst>
                                    </p:anim>
                                    <p:animEffect transition="in" filter="fade">
                                      <p:cBhvr>
                                        <p:cTn id="69" dur="500"/>
                                        <p:tgtEl>
                                          <p:spTgt spid="7197"/>
                                        </p:tgtEl>
                                      </p:cBhvr>
                                    </p:animEffect>
                                  </p:childTnLst>
                                </p:cTn>
                              </p:par>
                            </p:childTnLst>
                          </p:cTn>
                        </p:par>
                      </p:childTnLst>
                    </p:cTn>
                  </p:par>
                  <p:par>
                    <p:cTn id="70" fill="hold" nodeType="clickPar">
                      <p:stCondLst>
                        <p:cond delay="indefinite"/>
                      </p:stCondLst>
                      <p:childTnLst>
                        <p:par>
                          <p:cTn id="71" fill="hold" nodeType="withGroup">
                            <p:stCondLst>
                              <p:cond delay="0"/>
                            </p:stCondLst>
                            <p:childTnLst>
                              <p:par>
                                <p:cTn id="72" presetID="53" presetClass="exit" presetSubtype="32" fill="hold" nodeType="clickEffect">
                                  <p:stCondLst>
                                    <p:cond delay="0"/>
                                  </p:stCondLst>
                                  <p:childTnLst>
                                    <p:anim calcmode="lin" valueType="num">
                                      <p:cBhvr>
                                        <p:cTn id="73" dur="500"/>
                                        <p:tgtEl>
                                          <p:spTgt spid="7197"/>
                                        </p:tgtEl>
                                        <p:attrNameLst>
                                          <p:attrName>ppt_w</p:attrName>
                                        </p:attrNameLst>
                                      </p:cBhvr>
                                      <p:tavLst>
                                        <p:tav tm="0">
                                          <p:val>
                                            <p:strVal val="ppt_w"/>
                                          </p:val>
                                        </p:tav>
                                        <p:tav tm="100000">
                                          <p:val>
                                            <p:fltVal val="0"/>
                                          </p:val>
                                        </p:tav>
                                      </p:tavLst>
                                    </p:anim>
                                    <p:anim calcmode="lin" valueType="num">
                                      <p:cBhvr>
                                        <p:cTn id="74" dur="500"/>
                                        <p:tgtEl>
                                          <p:spTgt spid="7197"/>
                                        </p:tgtEl>
                                        <p:attrNameLst>
                                          <p:attrName>ppt_h</p:attrName>
                                        </p:attrNameLst>
                                      </p:cBhvr>
                                      <p:tavLst>
                                        <p:tav tm="0">
                                          <p:val>
                                            <p:strVal val="ppt_h"/>
                                          </p:val>
                                        </p:tav>
                                        <p:tav tm="100000">
                                          <p:val>
                                            <p:fltVal val="0"/>
                                          </p:val>
                                        </p:tav>
                                      </p:tavLst>
                                    </p:anim>
                                    <p:animEffect transition="out" filter="fade">
                                      <p:cBhvr>
                                        <p:cTn id="75" dur="500"/>
                                        <p:tgtEl>
                                          <p:spTgt spid="7197"/>
                                        </p:tgtEl>
                                      </p:cBhvr>
                                    </p:animEffect>
                                    <p:set>
                                      <p:cBhvr>
                                        <p:cTn id="76" dur="1" fill="hold">
                                          <p:stCondLst>
                                            <p:cond delay="499"/>
                                          </p:stCondLst>
                                        </p:cTn>
                                        <p:tgtEl>
                                          <p:spTgt spid="7197"/>
                                        </p:tgtEl>
                                        <p:attrNameLst>
                                          <p:attrName>style.visibility</p:attrName>
                                        </p:attrNameLst>
                                      </p:cBhvr>
                                      <p:to>
                                        <p:strVal val="hidden"/>
                                      </p:to>
                                    </p:set>
                                  </p:childTnLst>
                                </p:cTn>
                              </p:par>
                            </p:childTnLst>
                          </p:cTn>
                        </p:par>
                      </p:childTnLst>
                    </p:cTn>
                  </p:par>
                  <p:par>
                    <p:cTn id="77" fill="hold" nodeType="clickPar">
                      <p:stCondLst>
                        <p:cond delay="indefinite"/>
                      </p:stCondLst>
                      <p:childTnLst>
                        <p:par>
                          <p:cTn id="78" fill="hold" nodeType="withGroup">
                            <p:stCondLst>
                              <p:cond delay="0"/>
                            </p:stCondLst>
                            <p:childTnLst>
                              <p:par>
                                <p:cTn id="79" presetID="53" presetClass="entr" presetSubtype="16" fill="hold" nodeType="click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500" fill="hold"/>
                                        <p:tgtEl>
                                          <p:spTgt spid="9"/>
                                        </p:tgtEl>
                                        <p:attrNameLst>
                                          <p:attrName>ppt_w</p:attrName>
                                        </p:attrNameLst>
                                      </p:cBhvr>
                                      <p:tavLst>
                                        <p:tav tm="0">
                                          <p:val>
                                            <p:fltVal val="0"/>
                                          </p:val>
                                        </p:tav>
                                        <p:tav tm="100000">
                                          <p:val>
                                            <p:strVal val="#ppt_w"/>
                                          </p:val>
                                        </p:tav>
                                      </p:tavLst>
                                    </p:anim>
                                    <p:anim calcmode="lin" valueType="num">
                                      <p:cBhvr>
                                        <p:cTn id="82" dur="500" fill="hold"/>
                                        <p:tgtEl>
                                          <p:spTgt spid="9"/>
                                        </p:tgtEl>
                                        <p:attrNameLst>
                                          <p:attrName>ppt_h</p:attrName>
                                        </p:attrNameLst>
                                      </p:cBhvr>
                                      <p:tavLst>
                                        <p:tav tm="0">
                                          <p:val>
                                            <p:fltVal val="0"/>
                                          </p:val>
                                        </p:tav>
                                        <p:tav tm="100000">
                                          <p:val>
                                            <p:strVal val="#ppt_h"/>
                                          </p:val>
                                        </p:tav>
                                      </p:tavLst>
                                    </p:anim>
                                    <p:animEffect transition="in" filter="fade">
                                      <p:cBhvr>
                                        <p:cTn id="8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a:extLst>
              <a:ext uri="{FF2B5EF4-FFF2-40B4-BE49-F238E27FC236}">
                <a16:creationId xmlns:a16="http://schemas.microsoft.com/office/drawing/2014/main" id="{B4DE0D18-915E-4CC9-A751-197B03FB0988}"/>
              </a:ext>
            </a:extLst>
          </p:cNvPr>
          <p:cNvSpPr txBox="1">
            <a:spLocks noChangeArrowheads="1"/>
          </p:cNvSpPr>
          <p:nvPr/>
        </p:nvSpPr>
        <p:spPr bwMode="auto">
          <a:xfrm>
            <a:off x="685800" y="0"/>
            <a:ext cx="7239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el-GR" altLang="el-GR" sz="2800" b="1" i="1">
                <a:solidFill>
                  <a:schemeClr val="tx2"/>
                </a:solidFill>
              </a:rPr>
              <a:t>Ιοντικός Δεσμός – Κβαντομηχανική θεώρηση</a:t>
            </a:r>
            <a:endParaRPr lang="en-GB" altLang="el-GR" sz="2800" b="1" i="1">
              <a:solidFill>
                <a:schemeClr val="tx2"/>
              </a:solidFill>
            </a:endParaRPr>
          </a:p>
        </p:txBody>
      </p:sp>
      <p:pic>
        <p:nvPicPr>
          <p:cNvPr id="8195" name="Picture 3">
            <a:extLst>
              <a:ext uri="{FF2B5EF4-FFF2-40B4-BE49-F238E27FC236}">
                <a16:creationId xmlns:a16="http://schemas.microsoft.com/office/drawing/2014/main" id="{F9AC450B-2F46-4181-80D8-CBB5CF07495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1143000"/>
            <a:ext cx="4191000" cy="314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6" name="Text Box 4">
            <a:extLst>
              <a:ext uri="{FF2B5EF4-FFF2-40B4-BE49-F238E27FC236}">
                <a16:creationId xmlns:a16="http://schemas.microsoft.com/office/drawing/2014/main" id="{86ABC72F-EA92-41B8-803C-F7112D98EE07}"/>
              </a:ext>
            </a:extLst>
          </p:cNvPr>
          <p:cNvSpPr txBox="1">
            <a:spLocks noChangeArrowheads="1"/>
          </p:cNvSpPr>
          <p:nvPr/>
        </p:nvSpPr>
        <p:spPr bwMode="auto">
          <a:xfrm>
            <a:off x="2209800" y="533400"/>
            <a:ext cx="41148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el-GR" altLang="el-GR" sz="1800"/>
              <a:t>Διάγραμμα κατανομής ηλεκτρονικής πυκνότητας δεσμού</a:t>
            </a:r>
            <a:endParaRPr lang="en-GB" altLang="el-GR" sz="1800"/>
          </a:p>
        </p:txBody>
      </p:sp>
      <p:sp>
        <p:nvSpPr>
          <p:cNvPr id="8197" name="Line 5">
            <a:extLst>
              <a:ext uri="{FF2B5EF4-FFF2-40B4-BE49-F238E27FC236}">
                <a16:creationId xmlns:a16="http://schemas.microsoft.com/office/drawing/2014/main" id="{F47779AF-1BBE-45BD-AD59-8A80C41E3D8C}"/>
              </a:ext>
            </a:extLst>
          </p:cNvPr>
          <p:cNvSpPr>
            <a:spLocks noChangeShapeType="1"/>
          </p:cNvSpPr>
          <p:nvPr/>
        </p:nvSpPr>
        <p:spPr bwMode="auto">
          <a:xfrm flipV="1">
            <a:off x="2057400" y="3352800"/>
            <a:ext cx="1828800" cy="685800"/>
          </a:xfrm>
          <a:prstGeom prst="line">
            <a:avLst/>
          </a:prstGeom>
          <a:noFill/>
          <a:ln w="38100">
            <a:solidFill>
              <a:schemeClr val="hlink"/>
            </a:solidFill>
            <a:round/>
            <a:headEnd/>
            <a:tailEnd type="stealth" w="med" len="med"/>
          </a:ln>
          <a:effectLst/>
        </p:spPr>
        <p:txBody>
          <a:bodyPr/>
          <a:lstStyle/>
          <a:p>
            <a:pPr eaLnBrk="1" hangingPunct="1">
              <a:defRPr/>
            </a:pPr>
            <a:endParaRPr lang="el-GR">
              <a:effectLst>
                <a:outerShdw blurRad="38100" dist="38100" dir="2700000" algn="tl">
                  <a:srgbClr val="000000">
                    <a:alpha val="43137"/>
                  </a:srgbClr>
                </a:outerShdw>
              </a:effectLst>
            </a:endParaRPr>
          </a:p>
        </p:txBody>
      </p:sp>
      <p:sp>
        <p:nvSpPr>
          <p:cNvPr id="8198" name="Line 6">
            <a:extLst>
              <a:ext uri="{FF2B5EF4-FFF2-40B4-BE49-F238E27FC236}">
                <a16:creationId xmlns:a16="http://schemas.microsoft.com/office/drawing/2014/main" id="{767A7602-AEB8-4708-B29E-17570E865F7A}"/>
              </a:ext>
            </a:extLst>
          </p:cNvPr>
          <p:cNvSpPr>
            <a:spLocks noChangeShapeType="1"/>
          </p:cNvSpPr>
          <p:nvPr/>
        </p:nvSpPr>
        <p:spPr bwMode="auto">
          <a:xfrm flipV="1">
            <a:off x="2057400" y="3048000"/>
            <a:ext cx="1143000" cy="990600"/>
          </a:xfrm>
          <a:prstGeom prst="line">
            <a:avLst/>
          </a:prstGeom>
          <a:noFill/>
          <a:ln w="38100">
            <a:solidFill>
              <a:schemeClr val="hlink"/>
            </a:solidFill>
            <a:round/>
            <a:headEnd/>
            <a:tailEnd type="stealth" w="med" len="med"/>
          </a:ln>
          <a:effectLst/>
        </p:spPr>
        <p:txBody>
          <a:bodyPr/>
          <a:lstStyle/>
          <a:p>
            <a:pPr eaLnBrk="1" hangingPunct="1">
              <a:defRPr/>
            </a:pPr>
            <a:endParaRPr lang="el-GR">
              <a:effectLst>
                <a:outerShdw blurRad="38100" dist="38100" dir="2700000" algn="tl">
                  <a:srgbClr val="000000">
                    <a:alpha val="43137"/>
                  </a:srgbClr>
                </a:outerShdw>
              </a:effectLst>
            </a:endParaRPr>
          </a:p>
        </p:txBody>
      </p:sp>
      <p:sp>
        <p:nvSpPr>
          <p:cNvPr id="8200" name="Line 8">
            <a:extLst>
              <a:ext uri="{FF2B5EF4-FFF2-40B4-BE49-F238E27FC236}">
                <a16:creationId xmlns:a16="http://schemas.microsoft.com/office/drawing/2014/main" id="{B0FEB9DB-B937-4FD2-B378-13F827F77648}"/>
              </a:ext>
            </a:extLst>
          </p:cNvPr>
          <p:cNvSpPr>
            <a:spLocks noChangeShapeType="1"/>
          </p:cNvSpPr>
          <p:nvPr/>
        </p:nvSpPr>
        <p:spPr bwMode="auto">
          <a:xfrm flipH="1">
            <a:off x="5334000" y="2590800"/>
            <a:ext cx="1447800" cy="0"/>
          </a:xfrm>
          <a:prstGeom prst="line">
            <a:avLst/>
          </a:prstGeom>
          <a:noFill/>
          <a:ln w="38100">
            <a:solidFill>
              <a:schemeClr val="hlink"/>
            </a:solidFill>
            <a:round/>
            <a:headEnd/>
            <a:tailEnd type="stealth" w="med" len="med"/>
          </a:ln>
          <a:effectLst/>
        </p:spPr>
        <p:txBody>
          <a:bodyPr/>
          <a:lstStyle/>
          <a:p>
            <a:pPr eaLnBrk="1" hangingPunct="1">
              <a:defRPr/>
            </a:pPr>
            <a:endParaRPr lang="el-GR">
              <a:effectLst>
                <a:outerShdw blurRad="38100" dist="38100" dir="2700000" algn="tl">
                  <a:srgbClr val="000000">
                    <a:alpha val="43137"/>
                  </a:srgbClr>
                </a:outerShdw>
              </a:effectLst>
            </a:endParaRPr>
          </a:p>
        </p:txBody>
      </p:sp>
      <p:sp>
        <p:nvSpPr>
          <p:cNvPr id="3" name="Text Box 10">
            <a:extLst>
              <a:ext uri="{FF2B5EF4-FFF2-40B4-BE49-F238E27FC236}">
                <a16:creationId xmlns:a16="http://schemas.microsoft.com/office/drawing/2014/main" id="{5F34341B-D305-4C24-83DD-9D75420FDFCA}"/>
              </a:ext>
            </a:extLst>
          </p:cNvPr>
          <p:cNvSpPr txBox="1">
            <a:spLocks noChangeArrowheads="1"/>
          </p:cNvSpPr>
          <p:nvPr/>
        </p:nvSpPr>
        <p:spPr bwMode="auto">
          <a:xfrm>
            <a:off x="838200" y="2895600"/>
            <a:ext cx="1600200"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l-GR" altLang="el-GR" sz="1800">
                <a:solidFill>
                  <a:srgbClr val="FF99FF"/>
                </a:solidFill>
              </a:rPr>
              <a:t>Πόλωση ηλεκτρονικής πυκνότητας εσωτερικής στοιβάδας </a:t>
            </a:r>
            <a:r>
              <a:rPr lang="en-US" altLang="el-GR" sz="1800">
                <a:solidFill>
                  <a:srgbClr val="FF99FF"/>
                </a:solidFill>
              </a:rPr>
              <a:t>F</a:t>
            </a:r>
            <a:endParaRPr lang="en-GB" altLang="el-GR" sz="1800">
              <a:solidFill>
                <a:srgbClr val="FF99FF"/>
              </a:solidFill>
            </a:endParaRPr>
          </a:p>
        </p:txBody>
      </p:sp>
      <p:sp>
        <p:nvSpPr>
          <p:cNvPr id="8201" name="Text Box 11">
            <a:extLst>
              <a:ext uri="{FF2B5EF4-FFF2-40B4-BE49-F238E27FC236}">
                <a16:creationId xmlns:a16="http://schemas.microsoft.com/office/drawing/2014/main" id="{A7112A63-D21D-4BE0-A0AB-EDADBA7776A8}"/>
              </a:ext>
            </a:extLst>
          </p:cNvPr>
          <p:cNvSpPr txBox="1">
            <a:spLocks noChangeArrowheads="1"/>
          </p:cNvSpPr>
          <p:nvPr/>
        </p:nvSpPr>
        <p:spPr bwMode="auto">
          <a:xfrm>
            <a:off x="6781800" y="1828800"/>
            <a:ext cx="1600200"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l-GR" altLang="el-GR" sz="1800">
                <a:solidFill>
                  <a:srgbClr val="FF99FF"/>
                </a:solidFill>
              </a:rPr>
              <a:t>Πόλωση ηλεκτρονικής πυκνότητας εσωτερικής στοιβάδας </a:t>
            </a:r>
            <a:r>
              <a:rPr lang="en-US" altLang="el-GR" sz="1800">
                <a:solidFill>
                  <a:srgbClr val="FF99FF"/>
                </a:solidFill>
              </a:rPr>
              <a:t>Li</a:t>
            </a:r>
            <a:endParaRPr lang="en-GB" altLang="el-GR" sz="1800">
              <a:solidFill>
                <a:srgbClr val="FF99FF"/>
              </a:solidFill>
            </a:endParaRPr>
          </a:p>
        </p:txBody>
      </p:sp>
      <p:sp>
        <p:nvSpPr>
          <p:cNvPr id="8202" name="Text Box 12">
            <a:extLst>
              <a:ext uri="{FF2B5EF4-FFF2-40B4-BE49-F238E27FC236}">
                <a16:creationId xmlns:a16="http://schemas.microsoft.com/office/drawing/2014/main" id="{AF087C3E-FB83-4EA7-A92E-A5229F17C703}"/>
              </a:ext>
            </a:extLst>
          </p:cNvPr>
          <p:cNvSpPr txBox="1">
            <a:spLocks noChangeArrowheads="1"/>
          </p:cNvSpPr>
          <p:nvPr/>
        </p:nvSpPr>
        <p:spPr bwMode="auto">
          <a:xfrm>
            <a:off x="457200" y="4724400"/>
            <a:ext cx="8077200"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el-GR" altLang="el-GR" sz="1800">
                <a:cs typeface="Times New Roman" panose="02020603050405020304" pitchFamily="18" charset="0"/>
              </a:rPr>
              <a:t>Η </a:t>
            </a:r>
            <a:r>
              <a:rPr lang="el-GR" altLang="el-GR" sz="1800" u="sng">
                <a:solidFill>
                  <a:schemeClr val="tx2"/>
                </a:solidFill>
                <a:cs typeface="Times New Roman" panose="02020603050405020304" pitchFamily="18" charset="0"/>
              </a:rPr>
              <a:t>μεταφορά ηλεκτρονικής πυκνότητας</a:t>
            </a:r>
            <a:r>
              <a:rPr lang="el-GR" altLang="el-GR" sz="1800">
                <a:cs typeface="Times New Roman" panose="02020603050405020304" pitchFamily="18" charset="0"/>
              </a:rPr>
              <a:t> από το ηλεκτροθετικό στο ηλεκτραρνητικό άτομο, η </a:t>
            </a:r>
            <a:r>
              <a:rPr lang="el-GR" altLang="el-GR" sz="1800" u="sng">
                <a:solidFill>
                  <a:schemeClr val="tx2"/>
                </a:solidFill>
                <a:cs typeface="Times New Roman" panose="02020603050405020304" pitchFamily="18" charset="0"/>
              </a:rPr>
              <a:t>δημιουργία ετερώνυμων ιόντων</a:t>
            </a:r>
            <a:r>
              <a:rPr lang="el-GR" altLang="el-GR" sz="1800">
                <a:cs typeface="Times New Roman" panose="02020603050405020304" pitchFamily="18" charset="0"/>
              </a:rPr>
              <a:t> και η </a:t>
            </a:r>
            <a:r>
              <a:rPr lang="el-GR" altLang="el-GR" sz="1800" u="sng">
                <a:solidFill>
                  <a:schemeClr val="tx2"/>
                </a:solidFill>
                <a:cs typeface="Times New Roman" panose="02020603050405020304" pitchFamily="18" charset="0"/>
              </a:rPr>
              <a:t>πόλωση των ηλεκτρονικών πυκνοτήτων των πυρήνων των ατόμων</a:t>
            </a:r>
            <a:r>
              <a:rPr lang="el-GR" altLang="el-GR" sz="1800">
                <a:cs typeface="Times New Roman" panose="02020603050405020304" pitchFamily="18" charset="0"/>
              </a:rPr>
              <a:t>, είναι τα </a:t>
            </a:r>
            <a:r>
              <a:rPr lang="en-US" altLang="el-GR" sz="1800">
                <a:cs typeface="Times New Roman" panose="02020603050405020304" pitchFamily="18" charset="0"/>
              </a:rPr>
              <a:t>                                                                 </a:t>
            </a:r>
            <a:r>
              <a:rPr lang="el-GR" altLang="el-GR" sz="1800">
                <a:solidFill>
                  <a:srgbClr val="FF0066"/>
                </a:solidFill>
                <a:cs typeface="Times New Roman" panose="02020603050405020304" pitchFamily="18" charset="0"/>
              </a:rPr>
              <a:t>τρία θεμελιώδη χαρακτηριστικά του ιοντικού δεσμού</a:t>
            </a:r>
            <a:r>
              <a:rPr lang="el-GR" altLang="el-GR" sz="1800">
                <a:cs typeface="Times New Roman" panose="02020603050405020304" pitchFamily="18" charset="0"/>
              </a:rPr>
              <a:t> </a:t>
            </a:r>
            <a:r>
              <a:rPr lang="en-US" altLang="el-GR" sz="1800">
                <a:cs typeface="Times New Roman" panose="02020603050405020304" pitchFamily="18" charset="0"/>
              </a:rPr>
              <a:t>                                                                             </a:t>
            </a:r>
            <a:r>
              <a:rPr lang="el-GR" altLang="el-GR" sz="1800">
                <a:cs typeface="Times New Roman" panose="02020603050405020304" pitchFamily="18" charset="0"/>
              </a:rPr>
              <a:t>ο οποίος οφείλει την ύπαρξη του σε καθαρές ηλεκτροστατικές δυνάμεις</a:t>
            </a:r>
            <a:endParaRPr lang="en-GB" altLang="el-GR" sz="1800"/>
          </a:p>
        </p:txBody>
      </p:sp>
      <p:grpSp>
        <p:nvGrpSpPr>
          <p:cNvPr id="2" name="Group 18">
            <a:extLst>
              <a:ext uri="{FF2B5EF4-FFF2-40B4-BE49-F238E27FC236}">
                <a16:creationId xmlns:a16="http://schemas.microsoft.com/office/drawing/2014/main" id="{222126A1-2F49-4B52-BDC5-07E52BF7B7E3}"/>
              </a:ext>
            </a:extLst>
          </p:cNvPr>
          <p:cNvGrpSpPr>
            <a:grpSpLocks/>
          </p:cNvGrpSpPr>
          <p:nvPr/>
        </p:nvGrpSpPr>
        <p:grpSpPr bwMode="auto">
          <a:xfrm>
            <a:off x="1000125" y="3214688"/>
            <a:ext cx="7072313" cy="3643312"/>
            <a:chOff x="928662" y="1142984"/>
            <a:chExt cx="7072362" cy="3643338"/>
          </a:xfrm>
        </p:grpSpPr>
        <p:grpSp>
          <p:nvGrpSpPr>
            <p:cNvPr id="8232" name="Group 15">
              <a:extLst>
                <a:ext uri="{FF2B5EF4-FFF2-40B4-BE49-F238E27FC236}">
                  <a16:creationId xmlns:a16="http://schemas.microsoft.com/office/drawing/2014/main" id="{25A8EE79-9E08-467D-B6DD-94F588A2CEF3}"/>
                </a:ext>
              </a:extLst>
            </p:cNvPr>
            <p:cNvGrpSpPr>
              <a:grpSpLocks/>
            </p:cNvGrpSpPr>
            <p:nvPr/>
          </p:nvGrpSpPr>
          <p:grpSpPr bwMode="auto">
            <a:xfrm>
              <a:off x="928662" y="1142984"/>
              <a:ext cx="7072362" cy="3643338"/>
              <a:chOff x="928662" y="1142984"/>
              <a:chExt cx="7072362" cy="3643338"/>
            </a:xfrm>
          </p:grpSpPr>
          <p:grpSp>
            <p:nvGrpSpPr>
              <p:cNvPr id="8235" name="Group 13">
                <a:extLst>
                  <a:ext uri="{FF2B5EF4-FFF2-40B4-BE49-F238E27FC236}">
                    <a16:creationId xmlns:a16="http://schemas.microsoft.com/office/drawing/2014/main" id="{51384019-3317-486E-AE59-0F685C899AC8}"/>
                  </a:ext>
                </a:extLst>
              </p:cNvPr>
              <p:cNvGrpSpPr>
                <a:grpSpLocks/>
              </p:cNvGrpSpPr>
              <p:nvPr/>
            </p:nvGrpSpPr>
            <p:grpSpPr bwMode="auto">
              <a:xfrm>
                <a:off x="928662" y="1142984"/>
                <a:ext cx="7072362" cy="3643338"/>
                <a:chOff x="928662" y="1142984"/>
                <a:chExt cx="7072362" cy="3643338"/>
              </a:xfrm>
            </p:grpSpPr>
            <p:sp>
              <p:nvSpPr>
                <p:cNvPr id="11" name="Rounded Rectangle 10">
                  <a:extLst>
                    <a:ext uri="{FF2B5EF4-FFF2-40B4-BE49-F238E27FC236}">
                      <a16:creationId xmlns:a16="http://schemas.microsoft.com/office/drawing/2014/main" id="{189C3152-C378-4EF5-B75B-911AB95682B3}"/>
                    </a:ext>
                  </a:extLst>
                </p:cNvPr>
                <p:cNvSpPr/>
                <p:nvPr/>
              </p:nvSpPr>
              <p:spPr bwMode="auto">
                <a:xfrm>
                  <a:off x="928662" y="1142984"/>
                  <a:ext cx="7072362" cy="3643338"/>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a:lstStyle/>
                <a:p>
                  <a:pPr eaLnBrk="1" hangingPunct="1">
                    <a:defRPr/>
                  </a:pPr>
                  <a:endParaRPr lang="el-GR">
                    <a:effectLst>
                      <a:outerShdw blurRad="38100" dist="38100" dir="2700000" algn="tl">
                        <a:srgbClr val="000000">
                          <a:alpha val="43137"/>
                        </a:srgbClr>
                      </a:outerShdw>
                    </a:effectLst>
                  </a:endParaRPr>
                </a:p>
              </p:txBody>
            </p:sp>
            <p:sp>
              <p:nvSpPr>
                <p:cNvPr id="12" name="Oval 11">
                  <a:extLst>
                    <a:ext uri="{FF2B5EF4-FFF2-40B4-BE49-F238E27FC236}">
                      <a16:creationId xmlns:a16="http://schemas.microsoft.com/office/drawing/2014/main" id="{6E763527-0A6E-4A56-A7BF-55AA59996C8D}"/>
                    </a:ext>
                  </a:extLst>
                </p:cNvPr>
                <p:cNvSpPr/>
                <p:nvPr/>
              </p:nvSpPr>
              <p:spPr bwMode="auto">
                <a:xfrm>
                  <a:off x="4143372" y="2428868"/>
                  <a:ext cx="642941" cy="642942"/>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a:lstStyle/>
                <a:p>
                  <a:pPr eaLnBrk="1" hangingPunct="1">
                    <a:defRPr/>
                  </a:pPr>
                  <a:endParaRPr lang="el-GR">
                    <a:effectLst>
                      <a:outerShdw blurRad="38100" dist="38100" dir="2700000" algn="tl">
                        <a:srgbClr val="000000">
                          <a:alpha val="43137"/>
                        </a:srgbClr>
                      </a:outerShdw>
                    </a:effectLst>
                  </a:endParaRPr>
                </a:p>
              </p:txBody>
            </p:sp>
            <p:sp>
              <p:nvSpPr>
                <p:cNvPr id="13" name="Oval 12">
                  <a:extLst>
                    <a:ext uri="{FF2B5EF4-FFF2-40B4-BE49-F238E27FC236}">
                      <a16:creationId xmlns:a16="http://schemas.microsoft.com/office/drawing/2014/main" id="{A26422DF-CC7A-4713-AB99-4546A52C25A8}"/>
                    </a:ext>
                  </a:extLst>
                </p:cNvPr>
                <p:cNvSpPr/>
                <p:nvPr/>
              </p:nvSpPr>
              <p:spPr bwMode="auto">
                <a:xfrm>
                  <a:off x="1214414" y="1928802"/>
                  <a:ext cx="1357322" cy="1285884"/>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a:lstStyle/>
                <a:p>
                  <a:pPr eaLnBrk="1" hangingPunct="1">
                    <a:defRPr/>
                  </a:pPr>
                  <a:endParaRPr lang="el-GR">
                    <a:effectLst>
                      <a:outerShdw blurRad="38100" dist="38100" dir="2700000" algn="tl">
                        <a:srgbClr val="000000">
                          <a:alpha val="43137"/>
                        </a:srgbClr>
                      </a:outerShdw>
                    </a:effectLst>
                  </a:endParaRPr>
                </a:p>
              </p:txBody>
            </p:sp>
          </p:grpSp>
          <p:sp>
            <p:nvSpPr>
              <p:cNvPr id="15" name="TextBox 14">
                <a:extLst>
                  <a:ext uri="{FF2B5EF4-FFF2-40B4-BE49-F238E27FC236}">
                    <a16:creationId xmlns:a16="http://schemas.microsoft.com/office/drawing/2014/main" id="{83B01084-E95B-42A8-95C1-73ABBE1FE896}"/>
                  </a:ext>
                </a:extLst>
              </p:cNvPr>
              <p:cNvSpPr txBox="1"/>
              <p:nvPr/>
            </p:nvSpPr>
            <p:spPr>
              <a:xfrm>
                <a:off x="1643042" y="2285992"/>
                <a:ext cx="500066" cy="461965"/>
              </a:xfrm>
              <a:prstGeom prst="rect">
                <a:avLst/>
              </a:prstGeom>
              <a:noFill/>
            </p:spPr>
            <p:txBody>
              <a:bodyPr>
                <a:spAutoFit/>
              </a:bodyPr>
              <a:lstStyle/>
              <a:p>
                <a:pPr eaLnBrk="1" hangingPunct="1">
                  <a:defRPr/>
                </a:pPr>
                <a:r>
                  <a:rPr lang="en-US" dirty="0">
                    <a:effectLst>
                      <a:outerShdw blurRad="38100" dist="38100" dir="2700000" algn="tl">
                        <a:srgbClr val="000000">
                          <a:alpha val="43137"/>
                        </a:srgbClr>
                      </a:outerShdw>
                    </a:effectLst>
                  </a:rPr>
                  <a:t>F</a:t>
                </a:r>
                <a:r>
                  <a:rPr lang="en-US" baseline="30000" dirty="0">
                    <a:effectLst>
                      <a:outerShdw blurRad="38100" dist="38100" dir="2700000" algn="tl">
                        <a:srgbClr val="000000">
                          <a:alpha val="43137"/>
                        </a:srgbClr>
                      </a:outerShdw>
                    </a:effectLst>
                  </a:rPr>
                  <a:t>-</a:t>
                </a:r>
                <a:endParaRPr lang="el-GR" baseline="30000" dirty="0">
                  <a:effectLst>
                    <a:outerShdw blurRad="38100" dist="38100" dir="2700000" algn="tl">
                      <a:srgbClr val="000000">
                        <a:alpha val="43137"/>
                      </a:srgbClr>
                    </a:outerShdw>
                  </a:effectLst>
                </a:endParaRPr>
              </a:p>
            </p:txBody>
          </p:sp>
        </p:grpSp>
        <p:sp>
          <p:nvSpPr>
            <p:cNvPr id="17" name="TextBox 16">
              <a:extLst>
                <a:ext uri="{FF2B5EF4-FFF2-40B4-BE49-F238E27FC236}">
                  <a16:creationId xmlns:a16="http://schemas.microsoft.com/office/drawing/2014/main" id="{C85849D7-9B45-4313-86D7-357451402449}"/>
                </a:ext>
              </a:extLst>
            </p:cNvPr>
            <p:cNvSpPr txBox="1"/>
            <p:nvPr/>
          </p:nvSpPr>
          <p:spPr>
            <a:xfrm>
              <a:off x="3786182" y="1928802"/>
              <a:ext cx="1643074" cy="461966"/>
            </a:xfrm>
            <a:prstGeom prst="rect">
              <a:avLst/>
            </a:prstGeom>
            <a:noFill/>
          </p:spPr>
          <p:txBody>
            <a:bodyPr>
              <a:spAutoFit/>
            </a:bodyPr>
            <a:lstStyle/>
            <a:p>
              <a:pPr eaLnBrk="1" hangingPunct="1">
                <a:defRPr/>
              </a:pPr>
              <a:r>
                <a:rPr lang="en-US" dirty="0">
                  <a:effectLst>
                    <a:outerShdw blurRad="38100" dist="38100" dir="2700000" algn="tl">
                      <a:srgbClr val="000000">
                        <a:alpha val="43137"/>
                      </a:srgbClr>
                    </a:outerShdw>
                  </a:effectLst>
                </a:rPr>
                <a:t>Li Nucleus</a:t>
              </a:r>
              <a:endParaRPr lang="el-GR" baseline="30000" dirty="0">
                <a:effectLst>
                  <a:outerShdw blurRad="38100" dist="38100" dir="2700000" algn="tl">
                    <a:srgbClr val="000000">
                      <a:alpha val="43137"/>
                    </a:srgbClr>
                  </a:outerShdw>
                </a:effectLst>
              </a:endParaRPr>
            </a:p>
          </p:txBody>
        </p:sp>
        <p:sp>
          <p:nvSpPr>
            <p:cNvPr id="18" name="TextBox 17">
              <a:extLst>
                <a:ext uri="{FF2B5EF4-FFF2-40B4-BE49-F238E27FC236}">
                  <a16:creationId xmlns:a16="http://schemas.microsoft.com/office/drawing/2014/main" id="{310DF525-76BF-439A-8448-F1ED30AA32C2}"/>
                </a:ext>
              </a:extLst>
            </p:cNvPr>
            <p:cNvSpPr txBox="1"/>
            <p:nvPr/>
          </p:nvSpPr>
          <p:spPr>
            <a:xfrm>
              <a:off x="4214810" y="2500306"/>
              <a:ext cx="571504" cy="461966"/>
            </a:xfrm>
            <a:prstGeom prst="rect">
              <a:avLst/>
            </a:prstGeom>
            <a:noFill/>
          </p:spPr>
          <p:txBody>
            <a:bodyPr>
              <a:spAutoFit/>
            </a:bodyPr>
            <a:lstStyle/>
            <a:p>
              <a:pPr algn="ctr" eaLnBrk="1" hangingPunct="1">
                <a:defRPr/>
              </a:pPr>
              <a:r>
                <a:rPr lang="en-US" dirty="0">
                  <a:effectLst>
                    <a:outerShdw blurRad="38100" dist="38100" dir="2700000" algn="tl">
                      <a:srgbClr val="000000">
                        <a:alpha val="43137"/>
                      </a:srgbClr>
                    </a:outerShdw>
                  </a:effectLst>
                </a:rPr>
                <a:t>n+</a:t>
              </a:r>
              <a:endParaRPr lang="el-GR" baseline="30000" dirty="0">
                <a:effectLst>
                  <a:outerShdw blurRad="38100" dist="38100" dir="2700000" algn="tl">
                    <a:srgbClr val="000000">
                      <a:alpha val="43137"/>
                    </a:srgbClr>
                  </a:outerShdw>
                </a:effectLst>
              </a:endParaRPr>
            </a:p>
          </p:txBody>
        </p:sp>
      </p:grpSp>
      <p:sp>
        <p:nvSpPr>
          <p:cNvPr id="20" name="Left Arrow 19">
            <a:extLst>
              <a:ext uri="{FF2B5EF4-FFF2-40B4-BE49-F238E27FC236}">
                <a16:creationId xmlns:a16="http://schemas.microsoft.com/office/drawing/2014/main" id="{FF50AAB9-C2F8-4514-BF46-4EB543EA46C3}"/>
              </a:ext>
            </a:extLst>
          </p:cNvPr>
          <p:cNvSpPr/>
          <p:nvPr/>
        </p:nvSpPr>
        <p:spPr bwMode="auto">
          <a:xfrm>
            <a:off x="3500438" y="4714875"/>
            <a:ext cx="714375" cy="214313"/>
          </a:xfrm>
          <a:prstGeom prst="leftArrow">
            <a:avLst/>
          </a:prstGeom>
          <a:solidFill>
            <a:schemeClr val="accent1"/>
          </a:solidFill>
          <a:ln w="9525" cap="flat" cmpd="sng" algn="ctr">
            <a:solidFill>
              <a:schemeClr val="tx1"/>
            </a:solidFill>
            <a:prstDash val="solid"/>
            <a:round/>
            <a:headEnd type="none" w="med" len="med"/>
            <a:tailEnd type="none" w="med" len="med"/>
          </a:ln>
          <a:effectLst/>
        </p:spPr>
        <p:txBody>
          <a:bodyPr/>
          <a:lstStyle/>
          <a:p>
            <a:pPr eaLnBrk="1" hangingPunct="1">
              <a:defRPr/>
            </a:pPr>
            <a:endParaRPr lang="el-GR">
              <a:effectLst>
                <a:outerShdw blurRad="38100" dist="38100" dir="2700000" algn="tl">
                  <a:srgbClr val="000000">
                    <a:alpha val="43137"/>
                  </a:srgbClr>
                </a:outerShdw>
              </a:effectLst>
            </a:endParaRPr>
          </a:p>
        </p:txBody>
      </p:sp>
      <p:grpSp>
        <p:nvGrpSpPr>
          <p:cNvPr id="5" name="Group 27">
            <a:extLst>
              <a:ext uri="{FF2B5EF4-FFF2-40B4-BE49-F238E27FC236}">
                <a16:creationId xmlns:a16="http://schemas.microsoft.com/office/drawing/2014/main" id="{025DC359-8A82-45B9-BDE2-8AC21B3AA0F3}"/>
              </a:ext>
            </a:extLst>
          </p:cNvPr>
          <p:cNvGrpSpPr>
            <a:grpSpLocks/>
          </p:cNvGrpSpPr>
          <p:nvPr/>
        </p:nvGrpSpPr>
        <p:grpSpPr bwMode="auto">
          <a:xfrm>
            <a:off x="4535488" y="3286125"/>
            <a:ext cx="3251200" cy="2857500"/>
            <a:chOff x="4536280" y="3286125"/>
            <a:chExt cx="3250430" cy="2857519"/>
          </a:xfrm>
        </p:grpSpPr>
        <p:cxnSp>
          <p:nvCxnSpPr>
            <p:cNvPr id="8227" name="Straight Connector 21">
              <a:extLst>
                <a:ext uri="{FF2B5EF4-FFF2-40B4-BE49-F238E27FC236}">
                  <a16:creationId xmlns:a16="http://schemas.microsoft.com/office/drawing/2014/main" id="{868428A0-9488-43AE-9F07-FBE5C2373259}"/>
                </a:ext>
              </a:extLst>
            </p:cNvPr>
            <p:cNvCxnSpPr>
              <a:cxnSpLocks noChangeShapeType="1"/>
              <a:stCxn id="12" idx="0"/>
            </p:cNvCxnSpPr>
            <p:nvPr/>
          </p:nvCxnSpPr>
          <p:spPr bwMode="auto">
            <a:xfrm rot="5400000" flipH="1" flipV="1">
              <a:off x="4518433" y="3303972"/>
              <a:ext cx="1214422" cy="1178727"/>
            </a:xfrm>
            <a:prstGeom prst="line">
              <a:avLst/>
            </a:prstGeom>
            <a:noFill/>
            <a:ln w="25400" algn="ctr">
              <a:solidFill>
                <a:schemeClr val="tx1"/>
              </a:solidFill>
              <a:round/>
              <a:headEnd/>
              <a:tailEnd/>
            </a:ln>
            <a:extLst>
              <a:ext uri="{909E8E84-426E-40DD-AFC4-6F175D3DCCD1}">
                <a14:hiddenFill xmlns:a14="http://schemas.microsoft.com/office/drawing/2010/main">
                  <a:noFill/>
                </a14:hiddenFill>
              </a:ext>
            </a:extLst>
          </p:spPr>
        </p:cxnSp>
        <p:cxnSp>
          <p:nvCxnSpPr>
            <p:cNvPr id="8228" name="Straight Connector 23">
              <a:extLst>
                <a:ext uri="{FF2B5EF4-FFF2-40B4-BE49-F238E27FC236}">
                  <a16:creationId xmlns:a16="http://schemas.microsoft.com/office/drawing/2014/main" id="{3A0BBDE8-657B-4407-9696-17DCC7F9D24B}"/>
                </a:ext>
              </a:extLst>
            </p:cNvPr>
            <p:cNvCxnSpPr>
              <a:cxnSpLocks noChangeShapeType="1"/>
              <a:stCxn id="12" idx="4"/>
            </p:cNvCxnSpPr>
            <p:nvPr/>
          </p:nvCxnSpPr>
          <p:spPr bwMode="auto">
            <a:xfrm rot="16200000" flipH="1">
              <a:off x="4732723" y="4947045"/>
              <a:ext cx="1000156" cy="1393041"/>
            </a:xfrm>
            <a:prstGeom prst="line">
              <a:avLst/>
            </a:prstGeom>
            <a:noFill/>
            <a:ln w="25400" algn="ctr">
              <a:solidFill>
                <a:schemeClr val="tx1"/>
              </a:solidFill>
              <a:round/>
              <a:headEnd/>
              <a:tailEnd/>
            </a:ln>
            <a:extLst>
              <a:ext uri="{909E8E84-426E-40DD-AFC4-6F175D3DCCD1}">
                <a14:hiddenFill xmlns:a14="http://schemas.microsoft.com/office/drawing/2010/main">
                  <a:noFill/>
                </a14:hiddenFill>
              </a:ext>
            </a:extLst>
          </p:spPr>
        </p:cxnSp>
        <p:sp>
          <p:nvSpPr>
            <p:cNvPr id="25" name="TextBox 24">
              <a:extLst>
                <a:ext uri="{FF2B5EF4-FFF2-40B4-BE49-F238E27FC236}">
                  <a16:creationId xmlns:a16="http://schemas.microsoft.com/office/drawing/2014/main" id="{B2C5D90C-6532-4417-A656-9724FEE3C2F7}"/>
                </a:ext>
              </a:extLst>
            </p:cNvPr>
            <p:cNvSpPr txBox="1"/>
            <p:nvPr/>
          </p:nvSpPr>
          <p:spPr>
            <a:xfrm>
              <a:off x="5858354" y="4214819"/>
              <a:ext cx="1928356" cy="830268"/>
            </a:xfrm>
            <a:prstGeom prst="rect">
              <a:avLst/>
            </a:prstGeom>
            <a:noFill/>
          </p:spPr>
          <p:txBody>
            <a:bodyPr>
              <a:spAutoFit/>
            </a:bodyPr>
            <a:lstStyle/>
            <a:p>
              <a:pPr algn="ctr" eaLnBrk="1" hangingPunct="1">
                <a:defRPr/>
              </a:pPr>
              <a:r>
                <a:rPr lang="en-US" dirty="0" err="1">
                  <a:effectLst>
                    <a:outerShdw blurRad="38100" dist="38100" dir="2700000" algn="tl">
                      <a:srgbClr val="000000">
                        <a:alpha val="43137"/>
                      </a:srgbClr>
                    </a:outerShdw>
                  </a:effectLst>
                </a:rPr>
                <a:t>Antibonding</a:t>
              </a:r>
              <a:r>
                <a:rPr lang="en-US" dirty="0">
                  <a:effectLst>
                    <a:outerShdw blurRad="38100" dist="38100" dir="2700000" algn="tl">
                      <a:srgbClr val="000000">
                        <a:alpha val="43137"/>
                      </a:srgbClr>
                    </a:outerShdw>
                  </a:effectLst>
                </a:rPr>
                <a:t> area</a:t>
              </a:r>
              <a:endParaRPr lang="el-GR" baseline="30000" dirty="0">
                <a:effectLst>
                  <a:outerShdw blurRad="38100" dist="38100" dir="2700000" algn="tl">
                    <a:srgbClr val="000000">
                      <a:alpha val="43137"/>
                    </a:srgbClr>
                  </a:outerShdw>
                </a:effectLst>
              </a:endParaRPr>
            </a:p>
          </p:txBody>
        </p:sp>
        <p:sp>
          <p:nvSpPr>
            <p:cNvPr id="26" name="Moon 25">
              <a:extLst>
                <a:ext uri="{FF2B5EF4-FFF2-40B4-BE49-F238E27FC236}">
                  <a16:creationId xmlns:a16="http://schemas.microsoft.com/office/drawing/2014/main" id="{B8B016EA-3346-4CC2-ACE2-41C8DD092FC0}"/>
                </a:ext>
              </a:extLst>
            </p:cNvPr>
            <p:cNvSpPr/>
            <p:nvPr/>
          </p:nvSpPr>
          <p:spPr bwMode="auto">
            <a:xfrm rot="10800000">
              <a:off x="4715625" y="3929067"/>
              <a:ext cx="1071309" cy="1643073"/>
            </a:xfrm>
            <a:prstGeom prst="moon">
              <a:avLst/>
            </a:prstGeom>
            <a:noFill/>
            <a:ln w="25400" cap="flat" cmpd="sng" algn="ctr">
              <a:solidFill>
                <a:schemeClr val="bg1"/>
              </a:solidFill>
              <a:prstDash val="solid"/>
              <a:round/>
              <a:headEnd type="none" w="med" len="med"/>
              <a:tailEnd type="none" w="med" len="med"/>
            </a:ln>
            <a:effectLst/>
          </p:spPr>
          <p:txBody>
            <a:bodyPr/>
            <a:lstStyle/>
            <a:p>
              <a:pPr eaLnBrk="1" hangingPunct="1">
                <a:defRPr/>
              </a:pPr>
              <a:endParaRPr lang="el-GR">
                <a:effectLst>
                  <a:outerShdw blurRad="38100" dist="38100" dir="2700000" algn="tl">
                    <a:srgbClr val="000000">
                      <a:alpha val="43137"/>
                    </a:srgbClr>
                  </a:outerShdw>
                </a:effectLst>
              </a:endParaRPr>
            </a:p>
          </p:txBody>
        </p:sp>
        <p:sp>
          <p:nvSpPr>
            <p:cNvPr id="27" name="TextBox 26">
              <a:extLst>
                <a:ext uri="{FF2B5EF4-FFF2-40B4-BE49-F238E27FC236}">
                  <a16:creationId xmlns:a16="http://schemas.microsoft.com/office/drawing/2014/main" id="{68C64CCF-E77B-4DF7-9034-B3EFB59012DE}"/>
                </a:ext>
              </a:extLst>
            </p:cNvPr>
            <p:cNvSpPr txBox="1"/>
            <p:nvPr/>
          </p:nvSpPr>
          <p:spPr>
            <a:xfrm>
              <a:off x="5286989" y="4286257"/>
              <a:ext cx="428523" cy="461966"/>
            </a:xfrm>
            <a:prstGeom prst="rect">
              <a:avLst/>
            </a:prstGeom>
            <a:noFill/>
          </p:spPr>
          <p:txBody>
            <a:bodyPr>
              <a:spAutoFit/>
            </a:bodyPr>
            <a:lstStyle/>
            <a:p>
              <a:pPr eaLnBrk="1" hangingPunct="1">
                <a:defRPr/>
              </a:pPr>
              <a:r>
                <a:rPr lang="en-US" b="1" dirty="0">
                  <a:solidFill>
                    <a:schemeClr val="bg1"/>
                  </a:solidFill>
                  <a:effectLst>
                    <a:outerShdw blurRad="38100" dist="38100" dir="2700000" algn="tl">
                      <a:srgbClr val="000000">
                        <a:alpha val="43137"/>
                      </a:srgbClr>
                    </a:outerShdw>
                  </a:effectLst>
                </a:rPr>
                <a:t>e</a:t>
              </a:r>
              <a:r>
                <a:rPr lang="en-US" b="1" baseline="30000" dirty="0">
                  <a:solidFill>
                    <a:schemeClr val="bg1"/>
                  </a:solidFill>
                  <a:effectLst>
                    <a:outerShdw blurRad="38100" dist="38100" dir="2700000" algn="tl">
                      <a:srgbClr val="000000">
                        <a:alpha val="43137"/>
                      </a:srgbClr>
                    </a:outerShdw>
                  </a:effectLst>
                </a:rPr>
                <a:t>-</a:t>
              </a:r>
              <a:endParaRPr lang="el-GR" b="1" baseline="30000" dirty="0">
                <a:solidFill>
                  <a:schemeClr val="bg1"/>
                </a:solidFill>
                <a:effectLst>
                  <a:outerShdw blurRad="38100" dist="38100" dir="2700000" algn="tl">
                    <a:srgbClr val="000000">
                      <a:alpha val="43137"/>
                    </a:srgbClr>
                  </a:outerShdw>
                </a:effectLst>
              </a:endParaRPr>
            </a:p>
          </p:txBody>
        </p:sp>
      </p:grpSp>
      <p:sp>
        <p:nvSpPr>
          <p:cNvPr id="29" name="Left Arrow 28">
            <a:extLst>
              <a:ext uri="{FF2B5EF4-FFF2-40B4-BE49-F238E27FC236}">
                <a16:creationId xmlns:a16="http://schemas.microsoft.com/office/drawing/2014/main" id="{5C45DD0F-3790-4607-B323-FE4DE66022B7}"/>
              </a:ext>
            </a:extLst>
          </p:cNvPr>
          <p:cNvSpPr/>
          <p:nvPr/>
        </p:nvSpPr>
        <p:spPr bwMode="auto">
          <a:xfrm rot="10800000">
            <a:off x="4857750" y="4714875"/>
            <a:ext cx="714375" cy="214313"/>
          </a:xfrm>
          <a:prstGeom prst="leftArrow">
            <a:avLst/>
          </a:prstGeom>
          <a:solidFill>
            <a:schemeClr val="accent1"/>
          </a:solidFill>
          <a:ln w="9525" cap="flat" cmpd="sng" algn="ctr">
            <a:solidFill>
              <a:schemeClr val="tx1"/>
            </a:solidFill>
            <a:prstDash val="solid"/>
            <a:round/>
            <a:headEnd type="none" w="med" len="med"/>
            <a:tailEnd type="none" w="med" len="med"/>
          </a:ln>
          <a:effectLst/>
        </p:spPr>
        <p:txBody>
          <a:bodyPr/>
          <a:lstStyle/>
          <a:p>
            <a:pPr eaLnBrk="1" hangingPunct="1">
              <a:defRPr/>
            </a:pPr>
            <a:endParaRPr lang="el-GR">
              <a:effectLst>
                <a:outerShdw blurRad="38100" dist="38100" dir="2700000" algn="tl">
                  <a:srgbClr val="000000">
                    <a:alpha val="43137"/>
                  </a:srgbClr>
                </a:outerShdw>
              </a:effectLst>
            </a:endParaRPr>
          </a:p>
        </p:txBody>
      </p:sp>
      <p:grpSp>
        <p:nvGrpSpPr>
          <p:cNvPr id="6" name="Group 42">
            <a:extLst>
              <a:ext uri="{FF2B5EF4-FFF2-40B4-BE49-F238E27FC236}">
                <a16:creationId xmlns:a16="http://schemas.microsoft.com/office/drawing/2014/main" id="{BF6AAF20-7B10-401B-813C-129B6AFD9FC0}"/>
              </a:ext>
            </a:extLst>
          </p:cNvPr>
          <p:cNvGrpSpPr>
            <a:grpSpLocks/>
          </p:cNvGrpSpPr>
          <p:nvPr/>
        </p:nvGrpSpPr>
        <p:grpSpPr bwMode="auto">
          <a:xfrm>
            <a:off x="1000125" y="3214688"/>
            <a:ext cx="7072313" cy="3643312"/>
            <a:chOff x="1071538" y="0"/>
            <a:chExt cx="7072362" cy="3643338"/>
          </a:xfrm>
        </p:grpSpPr>
        <p:grpSp>
          <p:nvGrpSpPr>
            <p:cNvPr id="8219" name="Group 40">
              <a:extLst>
                <a:ext uri="{FF2B5EF4-FFF2-40B4-BE49-F238E27FC236}">
                  <a16:creationId xmlns:a16="http://schemas.microsoft.com/office/drawing/2014/main" id="{7F7C14A9-EBD4-457F-A41F-311FEB1EAA4A}"/>
                </a:ext>
              </a:extLst>
            </p:cNvPr>
            <p:cNvGrpSpPr>
              <a:grpSpLocks/>
            </p:cNvGrpSpPr>
            <p:nvPr/>
          </p:nvGrpSpPr>
          <p:grpSpPr bwMode="auto">
            <a:xfrm>
              <a:off x="1071538" y="0"/>
              <a:ext cx="7072362" cy="3643338"/>
              <a:chOff x="1071538" y="0"/>
              <a:chExt cx="7072362" cy="3643338"/>
            </a:xfrm>
          </p:grpSpPr>
          <p:grpSp>
            <p:nvGrpSpPr>
              <p:cNvPr id="8221" name="Group 39">
                <a:extLst>
                  <a:ext uri="{FF2B5EF4-FFF2-40B4-BE49-F238E27FC236}">
                    <a16:creationId xmlns:a16="http://schemas.microsoft.com/office/drawing/2014/main" id="{744B0C0D-2A0B-4FA3-B722-4A9C461C1976}"/>
                  </a:ext>
                </a:extLst>
              </p:cNvPr>
              <p:cNvGrpSpPr>
                <a:grpSpLocks/>
              </p:cNvGrpSpPr>
              <p:nvPr/>
            </p:nvGrpSpPr>
            <p:grpSpPr bwMode="auto">
              <a:xfrm>
                <a:off x="1071538" y="0"/>
                <a:ext cx="7072362" cy="3643338"/>
                <a:chOff x="1071538" y="0"/>
                <a:chExt cx="7072362" cy="3643338"/>
              </a:xfrm>
            </p:grpSpPr>
            <p:sp>
              <p:nvSpPr>
                <p:cNvPr id="37" name="Rounded Rectangle 36">
                  <a:extLst>
                    <a:ext uri="{FF2B5EF4-FFF2-40B4-BE49-F238E27FC236}">
                      <a16:creationId xmlns:a16="http://schemas.microsoft.com/office/drawing/2014/main" id="{58FAA1DA-ED20-41A7-AF0E-34BF2F7584E4}"/>
                    </a:ext>
                  </a:extLst>
                </p:cNvPr>
                <p:cNvSpPr/>
                <p:nvPr/>
              </p:nvSpPr>
              <p:spPr bwMode="auto">
                <a:xfrm>
                  <a:off x="1071538" y="0"/>
                  <a:ext cx="7072362" cy="3643338"/>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a:lstStyle/>
                <a:p>
                  <a:pPr eaLnBrk="1" hangingPunct="1">
                    <a:defRPr/>
                  </a:pPr>
                  <a:endParaRPr lang="el-GR">
                    <a:effectLst>
                      <a:outerShdw blurRad="38100" dist="38100" dir="2700000" algn="tl">
                        <a:srgbClr val="000000">
                          <a:alpha val="43137"/>
                        </a:srgbClr>
                      </a:outerShdw>
                    </a:effectLst>
                  </a:endParaRPr>
                </a:p>
              </p:txBody>
            </p:sp>
            <p:sp>
              <p:nvSpPr>
                <p:cNvPr id="38" name="Oval 37">
                  <a:extLst>
                    <a:ext uri="{FF2B5EF4-FFF2-40B4-BE49-F238E27FC236}">
                      <a16:creationId xmlns:a16="http://schemas.microsoft.com/office/drawing/2014/main" id="{B99E32C4-08A3-4F3C-9672-4AB86F6A5B37}"/>
                    </a:ext>
                  </a:extLst>
                </p:cNvPr>
                <p:cNvSpPr/>
                <p:nvPr/>
              </p:nvSpPr>
              <p:spPr bwMode="auto">
                <a:xfrm>
                  <a:off x="6286512" y="1285884"/>
                  <a:ext cx="642941" cy="642942"/>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a:lstStyle/>
                <a:p>
                  <a:pPr eaLnBrk="1" hangingPunct="1">
                    <a:defRPr/>
                  </a:pPr>
                  <a:endParaRPr lang="el-GR">
                    <a:effectLst>
                      <a:outerShdw blurRad="38100" dist="38100" dir="2700000" algn="tl">
                        <a:srgbClr val="000000">
                          <a:alpha val="43137"/>
                        </a:srgbClr>
                      </a:outerShdw>
                    </a:effectLst>
                  </a:endParaRPr>
                </a:p>
              </p:txBody>
            </p:sp>
            <p:sp>
              <p:nvSpPr>
                <p:cNvPr id="39" name="Oval 38">
                  <a:extLst>
                    <a:ext uri="{FF2B5EF4-FFF2-40B4-BE49-F238E27FC236}">
                      <a16:creationId xmlns:a16="http://schemas.microsoft.com/office/drawing/2014/main" id="{6C12EFA3-FD67-47BC-AF5A-7EC7DFF860B1}"/>
                    </a:ext>
                  </a:extLst>
                </p:cNvPr>
                <p:cNvSpPr/>
                <p:nvPr/>
              </p:nvSpPr>
              <p:spPr bwMode="auto">
                <a:xfrm>
                  <a:off x="3000364" y="1143008"/>
                  <a:ext cx="785817" cy="785818"/>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a:lstStyle/>
                <a:p>
                  <a:pPr eaLnBrk="1" hangingPunct="1">
                    <a:defRPr/>
                  </a:pPr>
                  <a:endParaRPr lang="el-GR">
                    <a:effectLst>
                      <a:outerShdw blurRad="38100" dist="38100" dir="2700000" algn="tl">
                        <a:srgbClr val="000000">
                          <a:alpha val="43137"/>
                        </a:srgbClr>
                      </a:outerShdw>
                    </a:effectLst>
                  </a:endParaRPr>
                </a:p>
              </p:txBody>
            </p:sp>
            <p:sp>
              <p:nvSpPr>
                <p:cNvPr id="33" name="TextBox 32">
                  <a:extLst>
                    <a:ext uri="{FF2B5EF4-FFF2-40B4-BE49-F238E27FC236}">
                      <a16:creationId xmlns:a16="http://schemas.microsoft.com/office/drawing/2014/main" id="{7C89C571-D170-4BF1-9B5A-CB0C56887B57}"/>
                    </a:ext>
                  </a:extLst>
                </p:cNvPr>
                <p:cNvSpPr txBox="1"/>
                <p:nvPr/>
              </p:nvSpPr>
              <p:spPr>
                <a:xfrm>
                  <a:off x="2643174" y="285752"/>
                  <a:ext cx="1643074" cy="461965"/>
                </a:xfrm>
                <a:prstGeom prst="rect">
                  <a:avLst/>
                </a:prstGeom>
                <a:noFill/>
              </p:spPr>
              <p:txBody>
                <a:bodyPr>
                  <a:spAutoFit/>
                </a:bodyPr>
                <a:lstStyle/>
                <a:p>
                  <a:pPr eaLnBrk="1" hangingPunct="1">
                    <a:defRPr/>
                  </a:pPr>
                  <a:r>
                    <a:rPr lang="en-US" dirty="0">
                      <a:effectLst>
                        <a:outerShdw blurRad="38100" dist="38100" dir="2700000" algn="tl">
                          <a:srgbClr val="000000">
                            <a:alpha val="43137"/>
                          </a:srgbClr>
                        </a:outerShdw>
                      </a:effectLst>
                    </a:rPr>
                    <a:t>F Nucleus</a:t>
                  </a:r>
                  <a:endParaRPr lang="el-GR" baseline="30000" dirty="0">
                    <a:effectLst>
                      <a:outerShdw blurRad="38100" dist="38100" dir="2700000" algn="tl">
                        <a:srgbClr val="000000">
                          <a:alpha val="43137"/>
                        </a:srgbClr>
                      </a:outerShdw>
                    </a:effectLst>
                  </a:endParaRPr>
                </a:p>
              </p:txBody>
            </p:sp>
          </p:grpSp>
          <p:sp>
            <p:nvSpPr>
              <p:cNvPr id="34" name="TextBox 33">
                <a:extLst>
                  <a:ext uri="{FF2B5EF4-FFF2-40B4-BE49-F238E27FC236}">
                    <a16:creationId xmlns:a16="http://schemas.microsoft.com/office/drawing/2014/main" id="{628336A4-CC92-4442-95E4-16E9CB9A753F}"/>
                  </a:ext>
                </a:extLst>
              </p:cNvPr>
              <p:cNvSpPr txBox="1"/>
              <p:nvPr/>
            </p:nvSpPr>
            <p:spPr>
              <a:xfrm>
                <a:off x="6286512" y="1357322"/>
                <a:ext cx="642941" cy="461966"/>
              </a:xfrm>
              <a:prstGeom prst="rect">
                <a:avLst/>
              </a:prstGeom>
              <a:noFill/>
            </p:spPr>
            <p:txBody>
              <a:bodyPr>
                <a:spAutoFit/>
              </a:bodyPr>
              <a:lstStyle/>
              <a:p>
                <a:pPr algn="ctr" eaLnBrk="1" hangingPunct="1">
                  <a:defRPr/>
                </a:pPr>
                <a:r>
                  <a:rPr lang="en-US" dirty="0">
                    <a:effectLst>
                      <a:outerShdw blurRad="38100" dist="38100" dir="2700000" algn="tl">
                        <a:srgbClr val="000000">
                          <a:alpha val="43137"/>
                        </a:srgbClr>
                      </a:outerShdw>
                    </a:effectLst>
                  </a:rPr>
                  <a:t>Li</a:t>
                </a:r>
                <a:r>
                  <a:rPr lang="en-US" baseline="30000" dirty="0">
                    <a:effectLst>
                      <a:outerShdw blurRad="38100" dist="38100" dir="2700000" algn="tl">
                        <a:srgbClr val="000000">
                          <a:alpha val="43137"/>
                        </a:srgbClr>
                      </a:outerShdw>
                    </a:effectLst>
                  </a:rPr>
                  <a:t>+</a:t>
                </a:r>
                <a:endParaRPr lang="el-GR" baseline="30000" dirty="0">
                  <a:effectLst>
                    <a:outerShdw blurRad="38100" dist="38100" dir="2700000" algn="tl">
                      <a:srgbClr val="000000">
                        <a:alpha val="43137"/>
                      </a:srgbClr>
                    </a:outerShdw>
                  </a:effectLst>
                </a:endParaRPr>
              </a:p>
            </p:txBody>
          </p:sp>
        </p:grpSp>
        <p:sp>
          <p:nvSpPr>
            <p:cNvPr id="42" name="TextBox 41">
              <a:extLst>
                <a:ext uri="{FF2B5EF4-FFF2-40B4-BE49-F238E27FC236}">
                  <a16:creationId xmlns:a16="http://schemas.microsoft.com/office/drawing/2014/main" id="{3CA2EAF3-3BDF-41AA-AEC7-85EBEF269F4D}"/>
                </a:ext>
              </a:extLst>
            </p:cNvPr>
            <p:cNvSpPr txBox="1"/>
            <p:nvPr/>
          </p:nvSpPr>
          <p:spPr>
            <a:xfrm>
              <a:off x="3071802" y="1285884"/>
              <a:ext cx="642942" cy="461965"/>
            </a:xfrm>
            <a:prstGeom prst="rect">
              <a:avLst/>
            </a:prstGeom>
            <a:noFill/>
          </p:spPr>
          <p:txBody>
            <a:bodyPr>
              <a:spAutoFit/>
            </a:bodyPr>
            <a:lstStyle/>
            <a:p>
              <a:pPr algn="ctr" eaLnBrk="1" hangingPunct="1">
                <a:defRPr/>
              </a:pPr>
              <a:r>
                <a:rPr lang="en-US" dirty="0">
                  <a:effectLst>
                    <a:outerShdw blurRad="38100" dist="38100" dir="2700000" algn="tl">
                      <a:srgbClr val="000000">
                        <a:alpha val="43137"/>
                      </a:srgbClr>
                    </a:outerShdw>
                  </a:effectLst>
                </a:rPr>
                <a:t>n+</a:t>
              </a:r>
              <a:endParaRPr lang="el-GR" baseline="30000" dirty="0">
                <a:effectLst>
                  <a:outerShdw blurRad="38100" dist="38100" dir="2700000" algn="tl">
                    <a:srgbClr val="000000">
                      <a:alpha val="43137"/>
                    </a:srgbClr>
                  </a:outerShdw>
                </a:effectLst>
              </a:endParaRPr>
            </a:p>
          </p:txBody>
        </p:sp>
      </p:grpSp>
      <p:sp>
        <p:nvSpPr>
          <p:cNvPr id="44" name="Left Arrow 43">
            <a:extLst>
              <a:ext uri="{FF2B5EF4-FFF2-40B4-BE49-F238E27FC236}">
                <a16:creationId xmlns:a16="http://schemas.microsoft.com/office/drawing/2014/main" id="{7F703947-8B4E-44D6-B374-462C2FE75C40}"/>
              </a:ext>
            </a:extLst>
          </p:cNvPr>
          <p:cNvSpPr/>
          <p:nvPr/>
        </p:nvSpPr>
        <p:spPr bwMode="auto">
          <a:xfrm>
            <a:off x="2000250" y="4643438"/>
            <a:ext cx="928688" cy="214312"/>
          </a:xfrm>
          <a:prstGeom prst="leftArrow">
            <a:avLst/>
          </a:prstGeom>
          <a:solidFill>
            <a:schemeClr val="accent1"/>
          </a:solidFill>
          <a:ln w="9525" cap="flat" cmpd="sng" algn="ctr">
            <a:solidFill>
              <a:schemeClr val="tx1"/>
            </a:solidFill>
            <a:prstDash val="solid"/>
            <a:round/>
            <a:headEnd type="none" w="med" len="med"/>
            <a:tailEnd type="none" w="med" len="med"/>
          </a:ln>
          <a:effectLst/>
        </p:spPr>
        <p:txBody>
          <a:bodyPr/>
          <a:lstStyle/>
          <a:p>
            <a:pPr eaLnBrk="1" hangingPunct="1">
              <a:defRPr/>
            </a:pPr>
            <a:endParaRPr lang="el-GR">
              <a:effectLst>
                <a:outerShdw blurRad="38100" dist="38100" dir="2700000" algn="tl">
                  <a:srgbClr val="000000">
                    <a:alpha val="43137"/>
                  </a:srgbClr>
                </a:outerShdw>
              </a:effectLst>
            </a:endParaRPr>
          </a:p>
        </p:txBody>
      </p:sp>
      <p:cxnSp>
        <p:nvCxnSpPr>
          <p:cNvPr id="46" name="Straight Connector 45">
            <a:extLst>
              <a:ext uri="{FF2B5EF4-FFF2-40B4-BE49-F238E27FC236}">
                <a16:creationId xmlns:a16="http://schemas.microsoft.com/office/drawing/2014/main" id="{88A12C9C-9AE1-4C34-B11D-ADA0F7C31BB3}"/>
              </a:ext>
            </a:extLst>
          </p:cNvPr>
          <p:cNvCxnSpPr>
            <a:cxnSpLocks noChangeShapeType="1"/>
          </p:cNvCxnSpPr>
          <p:nvPr/>
        </p:nvCxnSpPr>
        <p:spPr bwMode="auto">
          <a:xfrm rot="16200000" flipV="1">
            <a:off x="2232025" y="3268663"/>
            <a:ext cx="1143000" cy="1035050"/>
          </a:xfrm>
          <a:prstGeom prst="line">
            <a:avLst/>
          </a:prstGeom>
          <a:noFill/>
          <a:ln w="25400" algn="ctr">
            <a:solidFill>
              <a:schemeClr val="tx1"/>
            </a:solidFill>
            <a:round/>
            <a:headEnd/>
            <a:tailEnd/>
          </a:ln>
          <a:extLst>
            <a:ext uri="{909E8E84-426E-40DD-AFC4-6F175D3DCCD1}">
              <a14:hiddenFill xmlns:a14="http://schemas.microsoft.com/office/drawing/2010/main">
                <a:noFill/>
              </a14:hiddenFill>
            </a:ext>
          </a:extLst>
        </p:spPr>
      </p:cxnSp>
      <p:cxnSp>
        <p:nvCxnSpPr>
          <p:cNvPr id="48" name="Straight Connector 47">
            <a:extLst>
              <a:ext uri="{FF2B5EF4-FFF2-40B4-BE49-F238E27FC236}">
                <a16:creationId xmlns:a16="http://schemas.microsoft.com/office/drawing/2014/main" id="{26E09A1F-6041-4D66-BCD2-9F61898C74D0}"/>
              </a:ext>
            </a:extLst>
          </p:cNvPr>
          <p:cNvCxnSpPr>
            <a:cxnSpLocks noChangeShapeType="1"/>
          </p:cNvCxnSpPr>
          <p:nvPr/>
        </p:nvCxnSpPr>
        <p:spPr bwMode="auto">
          <a:xfrm rot="5400000">
            <a:off x="1981994" y="5304631"/>
            <a:ext cx="1500188" cy="1177925"/>
          </a:xfrm>
          <a:prstGeom prst="line">
            <a:avLst/>
          </a:prstGeom>
          <a:noFill/>
          <a:ln w="25400" algn="ctr">
            <a:solidFill>
              <a:schemeClr val="tx1"/>
            </a:solidFill>
            <a:round/>
            <a:headEnd/>
            <a:tailEnd/>
          </a:ln>
          <a:extLst>
            <a:ext uri="{909E8E84-426E-40DD-AFC4-6F175D3DCCD1}">
              <a14:hiddenFill xmlns:a14="http://schemas.microsoft.com/office/drawing/2010/main">
                <a:noFill/>
              </a14:hiddenFill>
            </a:ext>
          </a:extLst>
        </p:spPr>
      </p:cxnSp>
      <p:grpSp>
        <p:nvGrpSpPr>
          <p:cNvPr id="9" name="Group 52">
            <a:extLst>
              <a:ext uri="{FF2B5EF4-FFF2-40B4-BE49-F238E27FC236}">
                <a16:creationId xmlns:a16="http://schemas.microsoft.com/office/drawing/2014/main" id="{2EC44307-8CB5-42A5-B6CF-DCAC430424B8}"/>
              </a:ext>
            </a:extLst>
          </p:cNvPr>
          <p:cNvGrpSpPr>
            <a:grpSpLocks/>
          </p:cNvGrpSpPr>
          <p:nvPr/>
        </p:nvGrpSpPr>
        <p:grpSpPr bwMode="auto">
          <a:xfrm>
            <a:off x="3214688" y="3714750"/>
            <a:ext cx="1928812" cy="2143125"/>
            <a:chOff x="3286116" y="500042"/>
            <a:chExt cx="1928826" cy="2143140"/>
          </a:xfrm>
        </p:grpSpPr>
        <p:sp>
          <p:nvSpPr>
            <p:cNvPr id="49" name="Moon 48">
              <a:extLst>
                <a:ext uri="{FF2B5EF4-FFF2-40B4-BE49-F238E27FC236}">
                  <a16:creationId xmlns:a16="http://schemas.microsoft.com/office/drawing/2014/main" id="{4D560391-24CB-4346-96EE-C219E3CF3951}"/>
                </a:ext>
              </a:extLst>
            </p:cNvPr>
            <p:cNvSpPr/>
            <p:nvPr/>
          </p:nvSpPr>
          <p:spPr bwMode="auto">
            <a:xfrm rot="10800000">
              <a:off x="3286116" y="500042"/>
              <a:ext cx="1928826" cy="2143140"/>
            </a:xfrm>
            <a:prstGeom prst="moon">
              <a:avLst/>
            </a:prstGeom>
            <a:noFill/>
            <a:ln w="25400" cap="flat" cmpd="sng" algn="ctr">
              <a:solidFill>
                <a:schemeClr val="bg1"/>
              </a:solidFill>
              <a:prstDash val="solid"/>
              <a:round/>
              <a:headEnd type="none" w="med" len="med"/>
              <a:tailEnd type="none" w="med" len="med"/>
            </a:ln>
            <a:effectLst/>
          </p:spPr>
          <p:txBody>
            <a:bodyPr/>
            <a:lstStyle/>
            <a:p>
              <a:pPr eaLnBrk="1" hangingPunct="1">
                <a:defRPr/>
              </a:pPr>
              <a:endParaRPr lang="el-GR">
                <a:effectLst>
                  <a:outerShdw blurRad="38100" dist="38100" dir="2700000" algn="tl">
                    <a:srgbClr val="000000">
                      <a:alpha val="43137"/>
                    </a:srgbClr>
                  </a:outerShdw>
                </a:effectLst>
              </a:endParaRPr>
            </a:p>
          </p:txBody>
        </p:sp>
        <p:sp>
          <p:nvSpPr>
            <p:cNvPr id="51" name="TextBox 50">
              <a:extLst>
                <a:ext uri="{FF2B5EF4-FFF2-40B4-BE49-F238E27FC236}">
                  <a16:creationId xmlns:a16="http://schemas.microsoft.com/office/drawing/2014/main" id="{0FC12562-22B5-45D4-8F22-19E614E1B5EC}"/>
                </a:ext>
              </a:extLst>
            </p:cNvPr>
            <p:cNvSpPr txBox="1"/>
            <p:nvPr/>
          </p:nvSpPr>
          <p:spPr>
            <a:xfrm>
              <a:off x="4071934" y="642918"/>
              <a:ext cx="500067" cy="461966"/>
            </a:xfrm>
            <a:prstGeom prst="rect">
              <a:avLst/>
            </a:prstGeom>
            <a:noFill/>
          </p:spPr>
          <p:txBody>
            <a:bodyPr>
              <a:spAutoFit/>
            </a:bodyPr>
            <a:lstStyle/>
            <a:p>
              <a:pPr eaLnBrk="1" hangingPunct="1">
                <a:defRPr/>
              </a:pPr>
              <a:r>
                <a:rPr lang="en-US" b="1" dirty="0">
                  <a:solidFill>
                    <a:schemeClr val="bg1"/>
                  </a:solidFill>
                  <a:effectLst>
                    <a:outerShdw blurRad="38100" dist="38100" dir="2700000" algn="tl">
                      <a:srgbClr val="000000">
                        <a:alpha val="43137"/>
                      </a:srgbClr>
                    </a:outerShdw>
                  </a:effectLst>
                </a:rPr>
                <a:t>e</a:t>
              </a:r>
              <a:r>
                <a:rPr lang="en-US" b="1" baseline="30000" dirty="0">
                  <a:solidFill>
                    <a:schemeClr val="bg1"/>
                  </a:solidFill>
                  <a:effectLst>
                    <a:outerShdw blurRad="38100" dist="38100" dir="2700000" algn="tl">
                      <a:srgbClr val="000000">
                        <a:alpha val="43137"/>
                      </a:srgbClr>
                    </a:outerShdw>
                  </a:effectLst>
                </a:rPr>
                <a:t>-</a:t>
              </a:r>
              <a:endParaRPr lang="el-GR" b="1" baseline="30000" dirty="0">
                <a:solidFill>
                  <a:schemeClr val="bg1"/>
                </a:solidFill>
                <a:effectLst>
                  <a:outerShdw blurRad="38100" dist="38100" dir="2700000" algn="tl">
                    <a:srgbClr val="000000">
                      <a:alpha val="43137"/>
                    </a:srgbClr>
                  </a:outerShdw>
                </a:effectLst>
              </a:endParaRPr>
            </a:p>
          </p:txBody>
        </p:sp>
      </p:grpSp>
      <p:grpSp>
        <p:nvGrpSpPr>
          <p:cNvPr id="10" name="Group 53">
            <a:extLst>
              <a:ext uri="{FF2B5EF4-FFF2-40B4-BE49-F238E27FC236}">
                <a16:creationId xmlns:a16="http://schemas.microsoft.com/office/drawing/2014/main" id="{CAE97EC0-AF80-4C7A-939D-EA4FC07D372A}"/>
              </a:ext>
            </a:extLst>
          </p:cNvPr>
          <p:cNvGrpSpPr>
            <a:grpSpLocks/>
          </p:cNvGrpSpPr>
          <p:nvPr/>
        </p:nvGrpSpPr>
        <p:grpSpPr bwMode="auto">
          <a:xfrm>
            <a:off x="1500188" y="4000500"/>
            <a:ext cx="928687" cy="1428750"/>
            <a:chOff x="1571604" y="785794"/>
            <a:chExt cx="928694" cy="1428760"/>
          </a:xfrm>
        </p:grpSpPr>
        <p:sp>
          <p:nvSpPr>
            <p:cNvPr id="50" name="Moon 49">
              <a:extLst>
                <a:ext uri="{FF2B5EF4-FFF2-40B4-BE49-F238E27FC236}">
                  <a16:creationId xmlns:a16="http://schemas.microsoft.com/office/drawing/2014/main" id="{16A55E55-64CA-4254-AAD8-FD248CFB5D31}"/>
                </a:ext>
              </a:extLst>
            </p:cNvPr>
            <p:cNvSpPr/>
            <p:nvPr/>
          </p:nvSpPr>
          <p:spPr bwMode="auto">
            <a:xfrm>
              <a:off x="1571604" y="857233"/>
              <a:ext cx="928694" cy="1357321"/>
            </a:xfrm>
            <a:prstGeom prst="moon">
              <a:avLst/>
            </a:prstGeom>
            <a:noFill/>
            <a:ln w="25400" cap="flat" cmpd="sng" algn="ctr">
              <a:solidFill>
                <a:schemeClr val="bg1"/>
              </a:solidFill>
              <a:prstDash val="solid"/>
              <a:round/>
              <a:headEnd type="none" w="med" len="med"/>
              <a:tailEnd type="none" w="med" len="med"/>
            </a:ln>
            <a:effectLst/>
          </p:spPr>
          <p:txBody>
            <a:bodyPr/>
            <a:lstStyle/>
            <a:p>
              <a:pPr eaLnBrk="1" hangingPunct="1">
                <a:defRPr/>
              </a:pPr>
              <a:endParaRPr lang="el-GR">
                <a:effectLst>
                  <a:outerShdw blurRad="38100" dist="38100" dir="2700000" algn="tl">
                    <a:srgbClr val="000000">
                      <a:alpha val="43137"/>
                    </a:srgbClr>
                  </a:outerShdw>
                </a:effectLst>
              </a:endParaRPr>
            </a:p>
          </p:txBody>
        </p:sp>
        <p:sp>
          <p:nvSpPr>
            <p:cNvPr id="52" name="TextBox 51">
              <a:extLst>
                <a:ext uri="{FF2B5EF4-FFF2-40B4-BE49-F238E27FC236}">
                  <a16:creationId xmlns:a16="http://schemas.microsoft.com/office/drawing/2014/main" id="{82167923-6233-4B7D-BAD4-52375E3266E4}"/>
                </a:ext>
              </a:extLst>
            </p:cNvPr>
            <p:cNvSpPr txBox="1"/>
            <p:nvPr/>
          </p:nvSpPr>
          <p:spPr>
            <a:xfrm>
              <a:off x="1857356" y="785794"/>
              <a:ext cx="500066" cy="461966"/>
            </a:xfrm>
            <a:prstGeom prst="rect">
              <a:avLst/>
            </a:prstGeom>
            <a:noFill/>
          </p:spPr>
          <p:txBody>
            <a:bodyPr>
              <a:spAutoFit/>
            </a:bodyPr>
            <a:lstStyle/>
            <a:p>
              <a:pPr eaLnBrk="1" hangingPunct="1">
                <a:defRPr/>
              </a:pPr>
              <a:r>
                <a:rPr lang="en-US" b="1" dirty="0">
                  <a:solidFill>
                    <a:schemeClr val="bg1"/>
                  </a:solidFill>
                  <a:effectLst>
                    <a:outerShdw blurRad="38100" dist="38100" dir="2700000" algn="tl">
                      <a:srgbClr val="000000">
                        <a:alpha val="43137"/>
                      </a:srgbClr>
                    </a:outerShdw>
                  </a:effectLst>
                </a:rPr>
                <a:t>e</a:t>
              </a:r>
              <a:r>
                <a:rPr lang="en-US" b="1" baseline="30000" dirty="0">
                  <a:solidFill>
                    <a:schemeClr val="bg1"/>
                  </a:solidFill>
                  <a:effectLst>
                    <a:outerShdw blurRad="38100" dist="38100" dir="2700000" algn="tl">
                      <a:srgbClr val="000000">
                        <a:alpha val="43137"/>
                      </a:srgbClr>
                    </a:outerShdw>
                  </a:effectLst>
                </a:rPr>
                <a:t>-</a:t>
              </a:r>
              <a:endParaRPr lang="el-GR" b="1" baseline="30000" dirty="0">
                <a:solidFill>
                  <a:schemeClr val="bg1"/>
                </a:solidFill>
                <a:effectLst>
                  <a:outerShdw blurRad="38100" dist="38100" dir="2700000" algn="tl">
                    <a:srgbClr val="000000">
                      <a:alpha val="43137"/>
                    </a:srgbClr>
                  </a:outerShdw>
                </a:effectLst>
              </a:endParaRPr>
            </a:p>
          </p:txBody>
        </p:sp>
      </p:grpSp>
      <p:sp>
        <p:nvSpPr>
          <p:cNvPr id="55" name="Left Arrow 54">
            <a:extLst>
              <a:ext uri="{FF2B5EF4-FFF2-40B4-BE49-F238E27FC236}">
                <a16:creationId xmlns:a16="http://schemas.microsoft.com/office/drawing/2014/main" id="{1ED5AA5F-AE2B-4495-B5CB-473E7EA84898}"/>
              </a:ext>
            </a:extLst>
          </p:cNvPr>
          <p:cNvSpPr/>
          <p:nvPr/>
        </p:nvSpPr>
        <p:spPr bwMode="auto">
          <a:xfrm rot="10800000">
            <a:off x="3714750" y="4643438"/>
            <a:ext cx="1428750" cy="214312"/>
          </a:xfrm>
          <a:prstGeom prst="leftArrow">
            <a:avLst/>
          </a:prstGeom>
          <a:solidFill>
            <a:schemeClr val="accent1"/>
          </a:solidFill>
          <a:ln w="9525" cap="flat" cmpd="sng" algn="ctr">
            <a:solidFill>
              <a:schemeClr val="tx1"/>
            </a:solidFill>
            <a:prstDash val="solid"/>
            <a:round/>
            <a:headEnd type="none" w="med" len="med"/>
            <a:tailEnd type="none" w="med" len="med"/>
          </a:ln>
          <a:effectLst/>
        </p:spPr>
        <p:txBody>
          <a:bodyPr/>
          <a:lstStyle/>
          <a:p>
            <a:pPr eaLnBrk="1" hangingPunct="1">
              <a:defRPr/>
            </a:pPr>
            <a:endParaRPr lang="el-GR">
              <a:effectLst>
                <a:outerShdw blurRad="38100" dist="38100" dir="2700000" algn="tl">
                  <a:srgbClr val="000000">
                    <a:alpha val="43137"/>
                  </a:srgbClr>
                </a:outerShdw>
              </a:effectLst>
            </a:endParaRPr>
          </a:p>
        </p:txBody>
      </p:sp>
      <p:sp>
        <p:nvSpPr>
          <p:cNvPr id="56" name="Left Arrow 55">
            <a:extLst>
              <a:ext uri="{FF2B5EF4-FFF2-40B4-BE49-F238E27FC236}">
                <a16:creationId xmlns:a16="http://schemas.microsoft.com/office/drawing/2014/main" id="{ADE73FC2-59BD-408B-BF0F-BEBC0332318D}"/>
              </a:ext>
            </a:extLst>
          </p:cNvPr>
          <p:cNvSpPr/>
          <p:nvPr/>
        </p:nvSpPr>
        <p:spPr bwMode="auto">
          <a:xfrm>
            <a:off x="1500188" y="4643438"/>
            <a:ext cx="500062" cy="214312"/>
          </a:xfrm>
          <a:prstGeom prst="leftArrow">
            <a:avLst/>
          </a:prstGeom>
          <a:solidFill>
            <a:schemeClr val="accent1"/>
          </a:solidFill>
          <a:ln w="9525" cap="flat" cmpd="sng" algn="ctr">
            <a:solidFill>
              <a:schemeClr val="tx1"/>
            </a:solidFill>
            <a:prstDash val="solid"/>
            <a:round/>
            <a:headEnd type="none" w="med" len="med"/>
            <a:tailEnd type="none" w="med" len="med"/>
          </a:ln>
          <a:effectLst/>
        </p:spPr>
        <p:txBody>
          <a:bodyPr/>
          <a:lstStyle/>
          <a:p>
            <a:pPr eaLnBrk="1" hangingPunct="1">
              <a:defRPr/>
            </a:pPr>
            <a:endParaRPr lang="el-GR">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additive="base">
                                        <p:cTn id="13" dur="500" fill="hold"/>
                                        <p:tgtEl>
                                          <p:spTgt spid="20"/>
                                        </p:tgtEl>
                                        <p:attrNameLst>
                                          <p:attrName>ppt_x</p:attrName>
                                        </p:attrNameLst>
                                      </p:cBhvr>
                                      <p:tavLst>
                                        <p:tav tm="0">
                                          <p:val>
                                            <p:strVal val="1+#ppt_w/2"/>
                                          </p:val>
                                        </p:tav>
                                        <p:tav tm="100000">
                                          <p:val>
                                            <p:strVal val="#ppt_x"/>
                                          </p:val>
                                        </p:tav>
                                      </p:tavLst>
                                    </p:anim>
                                    <p:anim calcmode="lin" valueType="num">
                                      <p:cBhvr additive="base">
                                        <p:cTn id="14" dur="500" fill="hold"/>
                                        <p:tgtEl>
                                          <p:spTgt spid="20"/>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8" presetClass="entr" presetSubtype="16"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amond(in)">
                                      <p:cBhvr>
                                        <p:cTn id="19" dur="2000"/>
                                        <p:tgtEl>
                                          <p:spTgt spid="5"/>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2" fill="hold" grpId="0" nodeType="click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additive="base">
                                        <p:cTn id="24" dur="500" fill="hold"/>
                                        <p:tgtEl>
                                          <p:spTgt spid="29"/>
                                        </p:tgtEl>
                                        <p:attrNameLst>
                                          <p:attrName>ppt_x</p:attrName>
                                        </p:attrNameLst>
                                      </p:cBhvr>
                                      <p:tavLst>
                                        <p:tav tm="0">
                                          <p:val>
                                            <p:strVal val="1+#ppt_w/2"/>
                                          </p:val>
                                        </p:tav>
                                        <p:tav tm="100000">
                                          <p:val>
                                            <p:strVal val="#ppt_x"/>
                                          </p:val>
                                        </p:tav>
                                      </p:tavLst>
                                    </p:anim>
                                    <p:anim calcmode="lin" valueType="num">
                                      <p:cBhvr additive="base">
                                        <p:cTn id="25" dur="500" fill="hold"/>
                                        <p:tgtEl>
                                          <p:spTgt spid="29"/>
                                        </p:tgtEl>
                                        <p:attrNameLst>
                                          <p:attrName>ppt_y</p:attrName>
                                        </p:attrNameLst>
                                      </p:cBhvr>
                                      <p:tavLst>
                                        <p:tav tm="0">
                                          <p:val>
                                            <p:strVal val="#ppt_y"/>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3" presetClass="exit" presetSubtype="10" fill="hold" nodeType="clickEffect">
                                  <p:stCondLst>
                                    <p:cond delay="0"/>
                                  </p:stCondLst>
                                  <p:childTnLst>
                                    <p:animEffect transition="out" filter="blinds(horizontal)">
                                      <p:cBhvr>
                                        <p:cTn id="29" dur="500"/>
                                        <p:tgtEl>
                                          <p:spTgt spid="2"/>
                                        </p:tgtEl>
                                      </p:cBhvr>
                                    </p:animEffect>
                                    <p:set>
                                      <p:cBhvr>
                                        <p:cTn id="30" dur="1" fill="hold">
                                          <p:stCondLst>
                                            <p:cond delay="499"/>
                                          </p:stCondLst>
                                        </p:cTn>
                                        <p:tgtEl>
                                          <p:spTgt spid="2"/>
                                        </p:tgtEl>
                                        <p:attrNameLst>
                                          <p:attrName>style.visibility</p:attrName>
                                        </p:attrNameLst>
                                      </p:cBhvr>
                                      <p:to>
                                        <p:strVal val="hidden"/>
                                      </p:to>
                                    </p:set>
                                  </p:childTnLst>
                                </p:cTn>
                              </p:par>
                              <p:par>
                                <p:cTn id="31" presetID="3" presetClass="exit" presetSubtype="10" fill="hold" grpId="1" nodeType="withEffect">
                                  <p:stCondLst>
                                    <p:cond delay="0"/>
                                  </p:stCondLst>
                                  <p:childTnLst>
                                    <p:animEffect transition="out" filter="blinds(horizontal)">
                                      <p:cBhvr>
                                        <p:cTn id="32" dur="500"/>
                                        <p:tgtEl>
                                          <p:spTgt spid="20"/>
                                        </p:tgtEl>
                                      </p:cBhvr>
                                    </p:animEffect>
                                    <p:set>
                                      <p:cBhvr>
                                        <p:cTn id="33" dur="1" fill="hold">
                                          <p:stCondLst>
                                            <p:cond delay="499"/>
                                          </p:stCondLst>
                                        </p:cTn>
                                        <p:tgtEl>
                                          <p:spTgt spid="20"/>
                                        </p:tgtEl>
                                        <p:attrNameLst>
                                          <p:attrName>style.visibility</p:attrName>
                                        </p:attrNameLst>
                                      </p:cBhvr>
                                      <p:to>
                                        <p:strVal val="hidden"/>
                                      </p:to>
                                    </p:set>
                                  </p:childTnLst>
                                </p:cTn>
                              </p:par>
                              <p:par>
                                <p:cTn id="34" presetID="3" presetClass="exit" presetSubtype="10" fill="hold" nodeType="withEffect">
                                  <p:stCondLst>
                                    <p:cond delay="0"/>
                                  </p:stCondLst>
                                  <p:childTnLst>
                                    <p:animEffect transition="out" filter="blinds(horizontal)">
                                      <p:cBhvr>
                                        <p:cTn id="35" dur="500"/>
                                        <p:tgtEl>
                                          <p:spTgt spid="5"/>
                                        </p:tgtEl>
                                      </p:cBhvr>
                                    </p:animEffect>
                                    <p:set>
                                      <p:cBhvr>
                                        <p:cTn id="36" dur="1" fill="hold">
                                          <p:stCondLst>
                                            <p:cond delay="499"/>
                                          </p:stCondLst>
                                        </p:cTn>
                                        <p:tgtEl>
                                          <p:spTgt spid="5"/>
                                        </p:tgtEl>
                                        <p:attrNameLst>
                                          <p:attrName>style.visibility</p:attrName>
                                        </p:attrNameLst>
                                      </p:cBhvr>
                                      <p:to>
                                        <p:strVal val="hidden"/>
                                      </p:to>
                                    </p:set>
                                  </p:childTnLst>
                                </p:cTn>
                              </p:par>
                              <p:par>
                                <p:cTn id="37" presetID="3" presetClass="exit" presetSubtype="10" fill="hold" grpId="1" nodeType="withEffect">
                                  <p:stCondLst>
                                    <p:cond delay="0"/>
                                  </p:stCondLst>
                                  <p:childTnLst>
                                    <p:animEffect transition="out" filter="blinds(horizontal)">
                                      <p:cBhvr>
                                        <p:cTn id="38" dur="500"/>
                                        <p:tgtEl>
                                          <p:spTgt spid="29"/>
                                        </p:tgtEl>
                                      </p:cBhvr>
                                    </p:animEffect>
                                    <p:set>
                                      <p:cBhvr>
                                        <p:cTn id="39" dur="1" fill="hold">
                                          <p:stCondLst>
                                            <p:cond delay="499"/>
                                          </p:stCondLst>
                                        </p:cTn>
                                        <p:tgtEl>
                                          <p:spTgt spid="29"/>
                                        </p:tgtEl>
                                        <p:attrNameLst>
                                          <p:attrName>style.visibility</p:attrName>
                                        </p:attrNameLst>
                                      </p:cBhvr>
                                      <p:to>
                                        <p:strVal val="hidden"/>
                                      </p:to>
                                    </p:set>
                                  </p:childTnLst>
                                </p:cTn>
                              </p:par>
                            </p:childTnLst>
                          </p:cTn>
                        </p:par>
                      </p:childTnLst>
                    </p:cTn>
                  </p:par>
                  <p:par>
                    <p:cTn id="40" fill="hold" nodeType="clickPar">
                      <p:stCondLst>
                        <p:cond delay="indefinite"/>
                      </p:stCondLst>
                      <p:childTnLst>
                        <p:par>
                          <p:cTn id="41" fill="hold" nodeType="withGroup">
                            <p:stCondLst>
                              <p:cond delay="0"/>
                            </p:stCondLst>
                            <p:childTnLst>
                              <p:par>
                                <p:cTn id="42" presetID="8" presetClass="entr" presetSubtype="16" fill="hold" nodeType="clickEffect">
                                  <p:stCondLst>
                                    <p:cond delay="0"/>
                                  </p:stCondLst>
                                  <p:childTnLst>
                                    <p:set>
                                      <p:cBhvr>
                                        <p:cTn id="43" dur="1" fill="hold">
                                          <p:stCondLst>
                                            <p:cond delay="0"/>
                                          </p:stCondLst>
                                        </p:cTn>
                                        <p:tgtEl>
                                          <p:spTgt spid="6"/>
                                        </p:tgtEl>
                                        <p:attrNameLst>
                                          <p:attrName>style.visibility</p:attrName>
                                        </p:attrNameLst>
                                      </p:cBhvr>
                                      <p:to>
                                        <p:strVal val="visible"/>
                                      </p:to>
                                    </p:set>
                                    <p:animEffect transition="in" filter="diamond(in)">
                                      <p:cBhvr>
                                        <p:cTn id="44" dur="2000"/>
                                        <p:tgtEl>
                                          <p:spTgt spid="6"/>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2" fill="hold" grpId="0" nodeType="click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additive="base">
                                        <p:cTn id="49" dur="500" fill="hold"/>
                                        <p:tgtEl>
                                          <p:spTgt spid="44"/>
                                        </p:tgtEl>
                                        <p:attrNameLst>
                                          <p:attrName>ppt_x</p:attrName>
                                        </p:attrNameLst>
                                      </p:cBhvr>
                                      <p:tavLst>
                                        <p:tav tm="0">
                                          <p:val>
                                            <p:strVal val="1+#ppt_w/2"/>
                                          </p:val>
                                        </p:tav>
                                        <p:tav tm="100000">
                                          <p:val>
                                            <p:strVal val="#ppt_x"/>
                                          </p:val>
                                        </p:tav>
                                      </p:tavLst>
                                    </p:anim>
                                    <p:anim calcmode="lin" valueType="num">
                                      <p:cBhvr additive="base">
                                        <p:cTn id="50" dur="500" fill="hold"/>
                                        <p:tgtEl>
                                          <p:spTgt spid="44"/>
                                        </p:tgtEl>
                                        <p:attrNameLst>
                                          <p:attrName>ppt_y</p:attrName>
                                        </p:attrNameLst>
                                      </p:cBhvr>
                                      <p:tavLst>
                                        <p:tav tm="0">
                                          <p:val>
                                            <p:strVal val="#ppt_y"/>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4" presetClass="entr" presetSubtype="16" fill="hold" nodeType="clickEffect">
                                  <p:stCondLst>
                                    <p:cond delay="0"/>
                                  </p:stCondLst>
                                  <p:childTnLst>
                                    <p:set>
                                      <p:cBhvr>
                                        <p:cTn id="54" dur="1" fill="hold">
                                          <p:stCondLst>
                                            <p:cond delay="0"/>
                                          </p:stCondLst>
                                        </p:cTn>
                                        <p:tgtEl>
                                          <p:spTgt spid="46"/>
                                        </p:tgtEl>
                                        <p:attrNameLst>
                                          <p:attrName>style.visibility</p:attrName>
                                        </p:attrNameLst>
                                      </p:cBhvr>
                                      <p:to>
                                        <p:strVal val="visible"/>
                                      </p:to>
                                    </p:set>
                                    <p:animEffect transition="in" filter="box(in)">
                                      <p:cBhvr>
                                        <p:cTn id="55" dur="500"/>
                                        <p:tgtEl>
                                          <p:spTgt spid="46"/>
                                        </p:tgtEl>
                                      </p:cBhvr>
                                    </p:animEffect>
                                  </p:childTnLst>
                                </p:cTn>
                              </p:par>
                              <p:par>
                                <p:cTn id="56" presetID="4" presetClass="entr" presetSubtype="16" fill="hold" nodeType="with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box(in)">
                                      <p:cBhvr>
                                        <p:cTn id="58" dur="500"/>
                                        <p:tgtEl>
                                          <p:spTgt spid="48"/>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4" presetClass="entr" presetSubtype="16" fill="hold" nodeType="clickEffect">
                                  <p:stCondLst>
                                    <p:cond delay="0"/>
                                  </p:stCondLst>
                                  <p:childTnLst>
                                    <p:set>
                                      <p:cBhvr>
                                        <p:cTn id="62" dur="1" fill="hold">
                                          <p:stCondLst>
                                            <p:cond delay="0"/>
                                          </p:stCondLst>
                                        </p:cTn>
                                        <p:tgtEl>
                                          <p:spTgt spid="9"/>
                                        </p:tgtEl>
                                        <p:attrNameLst>
                                          <p:attrName>style.visibility</p:attrName>
                                        </p:attrNameLst>
                                      </p:cBhvr>
                                      <p:to>
                                        <p:strVal val="visible"/>
                                      </p:to>
                                    </p:set>
                                    <p:animEffect transition="in" filter="box(in)">
                                      <p:cBhvr>
                                        <p:cTn id="63" dur="500"/>
                                        <p:tgtEl>
                                          <p:spTgt spid="9"/>
                                        </p:tgtEl>
                                      </p:cBhvr>
                                    </p:animEffect>
                                  </p:childTnLst>
                                </p:cTn>
                              </p:par>
                            </p:childTnLst>
                          </p:cTn>
                        </p:par>
                        <p:par>
                          <p:cTn id="64" fill="hold" nodeType="afterGroup">
                            <p:stCondLst>
                              <p:cond delay="500"/>
                            </p:stCondLst>
                            <p:childTnLst>
                              <p:par>
                                <p:cTn id="65" presetID="4" presetClass="entr" presetSubtype="16" fill="hold" nodeType="afterEffect">
                                  <p:stCondLst>
                                    <p:cond delay="0"/>
                                  </p:stCondLst>
                                  <p:childTnLst>
                                    <p:set>
                                      <p:cBhvr>
                                        <p:cTn id="66" dur="1" fill="hold">
                                          <p:stCondLst>
                                            <p:cond delay="0"/>
                                          </p:stCondLst>
                                        </p:cTn>
                                        <p:tgtEl>
                                          <p:spTgt spid="10"/>
                                        </p:tgtEl>
                                        <p:attrNameLst>
                                          <p:attrName>style.visibility</p:attrName>
                                        </p:attrNameLst>
                                      </p:cBhvr>
                                      <p:to>
                                        <p:strVal val="visible"/>
                                      </p:to>
                                    </p:set>
                                    <p:animEffect transition="in" filter="box(in)">
                                      <p:cBhvr>
                                        <p:cTn id="67" dur="500"/>
                                        <p:tgtEl>
                                          <p:spTgt spid="10"/>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2" presetClass="entr" presetSubtype="2" fill="hold" grpId="0" nodeType="clickEffect">
                                  <p:stCondLst>
                                    <p:cond delay="0"/>
                                  </p:stCondLst>
                                  <p:childTnLst>
                                    <p:set>
                                      <p:cBhvr>
                                        <p:cTn id="71" dur="1" fill="hold">
                                          <p:stCondLst>
                                            <p:cond delay="0"/>
                                          </p:stCondLst>
                                        </p:cTn>
                                        <p:tgtEl>
                                          <p:spTgt spid="55"/>
                                        </p:tgtEl>
                                        <p:attrNameLst>
                                          <p:attrName>style.visibility</p:attrName>
                                        </p:attrNameLst>
                                      </p:cBhvr>
                                      <p:to>
                                        <p:strVal val="visible"/>
                                      </p:to>
                                    </p:set>
                                    <p:anim calcmode="lin" valueType="num">
                                      <p:cBhvr additive="base">
                                        <p:cTn id="72" dur="500" fill="hold"/>
                                        <p:tgtEl>
                                          <p:spTgt spid="55"/>
                                        </p:tgtEl>
                                        <p:attrNameLst>
                                          <p:attrName>ppt_x</p:attrName>
                                        </p:attrNameLst>
                                      </p:cBhvr>
                                      <p:tavLst>
                                        <p:tav tm="0">
                                          <p:val>
                                            <p:strVal val="1+#ppt_w/2"/>
                                          </p:val>
                                        </p:tav>
                                        <p:tav tm="100000">
                                          <p:val>
                                            <p:strVal val="#ppt_x"/>
                                          </p:val>
                                        </p:tav>
                                      </p:tavLst>
                                    </p:anim>
                                    <p:anim calcmode="lin" valueType="num">
                                      <p:cBhvr additive="base">
                                        <p:cTn id="73" dur="500" fill="hold"/>
                                        <p:tgtEl>
                                          <p:spTgt spid="55"/>
                                        </p:tgtEl>
                                        <p:attrNameLst>
                                          <p:attrName>ppt_y</p:attrName>
                                        </p:attrNameLst>
                                      </p:cBhvr>
                                      <p:tavLst>
                                        <p:tav tm="0">
                                          <p:val>
                                            <p:strVal val="#ppt_y"/>
                                          </p:val>
                                        </p:tav>
                                        <p:tav tm="100000">
                                          <p:val>
                                            <p:strVal val="#ppt_y"/>
                                          </p:val>
                                        </p:tav>
                                      </p:tavLst>
                                    </p:anim>
                                  </p:childTnLst>
                                </p:cTn>
                              </p:par>
                            </p:childTnLst>
                          </p:cTn>
                        </p:par>
                        <p:par>
                          <p:cTn id="74" fill="hold" nodeType="afterGroup">
                            <p:stCondLst>
                              <p:cond delay="500"/>
                            </p:stCondLst>
                            <p:childTnLst>
                              <p:par>
                                <p:cTn id="75" presetID="2" presetClass="entr" presetSubtype="2" fill="hold" grpId="0" nodeType="afterEffect">
                                  <p:stCondLst>
                                    <p:cond delay="0"/>
                                  </p:stCondLst>
                                  <p:childTnLst>
                                    <p:set>
                                      <p:cBhvr>
                                        <p:cTn id="76" dur="1" fill="hold">
                                          <p:stCondLst>
                                            <p:cond delay="0"/>
                                          </p:stCondLst>
                                        </p:cTn>
                                        <p:tgtEl>
                                          <p:spTgt spid="56"/>
                                        </p:tgtEl>
                                        <p:attrNameLst>
                                          <p:attrName>style.visibility</p:attrName>
                                        </p:attrNameLst>
                                      </p:cBhvr>
                                      <p:to>
                                        <p:strVal val="visible"/>
                                      </p:to>
                                    </p:set>
                                    <p:anim calcmode="lin" valueType="num">
                                      <p:cBhvr additive="base">
                                        <p:cTn id="77" dur="500" fill="hold"/>
                                        <p:tgtEl>
                                          <p:spTgt spid="56"/>
                                        </p:tgtEl>
                                        <p:attrNameLst>
                                          <p:attrName>ppt_x</p:attrName>
                                        </p:attrNameLst>
                                      </p:cBhvr>
                                      <p:tavLst>
                                        <p:tav tm="0">
                                          <p:val>
                                            <p:strVal val="1+#ppt_w/2"/>
                                          </p:val>
                                        </p:tav>
                                        <p:tav tm="100000">
                                          <p:val>
                                            <p:strVal val="#ppt_x"/>
                                          </p:val>
                                        </p:tav>
                                      </p:tavLst>
                                    </p:anim>
                                    <p:anim calcmode="lin" valueType="num">
                                      <p:cBhvr additive="base">
                                        <p:cTn id="78" dur="500" fill="hold"/>
                                        <p:tgtEl>
                                          <p:spTgt spid="56"/>
                                        </p:tgtEl>
                                        <p:attrNameLst>
                                          <p:attrName>ppt_y</p:attrName>
                                        </p:attrNameLst>
                                      </p:cBhvr>
                                      <p:tavLst>
                                        <p:tav tm="0">
                                          <p:val>
                                            <p:strVal val="#ppt_y"/>
                                          </p:val>
                                        </p:tav>
                                        <p:tav tm="100000">
                                          <p:val>
                                            <p:strVal val="#ppt_y"/>
                                          </p:val>
                                        </p:tav>
                                      </p:tavLst>
                                    </p:anim>
                                  </p:childTnLst>
                                </p:cTn>
                              </p:par>
                            </p:childTnLst>
                          </p:cTn>
                        </p:par>
                      </p:childTnLst>
                    </p:cTn>
                  </p:par>
                  <p:par>
                    <p:cTn id="79" fill="hold" nodeType="clickPar">
                      <p:stCondLst>
                        <p:cond delay="indefinite"/>
                      </p:stCondLst>
                      <p:childTnLst>
                        <p:par>
                          <p:cTn id="80" fill="hold" nodeType="withGroup">
                            <p:stCondLst>
                              <p:cond delay="0"/>
                            </p:stCondLst>
                            <p:childTnLst>
                              <p:par>
                                <p:cTn id="81" presetID="4" presetClass="exit" presetSubtype="16" fill="hold" nodeType="clickEffect">
                                  <p:stCondLst>
                                    <p:cond delay="0"/>
                                  </p:stCondLst>
                                  <p:childTnLst>
                                    <p:animEffect transition="out" filter="box(in)">
                                      <p:cBhvr>
                                        <p:cTn id="82" dur="500"/>
                                        <p:tgtEl>
                                          <p:spTgt spid="6"/>
                                        </p:tgtEl>
                                      </p:cBhvr>
                                    </p:animEffect>
                                    <p:set>
                                      <p:cBhvr>
                                        <p:cTn id="83" dur="1" fill="hold">
                                          <p:stCondLst>
                                            <p:cond delay="499"/>
                                          </p:stCondLst>
                                        </p:cTn>
                                        <p:tgtEl>
                                          <p:spTgt spid="6"/>
                                        </p:tgtEl>
                                        <p:attrNameLst>
                                          <p:attrName>style.visibility</p:attrName>
                                        </p:attrNameLst>
                                      </p:cBhvr>
                                      <p:to>
                                        <p:strVal val="hidden"/>
                                      </p:to>
                                    </p:set>
                                  </p:childTnLst>
                                </p:cTn>
                              </p:par>
                              <p:par>
                                <p:cTn id="84" presetID="4" presetClass="exit" presetSubtype="16" fill="hold" nodeType="withEffect">
                                  <p:stCondLst>
                                    <p:cond delay="0"/>
                                  </p:stCondLst>
                                  <p:childTnLst>
                                    <p:animEffect transition="out" filter="box(in)">
                                      <p:cBhvr>
                                        <p:cTn id="85" dur="500"/>
                                        <p:tgtEl>
                                          <p:spTgt spid="9"/>
                                        </p:tgtEl>
                                      </p:cBhvr>
                                    </p:animEffect>
                                    <p:set>
                                      <p:cBhvr>
                                        <p:cTn id="86" dur="1" fill="hold">
                                          <p:stCondLst>
                                            <p:cond delay="499"/>
                                          </p:stCondLst>
                                        </p:cTn>
                                        <p:tgtEl>
                                          <p:spTgt spid="9"/>
                                        </p:tgtEl>
                                        <p:attrNameLst>
                                          <p:attrName>style.visibility</p:attrName>
                                        </p:attrNameLst>
                                      </p:cBhvr>
                                      <p:to>
                                        <p:strVal val="hidden"/>
                                      </p:to>
                                    </p:set>
                                  </p:childTnLst>
                                </p:cTn>
                              </p:par>
                              <p:par>
                                <p:cTn id="87" presetID="4" presetClass="exit" presetSubtype="16" fill="hold" grpId="1" nodeType="withEffect">
                                  <p:stCondLst>
                                    <p:cond delay="0"/>
                                  </p:stCondLst>
                                  <p:childTnLst>
                                    <p:animEffect transition="out" filter="box(in)">
                                      <p:cBhvr>
                                        <p:cTn id="88" dur="500"/>
                                        <p:tgtEl>
                                          <p:spTgt spid="55"/>
                                        </p:tgtEl>
                                      </p:cBhvr>
                                    </p:animEffect>
                                    <p:set>
                                      <p:cBhvr>
                                        <p:cTn id="89" dur="1" fill="hold">
                                          <p:stCondLst>
                                            <p:cond delay="499"/>
                                          </p:stCondLst>
                                        </p:cTn>
                                        <p:tgtEl>
                                          <p:spTgt spid="55"/>
                                        </p:tgtEl>
                                        <p:attrNameLst>
                                          <p:attrName>style.visibility</p:attrName>
                                        </p:attrNameLst>
                                      </p:cBhvr>
                                      <p:to>
                                        <p:strVal val="hidden"/>
                                      </p:to>
                                    </p:set>
                                  </p:childTnLst>
                                </p:cTn>
                              </p:par>
                              <p:par>
                                <p:cTn id="90" presetID="4" presetClass="exit" presetSubtype="16" fill="hold" grpId="1" nodeType="withEffect">
                                  <p:stCondLst>
                                    <p:cond delay="0"/>
                                  </p:stCondLst>
                                  <p:childTnLst>
                                    <p:animEffect transition="out" filter="box(in)">
                                      <p:cBhvr>
                                        <p:cTn id="91" dur="500"/>
                                        <p:tgtEl>
                                          <p:spTgt spid="44"/>
                                        </p:tgtEl>
                                      </p:cBhvr>
                                    </p:animEffect>
                                    <p:set>
                                      <p:cBhvr>
                                        <p:cTn id="92" dur="1" fill="hold">
                                          <p:stCondLst>
                                            <p:cond delay="499"/>
                                          </p:stCondLst>
                                        </p:cTn>
                                        <p:tgtEl>
                                          <p:spTgt spid="44"/>
                                        </p:tgtEl>
                                        <p:attrNameLst>
                                          <p:attrName>style.visibility</p:attrName>
                                        </p:attrNameLst>
                                      </p:cBhvr>
                                      <p:to>
                                        <p:strVal val="hidden"/>
                                      </p:to>
                                    </p:set>
                                  </p:childTnLst>
                                </p:cTn>
                              </p:par>
                              <p:par>
                                <p:cTn id="93" presetID="4" presetClass="exit" presetSubtype="16" fill="hold" grpId="1" nodeType="withEffect">
                                  <p:stCondLst>
                                    <p:cond delay="0"/>
                                  </p:stCondLst>
                                  <p:childTnLst>
                                    <p:animEffect transition="out" filter="box(in)">
                                      <p:cBhvr>
                                        <p:cTn id="94" dur="500"/>
                                        <p:tgtEl>
                                          <p:spTgt spid="56"/>
                                        </p:tgtEl>
                                      </p:cBhvr>
                                    </p:animEffect>
                                    <p:set>
                                      <p:cBhvr>
                                        <p:cTn id="95" dur="1" fill="hold">
                                          <p:stCondLst>
                                            <p:cond delay="499"/>
                                          </p:stCondLst>
                                        </p:cTn>
                                        <p:tgtEl>
                                          <p:spTgt spid="56"/>
                                        </p:tgtEl>
                                        <p:attrNameLst>
                                          <p:attrName>style.visibility</p:attrName>
                                        </p:attrNameLst>
                                      </p:cBhvr>
                                      <p:to>
                                        <p:strVal val="hidden"/>
                                      </p:to>
                                    </p:set>
                                  </p:childTnLst>
                                </p:cTn>
                              </p:par>
                              <p:par>
                                <p:cTn id="96" presetID="4" presetClass="exit" presetSubtype="16" fill="hold" nodeType="withEffect">
                                  <p:stCondLst>
                                    <p:cond delay="0"/>
                                  </p:stCondLst>
                                  <p:childTnLst>
                                    <p:animEffect transition="out" filter="box(in)">
                                      <p:cBhvr>
                                        <p:cTn id="97" dur="500"/>
                                        <p:tgtEl>
                                          <p:spTgt spid="10"/>
                                        </p:tgtEl>
                                      </p:cBhvr>
                                    </p:animEffect>
                                    <p:set>
                                      <p:cBhvr>
                                        <p:cTn id="98" dur="1" fill="hold">
                                          <p:stCondLst>
                                            <p:cond delay="499"/>
                                          </p:stCondLst>
                                        </p:cTn>
                                        <p:tgtEl>
                                          <p:spTgt spid="10"/>
                                        </p:tgtEl>
                                        <p:attrNameLst>
                                          <p:attrName>style.visibility</p:attrName>
                                        </p:attrNameLst>
                                      </p:cBhvr>
                                      <p:to>
                                        <p:strVal val="hidden"/>
                                      </p:to>
                                    </p:set>
                                  </p:childTnLst>
                                </p:cTn>
                              </p:par>
                              <p:par>
                                <p:cTn id="99" presetID="4" presetClass="exit" presetSubtype="16" fill="hold" nodeType="withEffect">
                                  <p:stCondLst>
                                    <p:cond delay="0"/>
                                  </p:stCondLst>
                                  <p:childTnLst>
                                    <p:animEffect transition="out" filter="box(in)">
                                      <p:cBhvr>
                                        <p:cTn id="100" dur="500"/>
                                        <p:tgtEl>
                                          <p:spTgt spid="46"/>
                                        </p:tgtEl>
                                      </p:cBhvr>
                                    </p:animEffect>
                                    <p:set>
                                      <p:cBhvr>
                                        <p:cTn id="101" dur="1" fill="hold">
                                          <p:stCondLst>
                                            <p:cond delay="499"/>
                                          </p:stCondLst>
                                        </p:cTn>
                                        <p:tgtEl>
                                          <p:spTgt spid="46"/>
                                        </p:tgtEl>
                                        <p:attrNameLst>
                                          <p:attrName>style.visibility</p:attrName>
                                        </p:attrNameLst>
                                      </p:cBhvr>
                                      <p:to>
                                        <p:strVal val="hidden"/>
                                      </p:to>
                                    </p:set>
                                  </p:childTnLst>
                                </p:cTn>
                              </p:par>
                              <p:par>
                                <p:cTn id="102" presetID="4" presetClass="exit" presetSubtype="16" fill="hold" nodeType="withEffect">
                                  <p:stCondLst>
                                    <p:cond delay="0"/>
                                  </p:stCondLst>
                                  <p:childTnLst>
                                    <p:animEffect transition="out" filter="box(in)">
                                      <p:cBhvr>
                                        <p:cTn id="103" dur="500"/>
                                        <p:tgtEl>
                                          <p:spTgt spid="48"/>
                                        </p:tgtEl>
                                      </p:cBhvr>
                                    </p:animEffect>
                                    <p:set>
                                      <p:cBhvr>
                                        <p:cTn id="104" dur="1" fill="hold">
                                          <p:stCondLst>
                                            <p:cond delay="499"/>
                                          </p:stCondLst>
                                        </p:cTn>
                                        <p:tgtEl>
                                          <p:spTgt spid="4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0" grpId="1" animBg="1"/>
      <p:bldP spid="29" grpId="0" animBg="1"/>
      <p:bldP spid="29" grpId="1" animBg="1"/>
      <p:bldP spid="44" grpId="0" animBg="1"/>
      <p:bldP spid="44" grpId="1" animBg="1"/>
      <p:bldP spid="55" grpId="0" animBg="1"/>
      <p:bldP spid="55" grpId="1" animBg="1"/>
      <p:bldP spid="56" grpId="0" animBg="1"/>
      <p:bldP spid="56"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2">
            <a:extLst>
              <a:ext uri="{FF2B5EF4-FFF2-40B4-BE49-F238E27FC236}">
                <a16:creationId xmlns:a16="http://schemas.microsoft.com/office/drawing/2014/main" id="{032C5A3A-3108-4B0F-ACCD-179FE3D64EAF}"/>
              </a:ext>
            </a:extLst>
          </p:cNvPr>
          <p:cNvSpPr txBox="1">
            <a:spLocks noChangeArrowheads="1"/>
          </p:cNvSpPr>
          <p:nvPr/>
        </p:nvSpPr>
        <p:spPr bwMode="auto">
          <a:xfrm>
            <a:off x="685800" y="0"/>
            <a:ext cx="72390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el-GR" altLang="el-GR" sz="2800" b="1" i="1">
                <a:solidFill>
                  <a:schemeClr val="tx2"/>
                </a:solidFill>
              </a:rPr>
              <a:t>Ομοιοπολικός Δεσμός – Κλασική θεώρηση</a:t>
            </a:r>
            <a:r>
              <a:rPr lang="en-US" altLang="el-GR" sz="2800" b="1" i="1">
                <a:solidFill>
                  <a:schemeClr val="tx2"/>
                </a:solidFill>
              </a:rPr>
              <a:t>  </a:t>
            </a:r>
            <a:r>
              <a:rPr lang="el-GR" altLang="el-GR" sz="2800" b="1" i="1">
                <a:solidFill>
                  <a:schemeClr val="tx2"/>
                </a:solidFill>
              </a:rPr>
              <a:t>Θεωρία </a:t>
            </a:r>
            <a:r>
              <a:rPr lang="en-US" altLang="el-GR" sz="2800" b="1" i="1">
                <a:solidFill>
                  <a:schemeClr val="tx2"/>
                </a:solidFill>
              </a:rPr>
              <a:t>Lewis</a:t>
            </a:r>
            <a:endParaRPr lang="en-GB" altLang="el-GR" sz="2800" b="1" i="1">
              <a:solidFill>
                <a:schemeClr val="tx2"/>
              </a:solidFill>
            </a:endParaRPr>
          </a:p>
        </p:txBody>
      </p:sp>
      <p:sp>
        <p:nvSpPr>
          <p:cNvPr id="9219" name="Text Box 3">
            <a:extLst>
              <a:ext uri="{FF2B5EF4-FFF2-40B4-BE49-F238E27FC236}">
                <a16:creationId xmlns:a16="http://schemas.microsoft.com/office/drawing/2014/main" id="{A545548B-ED25-48F3-ABDC-ECB0BBB3629B}"/>
              </a:ext>
            </a:extLst>
          </p:cNvPr>
          <p:cNvSpPr txBox="1">
            <a:spLocks noChangeArrowheads="1"/>
          </p:cNvSpPr>
          <p:nvPr/>
        </p:nvSpPr>
        <p:spPr bwMode="auto">
          <a:xfrm>
            <a:off x="228600" y="1143000"/>
            <a:ext cx="42672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el-GR" altLang="el-GR" sz="1800"/>
              <a:t>Τα άτομα σχηματίζουν δεσμούς μέχρι να δημιουργήσουν πλήρως συμπληρωμένη εξωτερική στοιβάδα με οκτώ ηλεκτρόνια        (κανών οκτάδας)</a:t>
            </a:r>
            <a:endParaRPr lang="en-GB" altLang="el-GR" sz="1800"/>
          </a:p>
        </p:txBody>
      </p:sp>
      <p:graphicFrame>
        <p:nvGraphicFramePr>
          <p:cNvPr id="9220" name="Object 9">
            <a:extLst>
              <a:ext uri="{FF2B5EF4-FFF2-40B4-BE49-F238E27FC236}">
                <a16:creationId xmlns:a16="http://schemas.microsoft.com/office/drawing/2014/main" id="{B27878DB-AF0F-40D9-B964-4BFB239327E5}"/>
              </a:ext>
            </a:extLst>
          </p:cNvPr>
          <p:cNvGraphicFramePr>
            <a:graphicFrameLocks noChangeAspect="1"/>
          </p:cNvGraphicFramePr>
          <p:nvPr/>
        </p:nvGraphicFramePr>
        <p:xfrm>
          <a:off x="4419600" y="3352800"/>
          <a:ext cx="3429000" cy="581025"/>
        </p:xfrm>
        <a:graphic>
          <a:graphicData uri="http://schemas.openxmlformats.org/presentationml/2006/ole">
            <mc:AlternateContent xmlns:mc="http://schemas.openxmlformats.org/markup-compatibility/2006">
              <mc:Choice xmlns:v="urn:schemas-microsoft-com:vml" Requires="v">
                <p:oleObj spid="_x0000_s1026" name="Bitmap Image" r:id="rId3" imgW="3400900" imgH="581106" progId="Paint.Picture">
                  <p:embed/>
                </p:oleObj>
              </mc:Choice>
              <mc:Fallback>
                <p:oleObj name="Bitmap Image" r:id="rId3" imgW="3400900" imgH="581106" progId="Paint.Picture">
                  <p:embed/>
                  <p:pic>
                    <p:nvPicPr>
                      <p:cNvPr id="9220" name="Object 9">
                        <a:extLst>
                          <a:ext uri="{FF2B5EF4-FFF2-40B4-BE49-F238E27FC236}">
                            <a16:creationId xmlns:a16="http://schemas.microsoft.com/office/drawing/2014/main" id="{B27878DB-AF0F-40D9-B964-4BFB239327E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19600" y="3352800"/>
                        <a:ext cx="34290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221" name="Object 10">
            <a:extLst>
              <a:ext uri="{FF2B5EF4-FFF2-40B4-BE49-F238E27FC236}">
                <a16:creationId xmlns:a16="http://schemas.microsoft.com/office/drawing/2014/main" id="{9717DA62-FB5A-4E25-B5B7-AE1C5977F19C}"/>
              </a:ext>
            </a:extLst>
          </p:cNvPr>
          <p:cNvGraphicFramePr>
            <a:graphicFrameLocks noChangeAspect="1"/>
          </p:cNvGraphicFramePr>
          <p:nvPr/>
        </p:nvGraphicFramePr>
        <p:xfrm>
          <a:off x="4419600" y="2743200"/>
          <a:ext cx="3429000" cy="628650"/>
        </p:xfrm>
        <a:graphic>
          <a:graphicData uri="http://schemas.openxmlformats.org/presentationml/2006/ole">
            <mc:AlternateContent xmlns:mc="http://schemas.openxmlformats.org/markup-compatibility/2006">
              <mc:Choice xmlns:v="urn:schemas-microsoft-com:vml" Requires="v">
                <p:oleObj spid="_x0000_s1027" name="Bitmap Image" r:id="rId5" imgW="3448531" imgH="628571" progId="Paint.Picture">
                  <p:embed/>
                </p:oleObj>
              </mc:Choice>
              <mc:Fallback>
                <p:oleObj name="Bitmap Image" r:id="rId5" imgW="3448531" imgH="628571" progId="Paint.Picture">
                  <p:embed/>
                  <p:pic>
                    <p:nvPicPr>
                      <p:cNvPr id="9221" name="Object 10">
                        <a:extLst>
                          <a:ext uri="{FF2B5EF4-FFF2-40B4-BE49-F238E27FC236}">
                            <a16:creationId xmlns:a16="http://schemas.microsoft.com/office/drawing/2014/main" id="{9717DA62-FB5A-4E25-B5B7-AE1C5977F19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19600" y="2743200"/>
                        <a:ext cx="3429000" cy="628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222" name="Object 11">
            <a:extLst>
              <a:ext uri="{FF2B5EF4-FFF2-40B4-BE49-F238E27FC236}">
                <a16:creationId xmlns:a16="http://schemas.microsoft.com/office/drawing/2014/main" id="{291E3E44-BAC1-4261-B2F8-6834012CFFE0}"/>
              </a:ext>
            </a:extLst>
          </p:cNvPr>
          <p:cNvGraphicFramePr>
            <a:graphicFrameLocks noChangeAspect="1"/>
          </p:cNvGraphicFramePr>
          <p:nvPr/>
        </p:nvGraphicFramePr>
        <p:xfrm>
          <a:off x="4419600" y="1676400"/>
          <a:ext cx="3429000" cy="1076325"/>
        </p:xfrm>
        <a:graphic>
          <a:graphicData uri="http://schemas.openxmlformats.org/presentationml/2006/ole">
            <mc:AlternateContent xmlns:mc="http://schemas.openxmlformats.org/markup-compatibility/2006">
              <mc:Choice xmlns:v="urn:schemas-microsoft-com:vml" Requires="v">
                <p:oleObj spid="_x0000_s1028" name="Bitmap Image" r:id="rId7" imgW="3428571" imgH="1076475" progId="Paint.Picture">
                  <p:embed/>
                </p:oleObj>
              </mc:Choice>
              <mc:Fallback>
                <p:oleObj name="Bitmap Image" r:id="rId7" imgW="3428571" imgH="1076475" progId="Paint.Picture">
                  <p:embed/>
                  <p:pic>
                    <p:nvPicPr>
                      <p:cNvPr id="9222" name="Object 11">
                        <a:extLst>
                          <a:ext uri="{FF2B5EF4-FFF2-40B4-BE49-F238E27FC236}">
                            <a16:creationId xmlns:a16="http://schemas.microsoft.com/office/drawing/2014/main" id="{291E3E44-BAC1-4261-B2F8-6834012CFFE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419600" y="1676400"/>
                        <a:ext cx="3429000" cy="1076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223" name="Object 12">
            <a:extLst>
              <a:ext uri="{FF2B5EF4-FFF2-40B4-BE49-F238E27FC236}">
                <a16:creationId xmlns:a16="http://schemas.microsoft.com/office/drawing/2014/main" id="{30B9024E-4BE7-468B-9CBD-EB1E06A13EC1}"/>
              </a:ext>
            </a:extLst>
          </p:cNvPr>
          <p:cNvGraphicFramePr>
            <a:graphicFrameLocks noChangeAspect="1"/>
          </p:cNvGraphicFramePr>
          <p:nvPr/>
        </p:nvGraphicFramePr>
        <p:xfrm>
          <a:off x="4419600" y="1143000"/>
          <a:ext cx="3429000" cy="581025"/>
        </p:xfrm>
        <a:graphic>
          <a:graphicData uri="http://schemas.openxmlformats.org/presentationml/2006/ole">
            <mc:AlternateContent xmlns:mc="http://schemas.openxmlformats.org/markup-compatibility/2006">
              <mc:Choice xmlns:v="urn:schemas-microsoft-com:vml" Requires="v">
                <p:oleObj spid="_x0000_s1029" name="Bitmap Image" r:id="rId9" imgW="3333333" imgH="581106" progId="Paint.Picture">
                  <p:embed/>
                </p:oleObj>
              </mc:Choice>
              <mc:Fallback>
                <p:oleObj name="Bitmap Image" r:id="rId9" imgW="3333333" imgH="581106" progId="Paint.Picture">
                  <p:embed/>
                  <p:pic>
                    <p:nvPicPr>
                      <p:cNvPr id="9223" name="Object 12">
                        <a:extLst>
                          <a:ext uri="{FF2B5EF4-FFF2-40B4-BE49-F238E27FC236}">
                            <a16:creationId xmlns:a16="http://schemas.microsoft.com/office/drawing/2014/main" id="{30B9024E-4BE7-468B-9CBD-EB1E06A13EC1}"/>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419600" y="1143000"/>
                        <a:ext cx="34290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224" name="Text Box 13">
            <a:extLst>
              <a:ext uri="{FF2B5EF4-FFF2-40B4-BE49-F238E27FC236}">
                <a16:creationId xmlns:a16="http://schemas.microsoft.com/office/drawing/2014/main" id="{8FC612D1-EDFD-4AFC-8B39-78F88B0AF168}"/>
              </a:ext>
            </a:extLst>
          </p:cNvPr>
          <p:cNvSpPr txBox="1">
            <a:spLocks noChangeArrowheads="1"/>
          </p:cNvSpPr>
          <p:nvPr/>
        </p:nvSpPr>
        <p:spPr bwMode="auto">
          <a:xfrm>
            <a:off x="228600" y="3886200"/>
            <a:ext cx="8763000" cy="283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l-GR" altLang="el-GR" sz="1800">
                <a:solidFill>
                  <a:srgbClr val="FF0066"/>
                </a:solidFill>
              </a:rPr>
              <a:t>Εξαιρέσεις  από Κανόνα  Οκτάδας</a:t>
            </a:r>
            <a:r>
              <a:rPr lang="el-GR" altLang="el-GR" sz="1800"/>
              <a:t>                                                                                              </a:t>
            </a:r>
            <a:r>
              <a:rPr lang="el-GR" altLang="el-GR" sz="1800">
                <a:solidFill>
                  <a:srgbClr val="CCFF33"/>
                </a:solidFill>
              </a:rPr>
              <a:t>-</a:t>
            </a:r>
            <a:r>
              <a:rPr lang="el-GR" altLang="el-GR" sz="1800"/>
              <a:t> </a:t>
            </a:r>
            <a:r>
              <a:rPr lang="el-GR" altLang="el-GR" sz="1800">
                <a:cs typeface="Times New Roman" panose="02020603050405020304" pitchFamily="18" charset="0"/>
              </a:rPr>
              <a:t>Τα άτομα Η και Η</a:t>
            </a:r>
            <a:r>
              <a:rPr lang="en-US" altLang="el-GR" sz="1800">
                <a:cs typeface="Times New Roman" panose="02020603050405020304" pitchFamily="18" charset="0"/>
              </a:rPr>
              <a:t>e</a:t>
            </a:r>
            <a:r>
              <a:rPr lang="el-GR" altLang="el-GR" sz="1800"/>
              <a:t>                                                                                                                     </a:t>
            </a:r>
            <a:r>
              <a:rPr lang="el-GR" altLang="el-GR" sz="1800">
                <a:solidFill>
                  <a:srgbClr val="CCFF33"/>
                </a:solidFill>
              </a:rPr>
              <a:t>-</a:t>
            </a:r>
            <a:r>
              <a:rPr lang="el-GR" altLang="el-GR" sz="1800"/>
              <a:t> </a:t>
            </a:r>
            <a:r>
              <a:rPr lang="el-GR" altLang="el-GR" sz="1800">
                <a:cs typeface="Times New Roman" panose="02020603050405020304" pitchFamily="18" charset="0"/>
              </a:rPr>
              <a:t>Τα στοιχεία που βρίσκονται στην 3</a:t>
            </a:r>
            <a:r>
              <a:rPr lang="el-GR" altLang="el-GR" sz="1800" baseline="30000">
                <a:cs typeface="Times New Roman" panose="02020603050405020304" pitchFamily="18" charset="0"/>
              </a:rPr>
              <a:t>η </a:t>
            </a:r>
            <a:r>
              <a:rPr lang="el-GR" altLang="el-GR" sz="1800">
                <a:cs typeface="Times New Roman" panose="02020603050405020304" pitchFamily="18" charset="0"/>
              </a:rPr>
              <a:t>,4</a:t>
            </a:r>
            <a:r>
              <a:rPr lang="el-GR" altLang="el-GR" sz="1800" baseline="30000">
                <a:cs typeface="Times New Roman" panose="02020603050405020304" pitchFamily="18" charset="0"/>
              </a:rPr>
              <a:t>η </a:t>
            </a:r>
            <a:r>
              <a:rPr lang="el-GR" altLang="el-GR" sz="1800">
                <a:cs typeface="Times New Roman" panose="02020603050405020304" pitchFamily="18" charset="0"/>
              </a:rPr>
              <a:t>,5</a:t>
            </a:r>
            <a:r>
              <a:rPr lang="el-GR" altLang="el-GR" sz="1800" baseline="30000">
                <a:cs typeface="Times New Roman" panose="02020603050405020304" pitchFamily="18" charset="0"/>
              </a:rPr>
              <a:t>η </a:t>
            </a:r>
            <a:r>
              <a:rPr lang="el-GR" altLang="el-GR" sz="1800">
                <a:cs typeface="Times New Roman" panose="02020603050405020304" pitchFamily="18" charset="0"/>
              </a:rPr>
              <a:t>,6</a:t>
            </a:r>
            <a:r>
              <a:rPr lang="el-GR" altLang="el-GR" sz="1800" baseline="30000">
                <a:cs typeface="Times New Roman" panose="02020603050405020304" pitchFamily="18" charset="0"/>
              </a:rPr>
              <a:t>η</a:t>
            </a:r>
            <a:r>
              <a:rPr lang="el-GR" altLang="el-GR" sz="1800">
                <a:cs typeface="Times New Roman" panose="02020603050405020304" pitchFamily="18" charset="0"/>
              </a:rPr>
              <a:t> και 7</a:t>
            </a:r>
            <a:r>
              <a:rPr lang="el-GR" altLang="el-GR" sz="1800" baseline="30000">
                <a:cs typeface="Times New Roman" panose="02020603050405020304" pitchFamily="18" charset="0"/>
              </a:rPr>
              <a:t>η</a:t>
            </a:r>
            <a:r>
              <a:rPr lang="el-GR" altLang="el-GR" sz="1800">
                <a:cs typeface="Times New Roman" panose="02020603050405020304" pitchFamily="18" charset="0"/>
              </a:rPr>
              <a:t> περίοδο του περιοδικού πίνακα μπορούν να έχουν περισσότερα από οκτώ ηλεκτρόνια σθένους</a:t>
            </a:r>
            <a:r>
              <a:rPr lang="el-GR" altLang="el-GR" sz="1800"/>
              <a:t> λόγω των</a:t>
            </a:r>
            <a:r>
              <a:rPr lang="el-GR" altLang="el-GR" sz="1800">
                <a:cs typeface="Times New Roman" panose="02020603050405020304" pitchFamily="18" charset="0"/>
              </a:rPr>
              <a:t> άδει</a:t>
            </a:r>
            <a:r>
              <a:rPr lang="el-GR" altLang="el-GR" sz="1800"/>
              <a:t>ων</a:t>
            </a:r>
            <a:r>
              <a:rPr lang="el-GR" altLang="el-GR" sz="1800">
                <a:cs typeface="Times New Roman" panose="02020603050405020304" pitchFamily="18" charset="0"/>
              </a:rPr>
              <a:t> </a:t>
            </a:r>
            <a:r>
              <a:rPr lang="en-US" altLang="el-GR" sz="1800">
                <a:cs typeface="Times New Roman" panose="02020603050405020304" pitchFamily="18" charset="0"/>
              </a:rPr>
              <a:t>d</a:t>
            </a:r>
            <a:r>
              <a:rPr lang="el-GR" altLang="el-GR" sz="1800">
                <a:cs typeface="Times New Roman" panose="02020603050405020304" pitchFamily="18" charset="0"/>
              </a:rPr>
              <a:t> ατομικ</a:t>
            </a:r>
            <a:r>
              <a:rPr lang="el-GR" altLang="el-GR" sz="1800"/>
              <a:t>ών</a:t>
            </a:r>
            <a:r>
              <a:rPr lang="el-GR" altLang="el-GR" sz="1800">
                <a:cs typeface="Times New Roman" panose="02020603050405020304" pitchFamily="18" charset="0"/>
              </a:rPr>
              <a:t> τροχιακ</a:t>
            </a:r>
            <a:r>
              <a:rPr lang="el-GR" altLang="el-GR" sz="1800"/>
              <a:t>ών</a:t>
            </a:r>
            <a:r>
              <a:rPr lang="el-GR" altLang="el-GR" sz="1800">
                <a:cs typeface="Times New Roman" panose="02020603050405020304" pitchFamily="18" charset="0"/>
              </a:rPr>
              <a:t> </a:t>
            </a:r>
            <a:r>
              <a:rPr lang="el-GR" altLang="el-GR" sz="1800"/>
              <a:t>                                                                                                                                   </a:t>
            </a:r>
            <a:r>
              <a:rPr lang="el-GR" altLang="el-GR" sz="1800">
                <a:solidFill>
                  <a:srgbClr val="CCFF33"/>
                </a:solidFill>
              </a:rPr>
              <a:t>-</a:t>
            </a:r>
            <a:r>
              <a:rPr lang="el-GR" altLang="el-GR" sz="1800"/>
              <a:t> Τα άτομα</a:t>
            </a:r>
            <a:r>
              <a:rPr lang="el-GR" altLang="el-GR" sz="1800">
                <a:cs typeface="Times New Roman" panose="02020603050405020304" pitchFamily="18" charset="0"/>
              </a:rPr>
              <a:t> όπως το βόριο (Β) και το βηρύλλιο (</a:t>
            </a:r>
            <a:r>
              <a:rPr lang="en-US" altLang="el-GR" sz="1800">
                <a:cs typeface="Times New Roman" panose="02020603050405020304" pitchFamily="18" charset="0"/>
              </a:rPr>
              <a:t>Be</a:t>
            </a:r>
            <a:r>
              <a:rPr lang="el-GR" altLang="el-GR" sz="1800">
                <a:cs typeface="Times New Roman" panose="02020603050405020304" pitchFamily="18" charset="0"/>
              </a:rPr>
              <a:t>) που έχουν λιγότερα από τέσσερα ηλεκτρόνια στη στοιβάδα σθένους τους ακόμα και αν χρησιμοποιήσουν όλα τα ηλεκτρόνια τους δεν είναι δυνατό να ικανοποιήσουν τον κανόνα της οκτάδας </a:t>
            </a:r>
            <a:r>
              <a:rPr lang="el-GR" altLang="el-GR" sz="1800"/>
              <a:t>                                                          </a:t>
            </a:r>
            <a:r>
              <a:rPr lang="el-GR" altLang="el-GR" sz="1800">
                <a:solidFill>
                  <a:srgbClr val="CCFF33"/>
                </a:solidFill>
              </a:rPr>
              <a:t>-</a:t>
            </a:r>
            <a:r>
              <a:rPr lang="el-GR" altLang="el-GR" sz="1800"/>
              <a:t> </a:t>
            </a:r>
            <a:r>
              <a:rPr lang="el-GR" altLang="el-GR" sz="1800">
                <a:cs typeface="Times New Roman" panose="02020603050405020304" pitchFamily="18" charset="0"/>
              </a:rPr>
              <a:t>Ο κανόνας της οκτάδας δεν ισχύει στα μόρια που έχουν περιττό συνολικό αριθμό ηλεκτρονίων σθένους </a:t>
            </a:r>
            <a:r>
              <a:rPr lang="el-GR" altLang="el-GR" sz="1800"/>
              <a:t>(πχ ΝΟ, ΝΟ</a:t>
            </a:r>
            <a:r>
              <a:rPr lang="el-GR" altLang="el-GR" sz="1800" baseline="-25000"/>
              <a:t>2</a:t>
            </a:r>
            <a:r>
              <a:rPr lang="el-GR" altLang="el-GR" sz="1800"/>
              <a:t>)</a:t>
            </a:r>
            <a:r>
              <a:rPr lang="en-US" altLang="el-GR" sz="1800"/>
              <a:t> Z(N)=7 &amp; Z(O)=8</a:t>
            </a:r>
            <a:endParaRPr lang="en-GB" altLang="el-GR" sz="1800"/>
          </a:p>
        </p:txBody>
      </p:sp>
      <p:sp>
        <p:nvSpPr>
          <p:cNvPr id="9225" name="Text Box 14">
            <a:extLst>
              <a:ext uri="{FF2B5EF4-FFF2-40B4-BE49-F238E27FC236}">
                <a16:creationId xmlns:a16="http://schemas.microsoft.com/office/drawing/2014/main" id="{2789ACF9-7008-4634-9D0A-F0F717FA5FEC}"/>
              </a:ext>
            </a:extLst>
          </p:cNvPr>
          <p:cNvSpPr txBox="1">
            <a:spLocks noChangeArrowheads="1"/>
          </p:cNvSpPr>
          <p:nvPr/>
        </p:nvSpPr>
        <p:spPr bwMode="auto">
          <a:xfrm>
            <a:off x="7924800" y="1447800"/>
            <a:ext cx="12192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l-GR" altLang="el-GR" sz="1800"/>
              <a:t>Απλοί Δεσμοί</a:t>
            </a:r>
            <a:endParaRPr lang="en-GB" altLang="el-GR" sz="1800"/>
          </a:p>
        </p:txBody>
      </p:sp>
      <p:sp>
        <p:nvSpPr>
          <p:cNvPr id="9231" name="Line 15">
            <a:extLst>
              <a:ext uri="{FF2B5EF4-FFF2-40B4-BE49-F238E27FC236}">
                <a16:creationId xmlns:a16="http://schemas.microsoft.com/office/drawing/2014/main" id="{BBE7B9C1-2B37-4EDF-9EAF-375596A2C217}"/>
              </a:ext>
            </a:extLst>
          </p:cNvPr>
          <p:cNvSpPr>
            <a:spLocks noChangeShapeType="1"/>
          </p:cNvSpPr>
          <p:nvPr/>
        </p:nvSpPr>
        <p:spPr bwMode="auto">
          <a:xfrm>
            <a:off x="8001000" y="1371600"/>
            <a:ext cx="0" cy="914400"/>
          </a:xfrm>
          <a:prstGeom prst="line">
            <a:avLst/>
          </a:prstGeom>
          <a:noFill/>
          <a:ln w="9525">
            <a:solidFill>
              <a:schemeClr val="tx1"/>
            </a:solidFill>
            <a:round/>
            <a:headEnd/>
            <a:tailEnd/>
          </a:ln>
          <a:effectLst/>
        </p:spPr>
        <p:txBody>
          <a:bodyPr/>
          <a:lstStyle/>
          <a:p>
            <a:pPr eaLnBrk="1" hangingPunct="1">
              <a:defRPr/>
            </a:pPr>
            <a:endParaRPr lang="el-GR">
              <a:effectLst>
                <a:outerShdw blurRad="38100" dist="38100" dir="2700000" algn="tl">
                  <a:srgbClr val="000000">
                    <a:alpha val="43137"/>
                  </a:srgbClr>
                </a:outerShdw>
              </a:effectLst>
            </a:endParaRPr>
          </a:p>
        </p:txBody>
      </p:sp>
      <p:sp>
        <p:nvSpPr>
          <p:cNvPr id="9232" name="Line 16">
            <a:extLst>
              <a:ext uri="{FF2B5EF4-FFF2-40B4-BE49-F238E27FC236}">
                <a16:creationId xmlns:a16="http://schemas.microsoft.com/office/drawing/2014/main" id="{418D1F9E-53C5-421A-8F3D-77BB21CDEA88}"/>
              </a:ext>
            </a:extLst>
          </p:cNvPr>
          <p:cNvSpPr>
            <a:spLocks noChangeShapeType="1"/>
          </p:cNvSpPr>
          <p:nvPr/>
        </p:nvSpPr>
        <p:spPr bwMode="auto">
          <a:xfrm>
            <a:off x="7848600" y="1371600"/>
            <a:ext cx="152400" cy="0"/>
          </a:xfrm>
          <a:prstGeom prst="line">
            <a:avLst/>
          </a:prstGeom>
          <a:noFill/>
          <a:ln w="9525">
            <a:solidFill>
              <a:schemeClr val="tx1"/>
            </a:solidFill>
            <a:round/>
            <a:headEnd/>
            <a:tailEnd/>
          </a:ln>
          <a:effectLst/>
        </p:spPr>
        <p:txBody>
          <a:bodyPr/>
          <a:lstStyle/>
          <a:p>
            <a:pPr eaLnBrk="1" hangingPunct="1">
              <a:defRPr/>
            </a:pPr>
            <a:endParaRPr lang="el-GR">
              <a:effectLst>
                <a:outerShdw blurRad="38100" dist="38100" dir="2700000" algn="tl">
                  <a:srgbClr val="000000">
                    <a:alpha val="43137"/>
                  </a:srgbClr>
                </a:outerShdw>
              </a:effectLst>
            </a:endParaRPr>
          </a:p>
        </p:txBody>
      </p:sp>
      <p:sp>
        <p:nvSpPr>
          <p:cNvPr id="9233" name="Line 17">
            <a:extLst>
              <a:ext uri="{FF2B5EF4-FFF2-40B4-BE49-F238E27FC236}">
                <a16:creationId xmlns:a16="http://schemas.microsoft.com/office/drawing/2014/main" id="{2F31A107-8DA2-4284-B145-10D8B9C949B3}"/>
              </a:ext>
            </a:extLst>
          </p:cNvPr>
          <p:cNvSpPr>
            <a:spLocks noChangeShapeType="1"/>
          </p:cNvSpPr>
          <p:nvPr/>
        </p:nvSpPr>
        <p:spPr bwMode="auto">
          <a:xfrm>
            <a:off x="7848600" y="2286000"/>
            <a:ext cx="152400" cy="0"/>
          </a:xfrm>
          <a:prstGeom prst="line">
            <a:avLst/>
          </a:prstGeom>
          <a:noFill/>
          <a:ln w="9525">
            <a:solidFill>
              <a:schemeClr val="tx1"/>
            </a:solidFill>
            <a:round/>
            <a:headEnd/>
            <a:tailEnd/>
          </a:ln>
          <a:effectLst/>
        </p:spPr>
        <p:txBody>
          <a:bodyPr/>
          <a:lstStyle/>
          <a:p>
            <a:pPr eaLnBrk="1" hangingPunct="1">
              <a:defRPr/>
            </a:pPr>
            <a:endParaRPr lang="el-GR">
              <a:effectLst>
                <a:outerShdw blurRad="38100" dist="38100" dir="2700000" algn="tl">
                  <a:srgbClr val="000000">
                    <a:alpha val="43137"/>
                  </a:srgbClr>
                </a:outerShdw>
              </a:effectLst>
            </a:endParaRPr>
          </a:p>
        </p:txBody>
      </p:sp>
      <p:sp>
        <p:nvSpPr>
          <p:cNvPr id="9229" name="Text Box 18">
            <a:extLst>
              <a:ext uri="{FF2B5EF4-FFF2-40B4-BE49-F238E27FC236}">
                <a16:creationId xmlns:a16="http://schemas.microsoft.com/office/drawing/2014/main" id="{DBDA9B9E-AD27-4F7E-8EE4-538D62B948F0}"/>
              </a:ext>
            </a:extLst>
          </p:cNvPr>
          <p:cNvSpPr txBox="1">
            <a:spLocks noChangeArrowheads="1"/>
          </p:cNvSpPr>
          <p:nvPr/>
        </p:nvSpPr>
        <p:spPr bwMode="auto">
          <a:xfrm>
            <a:off x="7924800" y="2667000"/>
            <a:ext cx="12192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l-GR" altLang="el-GR" sz="1800"/>
              <a:t>Διπλός Δεσμός</a:t>
            </a:r>
            <a:endParaRPr lang="en-GB" altLang="el-GR" sz="1800"/>
          </a:p>
        </p:txBody>
      </p:sp>
      <p:sp>
        <p:nvSpPr>
          <p:cNvPr id="9230" name="Text Box 19">
            <a:extLst>
              <a:ext uri="{FF2B5EF4-FFF2-40B4-BE49-F238E27FC236}">
                <a16:creationId xmlns:a16="http://schemas.microsoft.com/office/drawing/2014/main" id="{45E278AE-6E86-4402-A9FC-A35D6C1B1732}"/>
              </a:ext>
            </a:extLst>
          </p:cNvPr>
          <p:cNvSpPr txBox="1">
            <a:spLocks noChangeArrowheads="1"/>
          </p:cNvSpPr>
          <p:nvPr/>
        </p:nvSpPr>
        <p:spPr bwMode="auto">
          <a:xfrm>
            <a:off x="7924800" y="3352800"/>
            <a:ext cx="12192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l-GR" altLang="el-GR" sz="1800"/>
              <a:t>Τριπλός Δεσμός</a:t>
            </a:r>
            <a:endParaRPr lang="en-GB" altLang="el-GR" sz="18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2">
            <a:extLst>
              <a:ext uri="{FF2B5EF4-FFF2-40B4-BE49-F238E27FC236}">
                <a16:creationId xmlns:a16="http://schemas.microsoft.com/office/drawing/2014/main" id="{FB509E04-9406-4A8E-8A62-C0C3A6631495}"/>
              </a:ext>
            </a:extLst>
          </p:cNvPr>
          <p:cNvSpPr txBox="1">
            <a:spLocks noChangeArrowheads="1"/>
          </p:cNvSpPr>
          <p:nvPr/>
        </p:nvSpPr>
        <p:spPr bwMode="auto">
          <a:xfrm>
            <a:off x="685800" y="0"/>
            <a:ext cx="7239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el-GR" altLang="el-GR" sz="2800" b="1" i="1">
                <a:solidFill>
                  <a:schemeClr val="tx2"/>
                </a:solidFill>
              </a:rPr>
              <a:t>Πολικός Ομοιοπολικός Δεσμός</a:t>
            </a:r>
            <a:endParaRPr lang="en-GB" altLang="el-GR" sz="2800" b="1" i="1">
              <a:solidFill>
                <a:schemeClr val="tx2"/>
              </a:solidFill>
            </a:endParaRPr>
          </a:p>
        </p:txBody>
      </p:sp>
      <p:sp>
        <p:nvSpPr>
          <p:cNvPr id="10243" name="Text Box 3">
            <a:extLst>
              <a:ext uri="{FF2B5EF4-FFF2-40B4-BE49-F238E27FC236}">
                <a16:creationId xmlns:a16="http://schemas.microsoft.com/office/drawing/2014/main" id="{C47929D9-D71A-4D66-AB66-B05231E27F03}"/>
              </a:ext>
            </a:extLst>
          </p:cNvPr>
          <p:cNvSpPr txBox="1">
            <a:spLocks noChangeArrowheads="1"/>
          </p:cNvSpPr>
          <p:nvPr/>
        </p:nvSpPr>
        <p:spPr bwMode="auto">
          <a:xfrm>
            <a:off x="228600" y="762000"/>
            <a:ext cx="8763000" cy="338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GB" altLang="el-GR" sz="1800">
                <a:cs typeface="Times New Roman" panose="02020603050405020304" pitchFamily="18" charset="0"/>
              </a:rPr>
              <a:t>Αρκετές φορές τα ηλεκτρόνια των κοινών ηλεκτρονικών ζευγών ξοδεύουν περισσότερο χρόνο γύρω από το ένα άτομο του δεσμού σε σχέση με το άλλο.  Αυτό συμβαίνει όταν τα άτομα που σχηματίζουν το δεσμό έχουν διαφορετική τιμή ηλεκτραρνητικότητας. Σε αυτή τη περίπτωση, τα ηλεκτρόνια προτιμούν να ξοδεύουν περισσότερο χρόνο γύρω από το ηλεκτραρνητικότερο άτομο με συνέπεια το μοίρασμα ηλεκτρονίων να μην γίνεται ισοδύναμα ανάμεσα στα άτομα του δεσμού. Ένας τέτοιος ομοιοπολικός δεσμός ονομάζεται πολικός ομοιοπολικός δεσμός. Στους πολικούς ομοιοπολικούς δεσμούς παρατηρείται πάντα ανισοκατανομή φορτίου με συνέπεια το ένα άτομο να είναι ελαφρά θετικά φορτισμένο και το άλλο ελαφρά αρνητικά φορτισμένο και ο δεσμός να εμφανίζει διπολική ροπή. Τυπικό παράδειγμα αποτελεί το μόριο του νερού (</a:t>
            </a:r>
            <a:r>
              <a:rPr lang="en-US" altLang="el-GR" sz="1800">
                <a:cs typeface="Times New Roman" panose="02020603050405020304" pitchFamily="18" charset="0"/>
              </a:rPr>
              <a:t>H</a:t>
            </a:r>
            <a:r>
              <a:rPr lang="en-GB" altLang="el-GR" sz="1800" baseline="-30000">
                <a:cs typeface="Times New Roman" panose="02020603050405020304" pitchFamily="18" charset="0"/>
              </a:rPr>
              <a:t>2</a:t>
            </a:r>
            <a:r>
              <a:rPr lang="en-US" altLang="el-GR" sz="1800">
                <a:cs typeface="Times New Roman" panose="02020603050405020304" pitchFamily="18" charset="0"/>
              </a:rPr>
              <a:t>O</a:t>
            </a:r>
            <a:r>
              <a:rPr lang="en-GB" altLang="el-GR" sz="1800">
                <a:cs typeface="Times New Roman" panose="02020603050405020304" pitchFamily="18" charset="0"/>
              </a:rPr>
              <a:t>) όπου τα ηλεκτρόνια ξοδεύουν περισσότερο χρόνο γύρω από το ισχυρά ηλεκτραρνητικότερο άτομο του οξυγόνου και γιαυτό το μόριο αποκτά ελαφρά αρνητικό φορτίο προς την μεριά του ατόμου του οξυγόνου</a:t>
            </a:r>
            <a:r>
              <a:rPr lang="el-GR" altLang="el-GR" sz="1800"/>
              <a:t>.</a:t>
            </a:r>
            <a:endParaRPr lang="en-GB" altLang="el-GR" sz="1800"/>
          </a:p>
        </p:txBody>
      </p:sp>
      <p:pic>
        <p:nvPicPr>
          <p:cNvPr id="10244" name="Picture 4">
            <a:extLst>
              <a:ext uri="{FF2B5EF4-FFF2-40B4-BE49-F238E27FC236}">
                <a16:creationId xmlns:a16="http://schemas.microsoft.com/office/drawing/2014/main" id="{8EAD48A9-6D94-4582-BC9A-938855D4B8F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4267200"/>
            <a:ext cx="243840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6" name="Rectangle 6">
            <a:extLst>
              <a:ext uri="{FF2B5EF4-FFF2-40B4-BE49-F238E27FC236}">
                <a16:creationId xmlns:a16="http://schemas.microsoft.com/office/drawing/2014/main" id="{D7295712-31FE-4FCF-A1BD-0B14D05D7152}"/>
              </a:ext>
            </a:extLst>
          </p:cNvPr>
          <p:cNvSpPr>
            <a:spLocks noChangeArrowheads="1"/>
          </p:cNvSpPr>
          <p:nvPr/>
        </p:nvSpPr>
        <p:spPr bwMode="auto">
          <a:xfrm>
            <a:off x="4219575" y="2986088"/>
            <a:ext cx="9144000" cy="0"/>
          </a:xfrm>
          <a:prstGeom prst="rect">
            <a:avLst/>
          </a:prstGeom>
          <a:noFill/>
          <a:ln w="9525">
            <a:noFill/>
            <a:miter lim="800000"/>
            <a:headEnd/>
            <a:tailEnd/>
          </a:ln>
          <a:effectLst/>
        </p:spPr>
        <p:txBody>
          <a:bodyPr>
            <a:spAutoFit/>
          </a:bodyPr>
          <a:lstStyle/>
          <a:p>
            <a:pPr eaLnBrk="1" hangingPunct="1">
              <a:defRPr/>
            </a:pPr>
            <a:endParaRPr lang="el-GR">
              <a:effectLst>
                <a:outerShdw blurRad="38100" dist="38100" dir="2700000" algn="tl">
                  <a:srgbClr val="000000">
                    <a:alpha val="43137"/>
                  </a:srgbClr>
                </a:outerShdw>
              </a:effectLst>
            </a:endParaRPr>
          </a:p>
        </p:txBody>
      </p:sp>
      <p:pic>
        <p:nvPicPr>
          <p:cNvPr id="2" name="Picture 5">
            <a:extLst>
              <a:ext uri="{FF2B5EF4-FFF2-40B4-BE49-F238E27FC236}">
                <a16:creationId xmlns:a16="http://schemas.microsoft.com/office/drawing/2014/main" id="{13C6B244-4ECF-42C7-9E4A-9669560E9E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4267200"/>
            <a:ext cx="187960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2740</TotalTime>
  <Words>3702</Words>
  <Application>Microsoft Office PowerPoint</Application>
  <PresentationFormat>On-screen Show (4:3)</PresentationFormat>
  <Paragraphs>348</Paragraphs>
  <Slides>44</Slides>
  <Notes>0</Notes>
  <HiddenSlides>0</HiddenSlides>
  <MMClips>0</MMClips>
  <ScaleCrop>false</ScaleCrop>
  <HeadingPairs>
    <vt:vector size="8" baseType="variant">
      <vt:variant>
        <vt:lpstr>Fonts Used</vt:lpstr>
      </vt:variant>
      <vt:variant>
        <vt:i4>6</vt:i4>
      </vt:variant>
      <vt:variant>
        <vt:lpstr>Theme</vt:lpstr>
      </vt:variant>
      <vt:variant>
        <vt:i4>2</vt:i4>
      </vt:variant>
      <vt:variant>
        <vt:lpstr>Embedded OLE Servers</vt:lpstr>
      </vt:variant>
      <vt:variant>
        <vt:i4>1</vt:i4>
      </vt:variant>
      <vt:variant>
        <vt:lpstr>Slide Titles</vt:lpstr>
      </vt:variant>
      <vt:variant>
        <vt:i4>44</vt:i4>
      </vt:variant>
    </vt:vector>
  </HeadingPairs>
  <TitlesOfParts>
    <vt:vector size="53" baseType="lpstr">
      <vt:lpstr>Arial</vt:lpstr>
      <vt:lpstr>Calibri</vt:lpstr>
      <vt:lpstr>Calibri Light</vt:lpstr>
      <vt:lpstr>Symbol</vt:lpstr>
      <vt:lpstr>Times New Roman</vt:lpstr>
      <vt:lpstr>Wingdings</vt:lpstr>
      <vt:lpstr>Default Design</vt:lpstr>
      <vt:lpstr>Office Theme</vt:lpstr>
      <vt:lpstr>Bitmap Image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Laboratory of Metallurgy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Dr. Panias Dimitrios</dc:creator>
  <cp:lastModifiedBy>Dimitris Panias</cp:lastModifiedBy>
  <cp:revision>125</cp:revision>
  <dcterms:created xsi:type="dcterms:W3CDTF">2003-10-09T12:11:38Z</dcterms:created>
  <dcterms:modified xsi:type="dcterms:W3CDTF">2018-11-11T11:01:11Z</dcterms:modified>
</cp:coreProperties>
</file>