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98" r:id="rId2"/>
    <p:sldId id="320" r:id="rId3"/>
    <p:sldId id="374" r:id="rId4"/>
    <p:sldId id="375" r:id="rId5"/>
    <p:sldId id="402" r:id="rId6"/>
    <p:sldId id="379" r:id="rId7"/>
    <p:sldId id="377" r:id="rId8"/>
    <p:sldId id="378" r:id="rId9"/>
    <p:sldId id="404" r:id="rId10"/>
    <p:sldId id="407" r:id="rId11"/>
    <p:sldId id="405" r:id="rId12"/>
    <p:sldId id="409" r:id="rId13"/>
    <p:sldId id="408" r:id="rId14"/>
    <p:sldId id="421" r:id="rId15"/>
    <p:sldId id="341" r:id="rId16"/>
    <p:sldId id="411" r:id="rId17"/>
    <p:sldId id="443" r:id="rId18"/>
    <p:sldId id="413" r:id="rId19"/>
    <p:sldId id="414" r:id="rId20"/>
    <p:sldId id="416" r:id="rId21"/>
    <p:sldId id="415" r:id="rId22"/>
    <p:sldId id="417" r:id="rId23"/>
    <p:sldId id="441" r:id="rId24"/>
    <p:sldId id="385" r:id="rId25"/>
    <p:sldId id="418" r:id="rId26"/>
    <p:sldId id="437" r:id="rId27"/>
    <p:sldId id="426" r:id="rId28"/>
    <p:sldId id="435" r:id="rId29"/>
    <p:sldId id="427" r:id="rId30"/>
    <p:sldId id="428" r:id="rId31"/>
    <p:sldId id="429" r:id="rId32"/>
    <p:sldId id="423" r:id="rId33"/>
    <p:sldId id="432" r:id="rId34"/>
    <p:sldId id="431" r:id="rId35"/>
    <p:sldId id="434" r:id="rId36"/>
    <p:sldId id="438" r:id="rId37"/>
    <p:sldId id="440" r:id="rId38"/>
  </p:sldIdLst>
  <p:sldSz cx="9144000" cy="6858000" type="screen4x3"/>
  <p:notesSz cx="7099300" cy="102346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990000"/>
    <a:srgbClr val="008000"/>
    <a:srgbClr val="003300"/>
    <a:srgbClr val="6699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14" autoAdjust="0"/>
  </p:normalViewPr>
  <p:slideViewPr>
    <p:cSldViewPr>
      <p:cViewPr varScale="1">
        <p:scale>
          <a:sx n="105" d="100"/>
          <a:sy n="105" d="100"/>
        </p:scale>
        <p:origin x="171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r">
              <a:defRPr sz="1400"/>
            </a:lvl1pPr>
          </a:lstStyle>
          <a:p>
            <a:fld id="{16AFCAA4-BE47-4809-B3DA-6F3C7CB27640}" type="datetimeFigureOut">
              <a:rPr lang="en-US" smtClean="0"/>
              <a:pPr/>
              <a:t>1/18/2022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r">
              <a:defRPr sz="1400"/>
            </a:lvl1pPr>
          </a:lstStyle>
          <a:p>
            <a:fld id="{9E43BFFD-26C9-442A-9174-26E56688D33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l">
              <a:defRPr sz="14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/>
          <a:lstStyle>
            <a:lvl1pPr algn="r">
              <a:defRPr sz="1400"/>
            </a:lvl1pPr>
          </a:lstStyle>
          <a:p>
            <a:fld id="{D5C9DDBF-B4BE-466C-85FC-7E6EE385A892}" type="datetimeFigureOut">
              <a:rPr lang="el-GR" smtClean="0"/>
              <a:pPr/>
              <a:t>18/1/2022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8" tIns="49519" rIns="99038" bIns="49519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38" tIns="49519" rIns="99038" bIns="495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l">
              <a:defRPr sz="14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9038" tIns="49519" rIns="99038" bIns="49519" rtlCol="0" anchor="b"/>
          <a:lstStyle>
            <a:lvl1pPr algn="r">
              <a:defRPr sz="1400"/>
            </a:lvl1pPr>
          </a:lstStyle>
          <a:p>
            <a:fld id="{AED37A79-9B71-4AD4-A2FC-C72E6A8731F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37A79-9B71-4AD4-A2FC-C72E6A8731FA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37A79-9B71-4AD4-A2FC-C72E6A8731FA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37A79-9B71-4AD4-A2FC-C72E6A8731FA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387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37A79-9B71-4AD4-A2FC-C72E6A8731FA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22021-E0E0-489B-8A7F-2C42C335B66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A7B36-D029-467F-9444-65AACB7D7A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0DB3A-9C4E-4F9B-87CB-5990A313BF8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97A86-CED6-4B4E-861C-6802623F02B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F611-653D-4061-82B6-AD04A86419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AA7A0-FC6C-46C6-9060-E4173A6E2EF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EF66D-FD18-43C7-BE16-607A4EFF76C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0EC2E-4EC2-4B6E-B9DA-59037A7AB1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6218F-E817-4F15-9B5A-847A18516EA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2FF93-F583-4B22-B1F0-709B750200C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8F08B-04A1-4306-BD4D-4E3EEC70CB0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C3EF-F017-4CA0-B995-BF4D69A53D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74B2A-76DC-4252-8172-8446C3B408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2731A-0037-4524-AF45-95B37E52DD6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79216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0AF7F0-AA7E-4598-80C9-BE7A774774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yr-bes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428596" y="409922"/>
            <a:ext cx="1064026" cy="100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596" y="2714620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3200" b="1" cap="small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3200" b="1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innovations and technologies in the </a:t>
            </a:r>
            <a:r>
              <a:rPr lang="en-US" sz="3200" b="1" cap="small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stone </a:t>
            </a:r>
            <a:r>
              <a:rPr lang="en-US" sz="3200" b="1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sector</a:t>
            </a:r>
            <a:r>
              <a:rPr lang="el-GR" sz="3200" b="1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”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12160" y="5373216"/>
            <a:ext cx="28404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algn="ctr" rotWithShape="0">
              <a:srgbClr val="808080"/>
            </a:outerShdw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Menegaki </a:t>
            </a:r>
            <a:endParaRPr lang="en-US" sz="2000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 algn="r"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NTUA Professor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19672" y="526628"/>
            <a:ext cx="61926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DDDDDD"/>
                </a:solidFill>
                <a:latin typeface="Calibri" pitchFamily="34" charset="0"/>
              </a:rPr>
              <a:t>NATIONAL TECHNICAL UNIVERSITY OF ATHENS</a:t>
            </a:r>
            <a:endParaRPr lang="el-GR" sz="2000" b="1" dirty="0">
              <a:solidFill>
                <a:srgbClr val="DDDDDD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DDDDDD"/>
                </a:solidFill>
                <a:latin typeface="Calibri" pitchFamily="34" charset="0"/>
              </a:rPr>
              <a:t>Laboratory of Mining and Environmental </a:t>
            </a:r>
            <a:r>
              <a:rPr lang="en-US" sz="2000" b="1" dirty="0">
                <a:solidFill>
                  <a:srgbClr val="DDDDDD"/>
                </a:solidFill>
                <a:latin typeface="Calibri" pitchFamily="34" charset="0"/>
              </a:rPr>
              <a:t>T</a:t>
            </a:r>
            <a:r>
              <a:rPr lang="en-US" sz="2000" b="1" dirty="0" smtClean="0">
                <a:solidFill>
                  <a:srgbClr val="DDDDDD"/>
                </a:solidFill>
                <a:latin typeface="Calibri" pitchFamily="34" charset="0"/>
              </a:rPr>
              <a:t>echnology</a:t>
            </a:r>
            <a:endParaRPr lang="el-GR" sz="2000" b="1" dirty="0">
              <a:solidFill>
                <a:srgbClr val="DDDDDD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0866" t="17169" r="19291" b="18135"/>
          <a:stretch>
            <a:fillRect/>
          </a:stretch>
        </p:blipFill>
        <p:spPr bwMode="auto">
          <a:xfrm>
            <a:off x="759033" y="1700808"/>
            <a:ext cx="7626089" cy="446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047" t="18171" r="19685" b="18898"/>
          <a:stretch>
            <a:fillRect/>
          </a:stretch>
        </p:blipFill>
        <p:spPr bwMode="auto">
          <a:xfrm>
            <a:off x="899592" y="1746763"/>
            <a:ext cx="7458464" cy="43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53336"/>
            <a:ext cx="914400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In the case of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stone quarries, 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"tectonism determines the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cut off grade"</a:t>
            </a:r>
            <a:endParaRPr lang="el-GR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6" y="1369467"/>
            <a:ext cx="3081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Use of mining software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464496" cy="354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95536" y="5589240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Geological model of a marble deposit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16832"/>
            <a:ext cx="3419872" cy="35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436096" y="5589240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Blocks with positive financial value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6" y="1369467"/>
            <a:ext cx="3081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Use of mining software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032248"/>
            <a:ext cx="8229600" cy="370100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The environmental performance of the business is also </a:t>
            </a:r>
            <a:r>
              <a:rPr lang="en-US" sz="2400" kern="0" dirty="0" smtClean="0">
                <a:solidFill>
                  <a:schemeClr val="bg1"/>
                </a:solidFill>
                <a:latin typeface="Calibri" pitchFamily="34" charset="0"/>
              </a:rPr>
              <a:t>closely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linked to better economic performance, as international studies show that businesses with </a:t>
            </a:r>
            <a:r>
              <a:rPr lang="en-US" sz="2400" kern="0" dirty="0" smtClean="0">
                <a:solidFill>
                  <a:schemeClr val="bg1"/>
                </a:solidFill>
                <a:latin typeface="Calibri" pitchFamily="34" charset="0"/>
              </a:rPr>
              <a:t>good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environmental </a:t>
            </a:r>
            <a:r>
              <a:rPr lang="en-US" sz="2400" kern="0" dirty="0" smtClean="0">
                <a:solidFill>
                  <a:schemeClr val="bg1"/>
                </a:solidFill>
                <a:latin typeface="Calibri" pitchFamily="34" charset="0"/>
              </a:rPr>
              <a:t>indicators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show</a:t>
            </a:r>
            <a:r>
              <a:rPr kumimoji="0" lang="el-G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:</a:t>
            </a:r>
          </a:p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higher profitability ratios</a:t>
            </a:r>
          </a:p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higher shareholder returns</a:t>
            </a:r>
          </a:p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attracting capital at lower cost</a:t>
            </a: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1520" y="1277888"/>
            <a:ext cx="8229600" cy="6389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8775" marR="0" indent="-358775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Focus on environmental performance</a:t>
            </a:r>
            <a:endParaRPr lang="el-GR" sz="2400" kern="0" dirty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054" y="1268760"/>
            <a:ext cx="8820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Application of modern methods for the assessment of 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visual impact</a:t>
            </a:r>
            <a:r>
              <a:rPr lang="el-GR" sz="2400" kern="0" dirty="0" smtClean="0">
                <a:solidFill>
                  <a:srgbClr val="FF99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3568" y="5157192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Implementation of the LETOPID methodology in an aggregate quarry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2" descr="yfoistameni morfi"/>
          <p:cNvPicPr>
            <a:picLocks noChangeAspect="1" noChangeArrowheads="1"/>
          </p:cNvPicPr>
          <p:nvPr/>
        </p:nvPicPr>
        <p:blipFill>
          <a:blip r:embed="rId2" cstate="print"/>
          <a:srcRect b="3210"/>
          <a:stretch>
            <a:fillRect/>
          </a:stretch>
        </p:blipFill>
        <p:spPr bwMode="auto">
          <a:xfrm>
            <a:off x="240158" y="1921173"/>
            <a:ext cx="4368800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proteinomeni diamorfosi"/>
          <p:cNvPicPr>
            <a:picLocks noChangeAspect="1" noChangeArrowheads="1"/>
          </p:cNvPicPr>
          <p:nvPr/>
        </p:nvPicPr>
        <p:blipFill>
          <a:blip r:embed="rId3" cstate="print"/>
          <a:srcRect b="2864"/>
          <a:stretch>
            <a:fillRect/>
          </a:stretch>
        </p:blipFill>
        <p:spPr bwMode="auto">
          <a:xfrm>
            <a:off x="4718496" y="1916832"/>
            <a:ext cx="4318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16127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Restoration planning </a:t>
            </a:r>
            <a:r>
              <a:rPr lang="en-US" sz="2400" dirty="0">
                <a:latin typeface="Calibri" pitchFamily="34" charset="0"/>
              </a:rPr>
              <a:t>together with exploitation can be a lever to mitigate </a:t>
            </a:r>
            <a:r>
              <a:rPr lang="en-US" sz="2400" dirty="0" smtClean="0">
                <a:latin typeface="Calibri" pitchFamily="34" charset="0"/>
              </a:rPr>
              <a:t>public oppositions and </a:t>
            </a:r>
            <a:r>
              <a:rPr lang="en-US" sz="2400" dirty="0">
                <a:latin typeface="Calibri" pitchFamily="34" charset="0"/>
              </a:rPr>
              <a:t>disputes with the competent authorities and enhance the good reputation of the </a:t>
            </a:r>
            <a:r>
              <a:rPr lang="en-US" sz="2400" dirty="0" smtClean="0">
                <a:latin typeface="Calibri" pitchFamily="34" charset="0"/>
              </a:rPr>
              <a:t>company, </a:t>
            </a:r>
            <a:r>
              <a:rPr lang="en-US" sz="2400" dirty="0">
                <a:latin typeface="Calibri" pitchFamily="34" charset="0"/>
              </a:rPr>
              <a:t>which brings multiple benefits.</a:t>
            </a:r>
            <a:endParaRPr lang="el-GR" sz="2400" dirty="0" smtClean="0">
              <a:latin typeface="Calibri" pitchFamily="34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 descr="cafe1_nonumb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1"/>
            <a:ext cx="4187220" cy="2977469"/>
          </a:xfrm>
          <a:prstGeom prst="rect">
            <a:avLst/>
          </a:prstGeom>
          <a:noFill/>
        </p:spPr>
      </p:pic>
      <p:pic>
        <p:nvPicPr>
          <p:cNvPr id="9" name="Picture 2" descr="theat_perspectiv11_07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3751" y="3429000"/>
            <a:ext cx="4455160" cy="297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31000" contrast="-46000"/>
          </a:blip>
          <a:srcRect/>
          <a:stretch>
            <a:fillRect/>
          </a:stretch>
        </p:blipFill>
        <p:spPr bwMode="auto">
          <a:xfrm>
            <a:off x="0" y="-27384"/>
            <a:ext cx="9144000" cy="316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33000" contrast="-16000"/>
          </a:blip>
          <a:srcRect/>
          <a:stretch>
            <a:fillRect/>
          </a:stretch>
        </p:blipFill>
        <p:spPr bwMode="auto">
          <a:xfrm>
            <a:off x="1" y="2558387"/>
            <a:ext cx="9143999" cy="439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2132856"/>
            <a:ext cx="9180512" cy="707886"/>
          </a:xfrm>
          <a:prstGeom prst="rect">
            <a:avLst/>
          </a:prstGeom>
          <a:solidFill>
            <a:schemeClr val="bg1">
              <a:lumMod val="7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Concert of the Basque Symphony Orchestra in a marble quarry in Spain for the inauguration of a TV channel</a:t>
            </a:r>
            <a:endParaRPr lang="el-GR" sz="20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</a:t>
            </a:r>
            <a:r>
              <a:rPr lang="en-US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exploitation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6920" y="1418988"/>
            <a:ext cx="8477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Discontinuities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d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etection</a:t>
            </a:r>
            <a:r>
              <a:rPr lang="el-GR" sz="2400" kern="0" dirty="0" smtClean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en-GB" sz="2400" kern="0" dirty="0" smtClean="0">
                <a:solidFill>
                  <a:srgbClr val="FF9900"/>
                </a:solidFill>
                <a:latin typeface="Calibri" pitchFamily="34" charset="0"/>
              </a:rPr>
              <a:t>with Non Destructive T</a:t>
            </a:r>
            <a:r>
              <a:rPr lang="en-US" sz="2400" kern="0" dirty="0" err="1" smtClean="0">
                <a:solidFill>
                  <a:srgbClr val="FF9900"/>
                </a:solidFill>
                <a:latin typeface="Calibri" pitchFamily="34" charset="0"/>
              </a:rPr>
              <a:t>echniques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 (NDT)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7" name="Picture 6" descr="marble-block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129" y="2281039"/>
            <a:ext cx="2058988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138289"/>
            <a:ext cx="360363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241447">
            <a:off x="2718114" y="3066970"/>
            <a:ext cx="33178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m50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113" y="5161359"/>
            <a:ext cx="27241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2073247" y="3217143"/>
            <a:ext cx="623122" cy="2024991"/>
          </a:xfrm>
          <a:custGeom>
            <a:avLst/>
            <a:gdLst>
              <a:gd name="connsiteX0" fmla="*/ 696685 w 713236"/>
              <a:gd name="connsiteY0" fmla="*/ 33101 h 1978015"/>
              <a:gd name="connsiteX1" fmla="*/ 653143 w 713236"/>
              <a:gd name="connsiteY1" fmla="*/ 120186 h 1978015"/>
              <a:gd name="connsiteX2" fmla="*/ 624114 w 713236"/>
              <a:gd name="connsiteY2" fmla="*/ 163729 h 1978015"/>
              <a:gd name="connsiteX3" fmla="*/ 638628 w 713236"/>
              <a:gd name="connsiteY3" fmla="*/ 773329 h 1978015"/>
              <a:gd name="connsiteX4" fmla="*/ 638628 w 713236"/>
              <a:gd name="connsiteY4" fmla="*/ 1382929 h 1978015"/>
              <a:gd name="connsiteX5" fmla="*/ 609600 w 713236"/>
              <a:gd name="connsiteY5" fmla="*/ 1528072 h 1978015"/>
              <a:gd name="connsiteX6" fmla="*/ 595085 w 713236"/>
              <a:gd name="connsiteY6" fmla="*/ 1615158 h 1978015"/>
              <a:gd name="connsiteX7" fmla="*/ 580571 w 713236"/>
              <a:gd name="connsiteY7" fmla="*/ 1658701 h 1978015"/>
              <a:gd name="connsiteX8" fmla="*/ 522514 w 713236"/>
              <a:gd name="connsiteY8" fmla="*/ 1687729 h 1978015"/>
              <a:gd name="connsiteX9" fmla="*/ 435428 w 713236"/>
              <a:gd name="connsiteY9" fmla="*/ 1760301 h 1978015"/>
              <a:gd name="connsiteX10" fmla="*/ 319314 w 713236"/>
              <a:gd name="connsiteY10" fmla="*/ 1789329 h 1978015"/>
              <a:gd name="connsiteX11" fmla="*/ 188685 w 713236"/>
              <a:gd name="connsiteY11" fmla="*/ 1832872 h 1978015"/>
              <a:gd name="connsiteX12" fmla="*/ 145143 w 713236"/>
              <a:gd name="connsiteY12" fmla="*/ 1847386 h 1978015"/>
              <a:gd name="connsiteX13" fmla="*/ 14514 w 713236"/>
              <a:gd name="connsiteY13" fmla="*/ 1948986 h 1978015"/>
              <a:gd name="connsiteX14" fmla="*/ 0 w 713236"/>
              <a:gd name="connsiteY14" fmla="*/ 1978015 h 197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3236" h="1978015">
                <a:moveTo>
                  <a:pt x="696685" y="33101"/>
                </a:moveTo>
                <a:cubicBezTo>
                  <a:pt x="613493" y="157890"/>
                  <a:pt x="713236" y="0"/>
                  <a:pt x="653143" y="120186"/>
                </a:cubicBezTo>
                <a:cubicBezTo>
                  <a:pt x="645342" y="135788"/>
                  <a:pt x="633790" y="149215"/>
                  <a:pt x="624114" y="163729"/>
                </a:cubicBezTo>
                <a:cubicBezTo>
                  <a:pt x="628952" y="366929"/>
                  <a:pt x="631967" y="570181"/>
                  <a:pt x="638628" y="773329"/>
                </a:cubicBezTo>
                <a:cubicBezTo>
                  <a:pt x="648929" y="1087493"/>
                  <a:pt x="669325" y="1045266"/>
                  <a:pt x="638628" y="1382929"/>
                </a:cubicBezTo>
                <a:cubicBezTo>
                  <a:pt x="634161" y="1432065"/>
                  <a:pt x="617712" y="1479404"/>
                  <a:pt x="609600" y="1528072"/>
                </a:cubicBezTo>
                <a:cubicBezTo>
                  <a:pt x="604762" y="1557101"/>
                  <a:pt x="601469" y="1586430"/>
                  <a:pt x="595085" y="1615158"/>
                </a:cubicBezTo>
                <a:cubicBezTo>
                  <a:pt x="591766" y="1630093"/>
                  <a:pt x="591389" y="1647883"/>
                  <a:pt x="580571" y="1658701"/>
                </a:cubicBezTo>
                <a:cubicBezTo>
                  <a:pt x="565272" y="1674000"/>
                  <a:pt x="541866" y="1678053"/>
                  <a:pt x="522514" y="1687729"/>
                </a:cubicBezTo>
                <a:cubicBezTo>
                  <a:pt x="500605" y="1709638"/>
                  <a:pt x="467182" y="1748754"/>
                  <a:pt x="435428" y="1760301"/>
                </a:cubicBezTo>
                <a:cubicBezTo>
                  <a:pt x="397934" y="1773935"/>
                  <a:pt x="357162" y="1776713"/>
                  <a:pt x="319314" y="1789329"/>
                </a:cubicBezTo>
                <a:lnTo>
                  <a:pt x="188685" y="1832872"/>
                </a:lnTo>
                <a:lnTo>
                  <a:pt x="145143" y="1847386"/>
                </a:lnTo>
                <a:cubicBezTo>
                  <a:pt x="90667" y="1883703"/>
                  <a:pt x="53492" y="1900263"/>
                  <a:pt x="14514" y="1948986"/>
                </a:cubicBezTo>
                <a:cubicBezTo>
                  <a:pt x="7756" y="1957434"/>
                  <a:pt x="4838" y="1968339"/>
                  <a:pt x="0" y="19780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Freeform 14"/>
          <p:cNvSpPr/>
          <p:nvPr/>
        </p:nvSpPr>
        <p:spPr>
          <a:xfrm>
            <a:off x="413278" y="3325700"/>
            <a:ext cx="1388853" cy="1945729"/>
          </a:xfrm>
          <a:custGeom>
            <a:avLst/>
            <a:gdLst>
              <a:gd name="connsiteX0" fmla="*/ 43132 w 1388853"/>
              <a:gd name="connsiteY0" fmla="*/ 0 h 1945729"/>
              <a:gd name="connsiteX1" fmla="*/ 69011 w 1388853"/>
              <a:gd name="connsiteY1" fmla="*/ 8627 h 1945729"/>
              <a:gd name="connsiteX2" fmla="*/ 77638 w 1388853"/>
              <a:gd name="connsiteY2" fmla="*/ 34506 h 1945729"/>
              <a:gd name="connsiteX3" fmla="*/ 94891 w 1388853"/>
              <a:gd name="connsiteY3" fmla="*/ 60385 h 1945729"/>
              <a:gd name="connsiteX4" fmla="*/ 77638 w 1388853"/>
              <a:gd name="connsiteY4" fmla="*/ 138023 h 1945729"/>
              <a:gd name="connsiteX5" fmla="*/ 43132 w 1388853"/>
              <a:gd name="connsiteY5" fmla="*/ 189782 h 1945729"/>
              <a:gd name="connsiteX6" fmla="*/ 25879 w 1388853"/>
              <a:gd name="connsiteY6" fmla="*/ 250166 h 1945729"/>
              <a:gd name="connsiteX7" fmla="*/ 8626 w 1388853"/>
              <a:gd name="connsiteY7" fmla="*/ 431321 h 1945729"/>
              <a:gd name="connsiteX8" fmla="*/ 0 w 1388853"/>
              <a:gd name="connsiteY8" fmla="*/ 526212 h 1945729"/>
              <a:gd name="connsiteX9" fmla="*/ 8626 w 1388853"/>
              <a:gd name="connsiteY9" fmla="*/ 741872 h 1945729"/>
              <a:gd name="connsiteX10" fmla="*/ 17253 w 1388853"/>
              <a:gd name="connsiteY10" fmla="*/ 767751 h 1945729"/>
              <a:gd name="connsiteX11" fmla="*/ 25879 w 1388853"/>
              <a:gd name="connsiteY11" fmla="*/ 819510 h 1945729"/>
              <a:gd name="connsiteX12" fmla="*/ 34506 w 1388853"/>
              <a:gd name="connsiteY12" fmla="*/ 888521 h 1945729"/>
              <a:gd name="connsiteX13" fmla="*/ 43132 w 1388853"/>
              <a:gd name="connsiteY13" fmla="*/ 923027 h 1945729"/>
              <a:gd name="connsiteX14" fmla="*/ 60385 w 1388853"/>
              <a:gd name="connsiteY14" fmla="*/ 1026544 h 1945729"/>
              <a:gd name="connsiteX15" fmla="*/ 69011 w 1388853"/>
              <a:gd name="connsiteY15" fmla="*/ 1052423 h 1945729"/>
              <a:gd name="connsiteX16" fmla="*/ 86264 w 1388853"/>
              <a:gd name="connsiteY16" fmla="*/ 1147314 h 1945729"/>
              <a:gd name="connsiteX17" fmla="*/ 103517 w 1388853"/>
              <a:gd name="connsiteY17" fmla="*/ 1199072 h 1945729"/>
              <a:gd name="connsiteX18" fmla="*/ 120770 w 1388853"/>
              <a:gd name="connsiteY18" fmla="*/ 1224951 h 1945729"/>
              <a:gd name="connsiteX19" fmla="*/ 155275 w 1388853"/>
              <a:gd name="connsiteY19" fmla="*/ 1302589 h 1945729"/>
              <a:gd name="connsiteX20" fmla="*/ 163902 w 1388853"/>
              <a:gd name="connsiteY20" fmla="*/ 1328468 h 1945729"/>
              <a:gd name="connsiteX21" fmla="*/ 189781 w 1388853"/>
              <a:gd name="connsiteY21" fmla="*/ 1362974 h 1945729"/>
              <a:gd name="connsiteX22" fmla="*/ 224287 w 1388853"/>
              <a:gd name="connsiteY22" fmla="*/ 1414733 h 1945729"/>
              <a:gd name="connsiteX23" fmla="*/ 301925 w 1388853"/>
              <a:gd name="connsiteY23" fmla="*/ 1483744 h 1945729"/>
              <a:gd name="connsiteX24" fmla="*/ 327804 w 1388853"/>
              <a:gd name="connsiteY24" fmla="*/ 1492370 h 1945729"/>
              <a:gd name="connsiteX25" fmla="*/ 405441 w 1388853"/>
              <a:gd name="connsiteY25" fmla="*/ 1535502 h 1945729"/>
              <a:gd name="connsiteX26" fmla="*/ 439947 w 1388853"/>
              <a:gd name="connsiteY26" fmla="*/ 1552755 h 1945729"/>
              <a:gd name="connsiteX27" fmla="*/ 465826 w 1388853"/>
              <a:gd name="connsiteY27" fmla="*/ 1570008 h 1945729"/>
              <a:gd name="connsiteX28" fmla="*/ 500332 w 1388853"/>
              <a:gd name="connsiteY28" fmla="*/ 1578634 h 1945729"/>
              <a:gd name="connsiteX29" fmla="*/ 560717 w 1388853"/>
              <a:gd name="connsiteY29" fmla="*/ 1604514 h 1945729"/>
              <a:gd name="connsiteX30" fmla="*/ 586596 w 1388853"/>
              <a:gd name="connsiteY30" fmla="*/ 1621766 h 1945729"/>
              <a:gd name="connsiteX31" fmla="*/ 638355 w 1388853"/>
              <a:gd name="connsiteY31" fmla="*/ 1639019 h 1945729"/>
              <a:gd name="connsiteX32" fmla="*/ 664234 w 1388853"/>
              <a:gd name="connsiteY32" fmla="*/ 1656272 h 1945729"/>
              <a:gd name="connsiteX33" fmla="*/ 750498 w 1388853"/>
              <a:gd name="connsiteY33" fmla="*/ 1690778 h 1945729"/>
              <a:gd name="connsiteX34" fmla="*/ 810883 w 1388853"/>
              <a:gd name="connsiteY34" fmla="*/ 1708031 h 1945729"/>
              <a:gd name="connsiteX35" fmla="*/ 836762 w 1388853"/>
              <a:gd name="connsiteY35" fmla="*/ 1725283 h 1945729"/>
              <a:gd name="connsiteX36" fmla="*/ 871268 w 1388853"/>
              <a:gd name="connsiteY36" fmla="*/ 1733910 h 1945729"/>
              <a:gd name="connsiteX37" fmla="*/ 923026 w 1388853"/>
              <a:gd name="connsiteY37" fmla="*/ 1751163 h 1945729"/>
              <a:gd name="connsiteX38" fmla="*/ 948906 w 1388853"/>
              <a:gd name="connsiteY38" fmla="*/ 1759789 h 1945729"/>
              <a:gd name="connsiteX39" fmla="*/ 974785 w 1388853"/>
              <a:gd name="connsiteY39" fmla="*/ 1768416 h 1945729"/>
              <a:gd name="connsiteX40" fmla="*/ 1009291 w 1388853"/>
              <a:gd name="connsiteY40" fmla="*/ 1785668 h 1945729"/>
              <a:gd name="connsiteX41" fmla="*/ 1095555 w 1388853"/>
              <a:gd name="connsiteY41" fmla="*/ 1811548 h 1945729"/>
              <a:gd name="connsiteX42" fmla="*/ 1147313 w 1388853"/>
              <a:gd name="connsiteY42" fmla="*/ 1820174 h 1945729"/>
              <a:gd name="connsiteX43" fmla="*/ 1199072 w 1388853"/>
              <a:gd name="connsiteY43" fmla="*/ 1837427 h 1945729"/>
              <a:gd name="connsiteX44" fmla="*/ 1224951 w 1388853"/>
              <a:gd name="connsiteY44" fmla="*/ 1846053 h 1945729"/>
              <a:gd name="connsiteX45" fmla="*/ 1276709 w 1388853"/>
              <a:gd name="connsiteY45" fmla="*/ 1863306 h 1945729"/>
              <a:gd name="connsiteX46" fmla="*/ 1302589 w 1388853"/>
              <a:gd name="connsiteY46" fmla="*/ 1871933 h 1945729"/>
              <a:gd name="connsiteX47" fmla="*/ 1328468 w 1388853"/>
              <a:gd name="connsiteY47" fmla="*/ 1897812 h 1945729"/>
              <a:gd name="connsiteX48" fmla="*/ 1354347 w 1388853"/>
              <a:gd name="connsiteY48" fmla="*/ 1915065 h 1945729"/>
              <a:gd name="connsiteX49" fmla="*/ 1388853 w 1388853"/>
              <a:gd name="connsiteY49" fmla="*/ 1940944 h 194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388853" h="1945729">
                <a:moveTo>
                  <a:pt x="43132" y="0"/>
                </a:moveTo>
                <a:cubicBezTo>
                  <a:pt x="51758" y="2876"/>
                  <a:pt x="62581" y="2197"/>
                  <a:pt x="69011" y="8627"/>
                </a:cubicBezTo>
                <a:cubicBezTo>
                  <a:pt x="75441" y="15057"/>
                  <a:pt x="73571" y="26373"/>
                  <a:pt x="77638" y="34506"/>
                </a:cubicBezTo>
                <a:cubicBezTo>
                  <a:pt x="82275" y="43779"/>
                  <a:pt x="89140" y="51759"/>
                  <a:pt x="94891" y="60385"/>
                </a:cubicBezTo>
                <a:cubicBezTo>
                  <a:pt x="92551" y="74424"/>
                  <a:pt x="87749" y="119822"/>
                  <a:pt x="77638" y="138023"/>
                </a:cubicBezTo>
                <a:cubicBezTo>
                  <a:pt x="67568" y="156149"/>
                  <a:pt x="43132" y="189782"/>
                  <a:pt x="43132" y="189782"/>
                </a:cubicBezTo>
                <a:cubicBezTo>
                  <a:pt x="37508" y="206655"/>
                  <a:pt x="27909" y="233247"/>
                  <a:pt x="25879" y="250166"/>
                </a:cubicBezTo>
                <a:cubicBezTo>
                  <a:pt x="18652" y="310392"/>
                  <a:pt x="14288" y="370928"/>
                  <a:pt x="8626" y="431321"/>
                </a:cubicBezTo>
                <a:cubicBezTo>
                  <a:pt x="5661" y="462943"/>
                  <a:pt x="0" y="526212"/>
                  <a:pt x="0" y="526212"/>
                </a:cubicBezTo>
                <a:cubicBezTo>
                  <a:pt x="2875" y="598099"/>
                  <a:pt x="3500" y="670111"/>
                  <a:pt x="8626" y="741872"/>
                </a:cubicBezTo>
                <a:cubicBezTo>
                  <a:pt x="9274" y="750942"/>
                  <a:pt x="15280" y="758875"/>
                  <a:pt x="17253" y="767751"/>
                </a:cubicBezTo>
                <a:cubicBezTo>
                  <a:pt x="21047" y="784825"/>
                  <a:pt x="23405" y="802195"/>
                  <a:pt x="25879" y="819510"/>
                </a:cubicBezTo>
                <a:cubicBezTo>
                  <a:pt x="29158" y="842460"/>
                  <a:pt x="30695" y="865654"/>
                  <a:pt x="34506" y="888521"/>
                </a:cubicBezTo>
                <a:cubicBezTo>
                  <a:pt x="36455" y="900216"/>
                  <a:pt x="40947" y="911374"/>
                  <a:pt x="43132" y="923027"/>
                </a:cubicBezTo>
                <a:cubicBezTo>
                  <a:pt x="49579" y="957409"/>
                  <a:pt x="49323" y="993357"/>
                  <a:pt x="60385" y="1026544"/>
                </a:cubicBezTo>
                <a:cubicBezTo>
                  <a:pt x="63260" y="1035170"/>
                  <a:pt x="67038" y="1043547"/>
                  <a:pt x="69011" y="1052423"/>
                </a:cubicBezTo>
                <a:cubicBezTo>
                  <a:pt x="76896" y="1087907"/>
                  <a:pt x="76850" y="1112797"/>
                  <a:pt x="86264" y="1147314"/>
                </a:cubicBezTo>
                <a:cubicBezTo>
                  <a:pt x="91049" y="1164859"/>
                  <a:pt x="93429" y="1183940"/>
                  <a:pt x="103517" y="1199072"/>
                </a:cubicBezTo>
                <a:lnTo>
                  <a:pt x="120770" y="1224951"/>
                </a:lnTo>
                <a:cubicBezTo>
                  <a:pt x="165278" y="1358475"/>
                  <a:pt x="114267" y="1220573"/>
                  <a:pt x="155275" y="1302589"/>
                </a:cubicBezTo>
                <a:cubicBezTo>
                  <a:pt x="159342" y="1310722"/>
                  <a:pt x="159391" y="1320573"/>
                  <a:pt x="163902" y="1328468"/>
                </a:cubicBezTo>
                <a:cubicBezTo>
                  <a:pt x="171035" y="1340951"/>
                  <a:pt x="181536" y="1351196"/>
                  <a:pt x="189781" y="1362974"/>
                </a:cubicBezTo>
                <a:cubicBezTo>
                  <a:pt x="201672" y="1379961"/>
                  <a:pt x="209625" y="1400071"/>
                  <a:pt x="224287" y="1414733"/>
                </a:cubicBezTo>
                <a:cubicBezTo>
                  <a:pt x="247151" y="1437597"/>
                  <a:pt x="271137" y="1468350"/>
                  <a:pt x="301925" y="1483744"/>
                </a:cubicBezTo>
                <a:cubicBezTo>
                  <a:pt x="310058" y="1487810"/>
                  <a:pt x="319178" y="1489495"/>
                  <a:pt x="327804" y="1492370"/>
                </a:cubicBezTo>
                <a:cubicBezTo>
                  <a:pt x="380703" y="1545269"/>
                  <a:pt x="321000" y="1493281"/>
                  <a:pt x="405441" y="1535502"/>
                </a:cubicBezTo>
                <a:cubicBezTo>
                  <a:pt x="416943" y="1541253"/>
                  <a:pt x="428782" y="1546375"/>
                  <a:pt x="439947" y="1552755"/>
                </a:cubicBezTo>
                <a:cubicBezTo>
                  <a:pt x="448949" y="1557899"/>
                  <a:pt x="456297" y="1565924"/>
                  <a:pt x="465826" y="1570008"/>
                </a:cubicBezTo>
                <a:cubicBezTo>
                  <a:pt x="476723" y="1574678"/>
                  <a:pt x="488830" y="1575759"/>
                  <a:pt x="500332" y="1578634"/>
                </a:cubicBezTo>
                <a:cubicBezTo>
                  <a:pt x="565298" y="1621945"/>
                  <a:pt x="482736" y="1571094"/>
                  <a:pt x="560717" y="1604514"/>
                </a:cubicBezTo>
                <a:cubicBezTo>
                  <a:pt x="570246" y="1608598"/>
                  <a:pt x="577122" y="1617555"/>
                  <a:pt x="586596" y="1621766"/>
                </a:cubicBezTo>
                <a:cubicBezTo>
                  <a:pt x="603215" y="1629152"/>
                  <a:pt x="638355" y="1639019"/>
                  <a:pt x="638355" y="1639019"/>
                </a:cubicBezTo>
                <a:cubicBezTo>
                  <a:pt x="646981" y="1644770"/>
                  <a:pt x="655232" y="1651128"/>
                  <a:pt x="664234" y="1656272"/>
                </a:cubicBezTo>
                <a:cubicBezTo>
                  <a:pt x="691996" y="1672136"/>
                  <a:pt x="719081" y="1682924"/>
                  <a:pt x="750498" y="1690778"/>
                </a:cubicBezTo>
                <a:cubicBezTo>
                  <a:pt x="761561" y="1693544"/>
                  <a:pt x="798502" y="1701841"/>
                  <a:pt x="810883" y="1708031"/>
                </a:cubicBezTo>
                <a:cubicBezTo>
                  <a:pt x="820156" y="1712667"/>
                  <a:pt x="827233" y="1721199"/>
                  <a:pt x="836762" y="1725283"/>
                </a:cubicBezTo>
                <a:cubicBezTo>
                  <a:pt x="847659" y="1729953"/>
                  <a:pt x="859912" y="1730503"/>
                  <a:pt x="871268" y="1733910"/>
                </a:cubicBezTo>
                <a:cubicBezTo>
                  <a:pt x="888687" y="1739136"/>
                  <a:pt x="905773" y="1745412"/>
                  <a:pt x="923026" y="1751163"/>
                </a:cubicBezTo>
                <a:lnTo>
                  <a:pt x="948906" y="1759789"/>
                </a:lnTo>
                <a:cubicBezTo>
                  <a:pt x="957532" y="1762664"/>
                  <a:pt x="966652" y="1764350"/>
                  <a:pt x="974785" y="1768416"/>
                </a:cubicBezTo>
                <a:cubicBezTo>
                  <a:pt x="986287" y="1774167"/>
                  <a:pt x="997351" y="1780892"/>
                  <a:pt x="1009291" y="1785668"/>
                </a:cubicBezTo>
                <a:cubicBezTo>
                  <a:pt x="1031294" y="1794469"/>
                  <a:pt x="1070137" y="1806464"/>
                  <a:pt x="1095555" y="1811548"/>
                </a:cubicBezTo>
                <a:cubicBezTo>
                  <a:pt x="1112706" y="1814978"/>
                  <a:pt x="1130345" y="1815932"/>
                  <a:pt x="1147313" y="1820174"/>
                </a:cubicBezTo>
                <a:cubicBezTo>
                  <a:pt x="1164956" y="1824585"/>
                  <a:pt x="1181819" y="1831676"/>
                  <a:pt x="1199072" y="1837427"/>
                </a:cubicBezTo>
                <a:lnTo>
                  <a:pt x="1224951" y="1846053"/>
                </a:lnTo>
                <a:lnTo>
                  <a:pt x="1276709" y="1863306"/>
                </a:lnTo>
                <a:lnTo>
                  <a:pt x="1302589" y="1871933"/>
                </a:lnTo>
                <a:cubicBezTo>
                  <a:pt x="1311215" y="1880559"/>
                  <a:pt x="1319096" y="1890002"/>
                  <a:pt x="1328468" y="1897812"/>
                </a:cubicBezTo>
                <a:cubicBezTo>
                  <a:pt x="1336433" y="1904449"/>
                  <a:pt x="1347016" y="1907734"/>
                  <a:pt x="1354347" y="1915065"/>
                </a:cubicBezTo>
                <a:cubicBezTo>
                  <a:pt x="1385011" y="1945729"/>
                  <a:pt x="1355563" y="1940944"/>
                  <a:pt x="1388853" y="194094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467544" y="4365104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bg1"/>
                </a:solidFill>
                <a:latin typeface="Calibri" pitchFamily="34" charset="0"/>
              </a:rPr>
              <a:t>Ultrasound device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743400" y="1916832"/>
            <a:ext cx="5400600" cy="3140809"/>
            <a:chOff x="3743400" y="1916832"/>
            <a:chExt cx="5400600" cy="3140809"/>
          </a:xfrm>
        </p:grpSpPr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3269809" y="2894479"/>
              <a:ext cx="217131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 t="3937" r="10546" b="3937"/>
            <a:stretch>
              <a:fillRect/>
            </a:stretch>
          </p:blipFill>
          <p:spPr bwMode="auto">
            <a:xfrm>
              <a:off x="5253584" y="2438628"/>
              <a:ext cx="2318978" cy="213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>
              <a:off x="5796136" y="2276798"/>
              <a:ext cx="144016" cy="792162"/>
            </a:xfrm>
            <a:prstGeom prst="downArrow">
              <a:avLst>
                <a:gd name="adj1" fmla="val 50000"/>
                <a:gd name="adj2" fmla="val 91728"/>
              </a:avLst>
            </a:prstGeom>
            <a:solidFill>
              <a:srgbClr val="99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5003701" y="1916832"/>
              <a:ext cx="21605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Trigger pulse</a:t>
              </a:r>
              <a:endParaRPr lang="el-GR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AutoShape 27"/>
            <p:cNvSpPr>
              <a:spLocks noChangeArrowheads="1"/>
            </p:cNvSpPr>
            <p:nvPr/>
          </p:nvSpPr>
          <p:spPr bwMode="auto">
            <a:xfrm flipV="1">
              <a:off x="6334969" y="4039592"/>
              <a:ext cx="144000" cy="720725"/>
            </a:xfrm>
            <a:prstGeom prst="downArrow">
              <a:avLst>
                <a:gd name="adj1" fmla="val 50000"/>
                <a:gd name="adj2" fmla="val 83456"/>
              </a:avLst>
            </a:prstGeom>
            <a:solidFill>
              <a:srgbClr val="99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6297663" y="4688309"/>
              <a:ext cx="23050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Discontinuity</a:t>
              </a: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7126834" y="3426941"/>
              <a:ext cx="720000" cy="144000"/>
            </a:xfrm>
            <a:prstGeom prst="leftArrow">
              <a:avLst>
                <a:gd name="adj1" fmla="val 50000"/>
                <a:gd name="adj2" fmla="val 100000"/>
              </a:avLst>
            </a:prstGeom>
            <a:solidFill>
              <a:srgbClr val="99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7847137" y="3284984"/>
              <a:ext cx="12968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Reflection</a:t>
              </a:r>
              <a:endParaRPr lang="el-GR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923928" y="5805264"/>
            <a:ext cx="4427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rgbClr val="FF9900"/>
                </a:solidFill>
                <a:latin typeface="Calibri" pitchFamily="34" charset="0"/>
              </a:rPr>
              <a:t>Limitation of the method applicability to </a:t>
            </a:r>
            <a:r>
              <a:rPr lang="en-US" sz="2000" kern="0" dirty="0">
                <a:solidFill>
                  <a:srgbClr val="FF9900"/>
                </a:solidFill>
                <a:latin typeface="Calibri" pitchFamily="34" charset="0"/>
              </a:rPr>
              <a:t>small </a:t>
            </a:r>
            <a:r>
              <a:rPr lang="en-US" sz="2000" kern="0" dirty="0" smtClean="0">
                <a:solidFill>
                  <a:srgbClr val="FF9900"/>
                </a:solidFill>
                <a:latin typeface="Calibri" pitchFamily="34" charset="0"/>
              </a:rPr>
              <a:t>blocks </a:t>
            </a:r>
            <a:r>
              <a:rPr lang="en-US" sz="2000" kern="0" dirty="0">
                <a:solidFill>
                  <a:srgbClr val="FF9900"/>
                </a:solidFill>
                <a:latin typeface="Calibri" pitchFamily="34" charset="0"/>
              </a:rPr>
              <a:t>up to 2 m</a:t>
            </a:r>
            <a:endParaRPr lang="el-GR" sz="20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84168" y="2852936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rgbClr val="FF9900"/>
                </a:solidFill>
                <a:latin typeface="Calibri" pitchFamily="34" charset="0"/>
              </a:rPr>
              <a:t>Use of </a:t>
            </a:r>
            <a:r>
              <a:rPr lang="el-GR" sz="2000" kern="0" dirty="0" smtClean="0">
                <a:solidFill>
                  <a:srgbClr val="FF9900"/>
                </a:solidFill>
                <a:latin typeface="Calibri" pitchFamily="34" charset="0"/>
              </a:rPr>
              <a:t/>
            </a:r>
            <a:br>
              <a:rPr lang="el-GR" sz="2000" kern="0" dirty="0" smtClean="0">
                <a:solidFill>
                  <a:srgbClr val="FF9900"/>
                </a:solidFill>
                <a:latin typeface="Calibri" pitchFamily="34" charset="0"/>
              </a:rPr>
            </a:br>
            <a:r>
              <a:rPr lang="en-US" sz="2000" kern="0" dirty="0" smtClean="0">
                <a:solidFill>
                  <a:srgbClr val="FF9900"/>
                </a:solidFill>
                <a:latin typeface="Calibri" pitchFamily="34" charset="0"/>
              </a:rPr>
              <a:t>Ground Penetrating Radar</a:t>
            </a:r>
            <a:endParaRPr lang="el-GR" sz="20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67944" y="6488668"/>
            <a:ext cx="1685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Reflection areas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9" descr="marble quarry italy (2) s.jpg"/>
          <p:cNvPicPr>
            <a:picLocks noChangeAspect="1"/>
          </p:cNvPicPr>
          <p:nvPr/>
        </p:nvPicPr>
        <p:blipFill>
          <a:blip r:embed="rId2" cstate="print"/>
          <a:srcRect t="18500"/>
          <a:stretch>
            <a:fillRect/>
          </a:stretch>
        </p:blipFill>
        <p:spPr>
          <a:xfrm>
            <a:off x="251520" y="2060848"/>
            <a:ext cx="5957724" cy="4302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920" y="1418988"/>
            <a:ext cx="8477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Discontinuities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d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etection</a:t>
            </a:r>
            <a:r>
              <a:rPr lang="el-GR" sz="2400" kern="0" dirty="0" smtClean="0">
                <a:solidFill>
                  <a:srgbClr val="FF9900"/>
                </a:solidFill>
                <a:latin typeface="Calibri" pitchFamily="34" charset="0"/>
              </a:rPr>
              <a:t> </a:t>
            </a:r>
            <a:r>
              <a:rPr lang="en-GB" sz="2400" kern="0" dirty="0" smtClean="0">
                <a:solidFill>
                  <a:srgbClr val="FF9900"/>
                </a:solidFill>
                <a:latin typeface="Calibri" pitchFamily="34" charset="0"/>
              </a:rPr>
              <a:t>with Non Destructive T</a:t>
            </a:r>
            <a:r>
              <a:rPr lang="en-US" sz="2400" kern="0" dirty="0" err="1" smtClean="0">
                <a:solidFill>
                  <a:srgbClr val="FF9900"/>
                </a:solidFill>
                <a:latin typeface="Calibri" pitchFamily="34" charset="0"/>
              </a:rPr>
              <a:t>echniques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 (NDT)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32656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equipment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637203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Laser for alignment</a:t>
            </a:r>
            <a:endParaRPr lang="el-GR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2060848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2200" kern="0" dirty="0">
                <a:solidFill>
                  <a:schemeClr val="bg1"/>
                </a:solidFill>
                <a:latin typeface="Calibri" pitchFamily="34" charset="0"/>
              </a:rPr>
              <a:t>Use of </a:t>
            </a:r>
            <a:r>
              <a:rPr lang="en-US" sz="2200" kern="0" dirty="0" smtClean="0">
                <a:solidFill>
                  <a:schemeClr val="bg1"/>
                </a:solidFill>
                <a:latin typeface="Calibri" pitchFamily="34" charset="0"/>
              </a:rPr>
              <a:t>drilling equipment </a:t>
            </a:r>
            <a:r>
              <a:rPr lang="en-US" sz="2200" kern="0" dirty="0">
                <a:solidFill>
                  <a:schemeClr val="bg1"/>
                </a:solidFill>
                <a:latin typeface="Calibri" pitchFamily="34" charset="0"/>
              </a:rPr>
              <a:t>with increased drilling speed and reduced noise and vibration levels</a:t>
            </a:r>
            <a:endParaRPr lang="el-GR" sz="22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77974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innovare-Azimuth-Aligner-HP-2xt3jpmhlc0rudsig79m9s.png"/>
          <p:cNvPicPr>
            <a:picLocks noChangeAspect="1"/>
          </p:cNvPicPr>
          <p:nvPr/>
        </p:nvPicPr>
        <p:blipFill>
          <a:blip r:embed="rId3" cstate="print"/>
          <a:srcRect l="12094" r="16630"/>
          <a:stretch>
            <a:fillRect/>
          </a:stretch>
        </p:blipFill>
        <p:spPr>
          <a:xfrm>
            <a:off x="1115616" y="4581128"/>
            <a:ext cx="1152128" cy="16164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528" y="2780928"/>
            <a:ext cx="78488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buFontTx/>
              <a:buChar char="•"/>
              <a:defRPr/>
            </a:pPr>
            <a:r>
              <a:rPr lang="en-US" sz="2200" kern="0" dirty="0">
                <a:solidFill>
                  <a:schemeClr val="bg1"/>
                </a:solidFill>
                <a:latin typeface="Calibri" pitchFamily="34" charset="0"/>
              </a:rPr>
              <a:t>Optimization of the intersection finding and alignment process of holes</a:t>
            </a:r>
            <a:endParaRPr lang="el-GR" sz="22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6136" y="3923764"/>
            <a:ext cx="3347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0" dirty="0">
                <a:solidFill>
                  <a:schemeClr val="bg1"/>
                </a:solidFill>
                <a:latin typeface="Calibri" pitchFamily="34" charset="0"/>
              </a:rPr>
              <a:t>Transmitter and receiver system for locating the position of the hole with an accuracy of 90%(</a:t>
            </a:r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Hole finder</a:t>
            </a:r>
            <a:r>
              <a:rPr lang="el-GR" kern="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kern="0" dirty="0" smtClean="0">
                <a:solidFill>
                  <a:schemeClr val="bg1"/>
                </a:solidFill>
                <a:latin typeface="Calibri" pitchFamily="34" charset="0"/>
              </a:rPr>
              <a:t>R.K. Marble )</a:t>
            </a:r>
            <a:endParaRPr lang="el-GR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3" name="Picture 5" descr="C:\Users\Desktop\Dropbox\Marble\Dual Beam Mining Alignment Laser _ Laser Tools Co_files\L700-Dual-Beam-Alignment-Laser-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55576" y="3789040"/>
            <a:ext cx="1944216" cy="508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pic>
        <p:nvPicPr>
          <p:cNvPr id="11" name="Picture 8" descr="DSC00315"/>
          <p:cNvPicPr>
            <a:picLocks noChangeAspect="1" noChangeArrowheads="1"/>
          </p:cNvPicPr>
          <p:nvPr/>
        </p:nvPicPr>
        <p:blipFill>
          <a:blip r:embed="rId2" cstate="print"/>
          <a:srcRect r="2307"/>
          <a:stretch>
            <a:fillRect/>
          </a:stretch>
        </p:blipFill>
        <p:spPr bwMode="auto">
          <a:xfrm>
            <a:off x="251520" y="1821979"/>
            <a:ext cx="3312368" cy="25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4509120"/>
            <a:ext cx="8892480" cy="769441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200" kern="0" dirty="0">
                <a:solidFill>
                  <a:schemeClr val="bg1"/>
                </a:solidFill>
                <a:latin typeface="Calibri" pitchFamily="34" charset="0"/>
              </a:rPr>
              <a:t>Use of equipment traditionally used in underground </a:t>
            </a:r>
            <a:r>
              <a:rPr lang="en-US" sz="2200" kern="0" dirty="0" smtClean="0">
                <a:solidFill>
                  <a:schemeClr val="bg1"/>
                </a:solidFill>
                <a:latin typeface="Calibri" pitchFamily="34" charset="0"/>
              </a:rPr>
              <a:t>works, in the case that  </a:t>
            </a:r>
            <a:r>
              <a:rPr lang="en-US" sz="2200" kern="0" dirty="0">
                <a:solidFill>
                  <a:schemeClr val="bg1"/>
                </a:solidFill>
                <a:latin typeface="Calibri" pitchFamily="34" charset="0"/>
              </a:rPr>
              <a:t>the conditions and characteristics of the rock </a:t>
            </a:r>
            <a:r>
              <a:rPr lang="en-US" sz="2200" kern="0" dirty="0" smtClean="0">
                <a:solidFill>
                  <a:schemeClr val="bg1"/>
                </a:solidFill>
                <a:latin typeface="Calibri" pitchFamily="34" charset="0"/>
              </a:rPr>
              <a:t>allow for it</a:t>
            </a:r>
            <a:endParaRPr lang="el-GR" sz="22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equipment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</a:t>
            </a:r>
            <a:r>
              <a:rPr lang="el-GR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7544" y="1412776"/>
            <a:ext cx="8291264" cy="51125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Innovation is the production of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a new or significantly improved product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(good or service), or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the application of a new process, or a new marketing method, or a new </a:t>
            </a:r>
            <a:r>
              <a:rPr lang="en-US" sz="2400" kern="0" dirty="0" err="1">
                <a:solidFill>
                  <a:srgbClr val="FF9900"/>
                </a:solidFill>
                <a:latin typeface="Calibri" pitchFamily="34" charset="0"/>
              </a:rPr>
              <a:t>organisational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 method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 to business practices, workplace </a:t>
            </a:r>
            <a:r>
              <a:rPr lang="en-US" sz="2400" kern="0" dirty="0" err="1">
                <a:solidFill>
                  <a:schemeClr val="bg1"/>
                </a:solidFill>
                <a:latin typeface="Calibri" pitchFamily="34" charset="0"/>
              </a:rPr>
              <a:t>organisation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 or external relations (OECD &amp; Eurostat, 2005</a:t>
            </a:r>
            <a:r>
              <a:rPr lang="en-US" sz="2400" kern="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Innovation can be divided into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(products and processes) and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non-technological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en-US" sz="2400" kern="0" dirty="0" err="1">
                <a:solidFill>
                  <a:schemeClr val="bg1"/>
                </a:solidFill>
                <a:latin typeface="Calibri" pitchFamily="34" charset="0"/>
              </a:rPr>
              <a:t>organisation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 and marketing). </a:t>
            </a:r>
            <a:endParaRPr lang="en-US" sz="2400" kern="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Innovation, in all its forms, involves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a significant differentiation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in existing goods or services, production processes, </a:t>
            </a:r>
            <a:r>
              <a:rPr lang="en-US" sz="2400" kern="0" dirty="0" err="1">
                <a:solidFill>
                  <a:schemeClr val="bg1"/>
                </a:solidFill>
                <a:latin typeface="Calibri" pitchFamily="34" charset="0"/>
              </a:rPr>
              <a:t>organisational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 structures and practices of the firm, marketing methods, etc.</a:t>
            </a: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1423" y="5867574"/>
            <a:ext cx="1484313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7551545" y="2824729"/>
            <a:ext cx="654466" cy="447206"/>
          </a:xfrm>
          <a:custGeom>
            <a:avLst/>
            <a:gdLst/>
            <a:ahLst/>
            <a:cxnLst>
              <a:cxn ang="0">
                <a:pos x="41" y="2"/>
              </a:cxn>
              <a:cxn ang="0">
                <a:pos x="65" y="6"/>
              </a:cxn>
              <a:cxn ang="0">
                <a:pos x="81" y="24"/>
              </a:cxn>
              <a:cxn ang="0">
                <a:pos x="151" y="26"/>
              </a:cxn>
              <a:cxn ang="0">
                <a:pos x="169" y="34"/>
              </a:cxn>
              <a:cxn ang="0">
                <a:pos x="201" y="26"/>
              </a:cxn>
              <a:cxn ang="0">
                <a:pos x="245" y="30"/>
              </a:cxn>
              <a:cxn ang="0">
                <a:pos x="263" y="40"/>
              </a:cxn>
              <a:cxn ang="0">
                <a:pos x="267" y="46"/>
              </a:cxn>
              <a:cxn ang="0">
                <a:pos x="273" y="50"/>
              </a:cxn>
              <a:cxn ang="0">
                <a:pos x="291" y="78"/>
              </a:cxn>
              <a:cxn ang="0">
                <a:pos x="293" y="108"/>
              </a:cxn>
              <a:cxn ang="0">
                <a:pos x="297" y="120"/>
              </a:cxn>
              <a:cxn ang="0">
                <a:pos x="295" y="162"/>
              </a:cxn>
              <a:cxn ang="0">
                <a:pos x="205" y="176"/>
              </a:cxn>
              <a:cxn ang="0">
                <a:pos x="181" y="172"/>
              </a:cxn>
              <a:cxn ang="0">
                <a:pos x="169" y="162"/>
              </a:cxn>
              <a:cxn ang="0">
                <a:pos x="141" y="144"/>
              </a:cxn>
              <a:cxn ang="0">
                <a:pos x="121" y="132"/>
              </a:cxn>
              <a:cxn ang="0">
                <a:pos x="105" y="116"/>
              </a:cxn>
              <a:cxn ang="0">
                <a:pos x="83" y="100"/>
              </a:cxn>
              <a:cxn ang="0">
                <a:pos x="59" y="84"/>
              </a:cxn>
              <a:cxn ang="0">
                <a:pos x="7" y="56"/>
              </a:cxn>
              <a:cxn ang="0">
                <a:pos x="5" y="34"/>
              </a:cxn>
              <a:cxn ang="0">
                <a:pos x="23" y="22"/>
              </a:cxn>
              <a:cxn ang="0">
                <a:pos x="29" y="16"/>
              </a:cxn>
            </a:cxnLst>
            <a:rect l="0" t="0" r="r" b="b"/>
            <a:pathLst>
              <a:path w="307" h="202">
                <a:moveTo>
                  <a:pt x="41" y="2"/>
                </a:moveTo>
                <a:cubicBezTo>
                  <a:pt x="49" y="3"/>
                  <a:pt x="59" y="0"/>
                  <a:pt x="65" y="6"/>
                </a:cubicBezTo>
                <a:cubicBezTo>
                  <a:pt x="76" y="17"/>
                  <a:pt x="64" y="18"/>
                  <a:pt x="81" y="24"/>
                </a:cubicBezTo>
                <a:cubicBezTo>
                  <a:pt x="105" y="22"/>
                  <a:pt x="128" y="21"/>
                  <a:pt x="151" y="26"/>
                </a:cubicBezTo>
                <a:cubicBezTo>
                  <a:pt x="156" y="30"/>
                  <a:pt x="169" y="34"/>
                  <a:pt x="169" y="34"/>
                </a:cubicBezTo>
                <a:cubicBezTo>
                  <a:pt x="184" y="32"/>
                  <a:pt x="190" y="34"/>
                  <a:pt x="201" y="26"/>
                </a:cubicBezTo>
                <a:cubicBezTo>
                  <a:pt x="233" y="31"/>
                  <a:pt x="184" y="24"/>
                  <a:pt x="245" y="30"/>
                </a:cubicBezTo>
                <a:cubicBezTo>
                  <a:pt x="252" y="31"/>
                  <a:pt x="263" y="40"/>
                  <a:pt x="263" y="40"/>
                </a:cubicBezTo>
                <a:cubicBezTo>
                  <a:pt x="264" y="42"/>
                  <a:pt x="265" y="44"/>
                  <a:pt x="267" y="46"/>
                </a:cubicBezTo>
                <a:cubicBezTo>
                  <a:pt x="269" y="48"/>
                  <a:pt x="271" y="48"/>
                  <a:pt x="273" y="50"/>
                </a:cubicBezTo>
                <a:cubicBezTo>
                  <a:pt x="281" y="60"/>
                  <a:pt x="280" y="71"/>
                  <a:pt x="291" y="78"/>
                </a:cubicBezTo>
                <a:cubicBezTo>
                  <a:pt x="292" y="88"/>
                  <a:pt x="292" y="98"/>
                  <a:pt x="293" y="108"/>
                </a:cubicBezTo>
                <a:cubicBezTo>
                  <a:pt x="294" y="112"/>
                  <a:pt x="297" y="120"/>
                  <a:pt x="297" y="120"/>
                </a:cubicBezTo>
                <a:cubicBezTo>
                  <a:pt x="296" y="134"/>
                  <a:pt x="307" y="155"/>
                  <a:pt x="295" y="162"/>
                </a:cubicBezTo>
                <a:cubicBezTo>
                  <a:pt x="223" y="202"/>
                  <a:pt x="237" y="144"/>
                  <a:pt x="205" y="176"/>
                </a:cubicBezTo>
                <a:cubicBezTo>
                  <a:pt x="200" y="190"/>
                  <a:pt x="190" y="175"/>
                  <a:pt x="181" y="172"/>
                </a:cubicBezTo>
                <a:cubicBezTo>
                  <a:pt x="177" y="168"/>
                  <a:pt x="172" y="166"/>
                  <a:pt x="169" y="162"/>
                </a:cubicBezTo>
                <a:cubicBezTo>
                  <a:pt x="158" y="144"/>
                  <a:pt x="169" y="147"/>
                  <a:pt x="141" y="144"/>
                </a:cubicBezTo>
                <a:cubicBezTo>
                  <a:pt x="134" y="140"/>
                  <a:pt x="129" y="135"/>
                  <a:pt x="121" y="132"/>
                </a:cubicBezTo>
                <a:cubicBezTo>
                  <a:pt x="115" y="126"/>
                  <a:pt x="112" y="121"/>
                  <a:pt x="105" y="116"/>
                </a:cubicBezTo>
                <a:cubicBezTo>
                  <a:pt x="99" y="107"/>
                  <a:pt x="92" y="106"/>
                  <a:pt x="83" y="100"/>
                </a:cubicBezTo>
                <a:cubicBezTo>
                  <a:pt x="78" y="92"/>
                  <a:pt x="68" y="90"/>
                  <a:pt x="59" y="84"/>
                </a:cubicBezTo>
                <a:cubicBezTo>
                  <a:pt x="43" y="73"/>
                  <a:pt x="25" y="62"/>
                  <a:pt x="7" y="56"/>
                </a:cubicBezTo>
                <a:cubicBezTo>
                  <a:pt x="5" y="50"/>
                  <a:pt x="0" y="41"/>
                  <a:pt x="5" y="34"/>
                </a:cubicBezTo>
                <a:cubicBezTo>
                  <a:pt x="12" y="25"/>
                  <a:pt x="17" y="28"/>
                  <a:pt x="23" y="22"/>
                </a:cubicBezTo>
                <a:cubicBezTo>
                  <a:pt x="25" y="20"/>
                  <a:pt x="29" y="16"/>
                  <a:pt x="29" y="16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44811" y="2211611"/>
            <a:ext cx="5851525" cy="3449637"/>
            <a:chOff x="1115" y="1164"/>
            <a:chExt cx="3389" cy="1992"/>
          </a:xfrm>
        </p:grpSpPr>
        <p:sp>
          <p:nvSpPr>
            <p:cNvPr id="733" name="Rectangle 12"/>
            <p:cNvSpPr>
              <a:spLocks noChangeArrowheads="1"/>
            </p:cNvSpPr>
            <p:nvPr/>
          </p:nvSpPr>
          <p:spPr bwMode="auto">
            <a:xfrm>
              <a:off x="1115" y="1164"/>
              <a:ext cx="3389" cy="19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l-GR"/>
            </a:p>
          </p:txBody>
        </p:sp>
        <p:sp>
          <p:nvSpPr>
            <p:cNvPr id="734" name="Freeform 13"/>
            <p:cNvSpPr>
              <a:spLocks/>
            </p:cNvSpPr>
            <p:nvPr/>
          </p:nvSpPr>
          <p:spPr bwMode="auto">
            <a:xfrm>
              <a:off x="4197" y="1598"/>
              <a:ext cx="307" cy="202"/>
            </a:xfrm>
            <a:custGeom>
              <a:avLst/>
              <a:gdLst/>
              <a:ahLst/>
              <a:cxnLst>
                <a:cxn ang="0">
                  <a:pos x="41" y="2"/>
                </a:cxn>
                <a:cxn ang="0">
                  <a:pos x="65" y="6"/>
                </a:cxn>
                <a:cxn ang="0">
                  <a:pos x="81" y="24"/>
                </a:cxn>
                <a:cxn ang="0">
                  <a:pos x="151" y="26"/>
                </a:cxn>
                <a:cxn ang="0">
                  <a:pos x="169" y="34"/>
                </a:cxn>
                <a:cxn ang="0">
                  <a:pos x="201" y="26"/>
                </a:cxn>
                <a:cxn ang="0">
                  <a:pos x="245" y="30"/>
                </a:cxn>
                <a:cxn ang="0">
                  <a:pos x="263" y="40"/>
                </a:cxn>
                <a:cxn ang="0">
                  <a:pos x="267" y="46"/>
                </a:cxn>
                <a:cxn ang="0">
                  <a:pos x="273" y="50"/>
                </a:cxn>
                <a:cxn ang="0">
                  <a:pos x="291" y="78"/>
                </a:cxn>
                <a:cxn ang="0">
                  <a:pos x="293" y="108"/>
                </a:cxn>
                <a:cxn ang="0">
                  <a:pos x="297" y="120"/>
                </a:cxn>
                <a:cxn ang="0">
                  <a:pos x="295" y="162"/>
                </a:cxn>
                <a:cxn ang="0">
                  <a:pos x="205" y="176"/>
                </a:cxn>
                <a:cxn ang="0">
                  <a:pos x="181" y="172"/>
                </a:cxn>
                <a:cxn ang="0">
                  <a:pos x="169" y="162"/>
                </a:cxn>
                <a:cxn ang="0">
                  <a:pos x="141" y="144"/>
                </a:cxn>
                <a:cxn ang="0">
                  <a:pos x="121" y="132"/>
                </a:cxn>
                <a:cxn ang="0">
                  <a:pos x="105" y="116"/>
                </a:cxn>
                <a:cxn ang="0">
                  <a:pos x="83" y="100"/>
                </a:cxn>
                <a:cxn ang="0">
                  <a:pos x="59" y="84"/>
                </a:cxn>
                <a:cxn ang="0">
                  <a:pos x="7" y="56"/>
                </a:cxn>
                <a:cxn ang="0">
                  <a:pos x="5" y="34"/>
                </a:cxn>
                <a:cxn ang="0">
                  <a:pos x="23" y="22"/>
                </a:cxn>
                <a:cxn ang="0">
                  <a:pos x="29" y="16"/>
                </a:cxn>
              </a:cxnLst>
              <a:rect l="0" t="0" r="r" b="b"/>
              <a:pathLst>
                <a:path w="307" h="202">
                  <a:moveTo>
                    <a:pt x="41" y="2"/>
                  </a:moveTo>
                  <a:cubicBezTo>
                    <a:pt x="49" y="3"/>
                    <a:pt x="59" y="0"/>
                    <a:pt x="65" y="6"/>
                  </a:cubicBezTo>
                  <a:cubicBezTo>
                    <a:pt x="76" y="17"/>
                    <a:pt x="64" y="18"/>
                    <a:pt x="81" y="24"/>
                  </a:cubicBezTo>
                  <a:cubicBezTo>
                    <a:pt x="105" y="22"/>
                    <a:pt x="128" y="21"/>
                    <a:pt x="151" y="26"/>
                  </a:cubicBezTo>
                  <a:cubicBezTo>
                    <a:pt x="156" y="30"/>
                    <a:pt x="169" y="34"/>
                    <a:pt x="169" y="34"/>
                  </a:cubicBezTo>
                  <a:cubicBezTo>
                    <a:pt x="184" y="32"/>
                    <a:pt x="190" y="34"/>
                    <a:pt x="201" y="26"/>
                  </a:cubicBezTo>
                  <a:cubicBezTo>
                    <a:pt x="233" y="31"/>
                    <a:pt x="184" y="24"/>
                    <a:pt x="245" y="30"/>
                  </a:cubicBezTo>
                  <a:cubicBezTo>
                    <a:pt x="252" y="31"/>
                    <a:pt x="263" y="40"/>
                    <a:pt x="263" y="40"/>
                  </a:cubicBezTo>
                  <a:cubicBezTo>
                    <a:pt x="264" y="42"/>
                    <a:pt x="265" y="44"/>
                    <a:pt x="267" y="46"/>
                  </a:cubicBezTo>
                  <a:cubicBezTo>
                    <a:pt x="269" y="48"/>
                    <a:pt x="271" y="48"/>
                    <a:pt x="273" y="50"/>
                  </a:cubicBezTo>
                  <a:cubicBezTo>
                    <a:pt x="281" y="60"/>
                    <a:pt x="280" y="71"/>
                    <a:pt x="291" y="78"/>
                  </a:cubicBezTo>
                  <a:cubicBezTo>
                    <a:pt x="292" y="88"/>
                    <a:pt x="292" y="98"/>
                    <a:pt x="293" y="108"/>
                  </a:cubicBezTo>
                  <a:cubicBezTo>
                    <a:pt x="294" y="112"/>
                    <a:pt x="297" y="120"/>
                    <a:pt x="297" y="120"/>
                  </a:cubicBezTo>
                  <a:cubicBezTo>
                    <a:pt x="296" y="134"/>
                    <a:pt x="307" y="155"/>
                    <a:pt x="295" y="162"/>
                  </a:cubicBezTo>
                  <a:cubicBezTo>
                    <a:pt x="223" y="202"/>
                    <a:pt x="237" y="144"/>
                    <a:pt x="205" y="176"/>
                  </a:cubicBezTo>
                  <a:cubicBezTo>
                    <a:pt x="200" y="190"/>
                    <a:pt x="190" y="175"/>
                    <a:pt x="181" y="172"/>
                  </a:cubicBezTo>
                  <a:cubicBezTo>
                    <a:pt x="177" y="168"/>
                    <a:pt x="172" y="166"/>
                    <a:pt x="169" y="162"/>
                  </a:cubicBezTo>
                  <a:cubicBezTo>
                    <a:pt x="158" y="144"/>
                    <a:pt x="169" y="147"/>
                    <a:pt x="141" y="144"/>
                  </a:cubicBezTo>
                  <a:cubicBezTo>
                    <a:pt x="134" y="140"/>
                    <a:pt x="129" y="135"/>
                    <a:pt x="121" y="132"/>
                  </a:cubicBezTo>
                  <a:cubicBezTo>
                    <a:pt x="115" y="126"/>
                    <a:pt x="112" y="121"/>
                    <a:pt x="105" y="116"/>
                  </a:cubicBezTo>
                  <a:cubicBezTo>
                    <a:pt x="99" y="107"/>
                    <a:pt x="92" y="106"/>
                    <a:pt x="83" y="100"/>
                  </a:cubicBezTo>
                  <a:cubicBezTo>
                    <a:pt x="78" y="92"/>
                    <a:pt x="68" y="90"/>
                    <a:pt x="59" y="84"/>
                  </a:cubicBezTo>
                  <a:cubicBezTo>
                    <a:pt x="43" y="73"/>
                    <a:pt x="25" y="62"/>
                    <a:pt x="7" y="56"/>
                  </a:cubicBezTo>
                  <a:cubicBezTo>
                    <a:pt x="5" y="50"/>
                    <a:pt x="0" y="41"/>
                    <a:pt x="5" y="34"/>
                  </a:cubicBezTo>
                  <a:cubicBezTo>
                    <a:pt x="12" y="25"/>
                    <a:pt x="17" y="28"/>
                    <a:pt x="23" y="22"/>
                  </a:cubicBezTo>
                  <a:cubicBezTo>
                    <a:pt x="25" y="20"/>
                    <a:pt x="29" y="16"/>
                    <a:pt x="29" y="16"/>
                  </a:cubicBezTo>
                </a:path>
              </a:pathLst>
            </a:custGeom>
            <a:no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l-GR"/>
            </a:p>
          </p:txBody>
        </p:sp>
        <p:pic>
          <p:nvPicPr>
            <p:cNvPr id="73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" y="1164"/>
              <a:ext cx="3389" cy="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36" name="Line 19"/>
          <p:cNvSpPr>
            <a:spLocks noChangeShapeType="1"/>
          </p:cNvSpPr>
          <p:nvPr/>
        </p:nvSpPr>
        <p:spPr bwMode="auto">
          <a:xfrm>
            <a:off x="2735411" y="3292698"/>
            <a:ext cx="44450" cy="1089025"/>
          </a:xfrm>
          <a:prstGeom prst="line">
            <a:avLst/>
          </a:prstGeom>
          <a:noFill/>
          <a:ln w="41275">
            <a:solidFill>
              <a:srgbClr val="800000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37" name="Line 20"/>
          <p:cNvSpPr>
            <a:spLocks noChangeShapeType="1"/>
          </p:cNvSpPr>
          <p:nvPr/>
        </p:nvSpPr>
        <p:spPr bwMode="auto">
          <a:xfrm>
            <a:off x="3275161" y="2752948"/>
            <a:ext cx="0" cy="1149350"/>
          </a:xfrm>
          <a:prstGeom prst="line">
            <a:avLst/>
          </a:prstGeom>
          <a:noFill/>
          <a:ln w="41275">
            <a:solidFill>
              <a:srgbClr val="800000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38" name="Line 21"/>
          <p:cNvSpPr>
            <a:spLocks noChangeShapeType="1"/>
          </p:cNvSpPr>
          <p:nvPr/>
        </p:nvSpPr>
        <p:spPr bwMode="auto">
          <a:xfrm>
            <a:off x="3770461" y="2233836"/>
            <a:ext cx="44450" cy="1149350"/>
          </a:xfrm>
          <a:prstGeom prst="line">
            <a:avLst/>
          </a:prstGeom>
          <a:noFill/>
          <a:ln w="41275">
            <a:solidFill>
              <a:srgbClr val="800000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39" name="Line 22"/>
          <p:cNvSpPr>
            <a:spLocks noChangeShapeType="1"/>
          </p:cNvSpPr>
          <p:nvPr/>
        </p:nvSpPr>
        <p:spPr bwMode="auto">
          <a:xfrm>
            <a:off x="3770461" y="2233836"/>
            <a:ext cx="44450" cy="1149350"/>
          </a:xfrm>
          <a:prstGeom prst="line">
            <a:avLst/>
          </a:prstGeom>
          <a:noFill/>
          <a:ln w="41275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40" name="Rectangle 23"/>
          <p:cNvSpPr>
            <a:spLocks noChangeArrowheads="1"/>
          </p:cNvSpPr>
          <p:nvPr/>
        </p:nvSpPr>
        <p:spPr bwMode="auto">
          <a:xfrm>
            <a:off x="2284561" y="3902298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741" name="Line 25"/>
          <p:cNvSpPr>
            <a:spLocks noChangeShapeType="1"/>
          </p:cNvSpPr>
          <p:nvPr/>
        </p:nvSpPr>
        <p:spPr bwMode="auto">
          <a:xfrm>
            <a:off x="2779861" y="4381723"/>
            <a:ext cx="3511550" cy="0"/>
          </a:xfrm>
          <a:prstGeom prst="line">
            <a:avLst/>
          </a:prstGeom>
          <a:noFill/>
          <a:ln w="41275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42" name="Line 26"/>
          <p:cNvSpPr>
            <a:spLocks noChangeShapeType="1"/>
          </p:cNvSpPr>
          <p:nvPr/>
        </p:nvSpPr>
        <p:spPr bwMode="auto">
          <a:xfrm>
            <a:off x="3275161" y="3876898"/>
            <a:ext cx="3509962" cy="0"/>
          </a:xfrm>
          <a:prstGeom prst="line">
            <a:avLst/>
          </a:prstGeom>
          <a:noFill/>
          <a:ln w="41275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43" name="Line 27"/>
          <p:cNvSpPr>
            <a:spLocks noChangeShapeType="1"/>
          </p:cNvSpPr>
          <p:nvPr/>
        </p:nvSpPr>
        <p:spPr bwMode="auto">
          <a:xfrm>
            <a:off x="3814911" y="3383186"/>
            <a:ext cx="3465512" cy="0"/>
          </a:xfrm>
          <a:prstGeom prst="line">
            <a:avLst/>
          </a:prstGeom>
          <a:noFill/>
          <a:ln w="41275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44" name="Line 28"/>
          <p:cNvSpPr>
            <a:spLocks noChangeShapeType="1"/>
          </p:cNvSpPr>
          <p:nvPr/>
        </p:nvSpPr>
        <p:spPr bwMode="auto">
          <a:xfrm flipH="1">
            <a:off x="2105173" y="3383186"/>
            <a:ext cx="1709738" cy="16637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851920" y="5733256"/>
            <a:ext cx="381642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C0C0C0"/>
                </a:solidFill>
              </a:rPr>
              <a:t>Total Volume:  </a:t>
            </a:r>
            <a:r>
              <a:rPr lang="en-US" u="none" dirty="0">
                <a:solidFill>
                  <a:srgbClr val="C0C0C0"/>
                </a:solidFill>
              </a:rPr>
              <a:t>810 m</a:t>
            </a:r>
            <a:r>
              <a:rPr lang="en-US" u="none" baseline="30000" dirty="0">
                <a:solidFill>
                  <a:srgbClr val="C0C0C0"/>
                </a:solidFill>
              </a:rPr>
              <a:t>3</a:t>
            </a:r>
            <a:endParaRPr lang="el-GR" u="none" baseline="30000" dirty="0">
              <a:solidFill>
                <a:srgbClr val="C0C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equipment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" grpId="0" animBg="1"/>
      <p:bldP spid="737" grpId="0" animBg="1"/>
      <p:bldP spid="738" grpId="0" animBg="1"/>
      <p:bldP spid="739" grpId="0" animBg="1"/>
      <p:bldP spid="741" grpId="0" animBg="1"/>
      <p:bldP spid="742" grpId="0" animBg="1"/>
      <p:bldP spid="743" grpId="0" animBg="1"/>
      <p:bldP spid="744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1423" y="5867574"/>
            <a:ext cx="1484313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7551545" y="2824729"/>
            <a:ext cx="654466" cy="447206"/>
          </a:xfrm>
          <a:custGeom>
            <a:avLst/>
            <a:gdLst/>
            <a:ahLst/>
            <a:cxnLst>
              <a:cxn ang="0">
                <a:pos x="41" y="2"/>
              </a:cxn>
              <a:cxn ang="0">
                <a:pos x="65" y="6"/>
              </a:cxn>
              <a:cxn ang="0">
                <a:pos x="81" y="24"/>
              </a:cxn>
              <a:cxn ang="0">
                <a:pos x="151" y="26"/>
              </a:cxn>
              <a:cxn ang="0">
                <a:pos x="169" y="34"/>
              </a:cxn>
              <a:cxn ang="0">
                <a:pos x="201" y="26"/>
              </a:cxn>
              <a:cxn ang="0">
                <a:pos x="245" y="30"/>
              </a:cxn>
              <a:cxn ang="0">
                <a:pos x="263" y="40"/>
              </a:cxn>
              <a:cxn ang="0">
                <a:pos x="267" y="46"/>
              </a:cxn>
              <a:cxn ang="0">
                <a:pos x="273" y="50"/>
              </a:cxn>
              <a:cxn ang="0">
                <a:pos x="291" y="78"/>
              </a:cxn>
              <a:cxn ang="0">
                <a:pos x="293" y="108"/>
              </a:cxn>
              <a:cxn ang="0">
                <a:pos x="297" y="120"/>
              </a:cxn>
              <a:cxn ang="0">
                <a:pos x="295" y="162"/>
              </a:cxn>
              <a:cxn ang="0">
                <a:pos x="205" y="176"/>
              </a:cxn>
              <a:cxn ang="0">
                <a:pos x="181" y="172"/>
              </a:cxn>
              <a:cxn ang="0">
                <a:pos x="169" y="162"/>
              </a:cxn>
              <a:cxn ang="0">
                <a:pos x="141" y="144"/>
              </a:cxn>
              <a:cxn ang="0">
                <a:pos x="121" y="132"/>
              </a:cxn>
              <a:cxn ang="0">
                <a:pos x="105" y="116"/>
              </a:cxn>
              <a:cxn ang="0">
                <a:pos x="83" y="100"/>
              </a:cxn>
              <a:cxn ang="0">
                <a:pos x="59" y="84"/>
              </a:cxn>
              <a:cxn ang="0">
                <a:pos x="7" y="56"/>
              </a:cxn>
              <a:cxn ang="0">
                <a:pos x="5" y="34"/>
              </a:cxn>
              <a:cxn ang="0">
                <a:pos x="23" y="22"/>
              </a:cxn>
              <a:cxn ang="0">
                <a:pos x="29" y="16"/>
              </a:cxn>
            </a:cxnLst>
            <a:rect l="0" t="0" r="r" b="b"/>
            <a:pathLst>
              <a:path w="307" h="202">
                <a:moveTo>
                  <a:pt x="41" y="2"/>
                </a:moveTo>
                <a:cubicBezTo>
                  <a:pt x="49" y="3"/>
                  <a:pt x="59" y="0"/>
                  <a:pt x="65" y="6"/>
                </a:cubicBezTo>
                <a:cubicBezTo>
                  <a:pt x="76" y="17"/>
                  <a:pt x="64" y="18"/>
                  <a:pt x="81" y="24"/>
                </a:cubicBezTo>
                <a:cubicBezTo>
                  <a:pt x="105" y="22"/>
                  <a:pt x="128" y="21"/>
                  <a:pt x="151" y="26"/>
                </a:cubicBezTo>
                <a:cubicBezTo>
                  <a:pt x="156" y="30"/>
                  <a:pt x="169" y="34"/>
                  <a:pt x="169" y="34"/>
                </a:cubicBezTo>
                <a:cubicBezTo>
                  <a:pt x="184" y="32"/>
                  <a:pt x="190" y="34"/>
                  <a:pt x="201" y="26"/>
                </a:cubicBezTo>
                <a:cubicBezTo>
                  <a:pt x="233" y="31"/>
                  <a:pt x="184" y="24"/>
                  <a:pt x="245" y="30"/>
                </a:cubicBezTo>
                <a:cubicBezTo>
                  <a:pt x="252" y="31"/>
                  <a:pt x="263" y="40"/>
                  <a:pt x="263" y="40"/>
                </a:cubicBezTo>
                <a:cubicBezTo>
                  <a:pt x="264" y="42"/>
                  <a:pt x="265" y="44"/>
                  <a:pt x="267" y="46"/>
                </a:cubicBezTo>
                <a:cubicBezTo>
                  <a:pt x="269" y="48"/>
                  <a:pt x="271" y="48"/>
                  <a:pt x="273" y="50"/>
                </a:cubicBezTo>
                <a:cubicBezTo>
                  <a:pt x="281" y="60"/>
                  <a:pt x="280" y="71"/>
                  <a:pt x="291" y="78"/>
                </a:cubicBezTo>
                <a:cubicBezTo>
                  <a:pt x="292" y="88"/>
                  <a:pt x="292" y="98"/>
                  <a:pt x="293" y="108"/>
                </a:cubicBezTo>
                <a:cubicBezTo>
                  <a:pt x="294" y="112"/>
                  <a:pt x="297" y="120"/>
                  <a:pt x="297" y="120"/>
                </a:cubicBezTo>
                <a:cubicBezTo>
                  <a:pt x="296" y="134"/>
                  <a:pt x="307" y="155"/>
                  <a:pt x="295" y="162"/>
                </a:cubicBezTo>
                <a:cubicBezTo>
                  <a:pt x="223" y="202"/>
                  <a:pt x="237" y="144"/>
                  <a:pt x="205" y="176"/>
                </a:cubicBezTo>
                <a:cubicBezTo>
                  <a:pt x="200" y="190"/>
                  <a:pt x="190" y="175"/>
                  <a:pt x="181" y="172"/>
                </a:cubicBezTo>
                <a:cubicBezTo>
                  <a:pt x="177" y="168"/>
                  <a:pt x="172" y="166"/>
                  <a:pt x="169" y="162"/>
                </a:cubicBezTo>
                <a:cubicBezTo>
                  <a:pt x="158" y="144"/>
                  <a:pt x="169" y="147"/>
                  <a:pt x="141" y="144"/>
                </a:cubicBezTo>
                <a:cubicBezTo>
                  <a:pt x="134" y="140"/>
                  <a:pt x="129" y="135"/>
                  <a:pt x="121" y="132"/>
                </a:cubicBezTo>
                <a:cubicBezTo>
                  <a:pt x="115" y="126"/>
                  <a:pt x="112" y="121"/>
                  <a:pt x="105" y="116"/>
                </a:cubicBezTo>
                <a:cubicBezTo>
                  <a:pt x="99" y="107"/>
                  <a:pt x="92" y="106"/>
                  <a:pt x="83" y="100"/>
                </a:cubicBezTo>
                <a:cubicBezTo>
                  <a:pt x="78" y="92"/>
                  <a:pt x="68" y="90"/>
                  <a:pt x="59" y="84"/>
                </a:cubicBezTo>
                <a:cubicBezTo>
                  <a:pt x="43" y="73"/>
                  <a:pt x="25" y="62"/>
                  <a:pt x="7" y="56"/>
                </a:cubicBezTo>
                <a:cubicBezTo>
                  <a:pt x="5" y="50"/>
                  <a:pt x="0" y="41"/>
                  <a:pt x="5" y="34"/>
                </a:cubicBezTo>
                <a:cubicBezTo>
                  <a:pt x="12" y="25"/>
                  <a:pt x="17" y="28"/>
                  <a:pt x="23" y="22"/>
                </a:cubicBezTo>
                <a:cubicBezTo>
                  <a:pt x="25" y="20"/>
                  <a:pt x="29" y="16"/>
                  <a:pt x="29" y="16"/>
                </a:cubicBezTo>
              </a:path>
            </a:pathLst>
          </a:custGeom>
          <a:noFill/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pSp>
        <p:nvGrpSpPr>
          <p:cNvPr id="751" name="Group 18"/>
          <p:cNvGrpSpPr>
            <a:grpSpLocks/>
          </p:cNvGrpSpPr>
          <p:nvPr/>
        </p:nvGrpSpPr>
        <p:grpSpPr bwMode="auto">
          <a:xfrm>
            <a:off x="1243013" y="2300288"/>
            <a:ext cx="6478587" cy="3559175"/>
            <a:chOff x="783" y="1449"/>
            <a:chExt cx="4081" cy="2242"/>
          </a:xfrm>
        </p:grpSpPr>
        <p:sp>
          <p:nvSpPr>
            <p:cNvPr id="752" name="Rectangle 17"/>
            <p:cNvSpPr>
              <a:spLocks noChangeArrowheads="1"/>
            </p:cNvSpPr>
            <p:nvPr/>
          </p:nvSpPr>
          <p:spPr bwMode="auto">
            <a:xfrm>
              <a:off x="783" y="1449"/>
              <a:ext cx="4081" cy="224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l-GR"/>
            </a:p>
          </p:txBody>
        </p:sp>
        <p:pic>
          <p:nvPicPr>
            <p:cNvPr id="753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3" y="1449"/>
              <a:ext cx="4081" cy="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4" name="Line 19"/>
          <p:cNvSpPr>
            <a:spLocks noChangeShapeType="1"/>
          </p:cNvSpPr>
          <p:nvPr/>
        </p:nvSpPr>
        <p:spPr bwMode="auto">
          <a:xfrm>
            <a:off x="2365375" y="4373563"/>
            <a:ext cx="4570413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55" name="Line 20"/>
          <p:cNvSpPr>
            <a:spLocks noChangeShapeType="1"/>
          </p:cNvSpPr>
          <p:nvPr/>
        </p:nvSpPr>
        <p:spPr bwMode="auto">
          <a:xfrm>
            <a:off x="6911975" y="2933700"/>
            <a:ext cx="0" cy="14398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56" name="Line 22"/>
          <p:cNvSpPr>
            <a:spLocks noChangeShapeType="1"/>
          </p:cNvSpPr>
          <p:nvPr/>
        </p:nvSpPr>
        <p:spPr bwMode="auto">
          <a:xfrm flipH="1">
            <a:off x="6192838" y="4373563"/>
            <a:ext cx="719137" cy="541337"/>
          </a:xfrm>
          <a:prstGeom prst="line">
            <a:avLst/>
          </a:prstGeom>
          <a:noFill/>
          <a:ln w="47625">
            <a:solidFill>
              <a:srgbClr val="800000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757" name="Text Box 23"/>
          <p:cNvSpPr txBox="1">
            <a:spLocks noChangeArrowheads="1"/>
          </p:cNvSpPr>
          <p:nvPr/>
        </p:nvSpPr>
        <p:spPr bwMode="auto">
          <a:xfrm>
            <a:off x="2432050" y="5949950"/>
            <a:ext cx="52895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rgbClr val="C0C0C0"/>
                </a:solidFill>
              </a:rPr>
              <a:t>Total Volume </a:t>
            </a:r>
            <a:r>
              <a:rPr lang="en-US" u="none" dirty="0" smtClean="0">
                <a:solidFill>
                  <a:srgbClr val="C0C0C0"/>
                </a:solidFill>
              </a:rPr>
              <a:t>: 201</a:t>
            </a:r>
            <a:r>
              <a:rPr lang="el-GR" u="none" dirty="0" smtClean="0">
                <a:solidFill>
                  <a:srgbClr val="C0C0C0"/>
                </a:solidFill>
              </a:rPr>
              <a:t>,</a:t>
            </a:r>
            <a:r>
              <a:rPr lang="en-US" u="none" dirty="0" smtClean="0">
                <a:solidFill>
                  <a:srgbClr val="C0C0C0"/>
                </a:solidFill>
              </a:rPr>
              <a:t>6 </a:t>
            </a:r>
            <a:r>
              <a:rPr lang="en-US" u="none" dirty="0">
                <a:solidFill>
                  <a:srgbClr val="C0C0C0"/>
                </a:solidFill>
              </a:rPr>
              <a:t>m</a:t>
            </a:r>
            <a:r>
              <a:rPr lang="en-US" u="none" baseline="30000" dirty="0">
                <a:solidFill>
                  <a:srgbClr val="C0C0C0"/>
                </a:solidFill>
              </a:rPr>
              <a:t>3</a:t>
            </a:r>
            <a:endParaRPr lang="el-GR" u="none" baseline="30000" dirty="0">
              <a:solidFill>
                <a:srgbClr val="C0C0C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equipment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" grpId="0" animBg="1"/>
      <p:bldP spid="755" grpId="0" animBg="1"/>
      <p:bldP spid="756" grpId="0" animBg="1"/>
      <p:bldP spid="7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l-GR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Καινοτομία στην εξόρυξη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l-GR" sz="2400" kern="0" dirty="0" smtClean="0">
                <a:solidFill>
                  <a:srgbClr val="FF9900"/>
                </a:solidFill>
                <a:latin typeface="Calibri" pitchFamily="34" charset="0"/>
              </a:rPr>
              <a:t>Τεχνολογικός εξοπλισμός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11423" y="5867574"/>
            <a:ext cx="1484313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01675" y="5722938"/>
            <a:ext cx="1484313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36480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spcBef>
                <a:spcPct val="0"/>
              </a:spcBef>
              <a:tabLst>
                <a:tab pos="269875" algn="l"/>
              </a:tabLst>
            </a:pPr>
            <a:endParaRPr lang="el-GR" sz="2400" u="none">
              <a:latin typeface="Times New Roman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1755775"/>
            <a:ext cx="9144000" cy="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6" name="Group 1625"/>
          <p:cNvGraphicFramePr>
            <a:graphicFrameLocks noGrp="1"/>
          </p:cNvGraphicFramePr>
          <p:nvPr/>
        </p:nvGraphicFramePr>
        <p:xfrm>
          <a:off x="63946" y="116632"/>
          <a:ext cx="8972550" cy="6675120"/>
        </p:xfrm>
        <a:graphic>
          <a:graphicData uri="http://schemas.openxmlformats.org/drawingml/2006/table">
            <a:tbl>
              <a:tblPr/>
              <a:tblGrid>
                <a:gridCol w="2097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07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4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Works to be done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Wire cutting combined with soft blasting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Wire cutting combined with chain sawing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Length,  surface, volume or hours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Cost per unit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Total cost for blocks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Length,  surface, volume or hours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Cost per unit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Total cost for blocks 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Diamond wire cutting (side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270 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2.41 €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650.70 €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72 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2.41 €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173.52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Diamond wire cutting (heading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54 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2.41 €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130.14 €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16.8 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2.41 €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40.4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Chain sawing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33.6  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17.35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582.96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Horizontal drilling (heading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45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9.93 €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446.85 €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Horizontal drilling (side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9.93 €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89.37 €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Vertical drilling (side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36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9.93 €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357.48 €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Vertical drilling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(heading cut)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9.93 €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119.16 €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9.93 €/m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59.58 €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Water consumption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38.88 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4 €/m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155.52 €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10.66 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4 €/m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42.64 €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Line drilling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540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2.65 €/m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1431.00 €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Fuse needed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1100 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0.17 €/m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187.00 €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Charge time needed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0.75 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12.5 €/h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9.38 €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Time for picking up the wire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6 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75.00 €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 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12.5 €/h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12.5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Crane usage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 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30.91 €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92.73 €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1.5 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30.91 €/h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46.3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Total cost 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3,744.33 €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958.05 €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Total cost /m</a:t>
                      </a:r>
                      <a:r>
                        <a:rPr kumimoji="0" lang="en-GB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4.62 €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" algn="l"/>
                        </a:tabLst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4.75 €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7" name="Line 1627"/>
          <p:cNvSpPr>
            <a:spLocks noChangeShapeType="1"/>
          </p:cNvSpPr>
          <p:nvPr/>
        </p:nvSpPr>
        <p:spPr bwMode="auto">
          <a:xfrm>
            <a:off x="5050284" y="6598395"/>
            <a:ext cx="98901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sp>
        <p:nvSpPr>
          <p:cNvPr id="19" name="Rectangle 1628"/>
          <p:cNvSpPr>
            <a:spLocks noChangeArrowheads="1"/>
          </p:cNvSpPr>
          <p:nvPr/>
        </p:nvSpPr>
        <p:spPr bwMode="auto">
          <a:xfrm>
            <a:off x="63946" y="2577257"/>
            <a:ext cx="5581650" cy="1822450"/>
          </a:xfrm>
          <a:prstGeom prst="rect">
            <a:avLst/>
          </a:prstGeom>
          <a:solidFill>
            <a:srgbClr val="FF0000">
              <a:alpha val="48000"/>
            </a:srgbClr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l-GR"/>
          </a:p>
        </p:txBody>
      </p:sp>
      <p:sp>
        <p:nvSpPr>
          <p:cNvPr id="20" name="Rectangle 1631"/>
          <p:cNvSpPr>
            <a:spLocks noChangeArrowheads="1"/>
          </p:cNvSpPr>
          <p:nvPr/>
        </p:nvSpPr>
        <p:spPr bwMode="auto">
          <a:xfrm>
            <a:off x="63946" y="3944095"/>
            <a:ext cx="8972550" cy="455612"/>
          </a:xfrm>
          <a:prstGeom prst="rect">
            <a:avLst/>
          </a:prstGeom>
          <a:noFill/>
          <a:ln w="381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23" name="Rectangle 1634"/>
          <p:cNvSpPr>
            <a:spLocks noChangeArrowheads="1"/>
          </p:cNvSpPr>
          <p:nvPr/>
        </p:nvSpPr>
        <p:spPr bwMode="auto">
          <a:xfrm>
            <a:off x="79821" y="4680818"/>
            <a:ext cx="5581650" cy="260350"/>
          </a:xfrm>
          <a:prstGeom prst="rect">
            <a:avLst/>
          </a:prstGeom>
          <a:solidFill>
            <a:srgbClr val="FF0000">
              <a:alpha val="48000"/>
            </a:srgbClr>
          </a:solidFill>
          <a:ln w="3810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tatic-content.springer.com/image/chp%3A10.1007%2F978-3-642-31319-6_84/MediaObjects/305024_1_En_84_Fig1_HTM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3810000" cy="40576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44008" y="2708920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Real-time geotechnical monitoring </a:t>
            </a:r>
            <a:r>
              <a:rPr lang="el-GR" sz="20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Carrara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64088" y="5661248"/>
            <a:ext cx="3102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B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orehole </a:t>
            </a:r>
            <a:r>
              <a:rPr lang="en-US" sz="2000" dirty="0" err="1" smtClean="0">
                <a:solidFill>
                  <a:schemeClr val="bg1"/>
                </a:solidFill>
                <a:latin typeface="Calibri" pitchFamily="34" charset="0"/>
              </a:rPr>
              <a:t>extensiometer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8" y="6309320"/>
            <a:ext cx="1621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Crack meters)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6" y="4581128"/>
            <a:ext cx="1400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Clinometer 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 flipV="1">
            <a:off x="3563888" y="4725145"/>
            <a:ext cx="1800200" cy="1136158"/>
          </a:xfrm>
          <a:prstGeom prst="straightConnector1">
            <a:avLst/>
          </a:prstGeom>
          <a:ln w="190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</p:cNvCxnSpPr>
          <p:nvPr/>
        </p:nvCxnSpPr>
        <p:spPr>
          <a:xfrm flipV="1">
            <a:off x="1494399" y="4149082"/>
            <a:ext cx="1061377" cy="2160238"/>
          </a:xfrm>
          <a:prstGeom prst="straightConnector1">
            <a:avLst/>
          </a:prstGeom>
          <a:ln w="190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35696" y="4941170"/>
            <a:ext cx="936104" cy="1368150"/>
          </a:xfrm>
          <a:prstGeom prst="straightConnector1">
            <a:avLst/>
          </a:prstGeom>
          <a:ln w="190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 flipV="1">
            <a:off x="3491880" y="4093043"/>
            <a:ext cx="1584176" cy="688140"/>
          </a:xfrm>
          <a:prstGeom prst="straightConnector1">
            <a:avLst/>
          </a:prstGeom>
          <a:ln w="190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exploitation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1520" y="1340768"/>
            <a:ext cx="336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Technological equipment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</a:t>
            </a:r>
            <a:r>
              <a:rPr lang="en-US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processing</a:t>
            </a:r>
            <a:endParaRPr lang="en-US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13407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Use of cutting discs with a smaller thickness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85285"/>
              </a:clrFrom>
              <a:clrTo>
                <a:srgbClr val="38528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1772816"/>
            <a:ext cx="4435994" cy="401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t="3150" b="5501"/>
          <a:stretch>
            <a:fillRect/>
          </a:stretch>
        </p:blipFill>
        <p:spPr bwMode="auto">
          <a:xfrm>
            <a:off x="4788024" y="1772816"/>
            <a:ext cx="4176464" cy="197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89040"/>
            <a:ext cx="42005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3528" y="6237312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000" kern="0" dirty="0">
                <a:solidFill>
                  <a:schemeClr val="bg1"/>
                </a:solidFill>
                <a:latin typeface="Calibri" pitchFamily="34" charset="0"/>
              </a:rPr>
              <a:t>Manufacture of thinner cutting discs under the I-STONE </a:t>
            </a: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EU </a:t>
            </a: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project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processing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1340768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0" indent="-268288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U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se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of CNC for the production of new prototype products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9" name="Picture 8" descr="Finished-Planet-Granite-Pool-Table-450x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4286250" cy="3209925"/>
          </a:xfrm>
          <a:prstGeom prst="rect">
            <a:avLst/>
          </a:prstGeom>
        </p:spPr>
      </p:pic>
      <p:pic>
        <p:nvPicPr>
          <p:cNvPr id="10" name="Picture 9" descr="rock-guitar-galaxy-black-stone-routed-on-a-cnc-machine-19_80.jpg"/>
          <p:cNvPicPr>
            <a:picLocks noChangeAspect="1"/>
          </p:cNvPicPr>
          <p:nvPr/>
        </p:nvPicPr>
        <p:blipFill>
          <a:blip r:embed="rId3" cstate="print"/>
          <a:srcRect b="28819"/>
          <a:stretch>
            <a:fillRect/>
          </a:stretch>
        </p:blipFill>
        <p:spPr>
          <a:xfrm>
            <a:off x="5148064" y="1916832"/>
            <a:ext cx="3371850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3991653"/>
            <a:ext cx="3097071" cy="2173651"/>
            <a:chOff x="679341" y="2587503"/>
            <a:chExt cx="3097071" cy="2173651"/>
          </a:xfrm>
        </p:grpSpPr>
        <p:pic>
          <p:nvPicPr>
            <p:cNvPr id="14" name="Picture 13" descr="Solaris-Table-by-Lara-Bohinc-and-Lapicida_1.jpg"/>
            <p:cNvPicPr>
              <a:picLocks noChangeAspect="1"/>
            </p:cNvPicPr>
            <p:nvPr/>
          </p:nvPicPr>
          <p:blipFill>
            <a:blip r:embed="rId3" cstate="print"/>
            <a:srcRect l="15650" t="6173" r="12992" b="13295"/>
            <a:stretch>
              <a:fillRect/>
            </a:stretch>
          </p:blipFill>
          <p:spPr>
            <a:xfrm>
              <a:off x="679341" y="2587503"/>
              <a:ext cx="3097071" cy="217365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208575" y="2596842"/>
              <a:ext cx="1800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Calibri" pitchFamily="34" charset="0"/>
                </a:rPr>
                <a:t>Table Solaris</a:t>
              </a:r>
              <a:endParaRPr lang="el-GR" sz="2000" dirty="0">
                <a:latin typeface="Calibri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31840" y="2060848"/>
            <a:ext cx="6120680" cy="4096264"/>
            <a:chOff x="3023320" y="1412776"/>
            <a:chExt cx="6120680" cy="4096264"/>
          </a:xfrm>
        </p:grpSpPr>
        <p:pic>
          <p:nvPicPr>
            <p:cNvPr id="15" name="Picture 14" descr="marblesutil.png"/>
            <p:cNvPicPr>
              <a:picLocks noChangeAspect="1"/>
            </p:cNvPicPr>
            <p:nvPr/>
          </p:nvPicPr>
          <p:blipFill>
            <a:blip r:embed="rId4" cstate="print"/>
            <a:srcRect t="15987" r="2835"/>
            <a:stretch>
              <a:fillRect/>
            </a:stretch>
          </p:blipFill>
          <p:spPr>
            <a:xfrm>
              <a:off x="3023320" y="2492896"/>
              <a:ext cx="6053632" cy="3016144"/>
            </a:xfrm>
            <a:prstGeom prst="rect">
              <a:avLst/>
            </a:prstGeom>
          </p:spPr>
        </p:pic>
        <p:pic>
          <p:nvPicPr>
            <p:cNvPr id="16" name="Picture 15" descr="volakas.jpg"/>
            <p:cNvPicPr>
              <a:picLocks noChangeAspect="1"/>
            </p:cNvPicPr>
            <p:nvPr/>
          </p:nvPicPr>
          <p:blipFill>
            <a:blip r:embed="rId5" cstate="print"/>
            <a:srcRect r="3542"/>
            <a:stretch>
              <a:fillRect/>
            </a:stretch>
          </p:blipFill>
          <p:spPr>
            <a:xfrm>
              <a:off x="7093451" y="3450489"/>
              <a:ext cx="1960271" cy="203227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03848" y="2492896"/>
              <a:ext cx="3168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alibri" pitchFamily="34" charset="0"/>
                </a:rPr>
                <a:t>Table from Carrara marble and  </a:t>
              </a:r>
              <a:r>
                <a:rPr lang="el-GR" sz="2000" dirty="0" smtClean="0">
                  <a:latin typeface="Calibri" pitchFamily="34" charset="0"/>
                </a:rPr>
                <a:t>και </a:t>
              </a:r>
              <a:r>
                <a:rPr lang="en-US" sz="2000" dirty="0">
                  <a:latin typeface="Calibri" pitchFamily="34" charset="0"/>
                </a:rPr>
                <a:t>carbon </a:t>
              </a:r>
              <a:r>
                <a:rPr lang="en-US" sz="2000" dirty="0" err="1">
                  <a:latin typeface="Calibri" pitchFamily="34" charset="0"/>
                </a:rPr>
                <a:t>fibre</a:t>
              </a:r>
              <a:endParaRPr lang="el-GR" sz="2000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43800" y="5106673"/>
              <a:ext cx="1800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Calibri" pitchFamily="34" charset="0"/>
                </a:rPr>
                <a:t>Stool</a:t>
              </a:r>
              <a:r>
                <a:rPr lang="el-GR" sz="2000" dirty="0" smtClean="0">
                  <a:latin typeface="Calibri" pitchFamily="34" charset="0"/>
                </a:rPr>
                <a:t> </a:t>
              </a:r>
              <a:r>
                <a:rPr lang="el-GR" sz="2000" dirty="0" err="1" smtClean="0">
                  <a:latin typeface="Calibri" pitchFamily="34" charset="0"/>
                </a:rPr>
                <a:t>Volakas</a:t>
              </a:r>
              <a:endParaRPr lang="el-GR" sz="2000" dirty="0">
                <a:latin typeface="Calibri" pitchFamily="34" charset="0"/>
              </a:endParaRPr>
            </a:p>
          </p:txBody>
        </p:sp>
        <p:pic>
          <p:nvPicPr>
            <p:cNvPr id="11" name="Picture 10" descr="Marble amplifier.jpg"/>
            <p:cNvPicPr>
              <a:picLocks noChangeAspect="1"/>
            </p:cNvPicPr>
            <p:nvPr/>
          </p:nvPicPr>
          <p:blipFill>
            <a:blip r:embed="rId6" cstate="print"/>
            <a:srcRect l="8609" t="10626" r="14696" b="12200"/>
            <a:stretch>
              <a:fillRect/>
            </a:stretch>
          </p:blipFill>
          <p:spPr>
            <a:xfrm>
              <a:off x="6300192" y="1412776"/>
              <a:ext cx="2304256" cy="179219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228184" y="1412776"/>
              <a:ext cx="23762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Calibri" pitchFamily="34" charset="0"/>
                </a:rPr>
                <a:t>Speaker for </a:t>
              </a:r>
              <a:endParaRPr lang="el-GR" sz="2000" dirty="0">
                <a:latin typeface="Calibri" pitchFamily="34" charset="0"/>
              </a:endParaRPr>
            </a:p>
            <a:p>
              <a:r>
                <a:rPr lang="en-US" sz="2000" dirty="0">
                  <a:latin typeface="Calibri" pitchFamily="34" charset="0"/>
                </a:rPr>
                <a:t> </a:t>
              </a:r>
              <a:r>
                <a:rPr lang="en-US" sz="2000" dirty="0" err="1" smtClean="0">
                  <a:latin typeface="Calibri" pitchFamily="34" charset="0"/>
                </a:rPr>
                <a:t>iphone</a:t>
              </a:r>
              <a:endParaRPr lang="el-GR" sz="2000" dirty="0">
                <a:latin typeface="Calibri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51520" y="1340768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smtClean="0">
                <a:solidFill>
                  <a:srgbClr val="FF9900"/>
                </a:solidFill>
                <a:latin typeface="Calibri" pitchFamily="34" charset="0"/>
              </a:rPr>
              <a:t>Artistic creations and utilitarian objects of high aesthetics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8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34462"/>
            <a:ext cx="2592288" cy="1728192"/>
          </a:xfrm>
          <a:prstGeom prst="rect">
            <a:avLst/>
          </a:prstGeom>
        </p:spPr>
      </p:pic>
      <p:pic>
        <p:nvPicPr>
          <p:cNvPr id="6" name="Picture 5" descr="IMG_2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8080" y="2514382"/>
            <a:ext cx="1645920" cy="2468880"/>
          </a:xfrm>
          <a:prstGeom prst="rect">
            <a:avLst/>
          </a:prstGeom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 descr="IMG_2902.JPG"/>
          <p:cNvPicPr>
            <a:picLocks noChangeAspect="1"/>
          </p:cNvPicPr>
          <p:nvPr/>
        </p:nvPicPr>
        <p:blipFill>
          <a:blip r:embed="rId4" cstate="print"/>
          <a:srcRect r="13123"/>
          <a:stretch>
            <a:fillRect/>
          </a:stretch>
        </p:blipFill>
        <p:spPr>
          <a:xfrm>
            <a:off x="2627784" y="3234462"/>
            <a:ext cx="2283347" cy="1752195"/>
          </a:xfrm>
          <a:prstGeom prst="rect">
            <a:avLst/>
          </a:prstGeom>
        </p:spPr>
      </p:pic>
      <p:pic>
        <p:nvPicPr>
          <p:cNvPr id="9" name="Picture 8" descr="1_633_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3234462"/>
            <a:ext cx="2417935" cy="17281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8512" y="496265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l-GR" sz="1600" b="1" dirty="0" smtClean="0">
                <a:solidFill>
                  <a:schemeClr val="bg1"/>
                </a:solidFill>
                <a:latin typeface="Calibri" pitchFamily="34" charset="0"/>
              </a:rPr>
              <a:t>ΙKTINOS MARMARON – SPIROS SOULIS DESIGNS</a:t>
            </a:r>
            <a:r>
              <a:rPr lang="el-GR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l-GR" sz="1600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1340768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smtClean="0">
                <a:solidFill>
                  <a:srgbClr val="FF9900"/>
                </a:solidFill>
                <a:latin typeface="Calibri" pitchFamily="34" charset="0"/>
              </a:rPr>
              <a:t>Artistic creations and utilitarian objects of high aesthetics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1340768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Emphasis on advertising and product promotion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412177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"Marble everywhere? Yes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! Can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you imagine marble objects like salt cellars in the kitchen?"</a:t>
            </a:r>
            <a:endParaRPr lang="el-GR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15816" y="3081735"/>
            <a:ext cx="6228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http://www.tlife.gr/Article/deco-iktinos/0-126-71545.html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780329"/>
            <a:ext cx="914400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"The other side of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marble. From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the not so "everyday" Parthenon to the most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wanted </a:t>
            </a: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objects of global design."</a:t>
            </a:r>
            <a:endParaRPr lang="el-GR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3074" y="4522867"/>
            <a:ext cx="586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http://www.iefimerida.gr/news/197375/i-alli-opsi-toy-marmaroy-fotistika-piata-kai-axesoyar-eikones</a:t>
            </a:r>
            <a:endParaRPr lang="el-GR" sz="16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134076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Smart 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applications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that offer practical solutions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10" name="Picture 9" descr="masmarbles2-300x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48880"/>
            <a:ext cx="4032448" cy="30243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99992" y="3140968"/>
            <a:ext cx="4644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Solar mass wall made of marble by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Masmarbles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company </a:t>
            </a:r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</a:t>
            </a:r>
            <a:r>
              <a:rPr lang="el-GR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7544" y="1412776"/>
            <a:ext cx="8291264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Innovation should</a:t>
            </a:r>
            <a:r>
              <a:rPr lang="el-GR" sz="2400" kern="0" dirty="0" smtClean="0">
                <a:solidFill>
                  <a:srgbClr val="FF9900"/>
                </a:solidFill>
                <a:latin typeface="Calibri" pitchFamily="34" charset="0"/>
              </a:rPr>
              <a:t>: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Be linked to financial performance.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Lead to improved products and processes with better safety standards.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Contribute to </a:t>
            </a:r>
            <a:r>
              <a:rPr lang="en-US" sz="2400" kern="0" dirty="0" smtClean="0">
                <a:solidFill>
                  <a:schemeClr val="bg1"/>
                </a:solidFill>
                <a:latin typeface="Calibri" pitchFamily="34" charset="0"/>
              </a:rPr>
              <a:t>the improvement of </a:t>
            </a: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the environmental performance of the company.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 sz="2400" kern="0" dirty="0">
                <a:solidFill>
                  <a:schemeClr val="bg1"/>
                </a:solidFill>
                <a:latin typeface="Calibri" pitchFamily="34" charset="0"/>
              </a:rPr>
              <a:t>Have wider benefits for society. </a:t>
            </a:r>
            <a:r>
              <a:rPr lang="el-GR" sz="2400" kern="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45224"/>
            <a:ext cx="9144000" cy="1200329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In this light, innovation in the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stone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sector must "embrace" the entire production chain, from initial research to the distribution of the final product to the consumer...</a:t>
            </a:r>
            <a:endParaRPr lang="el-GR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Creation of new products through marble </a:t>
            </a:r>
            <a:r>
              <a:rPr lang="en-US" sz="2400" dirty="0" err="1">
                <a:solidFill>
                  <a:srgbClr val="FF9900"/>
                </a:solidFill>
                <a:latin typeface="Calibri" pitchFamily="34" charset="0"/>
              </a:rPr>
              <a:t>colouring</a:t>
            </a: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 using laser or special printers</a:t>
            </a:r>
            <a:endParaRPr lang="el-GR" sz="2400" dirty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9" name="Picture 8" descr="Stable_good_quality_digital_ceramic_printing_machine.jpg"/>
          <p:cNvPicPr>
            <a:picLocks noChangeAspect="1"/>
          </p:cNvPicPr>
          <p:nvPr/>
        </p:nvPicPr>
        <p:blipFill>
          <a:blip r:embed="rId2" cstate="print"/>
          <a:srcRect l="2877" t="4033" r="2158" b="-576"/>
          <a:stretch>
            <a:fillRect/>
          </a:stretch>
        </p:blipFill>
        <p:spPr>
          <a:xfrm>
            <a:off x="5292080" y="1268760"/>
            <a:ext cx="3275192" cy="2078239"/>
          </a:xfrm>
          <a:prstGeom prst="rect">
            <a:avLst/>
          </a:prstGeom>
        </p:spPr>
      </p:pic>
      <p:pic>
        <p:nvPicPr>
          <p:cNvPr id="7" name="Picture 3" descr="C:\Users\Andreas\Desktop\Glazed-Marble-Stone-3D-Inkjet-Ceramic-Tile-for-Floor-HP6710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4565600" cy="3960440"/>
          </a:xfrm>
          <a:prstGeom prst="rect">
            <a:avLst/>
          </a:prstGeom>
          <a:noFill/>
        </p:spPr>
      </p:pic>
      <p:pic>
        <p:nvPicPr>
          <p:cNvPr id="6" name="Picture 2" descr="http://marblelaserprinters.com/wp-content/uploads/Laser-Islamic-Design-on-White-Marb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17032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9900"/>
                </a:solidFill>
                <a:latin typeface="Calibri" pitchFamily="34" charset="0"/>
              </a:rPr>
              <a:t>Utilisation</a:t>
            </a: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 of waste in 3D printing techniques</a:t>
            </a:r>
            <a:endParaRPr lang="el-GR" sz="2400" dirty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2" name="3D_PRI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132856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20" y="1772816"/>
            <a:ext cx="8748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Production of special and demanding marble constructions</a:t>
            </a:r>
          </a:p>
          <a:p>
            <a:pPr marL="266700" indent="-266700" algn="just"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New products of high added value</a:t>
            </a:r>
            <a:endParaRPr lang="el-GR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" name="Picture 2" descr="http://www.3ders.org/images/marble-dusts-3d-printing-Hybrid-FFF-light-curing-3D-printer-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3117557" cy="2304689"/>
          </a:xfrm>
          <a:prstGeom prst="rect">
            <a:avLst/>
          </a:prstGeom>
          <a:noFill/>
        </p:spPr>
      </p:pic>
      <p:pic>
        <p:nvPicPr>
          <p:cNvPr id="16" name="Picture 4" descr="http://www.3ders.org/images/marble-dusts-3d-printing-Hybrid-FFF-light-curing-3D-printer-4.png"/>
          <p:cNvPicPr>
            <a:picLocks noChangeAspect="1" noChangeArrowheads="1"/>
          </p:cNvPicPr>
          <p:nvPr/>
        </p:nvPicPr>
        <p:blipFill>
          <a:blip r:embed="rId3" cstate="print"/>
          <a:srcRect l="581" t="2514"/>
          <a:stretch>
            <a:fillRect/>
          </a:stretch>
        </p:blipFill>
        <p:spPr bwMode="auto">
          <a:xfrm>
            <a:off x="3275856" y="3344006"/>
            <a:ext cx="3364700" cy="2289214"/>
          </a:xfrm>
          <a:prstGeom prst="rect">
            <a:avLst/>
          </a:prstGeom>
          <a:noFill/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39752" y="6125234"/>
            <a:ext cx="4757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Material:</a:t>
            </a:r>
            <a:r>
              <a:rPr lang="el-GR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marble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powder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with special resins</a:t>
            </a:r>
            <a:endParaRPr lang="el-GR" sz="2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7" descr="marbleobject-300x3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9240" y="3356992"/>
            <a:ext cx="2259264" cy="2259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12687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9900"/>
                </a:solidFill>
                <a:latin typeface="Calibri" pitchFamily="34" charset="0"/>
              </a:rPr>
              <a:t>Utilisation</a:t>
            </a: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 of waste in 3D printing techniques</a:t>
            </a:r>
            <a:endParaRPr lang="el-GR" sz="2400" dirty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2332037"/>
            <a:ext cx="8640960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Calibri" pitchFamily="34" charset="0"/>
              </a:rPr>
              <a:t>The I-STONE </a:t>
            </a:r>
            <a:r>
              <a:rPr lang="en-US" sz="2400" dirty="0" smtClean="0">
                <a:latin typeface="Calibri" pitchFamily="34" charset="0"/>
              </a:rPr>
              <a:t>EU project (FP6- </a:t>
            </a:r>
            <a:r>
              <a:rPr lang="en-US" sz="2400" dirty="0">
                <a:latin typeface="Calibri" pitchFamily="34" charset="0"/>
              </a:rPr>
              <a:t>NMP2-CT-2005-515762</a:t>
            </a:r>
            <a:r>
              <a:rPr lang="en-US" sz="2400" dirty="0" smtClean="0">
                <a:latin typeface="Calibri" pitchFamily="34" charset="0"/>
              </a:rPr>
              <a:t>) estimated </a:t>
            </a:r>
            <a:r>
              <a:rPr lang="en-US" sz="2400" dirty="0">
                <a:latin typeface="Calibri" pitchFamily="34" charset="0"/>
              </a:rPr>
              <a:t>that around 5% of decorative stone products in the EU need repair/replacement every year</a:t>
            </a:r>
            <a:r>
              <a:rPr lang="en-US" sz="2400" dirty="0" smtClean="0">
                <a:latin typeface="Calibri" pitchFamily="34" charset="0"/>
              </a:rPr>
              <a:t>.</a:t>
            </a:r>
          </a:p>
          <a:p>
            <a:pPr algn="just"/>
            <a:r>
              <a:rPr lang="en-US" sz="2400" dirty="0">
                <a:latin typeface="Calibri" pitchFamily="34" charset="0"/>
              </a:rPr>
              <a:t>The damage suffered is basically due to:</a:t>
            </a:r>
          </a:p>
          <a:p>
            <a:pPr lvl="1" algn="just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choice of unsuitable materials for the specific use</a:t>
            </a:r>
          </a:p>
          <a:p>
            <a:pPr lvl="1" algn="just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" pitchFamily="34" charset="0"/>
              </a:rPr>
              <a:t>malpractice </a:t>
            </a:r>
            <a:r>
              <a:rPr lang="en-US" dirty="0">
                <a:latin typeface="Calibri" pitchFamily="34" charset="0"/>
              </a:rPr>
              <a:t>during installation</a:t>
            </a:r>
          </a:p>
          <a:p>
            <a:pPr lvl="1" algn="just">
              <a:buFont typeface="Symbol" panose="05050102010706020507" pitchFamily="18" charset="2"/>
              <a:buChar char="-"/>
            </a:pPr>
            <a:r>
              <a:rPr lang="en-US" dirty="0" smtClean="0">
                <a:latin typeface="Calibri" pitchFamily="34" charset="0"/>
              </a:rPr>
              <a:t>poor/insufficient </a:t>
            </a:r>
            <a:r>
              <a:rPr lang="en-US" dirty="0">
                <a:latin typeface="Calibri" pitchFamily="34" charset="0"/>
              </a:rPr>
              <a:t>maintenance of the products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19675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From vertically integrated production to vertically integrated customer service</a:t>
            </a:r>
            <a:endParaRPr lang="el-GR" sz="240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8373616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Calibri" pitchFamily="34" charset="0"/>
              </a:rPr>
              <a:t>Most owners and building maintenance crews are unaware of basic information about the daily care and safe cleaning of decorative </a:t>
            </a:r>
            <a:r>
              <a:rPr lang="en-US" sz="2400" dirty="0" smtClean="0">
                <a:latin typeface="Calibri" pitchFamily="34" charset="0"/>
              </a:rPr>
              <a:t>stones</a:t>
            </a:r>
          </a:p>
          <a:p>
            <a:pPr algn="just"/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Businesses need to bridge the gap between producer and end </a:t>
            </a:r>
            <a:r>
              <a:rPr lang="en-US" sz="2400" dirty="0" smtClean="0">
                <a:solidFill>
                  <a:srgbClr val="FF9900"/>
                </a:solidFill>
                <a:latin typeface="Calibri" pitchFamily="34" charset="0"/>
              </a:rPr>
              <a:t>consumer through</a:t>
            </a:r>
            <a:r>
              <a:rPr lang="el-GR" sz="2400" dirty="0" smtClean="0">
                <a:solidFill>
                  <a:srgbClr val="FF9900"/>
                </a:solidFill>
                <a:latin typeface="Calibri" pitchFamily="34" charset="0"/>
              </a:rPr>
              <a:t>: </a:t>
            </a:r>
            <a:endParaRPr lang="el-GR" sz="2400" dirty="0" smtClean="0">
              <a:solidFill>
                <a:srgbClr val="FF9900"/>
              </a:solidFill>
              <a:latin typeface="Calibri" pitchFamily="34" charset="0"/>
            </a:endParaRPr>
          </a:p>
          <a:p>
            <a:pPr lvl="1" algn="just"/>
            <a:r>
              <a:rPr lang="en-US" dirty="0">
                <a:latin typeface="Calibri" pitchFamily="34" charset="0"/>
              </a:rPr>
              <a:t>Reforming their image to the outside world through the internet </a:t>
            </a:r>
          </a:p>
          <a:p>
            <a:pPr lvl="1" algn="just"/>
            <a:r>
              <a:rPr lang="en-US" dirty="0">
                <a:latin typeface="Calibri" pitchFamily="34" charset="0"/>
              </a:rPr>
              <a:t>Standardized services to the end customer: study, material proposal, sale, installation</a:t>
            </a:r>
            <a:endParaRPr lang="el-GR" sz="2400" dirty="0" smtClean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19675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From vertically integrated production to vertically integrated customer service</a:t>
            </a:r>
            <a:endParaRPr lang="el-GR" sz="240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119675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Underground </a:t>
            </a:r>
            <a:r>
              <a:rPr lang="en-US" sz="2400" dirty="0" smtClean="0">
                <a:solidFill>
                  <a:srgbClr val="FF9900"/>
                </a:solidFill>
                <a:latin typeface="Calibri" pitchFamily="34" charset="0"/>
              </a:rPr>
              <a:t>quarries </a:t>
            </a: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with </a:t>
            </a:r>
            <a:r>
              <a:rPr lang="en-US" sz="2400" dirty="0" smtClean="0">
                <a:solidFill>
                  <a:srgbClr val="FF9900"/>
                </a:solidFill>
                <a:latin typeface="Calibri" pitchFamily="34" charset="0"/>
              </a:rPr>
              <a:t>post-mining site exploitation </a:t>
            </a:r>
            <a:endParaRPr lang="el-GR" sz="240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3645024"/>
            <a:ext cx="28083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Underground salt mine in Poland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UNESCO World Heritage Site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with 1.2 million visitors every year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" name="Picture 9" descr="Wieliczka-saltmine-kin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7590" y="2276872"/>
            <a:ext cx="5726410" cy="4294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Change in philosophy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165304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Moldova: The world's largest collection of wines in old underground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quarries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4" descr="Caves_Milestii_Mici_Moldav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204864"/>
            <a:ext cx="5852160" cy="3886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119675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Underground </a:t>
            </a:r>
            <a:r>
              <a:rPr lang="en-US" sz="2400" dirty="0" smtClean="0">
                <a:solidFill>
                  <a:srgbClr val="FF9900"/>
                </a:solidFill>
                <a:latin typeface="Calibri" pitchFamily="34" charset="0"/>
              </a:rPr>
              <a:t>quarries </a:t>
            </a:r>
            <a:r>
              <a:rPr lang="en-US" sz="2400" dirty="0">
                <a:solidFill>
                  <a:srgbClr val="FF9900"/>
                </a:solidFill>
                <a:latin typeface="Calibri" pitchFamily="34" charset="0"/>
              </a:rPr>
              <a:t>with </a:t>
            </a:r>
            <a:r>
              <a:rPr lang="en-US" sz="2400" dirty="0" smtClean="0">
                <a:solidFill>
                  <a:srgbClr val="FF9900"/>
                </a:solidFill>
                <a:latin typeface="Calibri" pitchFamily="34" charset="0"/>
              </a:rPr>
              <a:t>post-mining site exploitation </a:t>
            </a:r>
            <a:endParaRPr lang="el-GR" sz="240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GB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Summarizing</a:t>
            </a:r>
            <a:r>
              <a:rPr lang="el-GR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536" y="1484784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buFont typeface="Courier New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Innovation in the marble sector can "embrace" the whole production chain, from initial research to the distribution of the final product to the consumer.</a:t>
            </a:r>
          </a:p>
          <a:p>
            <a:pPr marL="355600" indent="-355600" algn="just">
              <a:buFont typeface="Courier New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Broadening partnerships and transferring know-how from other related or unrelated sectors can offer new perspectives.</a:t>
            </a:r>
          </a:p>
          <a:p>
            <a:pPr marL="355600" indent="-355600" algn="just">
              <a:buFont typeface="Courier New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The industry has proven and continues to prove that, despite adversity, it can respond to difficult demands and circumstances.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research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refraction general-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40768"/>
            <a:ext cx="3564904" cy="55172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1520" y="1340768"/>
            <a:ext cx="271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Geophysical models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1430" y="2852936"/>
            <a:ext cx="22076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 smtClean="0">
                <a:solidFill>
                  <a:schemeClr val="bg1"/>
                </a:solidFill>
                <a:latin typeface="Calibri" pitchFamily="34" charset="0"/>
              </a:rPr>
              <a:t>Seismic reflection</a:t>
            </a:r>
            <a:endParaRPr lang="el-GR" sz="22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Straight Arrow Connector 9"/>
          <p:cNvCxnSpPr>
            <a:endCxn id="14" idx="0"/>
          </p:cNvCxnSpPr>
          <p:nvPr/>
        </p:nvCxnSpPr>
        <p:spPr>
          <a:xfrm>
            <a:off x="3131840" y="4437112"/>
            <a:ext cx="1944874" cy="924930"/>
          </a:xfrm>
          <a:prstGeom prst="straightConnector1">
            <a:avLst/>
          </a:prstGeom>
          <a:ln w="19050"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041392" y="5201107"/>
            <a:ext cx="2770968" cy="815645"/>
          </a:xfrm>
          <a:custGeom>
            <a:avLst/>
            <a:gdLst>
              <a:gd name="connsiteX0" fmla="*/ 35357 w 2773680"/>
              <a:gd name="connsiteY0" fmla="*/ 160935 h 815645"/>
              <a:gd name="connsiteX1" fmla="*/ 247498 w 2773680"/>
              <a:gd name="connsiteY1" fmla="*/ 204826 h 815645"/>
              <a:gd name="connsiteX2" fmla="*/ 430378 w 2773680"/>
              <a:gd name="connsiteY2" fmla="*/ 124359 h 815645"/>
              <a:gd name="connsiteX3" fmla="*/ 796138 w 2773680"/>
              <a:gd name="connsiteY3" fmla="*/ 21946 h 815645"/>
              <a:gd name="connsiteX4" fmla="*/ 1198474 w 2773680"/>
              <a:gd name="connsiteY4" fmla="*/ 0 h 815645"/>
              <a:gd name="connsiteX5" fmla="*/ 1593494 w 2773680"/>
              <a:gd name="connsiteY5" fmla="*/ 21946 h 815645"/>
              <a:gd name="connsiteX6" fmla="*/ 2010461 w 2773680"/>
              <a:gd name="connsiteY6" fmla="*/ 73152 h 815645"/>
              <a:gd name="connsiteX7" fmla="*/ 2390851 w 2773680"/>
              <a:gd name="connsiteY7" fmla="*/ 190195 h 815645"/>
              <a:gd name="connsiteX8" fmla="*/ 2559101 w 2773680"/>
              <a:gd name="connsiteY8" fmla="*/ 153619 h 815645"/>
              <a:gd name="connsiteX9" fmla="*/ 2734666 w 2773680"/>
              <a:gd name="connsiteY9" fmla="*/ 95098 h 815645"/>
              <a:gd name="connsiteX10" fmla="*/ 2756611 w 2773680"/>
              <a:gd name="connsiteY10" fmla="*/ 482803 h 815645"/>
              <a:gd name="connsiteX11" fmla="*/ 2632253 w 2773680"/>
              <a:gd name="connsiteY11" fmla="*/ 358445 h 815645"/>
              <a:gd name="connsiteX12" fmla="*/ 2566416 w 2773680"/>
              <a:gd name="connsiteY12" fmla="*/ 299923 h 815645"/>
              <a:gd name="connsiteX13" fmla="*/ 2515210 w 2773680"/>
              <a:gd name="connsiteY13" fmla="*/ 270663 h 815645"/>
              <a:gd name="connsiteX14" fmla="*/ 2449373 w 2773680"/>
              <a:gd name="connsiteY14" fmla="*/ 299923 h 815645"/>
              <a:gd name="connsiteX15" fmla="*/ 2405482 w 2773680"/>
              <a:gd name="connsiteY15" fmla="*/ 402336 h 815645"/>
              <a:gd name="connsiteX16" fmla="*/ 2376221 w 2773680"/>
              <a:gd name="connsiteY16" fmla="*/ 512064 h 815645"/>
              <a:gd name="connsiteX17" fmla="*/ 2368906 w 2773680"/>
              <a:gd name="connsiteY17" fmla="*/ 526695 h 815645"/>
              <a:gd name="connsiteX18" fmla="*/ 2325014 w 2773680"/>
              <a:gd name="connsiteY18" fmla="*/ 490119 h 815645"/>
              <a:gd name="connsiteX19" fmla="*/ 2266493 w 2773680"/>
              <a:gd name="connsiteY19" fmla="*/ 512064 h 815645"/>
              <a:gd name="connsiteX20" fmla="*/ 2105558 w 2773680"/>
              <a:gd name="connsiteY20" fmla="*/ 768096 h 815645"/>
              <a:gd name="connsiteX21" fmla="*/ 2083613 w 2773680"/>
              <a:gd name="connsiteY21" fmla="*/ 797357 h 815645"/>
              <a:gd name="connsiteX22" fmla="*/ 2047037 w 2773680"/>
              <a:gd name="connsiteY22" fmla="*/ 775411 h 815645"/>
              <a:gd name="connsiteX23" fmla="*/ 1981200 w 2773680"/>
              <a:gd name="connsiteY23" fmla="*/ 724205 h 815645"/>
              <a:gd name="connsiteX24" fmla="*/ 1929994 w 2773680"/>
              <a:gd name="connsiteY24" fmla="*/ 709575 h 815645"/>
              <a:gd name="connsiteX25" fmla="*/ 1820266 w 2773680"/>
              <a:gd name="connsiteY25" fmla="*/ 753466 h 815645"/>
              <a:gd name="connsiteX26" fmla="*/ 1732483 w 2773680"/>
              <a:gd name="connsiteY26" fmla="*/ 775411 h 815645"/>
              <a:gd name="connsiteX27" fmla="*/ 1630070 w 2773680"/>
              <a:gd name="connsiteY27" fmla="*/ 753466 h 815645"/>
              <a:gd name="connsiteX28" fmla="*/ 1403299 w 2773680"/>
              <a:gd name="connsiteY28" fmla="*/ 563271 h 815645"/>
              <a:gd name="connsiteX29" fmla="*/ 1235050 w 2773680"/>
              <a:gd name="connsiteY29" fmla="*/ 526695 h 815645"/>
              <a:gd name="connsiteX30" fmla="*/ 1132637 w 2773680"/>
              <a:gd name="connsiteY30" fmla="*/ 512064 h 815645"/>
              <a:gd name="connsiteX31" fmla="*/ 1059485 w 2773680"/>
              <a:gd name="connsiteY31" fmla="*/ 475488 h 815645"/>
              <a:gd name="connsiteX32" fmla="*/ 1008278 w 2773680"/>
              <a:gd name="connsiteY32" fmla="*/ 475488 h 815645"/>
              <a:gd name="connsiteX33" fmla="*/ 964387 w 2773680"/>
              <a:gd name="connsiteY33" fmla="*/ 482803 h 815645"/>
              <a:gd name="connsiteX34" fmla="*/ 920496 w 2773680"/>
              <a:gd name="connsiteY34" fmla="*/ 519379 h 815645"/>
              <a:gd name="connsiteX35" fmla="*/ 898550 w 2773680"/>
              <a:gd name="connsiteY35" fmla="*/ 555955 h 815645"/>
              <a:gd name="connsiteX36" fmla="*/ 861974 w 2773680"/>
              <a:gd name="connsiteY36" fmla="*/ 555955 h 815645"/>
              <a:gd name="connsiteX37" fmla="*/ 803453 w 2773680"/>
              <a:gd name="connsiteY37" fmla="*/ 482803 h 815645"/>
              <a:gd name="connsiteX38" fmla="*/ 766877 w 2773680"/>
              <a:gd name="connsiteY38" fmla="*/ 446227 h 815645"/>
              <a:gd name="connsiteX39" fmla="*/ 722986 w 2773680"/>
              <a:gd name="connsiteY39" fmla="*/ 475488 h 815645"/>
              <a:gd name="connsiteX40" fmla="*/ 715670 w 2773680"/>
              <a:gd name="connsiteY40" fmla="*/ 490119 h 815645"/>
              <a:gd name="connsiteX41" fmla="*/ 649834 w 2773680"/>
              <a:gd name="connsiteY41" fmla="*/ 534010 h 815645"/>
              <a:gd name="connsiteX42" fmla="*/ 569366 w 2773680"/>
              <a:gd name="connsiteY42" fmla="*/ 482803 h 815645"/>
              <a:gd name="connsiteX43" fmla="*/ 488899 w 2773680"/>
              <a:gd name="connsiteY43" fmla="*/ 409651 h 815645"/>
              <a:gd name="connsiteX44" fmla="*/ 452323 w 2773680"/>
              <a:gd name="connsiteY44" fmla="*/ 395021 h 815645"/>
              <a:gd name="connsiteX45" fmla="*/ 386486 w 2773680"/>
              <a:gd name="connsiteY45" fmla="*/ 438912 h 815645"/>
              <a:gd name="connsiteX46" fmla="*/ 335280 w 2773680"/>
              <a:gd name="connsiteY46" fmla="*/ 512064 h 815645"/>
              <a:gd name="connsiteX47" fmla="*/ 181661 w 2773680"/>
              <a:gd name="connsiteY47" fmla="*/ 629107 h 815645"/>
              <a:gd name="connsiteX48" fmla="*/ 71933 w 2773680"/>
              <a:gd name="connsiteY48" fmla="*/ 680314 h 815645"/>
              <a:gd name="connsiteX49" fmla="*/ 71933 w 2773680"/>
              <a:gd name="connsiteY49" fmla="*/ 687629 h 815645"/>
              <a:gd name="connsiteX50" fmla="*/ 42672 w 2773680"/>
              <a:gd name="connsiteY50" fmla="*/ 453543 h 815645"/>
              <a:gd name="connsiteX51" fmla="*/ 35357 w 2773680"/>
              <a:gd name="connsiteY51" fmla="*/ 212141 h 815645"/>
              <a:gd name="connsiteX52" fmla="*/ 35357 w 2773680"/>
              <a:gd name="connsiteY52" fmla="*/ 160935 h 81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73680" h="815645">
                <a:moveTo>
                  <a:pt x="35357" y="160935"/>
                </a:moveTo>
                <a:cubicBezTo>
                  <a:pt x="70714" y="159716"/>
                  <a:pt x="181661" y="210922"/>
                  <a:pt x="247498" y="204826"/>
                </a:cubicBezTo>
                <a:cubicBezTo>
                  <a:pt x="313335" y="198730"/>
                  <a:pt x="338938" y="154839"/>
                  <a:pt x="430378" y="124359"/>
                </a:cubicBezTo>
                <a:cubicBezTo>
                  <a:pt x="521818" y="93879"/>
                  <a:pt x="668122" y="42672"/>
                  <a:pt x="796138" y="21946"/>
                </a:cubicBezTo>
                <a:cubicBezTo>
                  <a:pt x="924154" y="1220"/>
                  <a:pt x="1065581" y="0"/>
                  <a:pt x="1198474" y="0"/>
                </a:cubicBezTo>
                <a:cubicBezTo>
                  <a:pt x="1331367" y="0"/>
                  <a:pt x="1458163" y="9754"/>
                  <a:pt x="1593494" y="21946"/>
                </a:cubicBezTo>
                <a:cubicBezTo>
                  <a:pt x="1728825" y="34138"/>
                  <a:pt x="1877568" y="45111"/>
                  <a:pt x="2010461" y="73152"/>
                </a:cubicBezTo>
                <a:cubicBezTo>
                  <a:pt x="2143354" y="101193"/>
                  <a:pt x="2299411" y="176784"/>
                  <a:pt x="2390851" y="190195"/>
                </a:cubicBezTo>
                <a:cubicBezTo>
                  <a:pt x="2482291" y="203606"/>
                  <a:pt x="2501799" y="169468"/>
                  <a:pt x="2559101" y="153619"/>
                </a:cubicBezTo>
                <a:cubicBezTo>
                  <a:pt x="2616403" y="137770"/>
                  <a:pt x="2701748" y="40234"/>
                  <a:pt x="2734666" y="95098"/>
                </a:cubicBezTo>
                <a:cubicBezTo>
                  <a:pt x="2767584" y="149962"/>
                  <a:pt x="2773680" y="438912"/>
                  <a:pt x="2756611" y="482803"/>
                </a:cubicBezTo>
                <a:cubicBezTo>
                  <a:pt x="2739542" y="526694"/>
                  <a:pt x="2663952" y="388925"/>
                  <a:pt x="2632253" y="358445"/>
                </a:cubicBezTo>
                <a:cubicBezTo>
                  <a:pt x="2600554" y="327965"/>
                  <a:pt x="2585923" y="314553"/>
                  <a:pt x="2566416" y="299923"/>
                </a:cubicBezTo>
                <a:cubicBezTo>
                  <a:pt x="2546909" y="285293"/>
                  <a:pt x="2534717" y="270663"/>
                  <a:pt x="2515210" y="270663"/>
                </a:cubicBezTo>
                <a:cubicBezTo>
                  <a:pt x="2495703" y="270663"/>
                  <a:pt x="2467661" y="277978"/>
                  <a:pt x="2449373" y="299923"/>
                </a:cubicBezTo>
                <a:cubicBezTo>
                  <a:pt x="2431085" y="321869"/>
                  <a:pt x="2417674" y="366979"/>
                  <a:pt x="2405482" y="402336"/>
                </a:cubicBezTo>
                <a:cubicBezTo>
                  <a:pt x="2393290" y="437693"/>
                  <a:pt x="2382317" y="491337"/>
                  <a:pt x="2376221" y="512064"/>
                </a:cubicBezTo>
                <a:cubicBezTo>
                  <a:pt x="2370125" y="532791"/>
                  <a:pt x="2377441" y="530353"/>
                  <a:pt x="2368906" y="526695"/>
                </a:cubicBezTo>
                <a:cubicBezTo>
                  <a:pt x="2360372" y="523038"/>
                  <a:pt x="2342083" y="492557"/>
                  <a:pt x="2325014" y="490119"/>
                </a:cubicBezTo>
                <a:cubicBezTo>
                  <a:pt x="2307945" y="487681"/>
                  <a:pt x="2303069" y="465735"/>
                  <a:pt x="2266493" y="512064"/>
                </a:cubicBezTo>
                <a:cubicBezTo>
                  <a:pt x="2229917" y="558393"/>
                  <a:pt x="2136038" y="720547"/>
                  <a:pt x="2105558" y="768096"/>
                </a:cubicBezTo>
                <a:cubicBezTo>
                  <a:pt x="2075078" y="815645"/>
                  <a:pt x="2093366" y="796138"/>
                  <a:pt x="2083613" y="797357"/>
                </a:cubicBezTo>
                <a:cubicBezTo>
                  <a:pt x="2073860" y="798576"/>
                  <a:pt x="2064106" y="787603"/>
                  <a:pt x="2047037" y="775411"/>
                </a:cubicBezTo>
                <a:cubicBezTo>
                  <a:pt x="2029968" y="763219"/>
                  <a:pt x="2000707" y="735178"/>
                  <a:pt x="1981200" y="724205"/>
                </a:cubicBezTo>
                <a:cubicBezTo>
                  <a:pt x="1961693" y="713232"/>
                  <a:pt x="1956816" y="704698"/>
                  <a:pt x="1929994" y="709575"/>
                </a:cubicBezTo>
                <a:cubicBezTo>
                  <a:pt x="1903172" y="714452"/>
                  <a:pt x="1853184" y="742493"/>
                  <a:pt x="1820266" y="753466"/>
                </a:cubicBezTo>
                <a:cubicBezTo>
                  <a:pt x="1787348" y="764439"/>
                  <a:pt x="1764182" y="775411"/>
                  <a:pt x="1732483" y="775411"/>
                </a:cubicBezTo>
                <a:cubicBezTo>
                  <a:pt x="1700784" y="775411"/>
                  <a:pt x="1684934" y="788823"/>
                  <a:pt x="1630070" y="753466"/>
                </a:cubicBezTo>
                <a:cubicBezTo>
                  <a:pt x="1575206" y="718109"/>
                  <a:pt x="1469136" y="601066"/>
                  <a:pt x="1403299" y="563271"/>
                </a:cubicBezTo>
                <a:cubicBezTo>
                  <a:pt x="1337462" y="525476"/>
                  <a:pt x="1280160" y="535230"/>
                  <a:pt x="1235050" y="526695"/>
                </a:cubicBezTo>
                <a:cubicBezTo>
                  <a:pt x="1189940" y="518161"/>
                  <a:pt x="1161898" y="520599"/>
                  <a:pt x="1132637" y="512064"/>
                </a:cubicBezTo>
                <a:cubicBezTo>
                  <a:pt x="1103376" y="503530"/>
                  <a:pt x="1080212" y="481584"/>
                  <a:pt x="1059485" y="475488"/>
                </a:cubicBezTo>
                <a:cubicBezTo>
                  <a:pt x="1038758" y="469392"/>
                  <a:pt x="1024128" y="474269"/>
                  <a:pt x="1008278" y="475488"/>
                </a:cubicBezTo>
                <a:cubicBezTo>
                  <a:pt x="992428" y="476707"/>
                  <a:pt x="979017" y="475488"/>
                  <a:pt x="964387" y="482803"/>
                </a:cubicBezTo>
                <a:cubicBezTo>
                  <a:pt x="949757" y="490118"/>
                  <a:pt x="931469" y="507187"/>
                  <a:pt x="920496" y="519379"/>
                </a:cubicBezTo>
                <a:cubicBezTo>
                  <a:pt x="909523" y="531571"/>
                  <a:pt x="908304" y="549859"/>
                  <a:pt x="898550" y="555955"/>
                </a:cubicBezTo>
                <a:cubicBezTo>
                  <a:pt x="888796" y="562051"/>
                  <a:pt x="877824" y="568147"/>
                  <a:pt x="861974" y="555955"/>
                </a:cubicBezTo>
                <a:cubicBezTo>
                  <a:pt x="846125" y="543763"/>
                  <a:pt x="819303" y="501091"/>
                  <a:pt x="803453" y="482803"/>
                </a:cubicBezTo>
                <a:cubicBezTo>
                  <a:pt x="787603" y="464515"/>
                  <a:pt x="780288" y="447446"/>
                  <a:pt x="766877" y="446227"/>
                </a:cubicBezTo>
                <a:cubicBezTo>
                  <a:pt x="753466" y="445008"/>
                  <a:pt x="731520" y="468173"/>
                  <a:pt x="722986" y="475488"/>
                </a:cubicBezTo>
                <a:cubicBezTo>
                  <a:pt x="714452" y="482803"/>
                  <a:pt x="727862" y="480365"/>
                  <a:pt x="715670" y="490119"/>
                </a:cubicBezTo>
                <a:cubicBezTo>
                  <a:pt x="703478" y="499873"/>
                  <a:pt x="674218" y="535229"/>
                  <a:pt x="649834" y="534010"/>
                </a:cubicBezTo>
                <a:cubicBezTo>
                  <a:pt x="625450" y="532791"/>
                  <a:pt x="596189" y="503530"/>
                  <a:pt x="569366" y="482803"/>
                </a:cubicBezTo>
                <a:cubicBezTo>
                  <a:pt x="542544" y="462077"/>
                  <a:pt x="508406" y="424281"/>
                  <a:pt x="488899" y="409651"/>
                </a:cubicBezTo>
                <a:cubicBezTo>
                  <a:pt x="469392" y="395021"/>
                  <a:pt x="469392" y="390144"/>
                  <a:pt x="452323" y="395021"/>
                </a:cubicBezTo>
                <a:cubicBezTo>
                  <a:pt x="435254" y="399898"/>
                  <a:pt x="405993" y="419405"/>
                  <a:pt x="386486" y="438912"/>
                </a:cubicBezTo>
                <a:cubicBezTo>
                  <a:pt x="366979" y="458419"/>
                  <a:pt x="369417" y="480365"/>
                  <a:pt x="335280" y="512064"/>
                </a:cubicBezTo>
                <a:cubicBezTo>
                  <a:pt x="301143" y="543763"/>
                  <a:pt x="225552" y="601065"/>
                  <a:pt x="181661" y="629107"/>
                </a:cubicBezTo>
                <a:cubicBezTo>
                  <a:pt x="137770" y="657149"/>
                  <a:pt x="90221" y="670560"/>
                  <a:pt x="71933" y="680314"/>
                </a:cubicBezTo>
                <a:cubicBezTo>
                  <a:pt x="53645" y="690068"/>
                  <a:pt x="76810" y="725424"/>
                  <a:pt x="71933" y="687629"/>
                </a:cubicBezTo>
                <a:cubicBezTo>
                  <a:pt x="67056" y="649834"/>
                  <a:pt x="48768" y="532791"/>
                  <a:pt x="42672" y="453543"/>
                </a:cubicBezTo>
                <a:cubicBezTo>
                  <a:pt x="36576" y="374295"/>
                  <a:pt x="36576" y="260909"/>
                  <a:pt x="35357" y="212141"/>
                </a:cubicBezTo>
                <a:cubicBezTo>
                  <a:pt x="34138" y="163373"/>
                  <a:pt x="0" y="162154"/>
                  <a:pt x="35357" y="160935"/>
                </a:cubicBezTo>
                <a:close/>
              </a:path>
            </a:pathLst>
          </a:cu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27584" y="4134271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Disturbed rock zone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8694" y="623986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4" name="Elbow Connector 23"/>
          <p:cNvCxnSpPr/>
          <p:nvPr/>
        </p:nvCxnSpPr>
        <p:spPr>
          <a:xfrm rot="16200000" flipH="1">
            <a:off x="4968044" y="6057292"/>
            <a:ext cx="288032" cy="7200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5112000" y="5469332"/>
            <a:ext cx="2678688" cy="803940"/>
            <a:chOff x="5112000" y="5469332"/>
            <a:chExt cx="2678688" cy="80394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776000" y="5661248"/>
              <a:ext cx="1" cy="61200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/>
            <p:cNvGrpSpPr/>
            <p:nvPr/>
          </p:nvGrpSpPr>
          <p:grpSpPr>
            <a:xfrm>
              <a:off x="5112000" y="5469332"/>
              <a:ext cx="2678688" cy="803940"/>
              <a:chOff x="5112000" y="5469332"/>
              <a:chExt cx="2678688" cy="803940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5120640" y="5469332"/>
                <a:ext cx="2670048" cy="508405"/>
              </a:xfrm>
              <a:custGeom>
                <a:avLst/>
                <a:gdLst>
                  <a:gd name="connsiteX0" fmla="*/ 0 w 2670048"/>
                  <a:gd name="connsiteY0" fmla="*/ 434034 h 508405"/>
                  <a:gd name="connsiteX1" fmla="*/ 138989 w 2670048"/>
                  <a:gd name="connsiteY1" fmla="*/ 360882 h 508405"/>
                  <a:gd name="connsiteX2" fmla="*/ 190195 w 2670048"/>
                  <a:gd name="connsiteY2" fmla="*/ 309676 h 508405"/>
                  <a:gd name="connsiteX3" fmla="*/ 285293 w 2670048"/>
                  <a:gd name="connsiteY3" fmla="*/ 214578 h 508405"/>
                  <a:gd name="connsiteX4" fmla="*/ 329184 w 2670048"/>
                  <a:gd name="connsiteY4" fmla="*/ 156057 h 508405"/>
                  <a:gd name="connsiteX5" fmla="*/ 358445 w 2670048"/>
                  <a:gd name="connsiteY5" fmla="*/ 141426 h 508405"/>
                  <a:gd name="connsiteX6" fmla="*/ 438912 w 2670048"/>
                  <a:gd name="connsiteY6" fmla="*/ 185318 h 508405"/>
                  <a:gd name="connsiteX7" fmla="*/ 497434 w 2670048"/>
                  <a:gd name="connsiteY7" fmla="*/ 214578 h 508405"/>
                  <a:gd name="connsiteX8" fmla="*/ 563270 w 2670048"/>
                  <a:gd name="connsiteY8" fmla="*/ 251154 h 508405"/>
                  <a:gd name="connsiteX9" fmla="*/ 585216 w 2670048"/>
                  <a:gd name="connsiteY9" fmla="*/ 265785 h 508405"/>
                  <a:gd name="connsiteX10" fmla="*/ 607162 w 2670048"/>
                  <a:gd name="connsiteY10" fmla="*/ 229209 h 508405"/>
                  <a:gd name="connsiteX11" fmla="*/ 643738 w 2670048"/>
                  <a:gd name="connsiteY11" fmla="*/ 199948 h 508405"/>
                  <a:gd name="connsiteX12" fmla="*/ 680314 w 2670048"/>
                  <a:gd name="connsiteY12" fmla="*/ 199948 h 508405"/>
                  <a:gd name="connsiteX13" fmla="*/ 709574 w 2670048"/>
                  <a:gd name="connsiteY13" fmla="*/ 221894 h 508405"/>
                  <a:gd name="connsiteX14" fmla="*/ 738835 w 2670048"/>
                  <a:gd name="connsiteY14" fmla="*/ 251154 h 508405"/>
                  <a:gd name="connsiteX15" fmla="*/ 790042 w 2670048"/>
                  <a:gd name="connsiteY15" fmla="*/ 280415 h 508405"/>
                  <a:gd name="connsiteX16" fmla="*/ 855878 w 2670048"/>
                  <a:gd name="connsiteY16" fmla="*/ 236524 h 508405"/>
                  <a:gd name="connsiteX17" fmla="*/ 943661 w 2670048"/>
                  <a:gd name="connsiteY17" fmla="*/ 214578 h 508405"/>
                  <a:gd name="connsiteX18" fmla="*/ 980237 w 2670048"/>
                  <a:gd name="connsiteY18" fmla="*/ 229209 h 508405"/>
                  <a:gd name="connsiteX19" fmla="*/ 1038758 w 2670048"/>
                  <a:gd name="connsiteY19" fmla="*/ 251154 h 508405"/>
                  <a:gd name="connsiteX20" fmla="*/ 1207008 w 2670048"/>
                  <a:gd name="connsiteY20" fmla="*/ 265785 h 508405"/>
                  <a:gd name="connsiteX21" fmla="*/ 1294790 w 2670048"/>
                  <a:gd name="connsiteY21" fmla="*/ 295046 h 508405"/>
                  <a:gd name="connsiteX22" fmla="*/ 1411834 w 2670048"/>
                  <a:gd name="connsiteY22" fmla="*/ 353567 h 508405"/>
                  <a:gd name="connsiteX23" fmla="*/ 1484986 w 2670048"/>
                  <a:gd name="connsiteY23" fmla="*/ 419404 h 508405"/>
                  <a:gd name="connsiteX24" fmla="*/ 1536192 w 2670048"/>
                  <a:gd name="connsiteY24" fmla="*/ 463295 h 508405"/>
                  <a:gd name="connsiteX25" fmla="*/ 1580083 w 2670048"/>
                  <a:gd name="connsiteY25" fmla="*/ 499871 h 508405"/>
                  <a:gd name="connsiteX26" fmla="*/ 1660550 w 2670048"/>
                  <a:gd name="connsiteY26" fmla="*/ 507186 h 508405"/>
                  <a:gd name="connsiteX27" fmla="*/ 1741018 w 2670048"/>
                  <a:gd name="connsiteY27" fmla="*/ 492556 h 508405"/>
                  <a:gd name="connsiteX28" fmla="*/ 1814170 w 2670048"/>
                  <a:gd name="connsiteY28" fmla="*/ 455980 h 508405"/>
                  <a:gd name="connsiteX29" fmla="*/ 1836115 w 2670048"/>
                  <a:gd name="connsiteY29" fmla="*/ 448665 h 508405"/>
                  <a:gd name="connsiteX30" fmla="*/ 1894637 w 2670048"/>
                  <a:gd name="connsiteY30" fmla="*/ 463295 h 508405"/>
                  <a:gd name="connsiteX31" fmla="*/ 1982419 w 2670048"/>
                  <a:gd name="connsiteY31" fmla="*/ 499871 h 508405"/>
                  <a:gd name="connsiteX32" fmla="*/ 2048256 w 2670048"/>
                  <a:gd name="connsiteY32" fmla="*/ 463295 h 508405"/>
                  <a:gd name="connsiteX33" fmla="*/ 2150669 w 2670048"/>
                  <a:gd name="connsiteY33" fmla="*/ 324306 h 508405"/>
                  <a:gd name="connsiteX34" fmla="*/ 2201875 w 2670048"/>
                  <a:gd name="connsiteY34" fmla="*/ 236524 h 508405"/>
                  <a:gd name="connsiteX35" fmla="*/ 2245766 w 2670048"/>
                  <a:gd name="connsiteY35" fmla="*/ 236524 h 508405"/>
                  <a:gd name="connsiteX36" fmla="*/ 2282342 w 2670048"/>
                  <a:gd name="connsiteY36" fmla="*/ 243839 h 508405"/>
                  <a:gd name="connsiteX37" fmla="*/ 2370125 w 2670048"/>
                  <a:gd name="connsiteY37" fmla="*/ 68274 h 508405"/>
                  <a:gd name="connsiteX38" fmla="*/ 2443277 w 2670048"/>
                  <a:gd name="connsiteY38" fmla="*/ 2438 h 508405"/>
                  <a:gd name="connsiteX39" fmla="*/ 2545690 w 2670048"/>
                  <a:gd name="connsiteY39" fmla="*/ 82905 h 508405"/>
                  <a:gd name="connsiteX40" fmla="*/ 2670048 w 2670048"/>
                  <a:gd name="connsiteY40" fmla="*/ 229209 h 508405"/>
                  <a:gd name="connsiteX41" fmla="*/ 2670048 w 2670048"/>
                  <a:gd name="connsiteY41" fmla="*/ 229209 h 508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670048" h="508405">
                    <a:moveTo>
                      <a:pt x="0" y="434034"/>
                    </a:moveTo>
                    <a:cubicBezTo>
                      <a:pt x="53645" y="407821"/>
                      <a:pt x="107290" y="381608"/>
                      <a:pt x="138989" y="360882"/>
                    </a:cubicBezTo>
                    <a:cubicBezTo>
                      <a:pt x="170688" y="340156"/>
                      <a:pt x="190195" y="309676"/>
                      <a:pt x="190195" y="309676"/>
                    </a:cubicBezTo>
                    <a:cubicBezTo>
                      <a:pt x="214579" y="285292"/>
                      <a:pt x="262128" y="240181"/>
                      <a:pt x="285293" y="214578"/>
                    </a:cubicBezTo>
                    <a:cubicBezTo>
                      <a:pt x="308458" y="188975"/>
                      <a:pt x="316992" y="168249"/>
                      <a:pt x="329184" y="156057"/>
                    </a:cubicBezTo>
                    <a:cubicBezTo>
                      <a:pt x="341376" y="143865"/>
                      <a:pt x="340157" y="136549"/>
                      <a:pt x="358445" y="141426"/>
                    </a:cubicBezTo>
                    <a:cubicBezTo>
                      <a:pt x="376733" y="146303"/>
                      <a:pt x="415747" y="173126"/>
                      <a:pt x="438912" y="185318"/>
                    </a:cubicBezTo>
                    <a:cubicBezTo>
                      <a:pt x="462077" y="197510"/>
                      <a:pt x="476708" y="203605"/>
                      <a:pt x="497434" y="214578"/>
                    </a:cubicBezTo>
                    <a:cubicBezTo>
                      <a:pt x="518160" y="225551"/>
                      <a:pt x="548640" y="242620"/>
                      <a:pt x="563270" y="251154"/>
                    </a:cubicBezTo>
                    <a:cubicBezTo>
                      <a:pt x="577900" y="259688"/>
                      <a:pt x="577901" y="269443"/>
                      <a:pt x="585216" y="265785"/>
                    </a:cubicBezTo>
                    <a:cubicBezTo>
                      <a:pt x="592531" y="262128"/>
                      <a:pt x="597408" y="240182"/>
                      <a:pt x="607162" y="229209"/>
                    </a:cubicBezTo>
                    <a:cubicBezTo>
                      <a:pt x="616916" y="218236"/>
                      <a:pt x="631546" y="204825"/>
                      <a:pt x="643738" y="199948"/>
                    </a:cubicBezTo>
                    <a:cubicBezTo>
                      <a:pt x="655930" y="195071"/>
                      <a:pt x="669341" y="196290"/>
                      <a:pt x="680314" y="199948"/>
                    </a:cubicBezTo>
                    <a:cubicBezTo>
                      <a:pt x="691287" y="203606"/>
                      <a:pt x="699821" y="213360"/>
                      <a:pt x="709574" y="221894"/>
                    </a:cubicBezTo>
                    <a:cubicBezTo>
                      <a:pt x="719328" y="230428"/>
                      <a:pt x="725424" y="241401"/>
                      <a:pt x="738835" y="251154"/>
                    </a:cubicBezTo>
                    <a:cubicBezTo>
                      <a:pt x="752246" y="260908"/>
                      <a:pt x="770535" y="282853"/>
                      <a:pt x="790042" y="280415"/>
                    </a:cubicBezTo>
                    <a:cubicBezTo>
                      <a:pt x="809549" y="277977"/>
                      <a:pt x="830275" y="247497"/>
                      <a:pt x="855878" y="236524"/>
                    </a:cubicBezTo>
                    <a:cubicBezTo>
                      <a:pt x="881481" y="225551"/>
                      <a:pt x="922935" y="215797"/>
                      <a:pt x="943661" y="214578"/>
                    </a:cubicBezTo>
                    <a:cubicBezTo>
                      <a:pt x="964387" y="213359"/>
                      <a:pt x="980237" y="229209"/>
                      <a:pt x="980237" y="229209"/>
                    </a:cubicBezTo>
                    <a:cubicBezTo>
                      <a:pt x="996086" y="235305"/>
                      <a:pt x="1000963" y="245058"/>
                      <a:pt x="1038758" y="251154"/>
                    </a:cubicBezTo>
                    <a:cubicBezTo>
                      <a:pt x="1076553" y="257250"/>
                      <a:pt x="1164336" y="258470"/>
                      <a:pt x="1207008" y="265785"/>
                    </a:cubicBezTo>
                    <a:cubicBezTo>
                      <a:pt x="1249680" y="273100"/>
                      <a:pt x="1260652" y="280416"/>
                      <a:pt x="1294790" y="295046"/>
                    </a:cubicBezTo>
                    <a:cubicBezTo>
                      <a:pt x="1328928" y="309676"/>
                      <a:pt x="1380135" y="332841"/>
                      <a:pt x="1411834" y="353567"/>
                    </a:cubicBezTo>
                    <a:cubicBezTo>
                      <a:pt x="1443533" y="374293"/>
                      <a:pt x="1464260" y="401116"/>
                      <a:pt x="1484986" y="419404"/>
                    </a:cubicBezTo>
                    <a:cubicBezTo>
                      <a:pt x="1505712" y="437692"/>
                      <a:pt x="1520343" y="449884"/>
                      <a:pt x="1536192" y="463295"/>
                    </a:cubicBezTo>
                    <a:cubicBezTo>
                      <a:pt x="1552042" y="476706"/>
                      <a:pt x="1559357" y="492556"/>
                      <a:pt x="1580083" y="499871"/>
                    </a:cubicBezTo>
                    <a:cubicBezTo>
                      <a:pt x="1600809" y="507186"/>
                      <a:pt x="1633728" y="508405"/>
                      <a:pt x="1660550" y="507186"/>
                    </a:cubicBezTo>
                    <a:cubicBezTo>
                      <a:pt x="1687372" y="505967"/>
                      <a:pt x="1715415" y="501090"/>
                      <a:pt x="1741018" y="492556"/>
                    </a:cubicBezTo>
                    <a:cubicBezTo>
                      <a:pt x="1766621" y="484022"/>
                      <a:pt x="1798320" y="463295"/>
                      <a:pt x="1814170" y="455980"/>
                    </a:cubicBezTo>
                    <a:cubicBezTo>
                      <a:pt x="1830020" y="448665"/>
                      <a:pt x="1822704" y="447446"/>
                      <a:pt x="1836115" y="448665"/>
                    </a:cubicBezTo>
                    <a:cubicBezTo>
                      <a:pt x="1849526" y="449884"/>
                      <a:pt x="1870253" y="454761"/>
                      <a:pt x="1894637" y="463295"/>
                    </a:cubicBezTo>
                    <a:cubicBezTo>
                      <a:pt x="1919021" y="471829"/>
                      <a:pt x="1956816" y="499871"/>
                      <a:pt x="1982419" y="499871"/>
                    </a:cubicBezTo>
                    <a:cubicBezTo>
                      <a:pt x="2008022" y="499871"/>
                      <a:pt x="2020214" y="492556"/>
                      <a:pt x="2048256" y="463295"/>
                    </a:cubicBezTo>
                    <a:cubicBezTo>
                      <a:pt x="2076298" y="434034"/>
                      <a:pt x="2125066" y="362101"/>
                      <a:pt x="2150669" y="324306"/>
                    </a:cubicBezTo>
                    <a:cubicBezTo>
                      <a:pt x="2176272" y="286511"/>
                      <a:pt x="2186026" y="251154"/>
                      <a:pt x="2201875" y="236524"/>
                    </a:cubicBezTo>
                    <a:cubicBezTo>
                      <a:pt x="2217725" y="221894"/>
                      <a:pt x="2232355" y="235305"/>
                      <a:pt x="2245766" y="236524"/>
                    </a:cubicBezTo>
                    <a:cubicBezTo>
                      <a:pt x="2259177" y="237743"/>
                      <a:pt x="2261616" y="271881"/>
                      <a:pt x="2282342" y="243839"/>
                    </a:cubicBezTo>
                    <a:cubicBezTo>
                      <a:pt x="2303068" y="215797"/>
                      <a:pt x="2343303" y="108507"/>
                      <a:pt x="2370125" y="68274"/>
                    </a:cubicBezTo>
                    <a:cubicBezTo>
                      <a:pt x="2396947" y="28041"/>
                      <a:pt x="2414016" y="0"/>
                      <a:pt x="2443277" y="2438"/>
                    </a:cubicBezTo>
                    <a:cubicBezTo>
                      <a:pt x="2472538" y="4876"/>
                      <a:pt x="2507895" y="45110"/>
                      <a:pt x="2545690" y="82905"/>
                    </a:cubicBezTo>
                    <a:cubicBezTo>
                      <a:pt x="2583485" y="120700"/>
                      <a:pt x="2670048" y="229209"/>
                      <a:pt x="2670048" y="229209"/>
                    </a:cubicBezTo>
                    <a:lnTo>
                      <a:pt x="2670048" y="229209"/>
                    </a:lnTo>
                  </a:path>
                </a:pathLst>
              </a:cu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5112000" y="5877272"/>
                <a:ext cx="1" cy="39600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112000" y="6264000"/>
                <a:ext cx="2664296" cy="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Rectangle 47"/>
          <p:cNvSpPr/>
          <p:nvPr/>
        </p:nvSpPr>
        <p:spPr>
          <a:xfrm>
            <a:off x="476456" y="5491083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Competent rock zone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15816" y="5733256"/>
            <a:ext cx="2160933" cy="276858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research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9573" y="1340768"/>
            <a:ext cx="2975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Digital drilling camera 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2744734" cy="190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6133" y="1844824"/>
            <a:ext cx="2295947" cy="193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07504" y="3748970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bg1"/>
                </a:solidFill>
                <a:latin typeface="Calibri" pitchFamily="34" charset="0"/>
              </a:rPr>
              <a:t>Logging system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51920" y="3789040"/>
            <a:ext cx="468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bg1"/>
                </a:solidFill>
                <a:latin typeface="Calibri" pitchFamily="34" charset="0"/>
              </a:rPr>
              <a:t>Illustration of borehole walls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b="906"/>
          <a:stretch>
            <a:fillRect/>
          </a:stretch>
        </p:blipFill>
        <p:spPr bwMode="auto">
          <a:xfrm>
            <a:off x="5364088" y="1844824"/>
            <a:ext cx="3748562" cy="192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38650"/>
            <a:ext cx="37528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3851920" y="5013176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GB" sz="2000" kern="0" dirty="0" smtClean="0">
                <a:solidFill>
                  <a:schemeClr val="bg1"/>
                </a:solidFill>
                <a:latin typeface="Calibri" pitchFamily="34" charset="0"/>
              </a:rPr>
              <a:t>Occurrences of </a:t>
            </a: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discontinuity systems in the drill hole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research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8694" y="623986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40793"/>
            <a:ext cx="684847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11560" y="1268760"/>
            <a:ext cx="7548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Aerial photogrammetry with DRONE and LASER techniques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2" y="2140793"/>
            <a:ext cx="2448272" cy="338554"/>
          </a:xfrm>
          <a:prstGeom prst="rect">
            <a:avLst/>
          </a:prstGeom>
          <a:solidFill>
            <a:schemeClr val="bg1">
              <a:lumMod val="75000"/>
              <a:alpha val="9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Discontinuity analysis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2140793"/>
            <a:ext cx="237626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  <a:latin typeface="Calibri" pitchFamily="34" charset="0"/>
              </a:rPr>
              <a:t>3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D illustration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research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861" y="1340768"/>
            <a:ext cx="2472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Geological models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8694" y="623986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296" y="1772816"/>
            <a:ext cx="8839200" cy="472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351933" y="6525344"/>
            <a:ext cx="158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chemeClr val="bg1"/>
                </a:solidFill>
                <a:latin typeface="Calibri" pitchFamily="34" charset="0"/>
              </a:rPr>
              <a:t>Πηγή: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Cosi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, 2014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research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1262401"/>
            <a:ext cx="6034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Improvement of  </a:t>
            </a:r>
            <a:r>
              <a:rPr lang="en-US" sz="2400" kern="0" dirty="0">
                <a:solidFill>
                  <a:srgbClr val="FF9900"/>
                </a:solidFill>
                <a:latin typeface="Calibri" pitchFamily="34" charset="0"/>
              </a:rPr>
              <a:t>the </a:t>
            </a: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recovery rate assessment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098694" y="6239866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85398"/>
            <a:ext cx="3808103" cy="277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732240" y="5805264"/>
            <a:ext cx="2266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Source</a:t>
            </a:r>
            <a:r>
              <a:rPr lang="el-GR" sz="1600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Palmstrom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, 2001</a:t>
            </a:r>
            <a:endParaRPr lang="el-GR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73430"/>
            <a:ext cx="4738391" cy="20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1700808"/>
            <a:ext cx="8892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Macroscopic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observation +</a:t>
            </a:r>
            <a:r>
              <a:rPr lang="el-GR" sz="2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Geophysical survey </a:t>
            </a:r>
            <a:r>
              <a:rPr lang="el-GR" sz="2200" dirty="0" smtClean="0">
                <a:solidFill>
                  <a:schemeClr val="bg1"/>
                </a:solidFill>
                <a:latin typeface="Calibri" pitchFamily="34" charset="0"/>
              </a:rPr>
              <a:t>+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Sections + </a:t>
            </a:r>
            <a:r>
              <a:rPr lang="en-US" sz="2200" dirty="0" err="1" smtClean="0">
                <a:solidFill>
                  <a:schemeClr val="bg1"/>
                </a:solidFill>
                <a:latin typeface="Calibri" pitchFamily="34" charset="0"/>
              </a:rPr>
              <a:t>Drillhole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 data +</a:t>
            </a:r>
            <a:r>
              <a:rPr lang="el-GR" sz="2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Calibri" pitchFamily="34" charset="0"/>
              </a:rPr>
              <a:t>Geomechanical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</a:rPr>
              <a:t>characteristics</a:t>
            </a:r>
            <a:endParaRPr lang="el-GR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733256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Schematic illustration of minimum and maximum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intact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block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size</a:t>
            </a: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9512" y="312532"/>
            <a:ext cx="7308850" cy="884220"/>
          </a:xfrm>
          <a:prstGeom prst="roundRect">
            <a:avLst>
              <a:gd name="adj" fmla="val 16667"/>
            </a:avLst>
          </a:prstGeom>
          <a:solidFill>
            <a:srgbClr val="99CC00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en-US" sz="2800" b="1" kern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Innovation in design </a:t>
            </a:r>
            <a:endParaRPr lang="el-GR" sz="2800" b="1" kern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32" t="19684" r="1074" b="21245"/>
          <a:stretch>
            <a:fillRect/>
          </a:stretch>
        </p:blipFill>
        <p:spPr bwMode="auto">
          <a:xfrm>
            <a:off x="755576" y="1772816"/>
            <a:ext cx="553085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427984" y="3284984"/>
            <a:ext cx="2088232" cy="432048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44208" y="3573016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chemeClr val="bg1"/>
                </a:solidFill>
                <a:latin typeface="Calibri" pitchFamily="34" charset="0"/>
              </a:rPr>
              <a:t>Ore deposit model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6" y="1369467"/>
            <a:ext cx="3081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lvl="0" indent="-358775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FF9900"/>
                </a:solidFill>
                <a:latin typeface="Calibri" pitchFamily="34" charset="0"/>
              </a:rPr>
              <a:t>Use of mining software</a:t>
            </a:r>
            <a:endParaRPr lang="el-GR" sz="2400" kern="0" dirty="0" smtClean="0">
              <a:solidFill>
                <a:srgbClr val="FF9900"/>
              </a:solidFill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707904" y="5229200"/>
            <a:ext cx="2088232" cy="432048"/>
          </a:xfrm>
          <a:prstGeom prst="straightConnector1">
            <a:avLst/>
          </a:prstGeom>
          <a:ln>
            <a:solidFill>
              <a:srgbClr val="99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24128" y="5517232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bg1"/>
                </a:solidFill>
                <a:latin typeface="Calibri" pitchFamily="34" charset="0"/>
              </a:rPr>
              <a:t>Fracture location</a:t>
            </a:r>
            <a:endParaRPr lang="el-GR" sz="2000" kern="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14316</TotalTime>
  <Words>1377</Words>
  <Application>Microsoft Office PowerPoint</Application>
  <PresentationFormat>On-screen Show (4:3)</PresentationFormat>
  <Paragraphs>242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 New</vt:lpstr>
      <vt:lpstr>Symbol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</dc:creator>
  <cp:lastModifiedBy>Maria Menegaki</cp:lastModifiedBy>
  <cp:revision>364</cp:revision>
  <dcterms:created xsi:type="dcterms:W3CDTF">2011-10-03T13:34:03Z</dcterms:created>
  <dcterms:modified xsi:type="dcterms:W3CDTF">2022-01-20T13:20:21Z</dcterms:modified>
</cp:coreProperties>
</file>