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59" r:id="rId4"/>
    <p:sldId id="273" r:id="rId5"/>
    <p:sldId id="260" r:id="rId6"/>
    <p:sldId id="261" r:id="rId7"/>
    <p:sldId id="274" r:id="rId8"/>
    <p:sldId id="262" r:id="rId9"/>
    <p:sldId id="263" r:id="rId10"/>
    <p:sldId id="275" r:id="rId11"/>
    <p:sldId id="284" r:id="rId12"/>
    <p:sldId id="285" r:id="rId13"/>
    <p:sldId id="276" r:id="rId14"/>
    <p:sldId id="264" r:id="rId15"/>
    <p:sldId id="266" r:id="rId16"/>
    <p:sldId id="267" r:id="rId17"/>
    <p:sldId id="268" r:id="rId18"/>
    <p:sldId id="265" r:id="rId19"/>
    <p:sldId id="272" r:id="rId20"/>
    <p:sldId id="277" r:id="rId21"/>
    <p:sldId id="269" r:id="rId22"/>
    <p:sldId id="270" r:id="rId23"/>
    <p:sldId id="280" r:id="rId24"/>
    <p:sldId id="281" r:id="rId25"/>
    <p:sldId id="283" r:id="rId26"/>
    <p:sldId id="279" r:id="rId27"/>
    <p:sldId id="271" r:id="rId28"/>
    <p:sldId id="282" r:id="rId29"/>
  </p:sldIdLst>
  <p:sldSz cx="9144000" cy="6858000" type="screen4x3"/>
  <p:notesSz cx="6669088" cy="9926638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thanassios Mavriko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F0000"/>
    <a:srgbClr val="9A6F02"/>
    <a:srgbClr val="6D4E01"/>
    <a:srgbClr val="A67702"/>
    <a:srgbClr val="FDC73F"/>
    <a:srgbClr val="FDB605"/>
    <a:srgbClr val="A2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450" y="48"/>
      </p:cViewPr>
      <p:guideLst>
        <p:guide orient="horz" pos="211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222" y="2232"/>
      </p:cViewPr>
      <p:guideLst>
        <p:guide orient="horz" pos="3126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l-GR" altLang="el-GR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l-GR" altLang="el-GR"/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l-GR" altLang="el-GR"/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77CEDB7E-E715-4270-A004-60087F207969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l-GR" altLang="el-G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l-GR" altLang="el-GR"/>
          </a:p>
        </p:txBody>
      </p:sp>
      <p:sp>
        <p:nvSpPr>
          <p:cNvPr id="36868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8524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3288"/>
            <a:ext cx="5335588" cy="446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Click to edit Master text styles</a:t>
            </a:r>
          </a:p>
          <a:p>
            <a:pPr lvl="1"/>
            <a:r>
              <a:rPr lang="el-GR" altLang="el-GR" smtClean="0"/>
              <a:t>Second level</a:t>
            </a:r>
          </a:p>
          <a:p>
            <a:pPr lvl="2"/>
            <a:r>
              <a:rPr lang="el-GR" altLang="el-GR" smtClean="0"/>
              <a:t>Third level</a:t>
            </a:r>
          </a:p>
          <a:p>
            <a:pPr lvl="3"/>
            <a:r>
              <a:rPr lang="el-GR" altLang="el-GR" smtClean="0"/>
              <a:t>Fourth level</a:t>
            </a:r>
          </a:p>
          <a:p>
            <a:pPr lvl="4"/>
            <a:r>
              <a:rPr lang="el-GR" altLang="el-GR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l-GR" altLang="el-GR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28163"/>
            <a:ext cx="288925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CD413BD7-6B76-4103-9531-D82E4CF38B3D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301C6-09BA-4AE9-97B5-7EE9A3EF749D}" type="slidenum">
              <a:rPr lang="el-GR" altLang="el-GR"/>
              <a:pPr/>
              <a:t>1</a:t>
            </a:fld>
            <a:endParaRPr lang="el-GR" altLang="el-GR"/>
          </a:p>
        </p:txBody>
      </p:sp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53F859-78CD-4364-86C7-D76BB988A235}" type="slidenum">
              <a:rPr lang="el-GR" altLang="el-GR"/>
              <a:pPr/>
              <a:t>10</a:t>
            </a:fld>
            <a:endParaRPr lang="el-GR" altLang="el-GR"/>
          </a:p>
        </p:txBody>
      </p:sp>
      <p:sp>
        <p:nvSpPr>
          <p:cNvPr id="460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5" name="Rectangle 5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180975" indent="-180975"/>
            <a:endParaRPr lang="el-GR" altLang="el-G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2BFD9B-07A4-4AE7-A0A3-C64C2391A7C3}" type="slidenum">
              <a:rPr lang="el-GR" altLang="el-GR"/>
              <a:pPr/>
              <a:t>11</a:t>
            </a:fld>
            <a:endParaRPr lang="el-GR" altLang="el-GR"/>
          </a:p>
        </p:txBody>
      </p:sp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B92FFC-7FBA-421D-AC33-7BACC88F2460}" type="slidenum">
              <a:rPr lang="el-GR" altLang="el-GR"/>
              <a:pPr/>
              <a:t>12</a:t>
            </a:fld>
            <a:endParaRPr lang="el-GR" altLang="el-GR"/>
          </a:p>
        </p:txBody>
      </p:sp>
      <p:sp>
        <p:nvSpPr>
          <p:cNvPr id="552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80975" indent="-180975"/>
            <a:endParaRPr lang="el-GR" altLang="el-G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C75A23-C587-438A-A31F-5909131DC095}" type="slidenum">
              <a:rPr lang="el-GR" altLang="el-GR"/>
              <a:pPr/>
              <a:t>13</a:t>
            </a:fld>
            <a:endParaRPr lang="el-GR" altLang="el-GR"/>
          </a:p>
        </p:txBody>
      </p:sp>
      <p:sp>
        <p:nvSpPr>
          <p:cNvPr id="440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53C0B5-D898-49A8-9917-E01770C56FF8}" type="slidenum">
              <a:rPr lang="el-GR" altLang="el-GR"/>
              <a:pPr/>
              <a:t>14</a:t>
            </a:fld>
            <a:endParaRPr lang="el-GR" altLang="el-GR"/>
          </a:p>
        </p:txBody>
      </p:sp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71C929-A1B2-4F8C-9E23-F940545734B4}" type="slidenum">
              <a:rPr lang="el-GR" altLang="el-GR"/>
              <a:pPr/>
              <a:t>15</a:t>
            </a:fld>
            <a:endParaRPr lang="el-GR" altLang="el-GR"/>
          </a:p>
        </p:txBody>
      </p:sp>
      <p:sp>
        <p:nvSpPr>
          <p:cNvPr id="471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D296E1-1AC3-451F-9527-BC7D4D8963A1}" type="slidenum">
              <a:rPr lang="el-GR" altLang="el-GR"/>
              <a:pPr/>
              <a:t>28</a:t>
            </a:fld>
            <a:endParaRPr lang="el-GR" altLang="el-GR"/>
          </a:p>
        </p:txBody>
      </p:sp>
      <p:sp>
        <p:nvSpPr>
          <p:cNvPr id="512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2A3C06-539E-4C15-8B14-AD111C78D362}" type="slidenum">
              <a:rPr lang="el-GR" altLang="el-GR"/>
              <a:pPr/>
              <a:t>2</a:t>
            </a:fld>
            <a:endParaRPr lang="el-GR" altLang="el-GR"/>
          </a:p>
        </p:txBody>
      </p:sp>
      <p:sp>
        <p:nvSpPr>
          <p:cNvPr id="614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2A9516-904C-4736-A157-E869486D94EC}" type="slidenum">
              <a:rPr lang="el-GR" altLang="el-GR"/>
              <a:pPr/>
              <a:t>3</a:t>
            </a:fld>
            <a:endParaRPr lang="el-GR" altLang="el-GR"/>
          </a:p>
        </p:txBody>
      </p:sp>
      <p:sp>
        <p:nvSpPr>
          <p:cNvPr id="604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3AABB1-C85F-4804-B0F0-02A45B1C824C}" type="slidenum">
              <a:rPr lang="el-GR" altLang="el-GR"/>
              <a:pPr/>
              <a:t>4</a:t>
            </a:fld>
            <a:endParaRPr lang="el-GR" altLang="el-GR"/>
          </a:p>
        </p:txBody>
      </p:sp>
      <p:sp>
        <p:nvSpPr>
          <p:cNvPr id="593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793ADD-0403-45CA-820C-8388E572F0D0}" type="slidenum">
              <a:rPr lang="el-GR" altLang="el-GR"/>
              <a:pPr/>
              <a:t>5</a:t>
            </a:fld>
            <a:endParaRPr lang="el-GR" altLang="el-GR"/>
          </a:p>
        </p:txBody>
      </p:sp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3FAB43-CFB6-4001-A27E-254614AC2E65}" type="slidenum">
              <a:rPr lang="el-GR" altLang="el-GR"/>
              <a:pPr/>
              <a:t>6</a:t>
            </a:fld>
            <a:endParaRPr lang="el-GR" altLang="el-GR"/>
          </a:p>
        </p:txBody>
      </p:sp>
      <p:sp>
        <p:nvSpPr>
          <p:cNvPr id="573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3EC34E-2A52-4E58-B812-F07233F03C15}" type="slidenum">
              <a:rPr lang="el-GR" altLang="el-GR"/>
              <a:pPr/>
              <a:t>7</a:t>
            </a:fld>
            <a:endParaRPr lang="el-GR" altLang="el-GR"/>
          </a:p>
        </p:txBody>
      </p:sp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AC8910-9A23-4CF2-8048-D30B30E24CAA}" type="slidenum">
              <a:rPr lang="el-GR" altLang="el-GR"/>
              <a:pPr/>
              <a:t>8</a:t>
            </a:fld>
            <a:endParaRPr lang="el-GR" altLang="el-GR"/>
          </a:p>
        </p:txBody>
      </p:sp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41031-F7F5-491B-8C1D-5AE0047C09ED}" type="slidenum">
              <a:rPr lang="el-GR" altLang="el-GR"/>
              <a:pPr/>
              <a:t>9</a:t>
            </a:fld>
            <a:endParaRPr lang="el-GR" altLang="el-GR"/>
          </a:p>
        </p:txBody>
      </p:sp>
      <p:sp>
        <p:nvSpPr>
          <p:cNvPr id="532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AE144F-C941-49D3-8E9B-0BF349E2798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63837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97C921-8C71-4F85-A32D-966EC715A88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237724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A9232-0A87-456B-B90D-B5A0F64EE3B5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752223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4FDA4-B6A1-4FE5-8E5D-65F63890B025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95466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168C2-1496-49E8-B525-A5431840DCDA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7691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BF6A8B-EA56-4B3C-90C6-428E05396D98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204381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82137-783C-41C6-A41F-0431E4619B49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31606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6A768A-8EF3-48EE-A64E-C846C641B2A7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1808118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DCD22D-B84D-4B80-8A2B-CD7178D55962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370212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26357-79D6-45C4-B293-EA6AE3F30551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785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F1D4E8-6240-4545-9D5E-2DB190D855CB}" type="slidenum">
              <a:rPr lang="el-GR" altLang="el-GR"/>
              <a:pPr/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290370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Click to edit Master text styles</a:t>
            </a:r>
          </a:p>
          <a:p>
            <a:pPr lvl="1"/>
            <a:r>
              <a:rPr lang="el-GR" altLang="el-GR" smtClean="0"/>
              <a:t>Second level</a:t>
            </a:r>
          </a:p>
          <a:p>
            <a:pPr lvl="2"/>
            <a:r>
              <a:rPr lang="el-GR" altLang="el-GR" smtClean="0"/>
              <a:t>Third level</a:t>
            </a:r>
          </a:p>
          <a:p>
            <a:pPr lvl="3"/>
            <a:r>
              <a:rPr lang="el-GR" altLang="el-GR" smtClean="0"/>
              <a:t>Fourth level</a:t>
            </a:r>
          </a:p>
          <a:p>
            <a:pPr lvl="4"/>
            <a:r>
              <a:rPr lang="el-GR" alt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l-GR" alt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l-GR" alt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42AA6476-D654-4E70-999B-6181E714F21E}" type="slidenum">
              <a:rPr lang="el-GR" altLang="el-GR"/>
              <a:pPr/>
              <a:t>‹#›</a:t>
            </a:fld>
            <a:endParaRPr lang="el-GR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46313" y="6092825"/>
            <a:ext cx="4630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l-GR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D.C. KALIAMPAKOS, A.A. MAVRIKOS</a:t>
            </a:r>
            <a:endParaRPr lang="el-GR" altLang="el-GR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053" name="Picture 5" descr="pirforos g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3225"/>
            <a:ext cx="1296987" cy="12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892300" y="493713"/>
            <a:ext cx="6840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NATIONAL TECHNICAL UNIVERSITY OF ATHENS</a:t>
            </a:r>
          </a:p>
          <a:p>
            <a:pPr algn="ctr">
              <a:lnSpc>
                <a:spcPct val="120000"/>
              </a:lnSpc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LABORATORY OF MINING &amp; ENVIRONMENTAL TECHNOLOGY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327150" y="4797425"/>
            <a:ext cx="64452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752475" y="3017838"/>
            <a:ext cx="75961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Restoration vs rehabilitation in marble quarries. A case study in Greece.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79413" y="2755900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The New Landscape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1508" name="Picture 4" descr="migmatitis3"/>
          <p:cNvPicPr>
            <a:picLocks noChangeAspect="1" noChangeArrowheads="1"/>
          </p:cNvPicPr>
          <p:nvPr/>
        </p:nvPicPr>
        <p:blipFill>
          <a:blip r:embed="rId3" cstate="print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58750"/>
            <a:ext cx="4057650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igmatitis_latom1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"/>
          <a:stretch>
            <a:fillRect/>
          </a:stretch>
        </p:blipFill>
        <p:spPr bwMode="auto">
          <a:xfrm>
            <a:off x="484188" y="836613"/>
            <a:ext cx="8143875" cy="540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963863" y="188913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The New Landscape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148013" y="1027113"/>
            <a:ext cx="283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Ancient Quarries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700088" y="2020888"/>
            <a:ext cx="7720012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Archaeological researchers claim that quarrying on the island of Naxos has a history of over 3000 years.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Near the contemporary marble quarry there have been found many ancient quarry sites.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ancient quarries were vital for the island’s economy.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114675" y="115888"/>
            <a:ext cx="28971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The Greek Kouros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2532" name="Picture 4" descr="0816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25" y="676275"/>
            <a:ext cx="6264275" cy="46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1795463" y="5589588"/>
            <a:ext cx="5527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Carved around 600 B.C., it is 6,4 m high.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755900" y="765175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Rehabilitation Scheme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3975" y="1700213"/>
            <a:ext cx="9004300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scheme suggests the modification of an area in the quarry so as to establish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new land-uses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, both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recreational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and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cultural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main element of the area is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an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open-air theatre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. The theatre, along with the orchestra, covers an area of 1.000 m</a:t>
            </a:r>
            <a:r>
              <a:rPr lang="en-US" altLang="el-GR" sz="2000" baseline="30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and it has a capacity of approximately 1000 seats. The theatre can host theatrical plays, concerts etc. 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area would consist of several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supplementary elements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such as a wooden reception kiosk, a café etc.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theat_perspecti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50800"/>
            <a:ext cx="8066087" cy="539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860550" y="5661025"/>
            <a:ext cx="5400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Perspective view of the proposed theatre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f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15888"/>
            <a:ext cx="8207375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3867150" y="6021388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café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341438" y="6477000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ypodox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44450"/>
            <a:ext cx="8207375" cy="584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444875" y="5876925"/>
            <a:ext cx="2232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Reception kiosk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Aποκατασταση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6002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892425" y="908050"/>
            <a:ext cx="3328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The two alternatives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276225" y="1997075"/>
            <a:ext cx="8569325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Plan 1: It is a typical restoration plan according to current legislation guidelines. Hence, it suggests the extensive backfilling of the quarry’s benches with soil after the closure of the quarry and the re-vegetation of the site. 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Plan 2: It is a rehabilitation scheme that suggests the establishment of new land-uses inside the quarry so as both cultural and recreational activities can take place.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476625" y="1027113"/>
            <a:ext cx="214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The Problem</a:t>
            </a:r>
            <a:endParaRPr lang="el-GR" altLang="el-GR" sz="20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23825" y="2020888"/>
            <a:ext cx="886777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Over 3.000 abandoned quarries.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Abandoned quarries are related to environmental problems such as: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786063" y="3614738"/>
            <a:ext cx="3529012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3525" indent="-263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Visual pollution.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Air pollution.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2932113" y="3141663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What is the best ?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035175" y="620713"/>
            <a:ext cx="5041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Methodology for the Comparison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66700" y="1412875"/>
            <a:ext cx="8569325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GB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comparison is conducted on the grounds of Fuzzy Analytical Hierarchy Process, which is an expansion of the popular AHP technique by means of fuzzy set theory.</a:t>
            </a:r>
            <a:endParaRPr lang="en-US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50825" y="2890838"/>
            <a:ext cx="8602663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41325" indent="-4413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207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	The AHP simplifies the analysis of complex problems due to two concepts: 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(1)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Decomposition of the problem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into a manageable structure (hierarchy) of different levels (goal, criteria, subcriteria, alternatives)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(2) Evaluation of the elements at each level by making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pairwise comparisons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.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1476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l-GR"/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604963" y="5805488"/>
            <a:ext cx="59039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Structure incorporating hierarchy of criteria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2" t="-778" r="-462" b="-778"/>
          <a:stretch>
            <a:fillRect/>
          </a:stretch>
        </p:blipFill>
        <p:spPr bwMode="auto">
          <a:xfrm>
            <a:off x="163513" y="427038"/>
            <a:ext cx="8793162" cy="5378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747838" y="811213"/>
            <a:ext cx="5616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Implementation of the Methodology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34950" y="1631950"/>
            <a:ext cx="864235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	The implementation of the methodology includes four steps: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Objectives: definition of the problem and the objectives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Criteria: description of the main parameters interfering with the problem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Weighting of the criteria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Evaluation and ranking: use of the criteria and weights to meet the objectives</a:t>
            </a:r>
          </a:p>
          <a:p>
            <a:pPr>
              <a:lnSpc>
                <a:spcPct val="130000"/>
              </a:lnSpc>
              <a:spcBef>
                <a:spcPct val="50000"/>
              </a:spcBef>
            </a:pP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747838" y="811213"/>
            <a:ext cx="5616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Implementation of the Methodology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52438" y="1954213"/>
            <a:ext cx="82073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Objectives</a:t>
            </a:r>
          </a:p>
          <a:p>
            <a:pPr>
              <a:spcBef>
                <a:spcPct val="50000"/>
              </a:spcBef>
            </a:pPr>
            <a:endParaRPr lang="en-US" altLang="el-GR" sz="2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Financial return (F)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Environmental improvement (E)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Social benefits (S)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Technical concerns (T)</a:t>
            </a:r>
          </a:p>
          <a:p>
            <a:pPr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	The priorities were: F = 0,25, E = 0,30, S = 0,30, T = 0,15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747838" y="811213"/>
            <a:ext cx="5616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Implementation of the Methodology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66700" y="1773238"/>
            <a:ext cx="856932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Criteria</a:t>
            </a:r>
          </a:p>
          <a:p>
            <a:pPr>
              <a:lnSpc>
                <a:spcPct val="130000"/>
              </a:lnSpc>
            </a:pPr>
            <a:endParaRPr lang="en-US" altLang="el-GR" sz="2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Financial return includes: revenues (F1), construction cost (F2) and maintenance cost (F3).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Environmental improvement includes: physical environment (E1), cultural environment (E2) and landscape and aesthetics (E3).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Social benefits include: regional development (S1), regional cohesion (S2) and employment (S3).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Technical concerns include: flexibility (T1), effectiveness (T2) and conformity with the law (T3).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2" name="Group 2"/>
          <p:cNvGraphicFramePr>
            <a:graphicFrameLocks noGrp="1"/>
          </p:cNvGraphicFramePr>
          <p:nvPr/>
        </p:nvGraphicFramePr>
        <p:xfrm>
          <a:off x="666750" y="3640138"/>
          <a:ext cx="7777163" cy="2377440"/>
        </p:xfrm>
        <a:graphic>
          <a:graphicData uri="http://schemas.openxmlformats.org/drawingml/2006/table">
            <a:tbl>
              <a:tblPr/>
              <a:tblGrid>
                <a:gridCol w="3668713">
                  <a:extLst>
                    <a:ext uri="{9D8B030D-6E8A-4147-A177-3AD203B41FA5}">
                      <a16:colId xmlns:a16="http://schemas.microsoft.com/office/drawing/2014/main" val="808174364"/>
                    </a:ext>
                  </a:extLst>
                </a:gridCol>
                <a:gridCol w="4108450">
                  <a:extLst>
                    <a:ext uri="{9D8B030D-6E8A-4147-A177-3AD203B41FA5}">
                      <a16:colId xmlns:a16="http://schemas.microsoft.com/office/drawing/2014/main" val="3519434281"/>
                    </a:ext>
                  </a:extLst>
                </a:gridCol>
              </a:tblGrid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Numerical Values</a:t>
                      </a:r>
                      <a:endParaRPr kumimoji="0" lang="en-GB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Definition</a:t>
                      </a:r>
                      <a:endParaRPr kumimoji="0" lang="en-GB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2689880"/>
                  </a:ext>
                </a:extLst>
              </a:tr>
              <a:tr h="1270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2,4,6,8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Reciprocals</a:t>
                      </a:r>
                      <a:endParaRPr kumimoji="0" lang="en-GB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Equally important or preferred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Slightly more important or preferred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Strongly more important or preferred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Very strongly more important or preferred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Extremely more important or preferred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Intermediate values to reflect compromise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Used to reflect dominance of the second alternative as compared with the first</a:t>
                      </a:r>
                      <a:endParaRPr kumimoji="0" lang="en-GB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754296"/>
                  </a:ext>
                </a:extLst>
              </a:tr>
            </a:tbl>
          </a:graphicData>
        </a:graphic>
      </p:graphicFrame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2498725" y="668338"/>
            <a:ext cx="412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Weighting of the Criteria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450850" y="1452563"/>
            <a:ext cx="8208963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Pairwise assessments are made according to preference, importance, or likelihood.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Fuzzy numbers are used to calculate the comparative weights among the criteria of the hierarchy. 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643188" y="765175"/>
            <a:ext cx="3816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Results of the Analysis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17453" name="Group 45"/>
          <p:cNvGraphicFramePr>
            <a:graphicFrameLocks noGrp="1"/>
          </p:cNvGraphicFramePr>
          <p:nvPr/>
        </p:nvGraphicFramePr>
        <p:xfrm>
          <a:off x="2020888" y="1700213"/>
          <a:ext cx="5056187" cy="1188720"/>
        </p:xfrm>
        <a:graphic>
          <a:graphicData uri="http://schemas.openxmlformats.org/drawingml/2006/table">
            <a:tbl>
              <a:tblPr/>
              <a:tblGrid>
                <a:gridCol w="1265237">
                  <a:extLst>
                    <a:ext uri="{9D8B030D-6E8A-4147-A177-3AD203B41FA5}">
                      <a16:colId xmlns:a16="http://schemas.microsoft.com/office/drawing/2014/main" val="518007700"/>
                    </a:ext>
                  </a:extLst>
                </a:gridCol>
                <a:gridCol w="3790950">
                  <a:extLst>
                    <a:ext uri="{9D8B030D-6E8A-4147-A177-3AD203B41FA5}">
                      <a16:colId xmlns:a16="http://schemas.microsoft.com/office/drawing/2014/main" val="474737064"/>
                    </a:ext>
                  </a:extLst>
                </a:gridCol>
              </a:tblGrid>
              <a:tr h="274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Socio-Environmental scenario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444718"/>
                  </a:ext>
                </a:extLst>
              </a:tr>
              <a:tr h="274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 1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0,246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038797"/>
                  </a:ext>
                </a:extLst>
              </a:tr>
              <a:tr h="2746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 2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0,754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266770"/>
                  </a:ext>
                </a:extLst>
              </a:tr>
            </a:tbl>
          </a:graphicData>
        </a:graphic>
      </p:graphicFrame>
      <p:sp>
        <p:nvSpPr>
          <p:cNvPr id="17454" name="Text Box 46"/>
          <p:cNvSpPr txBox="1">
            <a:spLocks noChangeArrowheads="1"/>
          </p:cNvSpPr>
          <p:nvPr/>
        </p:nvSpPr>
        <p:spPr bwMode="auto">
          <a:xfrm>
            <a:off x="2420938" y="3068638"/>
            <a:ext cx="4264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Final ranking of the two alternatives</a:t>
            </a:r>
            <a:endParaRPr lang="el-GR" altLang="el-GR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455" name="Text Box 47"/>
          <p:cNvSpPr txBox="1">
            <a:spLocks noChangeArrowheads="1"/>
          </p:cNvSpPr>
          <p:nvPr/>
        </p:nvSpPr>
        <p:spPr bwMode="auto">
          <a:xfrm>
            <a:off x="279400" y="3978275"/>
            <a:ext cx="8569325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results advocate that the proposed rehabilitation scheme is superior to re-vegetation, especially with regards to socio-environmental aspects.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456" name="Text Box 48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589338" y="692150"/>
            <a:ext cx="1943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Conclusions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468313" y="1412875"/>
            <a:ext cx="8135937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presented methodology provides an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effective and integrated framework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for the assessment of different alternatives.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establishment of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new land-uses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, instead of re-vegetation, seems to be a more attractive solution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for the rehabilitation of marble quarries, in many cases.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proposed rehabilitation scheme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allows for a number of parameters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(the needs of the local community, the historical and cultural background of the area, the particular features of the marble quarry etc.)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to be considered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.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ounadi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"/>
          <a:stretch>
            <a:fillRect/>
          </a:stretch>
        </p:blipFill>
        <p:spPr bwMode="auto">
          <a:xfrm>
            <a:off x="531813" y="115888"/>
            <a:ext cx="80645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139950" y="5661025"/>
            <a:ext cx="4824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000">
                <a:latin typeface="Comic Sans MS" panose="030F0702030302020204" pitchFamily="66" charset="0"/>
              </a:rPr>
              <a:t>Abandoned small-sized marble quarry</a:t>
            </a:r>
            <a:endParaRPr lang="el-GR" altLang="el-GR" sz="2000">
              <a:latin typeface="Comic Sans MS" panose="030F0702030302020204" pitchFamily="66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397125" y="1539875"/>
            <a:ext cx="4319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The Roots of the Problem</a:t>
            </a:r>
            <a:endParaRPr lang="el-GR" altLang="el-GR" sz="20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963738" y="2895600"/>
            <a:ext cx="518477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445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</a:t>
            </a:r>
            <a:r>
              <a:rPr lang="el-GR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ining companies’ former</a:t>
            </a:r>
            <a:r>
              <a:rPr lang="el-GR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behaviour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Legislation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.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44463" y="1938338"/>
            <a:ext cx="88201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smooth and flat surfaces of the benches, that wire-saw cutting produces are subjected to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soil erosion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hard surface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of the marble hinders the development of an adequate root system and the plants eventually shrivel.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</a:t>
            </a:r>
            <a:r>
              <a:rPr lang="en-US" altLang="el-G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climatic conditions</a:t>
            </a: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 deteriorate the above conditions.</a:t>
            </a:r>
            <a:endParaRPr lang="el-GR" altLang="el-GR" sz="2000">
              <a:effectLst>
                <a:outerShdw blurRad="38100" dist="38100" dir="2700000" algn="tl">
                  <a:srgbClr val="FFFFFF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530350" y="836613"/>
            <a:ext cx="6049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Why re-vegetation cannot be effective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571750" y="3189288"/>
            <a:ext cx="3960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 different approach….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331913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2130425" y="3894138"/>
            <a:ext cx="1720850" cy="10477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l-GR" altLang="el-GR" sz="1200" b="0"/>
              <a:t>        : </a:t>
            </a:r>
            <a:r>
              <a:rPr lang="el-GR" altLang="el-GR" sz="1100" b="0"/>
              <a:t>Marble quarry</a:t>
            </a:r>
            <a:endParaRPr lang="el-GR" altLang="el-GR" sz="1200" b="0"/>
          </a:p>
          <a:p>
            <a:endParaRPr lang="el-GR" altLang="el-GR" sz="1200" b="0"/>
          </a:p>
          <a:p>
            <a:endParaRPr lang="el-GR" altLang="el-GR" sz="1200" b="0"/>
          </a:p>
          <a:p>
            <a:pPr lvl="1"/>
            <a:r>
              <a:rPr lang="el-GR" altLang="el-GR" sz="1200" b="0"/>
              <a:t>: </a:t>
            </a:r>
            <a:r>
              <a:rPr lang="el-GR" altLang="el-GR" sz="1100" b="0"/>
              <a:t>Ancient marble </a:t>
            </a:r>
          </a:p>
          <a:p>
            <a:pPr lvl="1"/>
            <a:r>
              <a:rPr lang="el-GR" altLang="el-GR" sz="1100" b="0"/>
              <a:t>  quarries</a:t>
            </a:r>
            <a:endParaRPr lang="el-GR" altLang="el-GR"/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2244725" y="3922713"/>
            <a:ext cx="228600" cy="228600"/>
          </a:xfrm>
          <a:prstGeom prst="star5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2244725" y="4465638"/>
            <a:ext cx="161925" cy="200025"/>
          </a:xfrm>
          <a:prstGeom prst="flowChartExtract">
            <a:avLst/>
          </a:prstGeom>
          <a:solidFill>
            <a:schemeClr val="bg1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grpSp>
        <p:nvGrpSpPr>
          <p:cNvPr id="20502" name="Group 22"/>
          <p:cNvGrpSpPr>
            <a:grpSpLocks/>
          </p:cNvGrpSpPr>
          <p:nvPr/>
        </p:nvGrpSpPr>
        <p:grpSpPr bwMode="auto">
          <a:xfrm>
            <a:off x="2244725" y="1238250"/>
            <a:ext cx="4652963" cy="4381500"/>
            <a:chOff x="1414" y="780"/>
            <a:chExt cx="2931" cy="2760"/>
          </a:xfrm>
        </p:grpSpPr>
        <p:grpSp>
          <p:nvGrpSpPr>
            <p:cNvPr id="20501" name="Group 21"/>
            <p:cNvGrpSpPr>
              <a:grpSpLocks/>
            </p:cNvGrpSpPr>
            <p:nvPr/>
          </p:nvGrpSpPr>
          <p:grpSpPr bwMode="auto">
            <a:xfrm>
              <a:off x="1414" y="780"/>
              <a:ext cx="2931" cy="2760"/>
              <a:chOff x="1414" y="780"/>
              <a:chExt cx="2931" cy="2760"/>
            </a:xfrm>
          </p:grpSpPr>
          <p:pic>
            <p:nvPicPr>
              <p:cNvPr id="20498" name="Picture 18" descr="map-naxo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4" y="780"/>
                <a:ext cx="1008" cy="9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20491" name="Group 11"/>
              <p:cNvGrpSpPr>
                <a:grpSpLocks/>
              </p:cNvGrpSpPr>
              <p:nvPr/>
            </p:nvGrpSpPr>
            <p:grpSpPr bwMode="auto">
              <a:xfrm>
                <a:off x="2080" y="1410"/>
                <a:ext cx="2265" cy="2130"/>
                <a:chOff x="3495" y="4395"/>
                <a:chExt cx="5664" cy="5325"/>
              </a:xfrm>
            </p:grpSpPr>
            <p:pic>
              <p:nvPicPr>
                <p:cNvPr id="20492" name="Picture 12" descr="naxos island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0" y="4860"/>
                  <a:ext cx="3759" cy="486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333333"/>
                  </a:solidFill>
                  <a:miter lim="800000"/>
                  <a:headEnd/>
                  <a:tailEnd/>
                </a:ln>
              </p:spPr>
            </p:pic>
            <p:grpSp>
              <p:nvGrpSpPr>
                <p:cNvPr id="20493" name="Group 13"/>
                <p:cNvGrpSpPr>
                  <a:grpSpLocks/>
                </p:cNvGrpSpPr>
                <p:nvPr/>
              </p:nvGrpSpPr>
              <p:grpSpPr bwMode="auto">
                <a:xfrm>
                  <a:off x="3495" y="4395"/>
                  <a:ext cx="5640" cy="5325"/>
                  <a:chOff x="3495" y="3981"/>
                  <a:chExt cx="5640" cy="5325"/>
                </a:xfrm>
              </p:grpSpPr>
              <p:sp>
                <p:nvSpPr>
                  <p:cNvPr id="20494" name="Freeform 14"/>
                  <p:cNvSpPr>
                    <a:spLocks/>
                  </p:cNvSpPr>
                  <p:nvPr/>
                </p:nvSpPr>
                <p:spPr bwMode="auto">
                  <a:xfrm>
                    <a:off x="3495" y="4011"/>
                    <a:ext cx="1905" cy="5295"/>
                  </a:xfrm>
                  <a:custGeom>
                    <a:avLst/>
                    <a:gdLst>
                      <a:gd name="T0" fmla="*/ 0 w 1905"/>
                      <a:gd name="T1" fmla="*/ 0 h 5295"/>
                      <a:gd name="T2" fmla="*/ 1905 w 1905"/>
                      <a:gd name="T3" fmla="*/ 5295 h 52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905" h="5295">
                        <a:moveTo>
                          <a:pt x="0" y="0"/>
                        </a:moveTo>
                        <a:lnTo>
                          <a:pt x="1905" y="5295"/>
                        </a:ln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495" name="Freeform 15"/>
                  <p:cNvSpPr>
                    <a:spLocks/>
                  </p:cNvSpPr>
                  <p:nvPr/>
                </p:nvSpPr>
                <p:spPr bwMode="auto">
                  <a:xfrm>
                    <a:off x="3510" y="3981"/>
                    <a:ext cx="1890" cy="452"/>
                  </a:xfrm>
                  <a:custGeom>
                    <a:avLst/>
                    <a:gdLst>
                      <a:gd name="T0" fmla="*/ 0 w 1890"/>
                      <a:gd name="T1" fmla="*/ 0 h 452"/>
                      <a:gd name="T2" fmla="*/ 1890 w 1890"/>
                      <a:gd name="T3" fmla="*/ 452 h 4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890" h="452">
                        <a:moveTo>
                          <a:pt x="0" y="0"/>
                        </a:moveTo>
                        <a:lnTo>
                          <a:pt x="1890" y="452"/>
                        </a:ln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496" name="Freeform 16"/>
                  <p:cNvSpPr>
                    <a:spLocks/>
                  </p:cNvSpPr>
                  <p:nvPr/>
                </p:nvSpPr>
                <p:spPr bwMode="auto">
                  <a:xfrm>
                    <a:off x="3540" y="3981"/>
                    <a:ext cx="5595" cy="435"/>
                  </a:xfrm>
                  <a:custGeom>
                    <a:avLst/>
                    <a:gdLst>
                      <a:gd name="T0" fmla="*/ 0 w 5595"/>
                      <a:gd name="T1" fmla="*/ 0 h 435"/>
                      <a:gd name="T2" fmla="*/ 5595 w 5595"/>
                      <a:gd name="T3" fmla="*/ 435 h 4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5595" h="435">
                        <a:moveTo>
                          <a:pt x="0" y="0"/>
                        </a:moveTo>
                        <a:lnTo>
                          <a:pt x="5595" y="435"/>
                        </a:lnTo>
                      </a:path>
                    </a:pathLst>
                  </a:custGeom>
                  <a:solidFill>
                    <a:schemeClr val="bg1"/>
                  </a:solidFill>
                  <a:ln w="9525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497" name="AutoShape 17"/>
                  <p:cNvSpPr>
                    <a:spLocks noChangeArrowheads="1"/>
                  </p:cNvSpPr>
                  <p:nvPr/>
                </p:nvSpPr>
                <p:spPr bwMode="auto">
                  <a:xfrm>
                    <a:off x="6945" y="6036"/>
                    <a:ext cx="255" cy="252"/>
                  </a:xfrm>
                  <a:prstGeom prst="star5">
                    <a:avLst/>
                  </a:prstGeom>
                  <a:solidFill>
                    <a:schemeClr val="bg1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</p:grpSp>
        <p:sp>
          <p:nvSpPr>
            <p:cNvPr id="20499" name="AutoShape 19"/>
            <p:cNvSpPr>
              <a:spLocks noChangeArrowheads="1"/>
            </p:cNvSpPr>
            <p:nvPr/>
          </p:nvSpPr>
          <p:spPr bwMode="auto">
            <a:xfrm>
              <a:off x="3922" y="1752"/>
              <a:ext cx="72" cy="72"/>
            </a:xfrm>
            <a:prstGeom prst="flowChartExtract">
              <a:avLst/>
            </a:prstGeom>
            <a:solidFill>
              <a:schemeClr val="bg1"/>
            </a:solidFill>
            <a:ln w="1587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0500" name="AutoShape 20"/>
            <p:cNvSpPr>
              <a:spLocks noChangeArrowheads="1"/>
            </p:cNvSpPr>
            <p:nvPr/>
          </p:nvSpPr>
          <p:spPr bwMode="auto">
            <a:xfrm>
              <a:off x="3430" y="2364"/>
              <a:ext cx="72" cy="72"/>
            </a:xfrm>
            <a:prstGeom prst="flowChartExtract">
              <a:avLst/>
            </a:prstGeom>
            <a:solidFill>
              <a:schemeClr val="bg1"/>
            </a:solidFill>
            <a:ln w="1587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503" name="Text Box 23"/>
          <p:cNvSpPr txBox="1">
            <a:spLocks noChangeArrowheads="1"/>
          </p:cNvSpPr>
          <p:nvPr/>
        </p:nvSpPr>
        <p:spPr bwMode="auto">
          <a:xfrm>
            <a:off x="3836988" y="476250"/>
            <a:ext cx="1439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Location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211388" y="188913"/>
            <a:ext cx="4681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0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The quarry on </a:t>
            </a: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n-US" altLang="el-GR" sz="20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island of Naxos</a:t>
            </a:r>
            <a:endParaRPr lang="el-GR" altLang="el-GR" sz="20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23" name="Picture 3" descr="latomio_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836613"/>
            <a:ext cx="8210550" cy="547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47688" y="2300288"/>
            <a:ext cx="8027987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74638" indent="-2746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rehabilitation proposal took into account: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development of a new and interesting landscape.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historical and cultural background of the island.</a:t>
            </a:r>
          </a:p>
          <a:p>
            <a:pPr>
              <a:lnSpc>
                <a:spcPct val="13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l-GR" sz="2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702030302020204" pitchFamily="66" charset="0"/>
              </a:rPr>
              <a:t>The climatic conditions of the area. 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540000" y="981075"/>
            <a:ext cx="4032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240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General Considerations</a:t>
            </a:r>
            <a:endParaRPr lang="el-GR" altLang="el-GR" sz="240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341438" y="6405563"/>
            <a:ext cx="6445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1600">
                <a:solidFill>
                  <a:srgbClr val="9A6F0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Post-Mining 2003, Impacts and Risk management</a:t>
            </a:r>
            <a:endParaRPr lang="el-GR" altLang="el-GR" sz="1600">
              <a:solidFill>
                <a:srgbClr val="9A6F0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altLang="el-G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altLang="el-G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992</Words>
  <Application>Microsoft Office PowerPoint</Application>
  <PresentationFormat>On-screen Show (4:3)</PresentationFormat>
  <Paragraphs>151</Paragraphs>
  <Slides>28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Comic Sans MS</vt:lpstr>
      <vt:lpstr>Wingdings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NTUA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Athanassios Mavrikos</dc:creator>
  <cp:lastModifiedBy>Maria</cp:lastModifiedBy>
  <cp:revision>22</cp:revision>
  <dcterms:created xsi:type="dcterms:W3CDTF">2003-01-29T15:36:58Z</dcterms:created>
  <dcterms:modified xsi:type="dcterms:W3CDTF">2021-12-01T13:07:37Z</dcterms:modified>
</cp:coreProperties>
</file>