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5" r:id="rId2"/>
    <p:sldMasterId id="2147483687" r:id="rId3"/>
  </p:sldMasterIdLst>
  <p:notesMasterIdLst>
    <p:notesMasterId r:id="rId15"/>
  </p:notesMasterIdLst>
  <p:handoutMasterIdLst>
    <p:handoutMasterId r:id="rId16"/>
  </p:handoutMasterIdLst>
  <p:sldIdLst>
    <p:sldId id="457" r:id="rId4"/>
    <p:sldId id="542" r:id="rId5"/>
    <p:sldId id="533" r:id="rId6"/>
    <p:sldId id="534" r:id="rId7"/>
    <p:sldId id="535" r:id="rId8"/>
    <p:sldId id="532" r:id="rId9"/>
    <p:sldId id="541" r:id="rId10"/>
    <p:sldId id="539" r:id="rId11"/>
    <p:sldId id="538" r:id="rId12"/>
    <p:sldId id="540" r:id="rId13"/>
    <p:sldId id="537" r:id="rId14"/>
  </p:sldIdLst>
  <p:sldSz cx="9144000" cy="6858000" type="screen4x3"/>
  <p:notesSz cx="7099300" cy="10234613"/>
  <p:defaultTextStyle>
    <a:defPPr>
      <a:defRPr lang="en-US"/>
    </a:defPPr>
    <a:lvl1pPr algn="r" rtl="0" fontAlgn="base">
      <a:spcBef>
        <a:spcPct val="0"/>
      </a:spcBef>
      <a:spcAft>
        <a:spcPct val="0"/>
      </a:spcAft>
      <a:defRPr kern="1200">
        <a:solidFill>
          <a:schemeClr val="tx1"/>
        </a:solidFill>
        <a:latin typeface="Arial" pitchFamily="34" charset="0"/>
        <a:ea typeface="+mn-ea"/>
        <a:cs typeface="+mn-cs"/>
      </a:defRPr>
    </a:lvl1pPr>
    <a:lvl2pPr marL="457200" algn="r" rtl="0" fontAlgn="base">
      <a:spcBef>
        <a:spcPct val="0"/>
      </a:spcBef>
      <a:spcAft>
        <a:spcPct val="0"/>
      </a:spcAft>
      <a:defRPr kern="1200">
        <a:solidFill>
          <a:schemeClr val="tx1"/>
        </a:solidFill>
        <a:latin typeface="Arial" pitchFamily="34" charset="0"/>
        <a:ea typeface="+mn-ea"/>
        <a:cs typeface="+mn-cs"/>
      </a:defRPr>
    </a:lvl2pPr>
    <a:lvl3pPr marL="914400" algn="r" rtl="0" fontAlgn="base">
      <a:spcBef>
        <a:spcPct val="0"/>
      </a:spcBef>
      <a:spcAft>
        <a:spcPct val="0"/>
      </a:spcAft>
      <a:defRPr kern="1200">
        <a:solidFill>
          <a:schemeClr val="tx1"/>
        </a:solidFill>
        <a:latin typeface="Arial" pitchFamily="34" charset="0"/>
        <a:ea typeface="+mn-ea"/>
        <a:cs typeface="+mn-cs"/>
      </a:defRPr>
    </a:lvl3pPr>
    <a:lvl4pPr marL="1371600" algn="r" rtl="0" fontAlgn="base">
      <a:spcBef>
        <a:spcPct val="0"/>
      </a:spcBef>
      <a:spcAft>
        <a:spcPct val="0"/>
      </a:spcAft>
      <a:defRPr kern="1200">
        <a:solidFill>
          <a:schemeClr val="tx1"/>
        </a:solidFill>
        <a:latin typeface="Arial" pitchFamily="34" charset="0"/>
        <a:ea typeface="+mn-ea"/>
        <a:cs typeface="+mn-cs"/>
      </a:defRPr>
    </a:lvl4pPr>
    <a:lvl5pPr marL="1828800" algn="r"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A0BDF"/>
    <a:srgbClr val="C7EBF9"/>
    <a:srgbClr val="FFC1C1"/>
    <a:srgbClr val="7C0000"/>
    <a:srgbClr val="A05E5E"/>
    <a:srgbClr val="66CCFF"/>
    <a:srgbClr val="CCFF33"/>
    <a:srgbClr val="C46200"/>
    <a:srgbClr val="F48600"/>
    <a:srgbClr val="D36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0867" autoAdjust="0"/>
    <p:restoredTop sz="99169" autoAdjust="0"/>
  </p:normalViewPr>
  <p:slideViewPr>
    <p:cSldViewPr>
      <p:cViewPr varScale="1">
        <p:scale>
          <a:sx n="69" d="100"/>
          <a:sy n="69" d="100"/>
        </p:scale>
        <p:origin x="101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494" y="-355"/>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6114" name="Rectangle 2"/>
          <p:cNvSpPr>
            <a:spLocks noGrp="1" noChangeArrowheads="1"/>
          </p:cNvSpPr>
          <p:nvPr>
            <p:ph type="hdr" sz="quarter"/>
          </p:nvPr>
        </p:nvSpPr>
        <p:spPr bwMode="auto">
          <a:xfrm>
            <a:off x="0" y="0"/>
            <a:ext cx="3074988"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t" anchorCtr="0" compatLnSpc="1">
            <a:prstTxWarp prst="textNoShape">
              <a:avLst/>
            </a:prstTxWarp>
          </a:bodyPr>
          <a:lstStyle>
            <a:lvl1pPr algn="l" defTabSz="955675">
              <a:defRPr sz="1300"/>
            </a:lvl1pPr>
          </a:lstStyle>
          <a:p>
            <a:endParaRPr lang="en-US" altLang="el-GR"/>
          </a:p>
        </p:txBody>
      </p:sp>
      <p:sp>
        <p:nvSpPr>
          <p:cNvPr id="346115" name="Rectangle 3"/>
          <p:cNvSpPr>
            <a:spLocks noGrp="1" noChangeArrowheads="1"/>
          </p:cNvSpPr>
          <p:nvPr>
            <p:ph type="dt" sz="quarter" idx="1"/>
          </p:nvPr>
        </p:nvSpPr>
        <p:spPr bwMode="auto">
          <a:xfrm>
            <a:off x="4022725" y="0"/>
            <a:ext cx="3074988"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t" anchorCtr="0" compatLnSpc="1">
            <a:prstTxWarp prst="textNoShape">
              <a:avLst/>
            </a:prstTxWarp>
          </a:bodyPr>
          <a:lstStyle>
            <a:lvl1pPr defTabSz="955675">
              <a:defRPr sz="1300"/>
            </a:lvl1pPr>
          </a:lstStyle>
          <a:p>
            <a:r>
              <a:rPr lang="en-US" altLang="el-GR"/>
              <a:t>Χωρικές Βάσεις Δεδομένων</a:t>
            </a:r>
          </a:p>
        </p:txBody>
      </p:sp>
      <p:sp>
        <p:nvSpPr>
          <p:cNvPr id="346116" name="Rectangle 4"/>
          <p:cNvSpPr>
            <a:spLocks noGrp="1" noChangeArrowheads="1"/>
          </p:cNvSpPr>
          <p:nvPr>
            <p:ph type="ftr" sz="quarter" idx="2"/>
          </p:nvPr>
        </p:nvSpPr>
        <p:spPr bwMode="auto">
          <a:xfrm>
            <a:off x="0" y="9720263"/>
            <a:ext cx="3074988"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b" anchorCtr="0" compatLnSpc="1">
            <a:prstTxWarp prst="textNoShape">
              <a:avLst/>
            </a:prstTxWarp>
          </a:bodyPr>
          <a:lstStyle>
            <a:lvl1pPr algn="l" defTabSz="955675">
              <a:defRPr sz="1300"/>
            </a:lvl1pPr>
          </a:lstStyle>
          <a:p>
            <a:endParaRPr lang="en-US" altLang="el-GR"/>
          </a:p>
        </p:txBody>
      </p:sp>
      <p:sp>
        <p:nvSpPr>
          <p:cNvPr id="346117" name="Rectangle 5"/>
          <p:cNvSpPr>
            <a:spLocks noGrp="1" noChangeArrowheads="1"/>
          </p:cNvSpPr>
          <p:nvPr>
            <p:ph type="sldNum" sz="quarter" idx="3"/>
          </p:nvPr>
        </p:nvSpPr>
        <p:spPr bwMode="auto">
          <a:xfrm>
            <a:off x="4022725" y="9720263"/>
            <a:ext cx="3074988"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b" anchorCtr="0" compatLnSpc="1">
            <a:prstTxWarp prst="textNoShape">
              <a:avLst/>
            </a:prstTxWarp>
          </a:bodyPr>
          <a:lstStyle>
            <a:lvl1pPr defTabSz="955675">
              <a:defRPr sz="1300"/>
            </a:lvl1pPr>
          </a:lstStyle>
          <a:p>
            <a:r>
              <a:rPr lang="el-GR" altLang="el-GR"/>
              <a:t>1.</a:t>
            </a:r>
            <a:fld id="{697C6E0B-DF93-4C02-A95A-04A4939AD3AB}" type="slidenum">
              <a:rPr lang="en-US" altLang="el-GR"/>
              <a:pPr/>
              <a:t>‹#›</a:t>
            </a:fld>
            <a:endParaRPr lang="en-US" altLang="el-GR"/>
          </a:p>
        </p:txBody>
      </p:sp>
    </p:spTree>
    <p:extLst>
      <p:ext uri="{BB962C8B-B14F-4D97-AF65-F5344CB8AC3E}">
        <p14:creationId xmlns:p14="http://schemas.microsoft.com/office/powerpoint/2010/main" val="2544069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4988"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t" anchorCtr="0" compatLnSpc="1">
            <a:prstTxWarp prst="textNoShape">
              <a:avLst/>
            </a:prstTxWarp>
          </a:bodyPr>
          <a:lstStyle>
            <a:lvl1pPr algn="l" defTabSz="955675">
              <a:defRPr sz="1300"/>
            </a:lvl1pPr>
          </a:lstStyle>
          <a:p>
            <a:endParaRPr lang="en-US" altLang="el-GR"/>
          </a:p>
        </p:txBody>
      </p:sp>
      <p:sp>
        <p:nvSpPr>
          <p:cNvPr id="10243" name="Rectangle 3"/>
          <p:cNvSpPr>
            <a:spLocks noGrp="1" noChangeArrowheads="1"/>
          </p:cNvSpPr>
          <p:nvPr>
            <p:ph type="dt" idx="1"/>
          </p:nvPr>
        </p:nvSpPr>
        <p:spPr bwMode="auto">
          <a:xfrm>
            <a:off x="4022725" y="0"/>
            <a:ext cx="3074988"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t" anchorCtr="0" compatLnSpc="1">
            <a:prstTxWarp prst="textNoShape">
              <a:avLst/>
            </a:prstTxWarp>
          </a:bodyPr>
          <a:lstStyle>
            <a:lvl1pPr defTabSz="955675">
              <a:defRPr sz="1300"/>
            </a:lvl1pPr>
          </a:lstStyle>
          <a:p>
            <a:r>
              <a:rPr lang="en-US" altLang="el-GR"/>
              <a:t>Χωρικές Βάσεις Δεδομένων</a:t>
            </a:r>
          </a:p>
        </p:txBody>
      </p:sp>
      <p:sp>
        <p:nvSpPr>
          <p:cNvPr id="10244"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t" anchorCtr="0" compatLnSpc="1">
            <a:prstTxWarp prst="textNoShape">
              <a:avLst/>
            </a:prstTxWarp>
          </a:bodyPr>
          <a:lstStyle/>
          <a:p>
            <a:pPr lvl="0"/>
            <a:r>
              <a:rPr lang="en-US" altLang="el-GR"/>
              <a:t>Click to edit Master text styles</a:t>
            </a:r>
          </a:p>
          <a:p>
            <a:pPr lvl="1"/>
            <a:r>
              <a:rPr lang="en-US" altLang="el-GR"/>
              <a:t>Second level</a:t>
            </a:r>
          </a:p>
          <a:p>
            <a:pPr lvl="2"/>
            <a:r>
              <a:rPr lang="en-US" altLang="el-GR"/>
              <a:t>Third level</a:t>
            </a:r>
          </a:p>
          <a:p>
            <a:pPr lvl="3"/>
            <a:r>
              <a:rPr lang="en-US" altLang="el-GR"/>
              <a:t>Fourth level</a:t>
            </a:r>
          </a:p>
          <a:p>
            <a:pPr lvl="4"/>
            <a:r>
              <a:rPr lang="en-US" altLang="el-GR"/>
              <a:t>Fifth level</a:t>
            </a:r>
          </a:p>
        </p:txBody>
      </p:sp>
      <p:sp>
        <p:nvSpPr>
          <p:cNvPr id="10246" name="Rectangle 6"/>
          <p:cNvSpPr>
            <a:spLocks noGrp="1" noChangeArrowheads="1"/>
          </p:cNvSpPr>
          <p:nvPr>
            <p:ph type="ftr" sz="quarter" idx="4"/>
          </p:nvPr>
        </p:nvSpPr>
        <p:spPr bwMode="auto">
          <a:xfrm>
            <a:off x="0" y="9720263"/>
            <a:ext cx="3074988"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b" anchorCtr="0" compatLnSpc="1">
            <a:prstTxWarp prst="textNoShape">
              <a:avLst/>
            </a:prstTxWarp>
          </a:bodyPr>
          <a:lstStyle>
            <a:lvl1pPr algn="l" defTabSz="955675">
              <a:defRPr sz="1300"/>
            </a:lvl1pPr>
          </a:lstStyle>
          <a:p>
            <a:endParaRPr lang="en-US" altLang="el-GR"/>
          </a:p>
        </p:txBody>
      </p:sp>
      <p:sp>
        <p:nvSpPr>
          <p:cNvPr id="10247" name="Rectangle 7"/>
          <p:cNvSpPr>
            <a:spLocks noGrp="1" noChangeArrowheads="1"/>
          </p:cNvSpPr>
          <p:nvPr>
            <p:ph type="sldNum" sz="quarter" idx="5"/>
          </p:nvPr>
        </p:nvSpPr>
        <p:spPr bwMode="auto">
          <a:xfrm>
            <a:off x="4022725" y="9720263"/>
            <a:ext cx="3074988" cy="51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00" tIns="47750" rIns="95500" bIns="47750" numCol="1" anchor="b" anchorCtr="0" compatLnSpc="1">
            <a:prstTxWarp prst="textNoShape">
              <a:avLst/>
            </a:prstTxWarp>
          </a:bodyPr>
          <a:lstStyle>
            <a:lvl1pPr defTabSz="955675">
              <a:defRPr sz="1300"/>
            </a:lvl1pPr>
          </a:lstStyle>
          <a:p>
            <a:fld id="{BD5E32D8-27E8-4CDA-B4B3-863F6F39251B}" type="slidenum">
              <a:rPr lang="en-US" altLang="el-GR"/>
              <a:pPr/>
              <a:t>‹#›</a:t>
            </a:fld>
            <a:endParaRPr lang="en-US" altLang="el-GR"/>
          </a:p>
        </p:txBody>
      </p:sp>
    </p:spTree>
    <p:extLst>
      <p:ext uri="{BB962C8B-B14F-4D97-AF65-F5344CB8AC3E}">
        <p14:creationId xmlns:p14="http://schemas.microsoft.com/office/powerpoint/2010/main" val="3082648878"/>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an index?</a:t>
            </a:r>
          </a:p>
          <a:p>
            <a:r>
              <a:rPr lang="en-US" dirty="0"/>
              <a:t>If we would like to search for a keyword in a book we can go to its index at the last pages where keywords are listed in alphabetical order. We locate the desired word in it and get the page where this keyword appear.</a:t>
            </a:r>
          </a:p>
          <a:p>
            <a:r>
              <a:rPr lang="en-US" dirty="0"/>
              <a:t>A database index operates exactly like that. For all records of a table and for a particular field of it (primary key or other), we create a look-up table (index) in alphabetical order of that field, associated with a pointer to the place this record is stored in memory or the disk. Usually, the pointer points at the beginning of a block of records (like the page in a book, containing the keyword)*. As soon as the block is retrieved in the main memory, it is searched sequentially for locating the desired record.</a:t>
            </a:r>
          </a:p>
          <a:p>
            <a:endParaRPr lang="en-US" dirty="0"/>
          </a:p>
          <a:p>
            <a:r>
              <a:rPr lang="en-US" dirty="0"/>
              <a:t>* Data stored in a disk is organized in pages or blocks. The block is the minimum unit of data that is transferred from the main memory to the permanent storage (e.g. a disk) and there is always a pointer associated with each block containing its physical location. This transfer is the most time-consuming one, so we do everything we can </a:t>
            </a:r>
            <a:r>
              <a:rPr lang="en-US" dirty="0" err="1"/>
              <a:t>iin</a:t>
            </a:r>
            <a:r>
              <a:rPr lang="en-US" dirty="0"/>
              <a:t> order to minimize the  number of such transfers.</a:t>
            </a:r>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1</a:t>
            </a:fld>
            <a:endParaRPr lang="en-US" altLang="el-GR"/>
          </a:p>
        </p:txBody>
      </p:sp>
    </p:spTree>
    <p:extLst>
      <p:ext uri="{BB962C8B-B14F-4D97-AF65-F5344CB8AC3E}">
        <p14:creationId xmlns:p14="http://schemas.microsoft.com/office/powerpoint/2010/main" val="465867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10</a:t>
            </a:fld>
            <a:endParaRPr lang="en-US" altLang="el-GR"/>
          </a:p>
        </p:txBody>
      </p:sp>
    </p:spTree>
    <p:extLst>
      <p:ext uri="{BB962C8B-B14F-4D97-AF65-F5344CB8AC3E}">
        <p14:creationId xmlns:p14="http://schemas.microsoft.com/office/powerpoint/2010/main" val="1217464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should notice that building and using an index in a database is done automatically, by the DBMS, not by us. We have just to issue a query/command like this (for the case of a Spatial Database) and then the rest is left to the DBMS.</a:t>
            </a:r>
          </a:p>
          <a:p>
            <a:r>
              <a:rPr lang="en-US" dirty="0"/>
              <a:t>Here we are telling the system to create an index (and give it a name, </a:t>
            </a:r>
            <a:r>
              <a:rPr lang="en-US" dirty="0" err="1"/>
              <a:t>zones_idx</a:t>
            </a:r>
            <a:r>
              <a:rPr lang="en-US" dirty="0"/>
              <a:t>) on table `zones` within the schema `network` using the method of Generalized index search tree (GIST).</a:t>
            </a:r>
          </a:p>
          <a:p>
            <a:r>
              <a:rPr lang="en-US" dirty="0"/>
              <a:t>But first let’s see how it works in a Relational Database.</a:t>
            </a:r>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2</a:t>
            </a:fld>
            <a:endParaRPr lang="en-US" altLang="el-GR"/>
          </a:p>
        </p:txBody>
      </p:sp>
    </p:spTree>
    <p:extLst>
      <p:ext uri="{BB962C8B-B14F-4D97-AF65-F5344CB8AC3E}">
        <p14:creationId xmlns:p14="http://schemas.microsoft.com/office/powerpoint/2010/main" val="62525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see the case of a Primary Index, that is an index created for the PK. Records are sorted in alphabetical or numerical order of the PK, Due to that, we built an index which is </a:t>
            </a:r>
            <a:r>
              <a:rPr lang="en-US" b="1" dirty="0"/>
              <a:t>sparse</a:t>
            </a:r>
            <a:r>
              <a:rPr lang="en-US" dirty="0"/>
              <a:t>, </a:t>
            </a:r>
            <a:r>
              <a:rPr lang="en-US" dirty="0" err="1"/>
              <a:t>ie</a:t>
            </a:r>
            <a:r>
              <a:rPr lang="en-US" dirty="0"/>
              <a:t>. only for the records being first in the respective blocks.</a:t>
            </a:r>
          </a:p>
          <a:p>
            <a:r>
              <a:rPr lang="en-US" dirty="0"/>
              <a:t>This is a block of data records (4 in this particular example) and this is a block of index entries (more than 4, of course, because the index records are usually much smaller than the data records).</a:t>
            </a:r>
          </a:p>
          <a:p>
            <a:r>
              <a:rPr lang="en-US" dirty="0"/>
              <a:t>If we are looking for a person called Alfred, for example, …</a:t>
            </a:r>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3</a:t>
            </a:fld>
            <a:endParaRPr lang="en-US" altLang="el-GR"/>
          </a:p>
        </p:txBody>
      </p:sp>
    </p:spTree>
    <p:extLst>
      <p:ext uri="{BB962C8B-B14F-4D97-AF65-F5344CB8AC3E}">
        <p14:creationId xmlns:p14="http://schemas.microsoft.com/office/powerpoint/2010/main" val="3481138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t>
            </a:r>
            <a:r>
              <a:rPr lang="en-US" b="1" dirty="0">
                <a:solidFill>
                  <a:srgbClr val="FF0000"/>
                </a:solidFill>
              </a:rPr>
              <a:t>secondary index </a:t>
            </a:r>
            <a:r>
              <a:rPr lang="en-US" dirty="0"/>
              <a:t>is build on a field of the table other than the PK. Usually, there is no sorting of the records according to that field. So we have to build a </a:t>
            </a:r>
            <a:r>
              <a:rPr lang="en-US" b="1" dirty="0">
                <a:solidFill>
                  <a:srgbClr val="FF0000"/>
                </a:solidFill>
              </a:rPr>
              <a:t>dense</a:t>
            </a:r>
            <a:r>
              <a:rPr lang="en-US" dirty="0">
                <a:solidFill>
                  <a:srgbClr val="FF0000"/>
                </a:solidFill>
              </a:rPr>
              <a:t> index</a:t>
            </a:r>
            <a:r>
              <a:rPr lang="en-US" dirty="0"/>
              <a:t>, containing an index record for each data record. Then, we sort the index table according to the respective field. etc.</a:t>
            </a:r>
          </a:p>
          <a:p>
            <a:r>
              <a:rPr lang="en-US" dirty="0"/>
              <a:t>…</a:t>
            </a:r>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4</a:t>
            </a:fld>
            <a:endParaRPr lang="en-US" altLang="el-GR"/>
          </a:p>
        </p:txBody>
      </p:sp>
    </p:spTree>
    <p:extLst>
      <p:ext uri="{BB962C8B-B14F-4D97-AF65-F5344CB8AC3E}">
        <p14:creationId xmlns:p14="http://schemas.microsoft.com/office/powerpoint/2010/main" val="972613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Multilevel indexes can be build for both, primary fields or secondary fields, with the first level being sparse or dense, respectively. After the first level, the index entries will be sorted, anyway, so sparse index tables follow, as in the example shown here… </a:t>
            </a:r>
          </a:p>
          <a:p>
            <a:r>
              <a:rPr lang="en-US" dirty="0"/>
              <a:t>This way, a logarithmic order of search complexity is approached. </a:t>
            </a:r>
          </a:p>
          <a:p>
            <a:r>
              <a:rPr lang="en-US" dirty="0"/>
              <a:t>We should notice that a binary search can be performed on a sorted index table. What is binary search? We go to the middle of the table and compare its value with the sought key value. According to the result of this comparison, we choose the first or the second half, respectively. Get  the middle of the selected half, compare the new value and continue this way until we locate the desired key.</a:t>
            </a:r>
          </a:p>
          <a:p>
            <a:endParaRPr lang="en-US" dirty="0"/>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5</a:t>
            </a:fld>
            <a:endParaRPr lang="en-US" altLang="el-GR"/>
          </a:p>
        </p:txBody>
      </p:sp>
    </p:spTree>
    <p:extLst>
      <p:ext uri="{BB962C8B-B14F-4D97-AF65-F5344CB8AC3E}">
        <p14:creationId xmlns:p14="http://schemas.microsoft.com/office/powerpoint/2010/main" val="3808914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ημερομηνίας 3"/>
          <p:cNvSpPr>
            <a:spLocks noGrp="1"/>
          </p:cNvSpPr>
          <p:nvPr>
            <p:ph type="dt" idx="10"/>
          </p:nvPr>
        </p:nvSpPr>
        <p:spPr/>
        <p:txBody>
          <a:bodyPr/>
          <a:lstStyle/>
          <a:p>
            <a:r>
              <a:rPr lang="en-US" altLang="el-GR"/>
              <a:t>Χωρικές Βάσεις Δεδομένων</a:t>
            </a:r>
          </a:p>
        </p:txBody>
      </p:sp>
      <p:sp>
        <p:nvSpPr>
          <p:cNvPr id="5" name="Θέση αριθμού διαφάνειας 4"/>
          <p:cNvSpPr>
            <a:spLocks noGrp="1"/>
          </p:cNvSpPr>
          <p:nvPr>
            <p:ph type="sldNum" sz="quarter" idx="11"/>
          </p:nvPr>
        </p:nvSpPr>
        <p:spPr/>
        <p:txBody>
          <a:bodyPr/>
          <a:lstStyle/>
          <a:p>
            <a:fld id="{BD5E32D8-27E8-4CDA-B4B3-863F6F39251B}" type="slidenum">
              <a:rPr lang="en-US" altLang="el-GR" smtClean="0"/>
              <a:pPr/>
              <a:t>6</a:t>
            </a:fld>
            <a:endParaRPr lang="en-US" altLang="el-GR"/>
          </a:p>
        </p:txBody>
      </p:sp>
    </p:spTree>
    <p:extLst>
      <p:ext uri="{BB962C8B-B14F-4D97-AF65-F5344CB8AC3E}">
        <p14:creationId xmlns:p14="http://schemas.microsoft.com/office/powerpoint/2010/main" val="1178975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ημερομηνίας 3"/>
          <p:cNvSpPr>
            <a:spLocks noGrp="1"/>
          </p:cNvSpPr>
          <p:nvPr>
            <p:ph type="dt" idx="10"/>
          </p:nvPr>
        </p:nvSpPr>
        <p:spPr/>
        <p:txBody>
          <a:bodyPr/>
          <a:lstStyle/>
          <a:p>
            <a:r>
              <a:rPr lang="en-US" altLang="el-GR"/>
              <a:t>Χωρικές Βάσεις Δεδομένων</a:t>
            </a:r>
          </a:p>
        </p:txBody>
      </p:sp>
      <p:sp>
        <p:nvSpPr>
          <p:cNvPr id="5" name="Θέση αριθμού διαφάνειας 4"/>
          <p:cNvSpPr>
            <a:spLocks noGrp="1"/>
          </p:cNvSpPr>
          <p:nvPr>
            <p:ph type="sldNum" sz="quarter" idx="11"/>
          </p:nvPr>
        </p:nvSpPr>
        <p:spPr/>
        <p:txBody>
          <a:bodyPr/>
          <a:lstStyle/>
          <a:p>
            <a:fld id="{BD5E32D8-27E8-4CDA-B4B3-863F6F39251B}" type="slidenum">
              <a:rPr lang="en-US" altLang="el-GR" smtClean="0"/>
              <a:pPr/>
              <a:t>7</a:t>
            </a:fld>
            <a:endParaRPr lang="en-US" altLang="el-GR"/>
          </a:p>
        </p:txBody>
      </p:sp>
    </p:spTree>
    <p:extLst>
      <p:ext uri="{BB962C8B-B14F-4D97-AF65-F5344CB8AC3E}">
        <p14:creationId xmlns:p14="http://schemas.microsoft.com/office/powerpoint/2010/main" val="2669093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problem with spatial objects? No way to sort them. So, we use approximations of them suitable for sorting somehow. Such approximations are the Minimum Bounding Boxes (MBB).</a:t>
            </a:r>
          </a:p>
          <a:p>
            <a:r>
              <a:rPr lang="en-US" dirty="0"/>
              <a:t>Using MBBs we can tell if an object is further east or west of another..</a:t>
            </a:r>
            <a:r>
              <a:rPr lang="el-GR" dirty="0"/>
              <a:t>. </a:t>
            </a:r>
            <a:r>
              <a:rPr lang="en-US" dirty="0"/>
              <a:t>Similarly, if it is further north or south</a:t>
            </a:r>
            <a:r>
              <a:rPr lang="el-GR" dirty="0"/>
              <a:t>, </a:t>
            </a:r>
            <a:r>
              <a:rPr lang="en-US" dirty="0"/>
              <a:t>by just comparing the coordinates of their two diagonal points of the respective MBBs.</a:t>
            </a:r>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8</a:t>
            </a:fld>
            <a:endParaRPr lang="en-US" altLang="el-GR"/>
          </a:p>
        </p:txBody>
      </p:sp>
    </p:spTree>
    <p:extLst>
      <p:ext uri="{BB962C8B-B14F-4D97-AF65-F5344CB8AC3E}">
        <p14:creationId xmlns:p14="http://schemas.microsoft.com/office/powerpoint/2010/main" val="2749599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ltLang="el-GR"/>
              <a:t>Χωρικές Βάσεις Δεδομένων</a:t>
            </a:r>
          </a:p>
        </p:txBody>
      </p:sp>
      <p:sp>
        <p:nvSpPr>
          <p:cNvPr id="5" name="Slide Number Placeholder 4"/>
          <p:cNvSpPr>
            <a:spLocks noGrp="1"/>
          </p:cNvSpPr>
          <p:nvPr>
            <p:ph type="sldNum" sz="quarter" idx="5"/>
          </p:nvPr>
        </p:nvSpPr>
        <p:spPr/>
        <p:txBody>
          <a:bodyPr/>
          <a:lstStyle/>
          <a:p>
            <a:fld id="{BD5E32D8-27E8-4CDA-B4B3-863F6F39251B}" type="slidenum">
              <a:rPr lang="en-US" altLang="el-GR" smtClean="0"/>
              <a:pPr/>
              <a:t>9</a:t>
            </a:fld>
            <a:endParaRPr lang="en-US" altLang="el-GR"/>
          </a:p>
        </p:txBody>
      </p:sp>
    </p:spTree>
    <p:extLst>
      <p:ext uri="{BB962C8B-B14F-4D97-AF65-F5344CB8AC3E}">
        <p14:creationId xmlns:p14="http://schemas.microsoft.com/office/powerpoint/2010/main" val="860020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Διαφάνεια τίτλου">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
        <p:nvSpPr>
          <p:cNvPr id="7" name="6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4126271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805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4797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1594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8764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563E713B-712D-433D-853E-8779744A04CD}"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2998389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63E713B-712D-433D-853E-8779744A04CD}"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3257618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563E713B-712D-433D-853E-8779744A04CD}"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1039410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563E713B-712D-433D-853E-8779744A04CD}" type="datetimeFigureOut">
              <a:rPr lang="el-GR" smtClean="0"/>
              <a:t>22/4/2024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35399237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563E713B-712D-433D-853E-8779744A04CD}" type="datetimeFigureOut">
              <a:rPr lang="el-GR" smtClean="0"/>
              <a:t>22/4/2024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19495710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563E713B-712D-433D-853E-8779744A04CD}" type="datetimeFigureOut">
              <a:rPr lang="el-GR" smtClean="0"/>
              <a:t>22/4/2024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165129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92919" y="457200"/>
            <a:ext cx="8229600" cy="868346"/>
          </a:xfrm>
        </p:spPr>
        <p:txBody>
          <a:bodyPr>
            <a:normAutofit/>
          </a:bodyPr>
          <a:lstStyle>
            <a:lvl1pPr>
              <a:defRPr sz="3600" b="1"/>
            </a:lvl1pPr>
          </a:lstStyle>
          <a:p>
            <a:r>
              <a:rPr lang="el-GR" dirty="0" err="1"/>
              <a:t>Kλικ</a:t>
            </a:r>
            <a:r>
              <a:rPr lang="el-GR" dirty="0"/>
              <a:t> για επεξεργασία του τίτλου</a:t>
            </a:r>
            <a:endParaRPr lang="en-US" dirty="0"/>
          </a:p>
        </p:txBody>
      </p:sp>
      <p:sp>
        <p:nvSpPr>
          <p:cNvPr id="3" name="2 - Θέση περιεχομένου"/>
          <p:cNvSpPr>
            <a:spLocks noGrp="1"/>
          </p:cNvSpPr>
          <p:nvPr>
            <p:ph idx="1"/>
          </p:nvPr>
        </p:nvSpPr>
        <p:spPr>
          <a:xfrm>
            <a:off x="457200" y="1500174"/>
            <a:ext cx="8229600" cy="4625989"/>
          </a:xfrm>
        </p:spPr>
        <p:txBody>
          <a:bodyPr>
            <a:normAutofit/>
          </a:bodyPr>
          <a:lstStyle>
            <a:lvl1pPr>
              <a:defRPr sz="2800"/>
            </a:lvl1pPr>
            <a:lvl2pPr>
              <a:defRPr sz="2400"/>
            </a:lvl2pPr>
            <a:lvl3pPr>
              <a:defRPr sz="2000"/>
            </a:lvl3pPr>
            <a:lvl4pPr>
              <a:defRPr sz="1800"/>
            </a:lvl4pPr>
            <a:lvl5pPr>
              <a:defRPr sz="1800"/>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3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
        <p:nvSpPr>
          <p:cNvPr id="8" name="7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662320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63E713B-712D-433D-853E-8779744A04CD}" type="datetimeFigureOut">
              <a:rPr lang="el-GR" smtClean="0"/>
              <a:t>22/4/2024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3082951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563E713B-712D-433D-853E-8779744A04CD}" type="datetimeFigureOut">
              <a:rPr lang="el-GR" smtClean="0"/>
              <a:t>22/4/2024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1305912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563E713B-712D-433D-853E-8779744A04CD}" type="datetimeFigureOut">
              <a:rPr lang="el-GR" smtClean="0"/>
              <a:t>22/4/2024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20526215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63E713B-712D-433D-853E-8779744A04CD}"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15701710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63E713B-712D-433D-853E-8779744A04CD}"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ED1B796-A8BD-4F58-B886-3773CA2157C7}" type="slidenum">
              <a:rPr lang="el-GR" smtClean="0"/>
              <a:t>‹#›</a:t>
            </a:fld>
            <a:endParaRPr lang="el-GR"/>
          </a:p>
        </p:txBody>
      </p:sp>
    </p:spTree>
    <p:extLst>
      <p:ext uri="{BB962C8B-B14F-4D97-AF65-F5344CB8AC3E}">
        <p14:creationId xmlns:p14="http://schemas.microsoft.com/office/powerpoint/2010/main" val="35443700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B081484A-1B35-494B-925B-1656BDDC08AB}"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9065632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81484A-1B35-494B-925B-1656BDDC08AB}"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6647059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B081484A-1B35-494B-925B-1656BDDC08AB}"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35802987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B081484A-1B35-494B-925B-1656BDDC08AB}" type="datetimeFigureOut">
              <a:rPr lang="el-GR" smtClean="0"/>
              <a:t>22/4/2024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12816288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B081484A-1B35-494B-925B-1656BDDC08AB}" type="datetimeFigureOut">
              <a:rPr lang="el-GR" smtClean="0"/>
              <a:t>22/4/2024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196872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533400"/>
            <a:ext cx="8229600" cy="868346"/>
          </a:xfrm>
        </p:spPr>
        <p:txBody>
          <a:bodyPr>
            <a:normAutofit/>
          </a:bodyPr>
          <a:lstStyle>
            <a:lvl1pPr>
              <a:defRPr sz="3600" b="1"/>
            </a:lvl1pPr>
          </a:lstStyle>
          <a:p>
            <a:r>
              <a:rPr lang="el-GR" dirty="0" err="1"/>
              <a:t>Kλικ</a:t>
            </a:r>
            <a:r>
              <a:rPr lang="el-GR" dirty="0"/>
              <a:t> για επεξεργασία του τίτλου</a:t>
            </a:r>
            <a:endParaRPr lang="en-US" dirty="0"/>
          </a:p>
        </p:txBody>
      </p:sp>
      <p:sp>
        <p:nvSpPr>
          <p:cNvPr id="3" name="2 - Θέση περιεχομένου"/>
          <p:cNvSpPr>
            <a:spLocks noGrp="1"/>
          </p:cNvSpPr>
          <p:nvPr>
            <p:ph idx="1"/>
          </p:nvPr>
        </p:nvSpPr>
        <p:spPr>
          <a:xfrm>
            <a:off x="457200" y="2000240"/>
            <a:ext cx="8229600" cy="4125923"/>
          </a:xfrm>
        </p:spPr>
        <p:txBody>
          <a:bodyPr>
            <a:normAutofit/>
          </a:bodyPr>
          <a:lstStyle>
            <a:lvl1pPr>
              <a:defRPr sz="2800"/>
            </a:lvl1pPr>
            <a:lvl2pPr>
              <a:defRPr sz="2400"/>
            </a:lvl2pPr>
            <a:lvl3pPr>
              <a:defRPr sz="2000"/>
            </a:lvl3pPr>
            <a:lvl4pPr>
              <a:defRPr sz="1800"/>
            </a:lvl4pPr>
            <a:lvl5pPr>
              <a:defRPr sz="1800"/>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3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
        <p:nvSpPr>
          <p:cNvPr id="8" name="7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9" name="18 - Θέση κειμένου"/>
          <p:cNvSpPr>
            <a:spLocks noGrp="1"/>
          </p:cNvSpPr>
          <p:nvPr>
            <p:ph type="body" sz="quarter" idx="13"/>
          </p:nvPr>
        </p:nvSpPr>
        <p:spPr>
          <a:xfrm>
            <a:off x="571500" y="1285875"/>
            <a:ext cx="7000896" cy="571500"/>
          </a:xfrm>
        </p:spPr>
        <p:txBody>
          <a:bodyPr>
            <a:normAutofit/>
          </a:bodyPr>
          <a:lstStyle>
            <a:lvl1pPr>
              <a:buNone/>
              <a:defRPr sz="2400" b="1" i="1" u="sng">
                <a:solidFill>
                  <a:schemeClr val="tx2">
                    <a:lumMod val="60000"/>
                    <a:lumOff val="40000"/>
                  </a:schemeClr>
                </a:solidFill>
              </a:defRPr>
            </a:lvl1pPr>
          </a:lstStyle>
          <a:p>
            <a:pPr lvl="0"/>
            <a:r>
              <a:rPr lang="el-GR" dirty="0" err="1"/>
              <a:t>Kλικ</a:t>
            </a:r>
            <a:r>
              <a:rPr lang="el-GR" dirty="0"/>
              <a:t> για επεξεργασία των στυλ του υποδείγματος</a:t>
            </a:r>
          </a:p>
        </p:txBody>
      </p:sp>
    </p:spTree>
    <p:extLst>
      <p:ext uri="{BB962C8B-B14F-4D97-AF65-F5344CB8AC3E}">
        <p14:creationId xmlns:p14="http://schemas.microsoft.com/office/powerpoint/2010/main" val="30253245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B081484A-1B35-494B-925B-1656BDDC08AB}" type="datetimeFigureOut">
              <a:rPr lang="el-GR" smtClean="0"/>
              <a:t>22/4/2024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7694347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081484A-1B35-494B-925B-1656BDDC08AB}" type="datetimeFigureOut">
              <a:rPr lang="el-GR" smtClean="0"/>
              <a:t>22/4/2024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8522938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B081484A-1B35-494B-925B-1656BDDC08AB}" type="datetimeFigureOut">
              <a:rPr lang="el-GR" smtClean="0"/>
              <a:t>22/4/2024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27679263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B081484A-1B35-494B-925B-1656BDDC08AB}" type="datetimeFigureOut">
              <a:rPr lang="el-GR" smtClean="0"/>
              <a:t>22/4/2024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28996010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81484A-1B35-494B-925B-1656BDDC08AB}"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3803313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081484A-1B35-494B-925B-1656BDDC08AB}" type="datetimeFigureOut">
              <a:rPr lang="el-GR" smtClean="0"/>
              <a:t>22/4/2024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0F67BA1-0D5E-458D-BAFA-91CE7B29AAFD}" type="slidenum">
              <a:rPr lang="el-GR" smtClean="0"/>
              <a:t>‹#›</a:t>
            </a:fld>
            <a:endParaRPr lang="el-GR"/>
          </a:p>
        </p:txBody>
      </p:sp>
    </p:spTree>
    <p:extLst>
      <p:ext uri="{BB962C8B-B14F-4D97-AF65-F5344CB8AC3E}">
        <p14:creationId xmlns:p14="http://schemas.microsoft.com/office/powerpoint/2010/main" val="178337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dirty="0">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092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2928934"/>
            <a:ext cx="7772400" cy="1362075"/>
          </a:xfrm>
        </p:spPr>
        <p:txBody>
          <a:bodyPr anchor="t">
            <a:normAutofit/>
          </a:bodyPr>
          <a:lstStyle>
            <a:lvl1pPr algn="l">
              <a:defRPr sz="3600" b="1" cap="all"/>
            </a:lvl1pPr>
          </a:lstStyle>
          <a:p>
            <a:r>
              <a:rPr lang="el-GR" dirty="0" err="1"/>
              <a:t>Kλικ</a:t>
            </a:r>
            <a:r>
              <a:rPr lang="el-GR" dirty="0"/>
              <a:t> για επεξεργασία του τίτλου</a:t>
            </a:r>
            <a:endParaRPr lang="en-US" dirty="0"/>
          </a:p>
        </p:txBody>
      </p:sp>
      <p:sp>
        <p:nvSpPr>
          <p:cNvPr id="3" name="2 - Θέση κειμένου"/>
          <p:cNvSpPr>
            <a:spLocks noGrp="1"/>
          </p:cNvSpPr>
          <p:nvPr>
            <p:ph type="body" idx="1"/>
          </p:nvPr>
        </p:nvSpPr>
        <p:spPr>
          <a:xfrm>
            <a:off x="785786" y="135729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err="1"/>
              <a:t>Kλικ</a:t>
            </a:r>
            <a:r>
              <a:rPr lang="el-GR" dirty="0"/>
              <a:t>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
        <p:nvSpPr>
          <p:cNvPr id="7" name="6 - Ορθογώνιο"/>
          <p:cNvSpPr/>
          <p:nvPr userDrawn="1"/>
        </p:nvSpPr>
        <p:spPr>
          <a:xfrm>
            <a:off x="785786" y="4000504"/>
            <a:ext cx="771530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336391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939784"/>
          </a:xfrm>
        </p:spPr>
        <p:txBody>
          <a:bodyPr>
            <a:normAutofit/>
          </a:bodyPr>
          <a:lstStyle>
            <a:lvl1pPr>
              <a:defRPr sz="3600" b="1"/>
            </a:lvl1pPr>
          </a:lstStyle>
          <a:p>
            <a:r>
              <a:rPr lang="el-GR" dirty="0" err="1"/>
              <a:t>Kλικ</a:t>
            </a:r>
            <a:r>
              <a:rPr lang="el-GR" dirty="0"/>
              <a:t> για επεξεργασία του τίτλου</a:t>
            </a:r>
            <a:endParaRPr lang="en-US" dirty="0"/>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
        <p:nvSpPr>
          <p:cNvPr id="9" name="8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608438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533400"/>
            <a:ext cx="8229600" cy="939784"/>
          </a:xfrm>
        </p:spPr>
        <p:txBody>
          <a:bodyPr/>
          <a:lstStyle>
            <a:lvl1pPr>
              <a:defRPr/>
            </a:lvl1pPr>
          </a:lstStyle>
          <a:p>
            <a:r>
              <a:rPr lang="el-GR" dirty="0" err="1"/>
              <a:t>Kλικ</a:t>
            </a:r>
            <a:r>
              <a:rPr lang="el-GR" dirty="0"/>
              <a:t> για επεξεργασία του τίτλου</a:t>
            </a:r>
            <a:endParaRPr lang="en-US" dirty="0"/>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6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300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92919" y="457200"/>
            <a:ext cx="8229600" cy="939784"/>
          </a:xfrm>
        </p:spPr>
        <p:txBody>
          <a:bodyPr>
            <a:normAutofit/>
          </a:bodyPr>
          <a:lstStyle>
            <a:lvl1pPr>
              <a:defRPr sz="3600" b="1"/>
            </a:lvl1pPr>
          </a:lstStyle>
          <a:p>
            <a:r>
              <a:rPr lang="el-GR" dirty="0" err="1"/>
              <a:t>Kλικ</a:t>
            </a:r>
            <a:r>
              <a:rPr lang="el-GR" dirty="0"/>
              <a:t> για επεξεργασία του τίτλου</a:t>
            </a:r>
            <a:endParaRPr lang="en-US" dirty="0"/>
          </a:p>
        </p:txBody>
      </p:sp>
      <p:sp>
        <p:nvSpPr>
          <p:cNvPr id="3" name="2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
        <p:nvSpPr>
          <p:cNvPr id="7" name="6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424812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679AB12-5B0C-4B2F-B65B-D72CBEA91904}" type="datetimeFigureOut">
              <a:rPr lang="en-US" smtClean="0">
                <a:solidFill>
                  <a:prstClr val="black">
                    <a:tint val="75000"/>
                  </a:prstClr>
                </a:solidFill>
              </a:rPr>
              <a:pPr/>
              <a:t>4/22/2024</a:t>
            </a:fld>
            <a:endParaRPr lang="en-US">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n-US">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77C13252-6CCA-4509-BEA8-88A3E346AD4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376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14728" y="400753"/>
            <a:ext cx="8229600" cy="939784"/>
          </a:xfrm>
          <a:prstGeom prst="rect">
            <a:avLst/>
          </a:prstGeom>
        </p:spPr>
        <p:txBody>
          <a:bodyPr vert="horz" lIns="91440" tIns="45720" rIns="91440" bIns="45720" rtlCol="0" anchor="ctr">
            <a:normAutofit/>
          </a:bodyPr>
          <a:lstStyle/>
          <a:p>
            <a:r>
              <a:rPr lang="el-GR" dirty="0" err="1"/>
              <a:t>Kλικ</a:t>
            </a:r>
            <a:r>
              <a:rPr lang="el-GR" dirty="0"/>
              <a:t> για επεξεργασία του τίτλου</a:t>
            </a:r>
            <a:endParaRPr lang="en-US" dirty="0"/>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679AB12-5B0C-4B2F-B65B-D72CBEA91904}" type="datetimeFigureOut">
              <a:rPr lang="en-US" smtClean="0">
                <a:solidFill>
                  <a:prstClr val="black">
                    <a:tint val="75000"/>
                  </a:prstClr>
                </a:solidFill>
                <a:latin typeface="Calibri"/>
              </a:rPr>
              <a:pPr fontAlgn="auto">
                <a:spcBef>
                  <a:spcPts val="0"/>
                </a:spcBef>
                <a:spcAft>
                  <a:spcPts val="0"/>
                </a:spcAft>
              </a:pPr>
              <a:t>4/22/2024</a:t>
            </a:fld>
            <a:endParaRPr lang="en-US" dirty="0">
              <a:solidFill>
                <a:prstClr val="black">
                  <a:tint val="75000"/>
                </a:prstClr>
              </a:solidFill>
              <a:latin typeface="Calibri"/>
            </a:endParaRP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7C13252-6CCA-4509-BEA8-88A3E346AD4E}"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8" name="7 - Στρογγυλεμένο ορθογώνιο"/>
          <p:cNvSpPr/>
          <p:nvPr userDrawn="1"/>
        </p:nvSpPr>
        <p:spPr>
          <a:xfrm>
            <a:off x="285720" y="214290"/>
            <a:ext cx="8643998" cy="6500858"/>
          </a:xfrm>
          <a:prstGeom prst="roundRect">
            <a:avLst>
              <a:gd name="adj" fmla="val 5232"/>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pic>
        <p:nvPicPr>
          <p:cNvPr id="9" name="7 - Εικόνα" descr="pyrforos-40%.jpg"/>
          <p:cNvPicPr>
            <a:picLocks noChangeAspect="1"/>
          </p:cNvPicPr>
          <p:nvPr userDrawn="1"/>
        </p:nvPicPr>
        <p:blipFill>
          <a:blip r:embed="rId15" cstate="print"/>
          <a:stretch>
            <a:fillRect/>
          </a:stretch>
        </p:blipFill>
        <p:spPr>
          <a:xfrm>
            <a:off x="381000" y="299669"/>
            <a:ext cx="571500" cy="571500"/>
          </a:xfrm>
          <a:prstGeom prst="rect">
            <a:avLst/>
          </a:prstGeom>
        </p:spPr>
      </p:pic>
      <p:sp>
        <p:nvSpPr>
          <p:cNvPr id="10" name="8 - TextBox"/>
          <p:cNvSpPr txBox="1"/>
          <p:nvPr userDrawn="1"/>
        </p:nvSpPr>
        <p:spPr>
          <a:xfrm>
            <a:off x="1000100" y="246865"/>
            <a:ext cx="5220788" cy="307777"/>
          </a:xfrm>
          <a:prstGeom prst="rect">
            <a:avLst/>
          </a:prstGeom>
          <a:noFill/>
        </p:spPr>
        <p:txBody>
          <a:bodyPr wrap="none" rtlCol="0">
            <a:spAutoFit/>
          </a:bodyPr>
          <a:lstStyle/>
          <a:p>
            <a:pPr algn="l" fontAlgn="auto">
              <a:spcBef>
                <a:spcPts val="0"/>
              </a:spcBef>
              <a:spcAft>
                <a:spcPts val="0"/>
              </a:spcAft>
            </a:pPr>
            <a:r>
              <a:rPr lang="en-US" sz="1400" dirty="0">
                <a:solidFill>
                  <a:schemeClr val="bg1">
                    <a:lumMod val="75000"/>
                  </a:schemeClr>
                </a:solidFill>
                <a:latin typeface="Calibri"/>
              </a:rPr>
              <a:t>INTERDEPARTMENTAL POSTGRADUATE COURSE IN GEOINFORMATICS</a:t>
            </a:r>
          </a:p>
        </p:txBody>
      </p:sp>
      <p:sp>
        <p:nvSpPr>
          <p:cNvPr id="11" name="6 - Ορθογώνιο"/>
          <p:cNvSpPr/>
          <p:nvPr userDrawn="1"/>
        </p:nvSpPr>
        <p:spPr>
          <a:xfrm>
            <a:off x="750067" y="1295400"/>
            <a:ext cx="771530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18811711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E713B-712D-433D-853E-8779744A04CD}" type="datetimeFigureOut">
              <a:rPr lang="el-GR" smtClean="0"/>
              <a:t>22/4/2024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1B796-A8BD-4F58-B886-3773CA2157C7}" type="slidenum">
              <a:rPr lang="el-GR" smtClean="0"/>
              <a:t>‹#›</a:t>
            </a:fld>
            <a:endParaRPr lang="el-GR"/>
          </a:p>
        </p:txBody>
      </p:sp>
    </p:spTree>
    <p:extLst>
      <p:ext uri="{BB962C8B-B14F-4D97-AF65-F5344CB8AC3E}">
        <p14:creationId xmlns:p14="http://schemas.microsoft.com/office/powerpoint/2010/main" val="205665740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1484A-1B35-494B-925B-1656BDDC08AB}" type="datetimeFigureOut">
              <a:rPr lang="el-GR" smtClean="0"/>
              <a:t>22/4/2024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67BA1-0D5E-458D-BAFA-91CE7B29AAFD}" type="slidenum">
              <a:rPr lang="el-GR" smtClean="0"/>
              <a:t>‹#›</a:t>
            </a:fld>
            <a:endParaRPr lang="el-GR"/>
          </a:p>
        </p:txBody>
      </p:sp>
      <p:pic>
        <p:nvPicPr>
          <p:cNvPr id="7" name="7 - Εικόνα" descr="pyrforos-40%.jpg"/>
          <p:cNvPicPr>
            <a:picLocks noChangeAspect="1"/>
          </p:cNvPicPr>
          <p:nvPr userDrawn="1"/>
        </p:nvPicPr>
        <p:blipFill>
          <a:blip r:embed="rId13" cstate="print"/>
          <a:stretch>
            <a:fillRect/>
          </a:stretch>
        </p:blipFill>
        <p:spPr>
          <a:xfrm>
            <a:off x="228600" y="87781"/>
            <a:ext cx="571500" cy="571500"/>
          </a:xfrm>
          <a:prstGeom prst="rect">
            <a:avLst/>
          </a:prstGeom>
        </p:spPr>
      </p:pic>
      <p:sp>
        <p:nvSpPr>
          <p:cNvPr id="8" name="8 - TextBox"/>
          <p:cNvSpPr txBox="1"/>
          <p:nvPr userDrawn="1"/>
        </p:nvSpPr>
        <p:spPr>
          <a:xfrm>
            <a:off x="847700" y="34977"/>
            <a:ext cx="4434291" cy="338554"/>
          </a:xfrm>
          <a:prstGeom prst="rect">
            <a:avLst/>
          </a:prstGeom>
          <a:noFill/>
        </p:spPr>
        <p:txBody>
          <a:bodyPr wrap="none" rtlCol="0">
            <a:spAutoFit/>
          </a:bodyPr>
          <a:lstStyle/>
          <a:p>
            <a:pPr algn="l" fontAlgn="auto">
              <a:spcBef>
                <a:spcPts val="0"/>
              </a:spcBef>
              <a:spcAft>
                <a:spcPts val="0"/>
              </a:spcAft>
            </a:pPr>
            <a:r>
              <a:rPr lang="el-GR" sz="1600" dirty="0">
                <a:solidFill>
                  <a:prstClr val="black"/>
                </a:solidFill>
                <a:latin typeface="Calibri"/>
              </a:rPr>
              <a:t>ΜΕΤΑΠΤΥΧΙΑΚΟ ΠΡΟΓΡΑΜΜΑ  </a:t>
            </a:r>
            <a:r>
              <a:rPr lang="el-GR" sz="1600" b="1" dirty="0">
                <a:solidFill>
                  <a:prstClr val="black"/>
                </a:solidFill>
                <a:latin typeface="Calibri"/>
              </a:rPr>
              <a:t>ΓΕΩΠΛΗΡΟΦΟΡΙΚΗ</a:t>
            </a:r>
            <a:endParaRPr lang="en-US" sz="1600" dirty="0">
              <a:solidFill>
                <a:prstClr val="black"/>
              </a:solidFill>
              <a:latin typeface="Calibri"/>
            </a:endParaRPr>
          </a:p>
        </p:txBody>
      </p:sp>
    </p:spTree>
    <p:extLst>
      <p:ext uri="{BB962C8B-B14F-4D97-AF65-F5344CB8AC3E}">
        <p14:creationId xmlns:p14="http://schemas.microsoft.com/office/powerpoint/2010/main" val="226762846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idx="4294967295"/>
          </p:nvPr>
        </p:nvSpPr>
        <p:spPr>
          <a:xfrm>
            <a:off x="721519" y="228600"/>
            <a:ext cx="7772400" cy="1327149"/>
          </a:xfrm>
        </p:spPr>
        <p:txBody>
          <a:bodyPr>
            <a:normAutofit/>
          </a:bodyPr>
          <a:lstStyle/>
          <a:p>
            <a:r>
              <a:rPr lang="en-US" dirty="0"/>
              <a:t>Spatial Databases</a:t>
            </a:r>
          </a:p>
        </p:txBody>
      </p:sp>
      <p:sp>
        <p:nvSpPr>
          <p:cNvPr id="3" name="2 - Υπότιτλος"/>
          <p:cNvSpPr>
            <a:spLocks noGrp="1"/>
          </p:cNvSpPr>
          <p:nvPr>
            <p:ph type="subTitle" idx="4294967295"/>
          </p:nvPr>
        </p:nvSpPr>
        <p:spPr>
          <a:xfrm>
            <a:off x="757079" y="2286000"/>
            <a:ext cx="7467599" cy="1143000"/>
          </a:xfrm>
        </p:spPr>
        <p:txBody>
          <a:bodyPr>
            <a:noAutofit/>
          </a:bodyPr>
          <a:lstStyle/>
          <a:p>
            <a:pPr marL="0" indent="0" algn="ctr">
              <a:buNone/>
            </a:pPr>
            <a:r>
              <a:rPr lang="en-US" sz="4000" b="1" i="1" dirty="0">
                <a:solidFill>
                  <a:srgbClr val="1A0BDF"/>
                </a:solidFill>
              </a:rPr>
              <a:t>About Indexes in the Databases</a:t>
            </a:r>
            <a:endParaRPr lang="el-GR" sz="4000" b="1" i="1" dirty="0">
              <a:solidFill>
                <a:srgbClr val="1A0BDF"/>
              </a:solidFill>
            </a:endParaRPr>
          </a:p>
        </p:txBody>
      </p:sp>
      <p:sp>
        <p:nvSpPr>
          <p:cNvPr id="7" name="6 - Ορθογώνιο"/>
          <p:cNvSpPr/>
          <p:nvPr/>
        </p:nvSpPr>
        <p:spPr>
          <a:xfrm>
            <a:off x="1071538" y="4714884"/>
            <a:ext cx="707236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3442257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Resources</a:t>
            </a:r>
            <a:endParaRPr lang="el-GR" dirty="0"/>
          </a:p>
        </p:txBody>
      </p:sp>
      <p:sp>
        <p:nvSpPr>
          <p:cNvPr id="3" name="Θέση περιεχομένου 2"/>
          <p:cNvSpPr>
            <a:spLocks noGrp="1"/>
          </p:cNvSpPr>
          <p:nvPr>
            <p:ph idx="1"/>
          </p:nvPr>
        </p:nvSpPr>
        <p:spPr>
          <a:xfrm>
            <a:off x="457200" y="1752600"/>
            <a:ext cx="8229600" cy="4373563"/>
          </a:xfrm>
        </p:spPr>
        <p:txBody>
          <a:bodyPr>
            <a:normAutofit/>
          </a:bodyPr>
          <a:lstStyle/>
          <a:p>
            <a:r>
              <a:rPr lang="el-GR" sz="2400" dirty="0"/>
              <a:t>[1]</a:t>
            </a:r>
            <a:r>
              <a:rPr lang="en-GB" sz="2400" dirty="0"/>
              <a:t>,</a:t>
            </a:r>
            <a:r>
              <a:rPr lang="el-GR" sz="2400" dirty="0"/>
              <a:t>  </a:t>
            </a:r>
            <a:r>
              <a:rPr lang="en-GB" sz="2400" dirty="0"/>
              <a:t>Chapter 18 (Indexing Structures for Files)</a:t>
            </a:r>
          </a:p>
          <a:p>
            <a:r>
              <a:rPr lang="en-GB" sz="2400" dirty="0"/>
              <a:t>[2],  Chapter 6   (Spatial Access Methods)</a:t>
            </a:r>
          </a:p>
          <a:p>
            <a:r>
              <a:rPr lang="en-GB" sz="2400" dirty="0"/>
              <a:t>[3], </a:t>
            </a:r>
            <a:r>
              <a:rPr lang="en-US" sz="2400" u="sng" dirty="0"/>
              <a:t>R-Trees: A Dynamic Index Structure</a:t>
            </a:r>
            <a:r>
              <a:rPr lang="el-GR" sz="2400" u="sng" dirty="0"/>
              <a:t> </a:t>
            </a:r>
            <a:r>
              <a:rPr lang="en-US" sz="2400" u="sng" dirty="0"/>
              <a:t>for</a:t>
            </a:r>
            <a:r>
              <a:rPr lang="el-GR" sz="2400" u="sng" dirty="0"/>
              <a:t> </a:t>
            </a:r>
            <a:r>
              <a:rPr lang="en-US" sz="2400" u="sng" dirty="0"/>
              <a:t>Spatial Searching</a:t>
            </a:r>
            <a:endParaRPr lang="en-GB" sz="2400" dirty="0"/>
          </a:p>
          <a:p>
            <a:r>
              <a:rPr lang="en-GB" sz="2400" dirty="0"/>
              <a:t>[4], </a:t>
            </a:r>
            <a:r>
              <a:rPr lang="en-US" sz="2400" dirty="0"/>
              <a:t>R-trees</a:t>
            </a:r>
            <a:endParaRPr lang="el-GR" sz="2400" dirty="0"/>
          </a:p>
        </p:txBody>
      </p:sp>
    </p:spTree>
    <p:extLst>
      <p:ext uri="{BB962C8B-B14F-4D97-AF65-F5344CB8AC3E}">
        <p14:creationId xmlns:p14="http://schemas.microsoft.com/office/powerpoint/2010/main" val="57596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Bibliography</a:t>
            </a:r>
            <a:endParaRPr lang="el-GR" dirty="0"/>
          </a:p>
        </p:txBody>
      </p:sp>
      <p:sp>
        <p:nvSpPr>
          <p:cNvPr id="3" name="Θέση περιεχομένου 2"/>
          <p:cNvSpPr>
            <a:spLocks noGrp="1"/>
          </p:cNvSpPr>
          <p:nvPr>
            <p:ph idx="1"/>
          </p:nvPr>
        </p:nvSpPr>
        <p:spPr>
          <a:xfrm>
            <a:off x="685800" y="1500174"/>
            <a:ext cx="7620000" cy="5357826"/>
          </a:xfrm>
        </p:spPr>
        <p:txBody>
          <a:bodyPr>
            <a:normAutofit/>
          </a:bodyPr>
          <a:lstStyle/>
          <a:p>
            <a:pPr marL="0" indent="0">
              <a:buNone/>
            </a:pPr>
            <a:r>
              <a:rPr lang="en-US" sz="2000" i="1" u="sng" dirty="0">
                <a:solidFill>
                  <a:srgbClr val="1A0BDF"/>
                </a:solidFill>
              </a:rPr>
              <a:t>Books</a:t>
            </a:r>
            <a:endParaRPr lang="el-GR" sz="2000" i="1" u="sng" dirty="0">
              <a:solidFill>
                <a:srgbClr val="1A0BDF"/>
              </a:solidFill>
            </a:endParaRPr>
          </a:p>
          <a:p>
            <a:pPr>
              <a:buNone/>
            </a:pPr>
            <a:r>
              <a:rPr lang="en-GB" sz="2000" dirty="0"/>
              <a:t>[1] </a:t>
            </a:r>
            <a:r>
              <a:rPr lang="en-GB" sz="2000" dirty="0" err="1"/>
              <a:t>Elmasri</a:t>
            </a:r>
            <a:r>
              <a:rPr lang="en-GB" sz="2000" dirty="0"/>
              <a:t>, Navathe, </a:t>
            </a:r>
            <a:r>
              <a:rPr lang="en-GB" sz="2000" i="1" u="sng" dirty="0"/>
              <a:t>Fundamentals of Database Systems</a:t>
            </a:r>
            <a:r>
              <a:rPr lang="en-GB" sz="2000" i="1" dirty="0"/>
              <a:t>, </a:t>
            </a:r>
            <a:r>
              <a:rPr lang="en-GB" sz="2000" dirty="0"/>
              <a:t>6</a:t>
            </a:r>
            <a:r>
              <a:rPr lang="en-GB" sz="2000" baseline="30000" dirty="0"/>
              <a:t>th</a:t>
            </a:r>
            <a:r>
              <a:rPr lang="en-GB" sz="2000" dirty="0"/>
              <a:t> edition, Addison-Wesley, 2011</a:t>
            </a:r>
            <a:endParaRPr lang="el-GR" sz="2000" dirty="0"/>
          </a:p>
          <a:p>
            <a:pPr marL="355600" indent="-355600">
              <a:buNone/>
            </a:pPr>
            <a:r>
              <a:rPr lang="en-US" sz="2000" dirty="0"/>
              <a:t>[2]Philippe </a:t>
            </a:r>
            <a:r>
              <a:rPr lang="en-US" sz="2000" dirty="0" err="1"/>
              <a:t>Rigaux</a:t>
            </a:r>
            <a:r>
              <a:rPr lang="en-US" sz="2000" dirty="0"/>
              <a:t>, Michel Scholl, Agnes </a:t>
            </a:r>
            <a:r>
              <a:rPr lang="en-US" sz="2000" dirty="0" err="1"/>
              <a:t>Voisard</a:t>
            </a:r>
            <a:r>
              <a:rPr lang="en-US" sz="2000" dirty="0"/>
              <a:t>, </a:t>
            </a:r>
            <a:r>
              <a:rPr lang="en-US" sz="2000" i="1" u="sng" dirty="0"/>
              <a:t>Spatial</a:t>
            </a:r>
            <a:r>
              <a:rPr lang="el-GR" sz="2000" i="1" u="sng" dirty="0"/>
              <a:t> </a:t>
            </a:r>
            <a:r>
              <a:rPr lang="en-US" sz="2000" i="1" u="sng" dirty="0"/>
              <a:t>Databases –With</a:t>
            </a:r>
            <a:r>
              <a:rPr lang="el-GR" sz="2000" i="1" u="sng" dirty="0"/>
              <a:t> </a:t>
            </a:r>
            <a:r>
              <a:rPr lang="en-US" sz="2000" i="1" u="sng" dirty="0"/>
              <a:t>Applications</a:t>
            </a:r>
            <a:r>
              <a:rPr lang="el-GR" sz="2000" i="1" u="sng" dirty="0"/>
              <a:t> </a:t>
            </a:r>
            <a:r>
              <a:rPr lang="en-US" sz="2000" i="1" u="sng" dirty="0"/>
              <a:t>to</a:t>
            </a:r>
            <a:r>
              <a:rPr lang="el-GR" sz="2000" i="1" u="sng" dirty="0"/>
              <a:t> </a:t>
            </a:r>
            <a:r>
              <a:rPr lang="en-US" sz="2000" i="1" u="sng" dirty="0"/>
              <a:t>GIS</a:t>
            </a:r>
            <a:r>
              <a:rPr lang="en-US" sz="2000" dirty="0"/>
              <a:t>, Morgan Kaufmann, 200</a:t>
            </a:r>
            <a:r>
              <a:rPr lang="el-GR" sz="2000" dirty="0"/>
              <a:t>2</a:t>
            </a:r>
            <a:r>
              <a:rPr lang="en-US" sz="2000" dirty="0"/>
              <a:t>, pp. 23</a:t>
            </a:r>
            <a:r>
              <a:rPr lang="el-GR" sz="2000" dirty="0"/>
              <a:t>7</a:t>
            </a:r>
            <a:r>
              <a:rPr lang="en-US" sz="2000" dirty="0"/>
              <a:t>-257</a:t>
            </a:r>
            <a:endParaRPr lang="el-GR" sz="2000" dirty="0"/>
          </a:p>
          <a:p>
            <a:pPr marL="0" indent="0">
              <a:buNone/>
            </a:pPr>
            <a:r>
              <a:rPr lang="en-US" sz="2000" dirty="0"/>
              <a:t> </a:t>
            </a:r>
            <a:r>
              <a:rPr lang="en-US" sz="2000" i="1" u="sng" dirty="0">
                <a:solidFill>
                  <a:srgbClr val="1A0BDF"/>
                </a:solidFill>
              </a:rPr>
              <a:t>Articles</a:t>
            </a:r>
          </a:p>
          <a:p>
            <a:pPr marL="355600" indent="-355600">
              <a:buNone/>
            </a:pPr>
            <a:r>
              <a:rPr lang="en-US" sz="2000" dirty="0"/>
              <a:t>[3] A. </a:t>
            </a:r>
            <a:r>
              <a:rPr lang="en-US" sz="2000" dirty="0" err="1"/>
              <a:t>Guttman</a:t>
            </a:r>
            <a:r>
              <a:rPr lang="en-US" sz="2000" dirty="0"/>
              <a:t>,</a:t>
            </a:r>
            <a:r>
              <a:rPr lang="el-GR" sz="2000" dirty="0"/>
              <a:t> </a:t>
            </a:r>
            <a:r>
              <a:rPr lang="en-US" sz="2000" u="sng" dirty="0"/>
              <a:t>R-Trees: A Dynamic Index Structure</a:t>
            </a:r>
            <a:r>
              <a:rPr lang="el-GR" sz="2000" u="sng" dirty="0"/>
              <a:t> </a:t>
            </a:r>
            <a:r>
              <a:rPr lang="en-US" sz="2000" u="sng" dirty="0"/>
              <a:t>for</a:t>
            </a:r>
            <a:r>
              <a:rPr lang="el-GR" sz="2000" u="sng" dirty="0"/>
              <a:t> </a:t>
            </a:r>
            <a:r>
              <a:rPr lang="en-US" sz="2000" u="sng" dirty="0"/>
              <a:t>Spatial Searching</a:t>
            </a:r>
            <a:r>
              <a:rPr lang="en-US" sz="2000" dirty="0"/>
              <a:t>, In: </a:t>
            </a:r>
            <a:r>
              <a:rPr lang="en-US" sz="2000" i="1" dirty="0"/>
              <a:t>Proc. ACM SIGMOD Intl. </a:t>
            </a:r>
            <a:r>
              <a:rPr lang="en-US" sz="2000" i="1" dirty="0" err="1"/>
              <a:t>Symp</a:t>
            </a:r>
            <a:r>
              <a:rPr lang="en-US" sz="2000" i="1" dirty="0"/>
              <a:t>. on the</a:t>
            </a:r>
            <a:r>
              <a:rPr lang="el-GR" sz="2000" i="1" dirty="0"/>
              <a:t> </a:t>
            </a:r>
            <a:r>
              <a:rPr lang="en-US" sz="2000" i="1" dirty="0"/>
              <a:t>Management of</a:t>
            </a:r>
            <a:r>
              <a:rPr lang="el-GR" sz="2000" i="1" dirty="0"/>
              <a:t> </a:t>
            </a:r>
            <a:r>
              <a:rPr lang="en-US" sz="2000" i="1" dirty="0"/>
              <a:t>Data, 1984, pp. 45-57</a:t>
            </a:r>
          </a:p>
          <a:p>
            <a:pPr marL="355600" indent="-355600">
              <a:buNone/>
            </a:pPr>
            <a:r>
              <a:rPr lang="en-US" sz="2000" dirty="0"/>
              <a:t> </a:t>
            </a:r>
            <a:r>
              <a:rPr lang="en-US" sz="2000" i="1" u="sng" dirty="0">
                <a:solidFill>
                  <a:srgbClr val="1A0BDF"/>
                </a:solidFill>
              </a:rPr>
              <a:t>Lectures</a:t>
            </a:r>
            <a:endParaRPr lang="el-GR" sz="2000" i="1" u="sng" dirty="0">
              <a:solidFill>
                <a:srgbClr val="1A0BDF"/>
              </a:solidFill>
            </a:endParaRPr>
          </a:p>
          <a:p>
            <a:pPr marL="355600" indent="-355600">
              <a:buNone/>
            </a:pPr>
            <a:r>
              <a:rPr lang="el-GR" sz="2000" dirty="0"/>
              <a:t>[4]</a:t>
            </a:r>
            <a:r>
              <a:rPr lang="en-US" sz="2000" dirty="0"/>
              <a:t> geodatabase_TUB_Lect11-Index_Rtree</a:t>
            </a:r>
            <a:r>
              <a:rPr lang="el-GR" sz="2000" dirty="0"/>
              <a:t>.</a:t>
            </a:r>
            <a:r>
              <a:rPr lang="en-GB" sz="2000" dirty="0"/>
              <a:t>pdf  (</a:t>
            </a:r>
            <a:r>
              <a:rPr lang="en-GB" sz="2000" i="1" dirty="0">
                <a:solidFill>
                  <a:srgbClr val="1A0BDF"/>
                </a:solidFill>
              </a:rPr>
              <a:t>course</a:t>
            </a:r>
            <a:r>
              <a:rPr lang="en-GB" sz="2000" dirty="0"/>
              <a:t> </a:t>
            </a:r>
            <a:r>
              <a:rPr lang="en-GB" sz="2000" i="1" dirty="0">
                <a:solidFill>
                  <a:srgbClr val="1A0BDF"/>
                </a:solidFill>
              </a:rPr>
              <a:t>site</a:t>
            </a:r>
            <a:r>
              <a:rPr lang="el-GR" sz="2000" dirty="0"/>
              <a:t>)</a:t>
            </a:r>
            <a:endParaRPr lang="el-GR" sz="2000" i="1" dirty="0"/>
          </a:p>
        </p:txBody>
      </p:sp>
    </p:spTree>
    <p:extLst>
      <p:ext uri="{BB962C8B-B14F-4D97-AF65-F5344CB8AC3E}">
        <p14:creationId xmlns:p14="http://schemas.microsoft.com/office/powerpoint/2010/main" val="3265444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main question</a:t>
            </a:r>
            <a:endParaRPr lang="el-GR" dirty="0"/>
          </a:p>
        </p:txBody>
      </p:sp>
      <p:sp>
        <p:nvSpPr>
          <p:cNvPr id="3" name="Ορθογώνιο 2"/>
          <p:cNvSpPr/>
          <p:nvPr/>
        </p:nvSpPr>
        <p:spPr>
          <a:xfrm>
            <a:off x="719528" y="2743200"/>
            <a:ext cx="7620000" cy="1354217"/>
          </a:xfrm>
          <a:prstGeom prst="rect">
            <a:avLst/>
          </a:prstGeom>
        </p:spPr>
        <p:txBody>
          <a:bodyPr wrap="square">
            <a:spAutoFit/>
          </a:bodyPr>
          <a:lstStyle/>
          <a:p>
            <a:pPr algn="ctr"/>
            <a:r>
              <a:rPr lang="en-US" sz="2800" b="1" dirty="0">
                <a:solidFill>
                  <a:srgbClr val="1A0BDF"/>
                </a:solidFill>
                <a:latin typeface="+mn-lt"/>
              </a:rPr>
              <a:t>What does a query like the following do</a:t>
            </a:r>
            <a:r>
              <a:rPr lang="el-GR" sz="2800" b="1" dirty="0">
                <a:solidFill>
                  <a:srgbClr val="1A0BDF"/>
                </a:solidFill>
                <a:latin typeface="+mn-lt"/>
              </a:rPr>
              <a:t>?</a:t>
            </a:r>
          </a:p>
          <a:p>
            <a:pPr algn="ctr"/>
            <a:endParaRPr lang="el-GR" dirty="0">
              <a:latin typeface="+mn-lt"/>
            </a:endParaRPr>
          </a:p>
          <a:p>
            <a:pPr algn="ctr"/>
            <a:r>
              <a:rPr lang="en-US" dirty="0">
                <a:latin typeface="Courier New" panose="02070309020205020404" pitchFamily="49" charset="0"/>
                <a:cs typeface="Courier New" panose="02070309020205020404" pitchFamily="49" charset="0"/>
              </a:rPr>
              <a:t>CREATE INDEX </a:t>
            </a:r>
            <a:r>
              <a:rPr lang="en-US" dirty="0" err="1">
                <a:latin typeface="Courier New" panose="02070309020205020404" pitchFamily="49" charset="0"/>
                <a:cs typeface="Courier New" panose="02070309020205020404" pitchFamily="49" charset="0"/>
              </a:rPr>
              <a:t>zones_idx</a:t>
            </a:r>
            <a:r>
              <a:rPr lang="en-US" dirty="0">
                <a:latin typeface="Courier New" panose="02070309020205020404" pitchFamily="49" charset="0"/>
                <a:cs typeface="Courier New" panose="02070309020205020404" pitchFamily="49" charset="0"/>
              </a:rPr>
              <a:t> ON </a:t>
            </a:r>
            <a:r>
              <a:rPr lang="en-US" dirty="0" err="1">
                <a:latin typeface="Courier New" panose="02070309020205020404" pitchFamily="49" charset="0"/>
                <a:cs typeface="Courier New" panose="02070309020205020404" pitchFamily="49" charset="0"/>
              </a:rPr>
              <a:t>network.zones</a:t>
            </a:r>
            <a:r>
              <a:rPr lang="en-US" dirty="0">
                <a:latin typeface="Courier New" panose="02070309020205020404" pitchFamily="49" charset="0"/>
                <a:cs typeface="Courier New" panose="02070309020205020404" pitchFamily="49" charset="0"/>
              </a:rPr>
              <a:t> </a:t>
            </a:r>
            <a:endParaRPr lang="el-GR" dirty="0">
              <a:latin typeface="Courier New" panose="02070309020205020404" pitchFamily="49" charset="0"/>
              <a:cs typeface="Courier New" panose="02070309020205020404" pitchFamily="49" charset="0"/>
            </a:endParaRPr>
          </a:p>
          <a:p>
            <a:pPr algn="ctr"/>
            <a:r>
              <a:rPr lang="en-US" dirty="0">
                <a:latin typeface="Courier New" panose="02070309020205020404" pitchFamily="49" charset="0"/>
                <a:cs typeface="Courier New" panose="02070309020205020404" pitchFamily="49" charset="0"/>
              </a:rPr>
              <a:t>USING GIST (sector);</a:t>
            </a:r>
            <a:endParaRPr lang="el-GR"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833916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solidFill>
                  <a:srgbClr val="FF0000"/>
                </a:solidFill>
              </a:rPr>
              <a:t>Primary indexes in Relational Db systems</a:t>
            </a:r>
            <a:endParaRPr lang="el-GR" sz="3100"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9961" y="1479430"/>
            <a:ext cx="5295900" cy="494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Ομάδα 7"/>
          <p:cNvGrpSpPr/>
          <p:nvPr/>
        </p:nvGrpSpPr>
        <p:grpSpPr>
          <a:xfrm>
            <a:off x="3193817" y="1774567"/>
            <a:ext cx="5590710" cy="870466"/>
            <a:chOff x="3251440" y="1720334"/>
            <a:chExt cx="5590710" cy="870466"/>
          </a:xfrm>
        </p:grpSpPr>
        <p:sp>
          <p:nvSpPr>
            <p:cNvPr id="4" name="Ορθογώνιο 3"/>
            <p:cNvSpPr/>
            <p:nvPr/>
          </p:nvSpPr>
          <p:spPr>
            <a:xfrm>
              <a:off x="3251440" y="1828800"/>
              <a:ext cx="2400300" cy="7620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 name="Ευθύγραμμο βέλος σύνδεσης 5"/>
            <p:cNvCxnSpPr/>
            <p:nvPr/>
          </p:nvCxnSpPr>
          <p:spPr>
            <a:xfrm flipH="1">
              <a:off x="5651740" y="1905000"/>
              <a:ext cx="368060" cy="76200"/>
            </a:xfrm>
            <a:prstGeom prst="straightConnector1">
              <a:avLst/>
            </a:prstGeom>
            <a:ln w="127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943600" y="1720334"/>
              <a:ext cx="2898550" cy="307777"/>
            </a:xfrm>
            <a:prstGeom prst="rect">
              <a:avLst/>
            </a:prstGeom>
            <a:noFill/>
          </p:spPr>
          <p:txBody>
            <a:bodyPr wrap="none" rtlCol="0">
              <a:spAutoFit/>
            </a:bodyPr>
            <a:lstStyle/>
            <a:p>
              <a:pPr algn="l"/>
              <a:r>
                <a:rPr lang="en-GB" sz="1400" b="1" dirty="0">
                  <a:solidFill>
                    <a:srgbClr val="FF0000"/>
                  </a:solidFill>
                </a:rPr>
                <a:t>data block </a:t>
              </a:r>
              <a:r>
                <a:rPr lang="en-GB" sz="1400" dirty="0">
                  <a:solidFill>
                    <a:srgbClr val="FF0000"/>
                  </a:solidFill>
                </a:rPr>
                <a:t>(usually</a:t>
              </a:r>
              <a:r>
                <a:rPr lang="el-GR" sz="1400" dirty="0">
                  <a:solidFill>
                    <a:srgbClr val="FF0000"/>
                  </a:solidFill>
                </a:rPr>
                <a:t> </a:t>
              </a:r>
              <a:r>
                <a:rPr lang="en-GB" sz="1400" dirty="0">
                  <a:solidFill>
                    <a:srgbClr val="FF0000"/>
                  </a:solidFill>
                </a:rPr>
                <a:t>512-4K bytes)</a:t>
              </a:r>
              <a:endParaRPr lang="el-GR" sz="1400" dirty="0">
                <a:solidFill>
                  <a:srgbClr val="FF0000"/>
                </a:solidFill>
              </a:endParaRPr>
            </a:p>
          </p:txBody>
        </p:sp>
      </p:grpSp>
      <p:sp>
        <p:nvSpPr>
          <p:cNvPr id="9" name="TextBox 8"/>
          <p:cNvSpPr txBox="1"/>
          <p:nvPr/>
        </p:nvSpPr>
        <p:spPr>
          <a:xfrm>
            <a:off x="777229" y="6265841"/>
            <a:ext cx="2255746" cy="307777"/>
          </a:xfrm>
          <a:prstGeom prst="rect">
            <a:avLst/>
          </a:prstGeom>
          <a:noFill/>
        </p:spPr>
        <p:txBody>
          <a:bodyPr wrap="none" rtlCol="0">
            <a:spAutoFit/>
          </a:bodyPr>
          <a:lstStyle/>
          <a:p>
            <a:pPr algn="l"/>
            <a:r>
              <a:rPr lang="en-GB" sz="1400" i="1" dirty="0">
                <a:solidFill>
                  <a:srgbClr val="1A0BDF"/>
                </a:solidFill>
              </a:rPr>
              <a:t>[</a:t>
            </a:r>
            <a:r>
              <a:rPr lang="en-GB" sz="1400" i="1" dirty="0" err="1">
                <a:solidFill>
                  <a:srgbClr val="1A0BDF"/>
                </a:solidFill>
              </a:rPr>
              <a:t>Elmasri</a:t>
            </a:r>
            <a:r>
              <a:rPr lang="en-GB" sz="1400" i="1" dirty="0">
                <a:solidFill>
                  <a:srgbClr val="1A0BDF"/>
                </a:solidFill>
              </a:rPr>
              <a:t>, 6</a:t>
            </a:r>
            <a:r>
              <a:rPr lang="en-GB" sz="1400" i="1" baseline="30000" dirty="0">
                <a:solidFill>
                  <a:srgbClr val="1A0BDF"/>
                </a:solidFill>
              </a:rPr>
              <a:t>th</a:t>
            </a:r>
            <a:r>
              <a:rPr lang="en-GB" sz="1400" i="1" dirty="0">
                <a:solidFill>
                  <a:srgbClr val="1A0BDF"/>
                </a:solidFill>
              </a:rPr>
              <a:t> ed. Chap. 18]</a:t>
            </a:r>
            <a:endParaRPr lang="el-GR" sz="1400" i="1" dirty="0">
              <a:solidFill>
                <a:srgbClr val="1A0BDF"/>
              </a:solidFill>
            </a:endParaRPr>
          </a:p>
        </p:txBody>
      </p:sp>
      <p:sp>
        <p:nvSpPr>
          <p:cNvPr id="10" name="TextBox 9"/>
          <p:cNvSpPr txBox="1"/>
          <p:nvPr/>
        </p:nvSpPr>
        <p:spPr>
          <a:xfrm>
            <a:off x="5625861" y="3058030"/>
            <a:ext cx="3255034" cy="1169551"/>
          </a:xfrm>
          <a:prstGeom prst="rect">
            <a:avLst/>
          </a:prstGeom>
          <a:solidFill>
            <a:schemeClr val="accent6">
              <a:lumMod val="20000"/>
              <a:lumOff val="80000"/>
            </a:schemeClr>
          </a:solidFill>
        </p:spPr>
        <p:txBody>
          <a:bodyPr wrap="square" rtlCol="0">
            <a:spAutoFit/>
          </a:bodyPr>
          <a:lstStyle/>
          <a:p>
            <a:pPr algn="l"/>
            <a:r>
              <a:rPr lang="en-US" sz="1400" b="1" u="sng" dirty="0">
                <a:solidFill>
                  <a:srgbClr val="1A0BDF"/>
                </a:solidFill>
              </a:rPr>
              <a:t>Index on the Primary Key (PK)</a:t>
            </a:r>
            <a:endParaRPr lang="el-GR" sz="1400" b="1" u="sng" dirty="0">
              <a:solidFill>
                <a:srgbClr val="1A0BDF"/>
              </a:solidFill>
            </a:endParaRPr>
          </a:p>
          <a:p>
            <a:pPr marL="285750" indent="-285750" algn="l">
              <a:buFont typeface="Arial" panose="020B0604020202020204" pitchFamily="34" charset="0"/>
              <a:buChar char="•"/>
            </a:pPr>
            <a:r>
              <a:rPr lang="en-US" sz="1400" u="sng" dirty="0">
                <a:solidFill>
                  <a:srgbClr val="1A0BDF"/>
                </a:solidFill>
              </a:rPr>
              <a:t>Data records</a:t>
            </a:r>
            <a:r>
              <a:rPr lang="el-GR" sz="1400" u="sng" dirty="0">
                <a:solidFill>
                  <a:srgbClr val="1A0BDF"/>
                </a:solidFill>
              </a:rPr>
              <a:t>:</a:t>
            </a:r>
            <a:r>
              <a:rPr lang="el-GR" sz="1400" dirty="0">
                <a:solidFill>
                  <a:srgbClr val="1A0BDF"/>
                </a:solidFill>
              </a:rPr>
              <a:t> </a:t>
            </a:r>
            <a:r>
              <a:rPr lang="en-US" sz="1400" dirty="0">
                <a:solidFill>
                  <a:srgbClr val="1A0BDF"/>
                </a:solidFill>
              </a:rPr>
              <a:t>sorted according to the PK</a:t>
            </a:r>
            <a:endParaRPr lang="el-GR" sz="1400" dirty="0">
              <a:solidFill>
                <a:srgbClr val="1A0BDF"/>
              </a:solidFill>
            </a:endParaRPr>
          </a:p>
          <a:p>
            <a:pPr marL="285750" indent="-285750" algn="l">
              <a:buFont typeface="Arial" panose="020B0604020202020204" pitchFamily="34" charset="0"/>
              <a:buChar char="•"/>
            </a:pPr>
            <a:r>
              <a:rPr lang="en-US" sz="1400" u="sng" dirty="0">
                <a:solidFill>
                  <a:srgbClr val="1A0BDF"/>
                </a:solidFill>
              </a:rPr>
              <a:t>Index</a:t>
            </a:r>
            <a:r>
              <a:rPr lang="el-GR" sz="1400" u="sng" dirty="0">
                <a:solidFill>
                  <a:srgbClr val="1A0BDF"/>
                </a:solidFill>
              </a:rPr>
              <a:t>:</a:t>
            </a:r>
            <a:r>
              <a:rPr lang="el-GR" sz="1400" dirty="0">
                <a:solidFill>
                  <a:srgbClr val="1A0BDF"/>
                </a:solidFill>
              </a:rPr>
              <a:t> </a:t>
            </a:r>
            <a:r>
              <a:rPr lang="en-US" sz="1400" dirty="0">
                <a:solidFill>
                  <a:srgbClr val="1A0BDF"/>
                </a:solidFill>
              </a:rPr>
              <a:t>pointers to the first record of a block </a:t>
            </a:r>
            <a:r>
              <a:rPr lang="en-GB" sz="1400" dirty="0">
                <a:solidFill>
                  <a:srgbClr val="1A0BDF"/>
                </a:solidFill>
              </a:rPr>
              <a:t>(</a:t>
            </a:r>
            <a:r>
              <a:rPr lang="el-GR" sz="1400" dirty="0">
                <a:solidFill>
                  <a:srgbClr val="1A0BDF"/>
                </a:solidFill>
              </a:rPr>
              <a:t>«</a:t>
            </a:r>
            <a:r>
              <a:rPr lang="en-US" sz="1400" dirty="0">
                <a:solidFill>
                  <a:srgbClr val="1A0BDF"/>
                </a:solidFill>
              </a:rPr>
              <a:t>sparse</a:t>
            </a:r>
            <a:r>
              <a:rPr lang="el-GR" sz="1400" dirty="0">
                <a:solidFill>
                  <a:srgbClr val="1A0BDF"/>
                </a:solidFill>
              </a:rPr>
              <a:t>» </a:t>
            </a:r>
            <a:r>
              <a:rPr lang="en-US" sz="1400" dirty="0">
                <a:solidFill>
                  <a:srgbClr val="1A0BDF"/>
                </a:solidFill>
              </a:rPr>
              <a:t>index)</a:t>
            </a:r>
            <a:endParaRPr lang="el-GR" sz="1400" dirty="0">
              <a:solidFill>
                <a:srgbClr val="1A0BDF"/>
              </a:solidFill>
            </a:endParaRPr>
          </a:p>
        </p:txBody>
      </p:sp>
    </p:spTree>
    <p:extLst>
      <p:ext uri="{BB962C8B-B14F-4D97-AF65-F5344CB8AC3E}">
        <p14:creationId xmlns:p14="http://schemas.microsoft.com/office/powerpoint/2010/main" val="314103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solidFill>
                  <a:srgbClr val="FF0000"/>
                </a:solidFill>
              </a:rPr>
              <a:t>Secondary indexes</a:t>
            </a:r>
            <a:endParaRPr lang="el-GR" sz="44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47800"/>
            <a:ext cx="4489450" cy="5041900"/>
          </a:xfrm>
          <a:prstGeom prst="rect">
            <a:avLst/>
          </a:prstGeom>
          <a:noFill/>
          <a:ln w="22225">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grpSp>
        <p:nvGrpSpPr>
          <p:cNvPr id="5" name="Ομάδα 4"/>
          <p:cNvGrpSpPr/>
          <p:nvPr/>
        </p:nvGrpSpPr>
        <p:grpSpPr>
          <a:xfrm>
            <a:off x="2667000" y="2132111"/>
            <a:ext cx="5298850" cy="839689"/>
            <a:chOff x="3251440" y="1751111"/>
            <a:chExt cx="5298850" cy="839689"/>
          </a:xfrm>
        </p:grpSpPr>
        <p:sp>
          <p:nvSpPr>
            <p:cNvPr id="6" name="Ορθογώνιο 5"/>
            <p:cNvSpPr/>
            <p:nvPr/>
          </p:nvSpPr>
          <p:spPr>
            <a:xfrm>
              <a:off x="3251440" y="1981200"/>
              <a:ext cx="2057400" cy="6096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Ευθύγραμμο βέλος σύνδεσης 6"/>
            <p:cNvCxnSpPr/>
            <p:nvPr/>
          </p:nvCxnSpPr>
          <p:spPr>
            <a:xfrm flipH="1">
              <a:off x="5359880" y="1935777"/>
              <a:ext cx="368060" cy="76200"/>
            </a:xfrm>
            <a:prstGeom prst="straightConnector1">
              <a:avLst/>
            </a:prstGeom>
            <a:ln w="12700">
              <a:solidFill>
                <a:srgbClr val="FF0000"/>
              </a:solidFill>
              <a:tailEnd type="stealt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651740" y="1751111"/>
              <a:ext cx="2898550" cy="307777"/>
            </a:xfrm>
            <a:prstGeom prst="rect">
              <a:avLst/>
            </a:prstGeom>
            <a:noFill/>
          </p:spPr>
          <p:txBody>
            <a:bodyPr wrap="none" rtlCol="0">
              <a:spAutoFit/>
            </a:bodyPr>
            <a:lstStyle/>
            <a:p>
              <a:pPr algn="l"/>
              <a:r>
                <a:rPr lang="en-GB" sz="1400" b="1" dirty="0">
                  <a:solidFill>
                    <a:srgbClr val="FF0000"/>
                  </a:solidFill>
                </a:rPr>
                <a:t>data block </a:t>
              </a:r>
              <a:r>
                <a:rPr lang="en-GB" sz="1400" dirty="0">
                  <a:solidFill>
                    <a:srgbClr val="FF0000"/>
                  </a:solidFill>
                </a:rPr>
                <a:t>(</a:t>
              </a:r>
              <a:r>
                <a:rPr lang="en-US" sz="1400" dirty="0">
                  <a:solidFill>
                    <a:srgbClr val="FF0000"/>
                  </a:solidFill>
                </a:rPr>
                <a:t>usually</a:t>
              </a:r>
              <a:r>
                <a:rPr lang="el-GR" sz="1400" dirty="0">
                  <a:solidFill>
                    <a:srgbClr val="FF0000"/>
                  </a:solidFill>
                </a:rPr>
                <a:t> </a:t>
              </a:r>
              <a:r>
                <a:rPr lang="en-GB" sz="1400" dirty="0">
                  <a:solidFill>
                    <a:srgbClr val="FF0000"/>
                  </a:solidFill>
                </a:rPr>
                <a:t>512-4K bytes)</a:t>
              </a:r>
              <a:endParaRPr lang="el-GR" sz="1400" dirty="0">
                <a:solidFill>
                  <a:srgbClr val="FF0000"/>
                </a:solidFill>
              </a:endParaRPr>
            </a:p>
          </p:txBody>
        </p:sp>
      </p:grpSp>
      <p:sp>
        <p:nvSpPr>
          <p:cNvPr id="9" name="TextBox 8"/>
          <p:cNvSpPr txBox="1"/>
          <p:nvPr/>
        </p:nvSpPr>
        <p:spPr>
          <a:xfrm>
            <a:off x="5334000" y="2803512"/>
            <a:ext cx="3255034" cy="1384995"/>
          </a:xfrm>
          <a:prstGeom prst="rect">
            <a:avLst/>
          </a:prstGeom>
          <a:solidFill>
            <a:schemeClr val="accent6">
              <a:lumMod val="20000"/>
              <a:lumOff val="80000"/>
            </a:schemeClr>
          </a:solidFill>
        </p:spPr>
        <p:txBody>
          <a:bodyPr wrap="square" rtlCol="0">
            <a:spAutoFit/>
          </a:bodyPr>
          <a:lstStyle/>
          <a:p>
            <a:pPr algn="l"/>
            <a:r>
              <a:rPr lang="en-US" sz="1400" b="1" u="sng" dirty="0">
                <a:solidFill>
                  <a:srgbClr val="1A0BDF"/>
                </a:solidFill>
              </a:rPr>
              <a:t>Index</a:t>
            </a:r>
            <a:r>
              <a:rPr lang="el-GR" sz="1400" b="1" u="sng" dirty="0">
                <a:solidFill>
                  <a:srgbClr val="1A0BDF"/>
                </a:solidFill>
              </a:rPr>
              <a:t> </a:t>
            </a:r>
            <a:r>
              <a:rPr lang="en-US" sz="1400" b="1" u="sng" dirty="0">
                <a:solidFill>
                  <a:srgbClr val="1A0BDF"/>
                </a:solidFill>
              </a:rPr>
              <a:t>on a Secondary Key (SK)</a:t>
            </a:r>
            <a:endParaRPr lang="el-GR" sz="1400" b="1" u="sng" dirty="0">
              <a:solidFill>
                <a:srgbClr val="1A0BDF"/>
              </a:solidFill>
            </a:endParaRPr>
          </a:p>
          <a:p>
            <a:pPr marL="285750" indent="-285750" algn="l">
              <a:buFont typeface="Arial" panose="020B0604020202020204" pitchFamily="34" charset="0"/>
              <a:buChar char="•"/>
            </a:pPr>
            <a:r>
              <a:rPr lang="en-US" sz="1400" u="sng" dirty="0">
                <a:solidFill>
                  <a:srgbClr val="1A0BDF"/>
                </a:solidFill>
              </a:rPr>
              <a:t>Data</a:t>
            </a:r>
            <a:r>
              <a:rPr lang="el-GR" sz="1400" u="sng" dirty="0">
                <a:solidFill>
                  <a:srgbClr val="1A0BDF"/>
                </a:solidFill>
              </a:rPr>
              <a:t>:</a:t>
            </a:r>
            <a:r>
              <a:rPr lang="el-GR" sz="1400" dirty="0">
                <a:solidFill>
                  <a:srgbClr val="1A0BDF"/>
                </a:solidFill>
              </a:rPr>
              <a:t> </a:t>
            </a:r>
            <a:r>
              <a:rPr lang="en-US" sz="1400" dirty="0">
                <a:solidFill>
                  <a:srgbClr val="1A0BDF"/>
                </a:solidFill>
              </a:rPr>
              <a:t>non-sorted according to the SK</a:t>
            </a:r>
            <a:endParaRPr lang="el-GR" sz="1400" dirty="0">
              <a:solidFill>
                <a:srgbClr val="1A0BDF"/>
              </a:solidFill>
            </a:endParaRPr>
          </a:p>
          <a:p>
            <a:pPr marL="285750" indent="-285750" algn="l">
              <a:buFont typeface="Arial" panose="020B0604020202020204" pitchFamily="34" charset="0"/>
              <a:buChar char="•"/>
            </a:pPr>
            <a:r>
              <a:rPr lang="en-US" sz="1400" u="sng" dirty="0">
                <a:solidFill>
                  <a:srgbClr val="1A0BDF"/>
                </a:solidFill>
              </a:rPr>
              <a:t>Index</a:t>
            </a:r>
            <a:r>
              <a:rPr lang="el-GR" sz="1400" u="sng" dirty="0">
                <a:solidFill>
                  <a:srgbClr val="1A0BDF"/>
                </a:solidFill>
              </a:rPr>
              <a:t>:</a:t>
            </a:r>
            <a:r>
              <a:rPr lang="el-GR" sz="1400" dirty="0">
                <a:solidFill>
                  <a:srgbClr val="1A0BDF"/>
                </a:solidFill>
              </a:rPr>
              <a:t> </a:t>
            </a:r>
            <a:r>
              <a:rPr lang="en-US" sz="1400" dirty="0">
                <a:solidFill>
                  <a:srgbClr val="1A0BDF"/>
                </a:solidFill>
              </a:rPr>
              <a:t>pointers to each record </a:t>
            </a:r>
            <a:r>
              <a:rPr lang="el-GR" sz="1400" dirty="0">
                <a:solidFill>
                  <a:srgbClr val="1A0BDF"/>
                </a:solidFill>
              </a:rPr>
              <a:t>(«</a:t>
            </a:r>
            <a:r>
              <a:rPr lang="en-US" sz="1400" dirty="0">
                <a:solidFill>
                  <a:srgbClr val="1A0BDF"/>
                </a:solidFill>
              </a:rPr>
              <a:t>dense</a:t>
            </a:r>
            <a:r>
              <a:rPr lang="el-GR" sz="1400" dirty="0">
                <a:solidFill>
                  <a:srgbClr val="1A0BDF"/>
                </a:solidFill>
              </a:rPr>
              <a:t>» </a:t>
            </a:r>
            <a:r>
              <a:rPr lang="en-US" sz="1400" dirty="0">
                <a:solidFill>
                  <a:srgbClr val="1A0BDF"/>
                </a:solidFill>
              </a:rPr>
              <a:t>index</a:t>
            </a:r>
            <a:r>
              <a:rPr lang="el-GR" sz="1400" dirty="0">
                <a:solidFill>
                  <a:srgbClr val="1A0BDF"/>
                </a:solidFill>
              </a:rPr>
              <a:t>)</a:t>
            </a:r>
          </a:p>
          <a:p>
            <a:pPr marL="285750" indent="-285750" algn="l">
              <a:buFont typeface="Arial" panose="020B0604020202020204" pitchFamily="34" charset="0"/>
              <a:buChar char="•"/>
            </a:pPr>
            <a:r>
              <a:rPr lang="en-US" sz="1400" dirty="0">
                <a:solidFill>
                  <a:srgbClr val="1A0BDF"/>
                </a:solidFill>
              </a:rPr>
              <a:t>The index records are sorted</a:t>
            </a:r>
            <a:endParaRPr lang="el-GR" sz="1400" dirty="0">
              <a:solidFill>
                <a:srgbClr val="1A0BDF"/>
              </a:solidFill>
            </a:endParaRPr>
          </a:p>
        </p:txBody>
      </p:sp>
      <p:sp>
        <p:nvSpPr>
          <p:cNvPr id="10" name="TextBox 9"/>
          <p:cNvSpPr txBox="1"/>
          <p:nvPr/>
        </p:nvSpPr>
        <p:spPr>
          <a:xfrm>
            <a:off x="777229" y="6419729"/>
            <a:ext cx="2305439" cy="307777"/>
          </a:xfrm>
          <a:prstGeom prst="rect">
            <a:avLst/>
          </a:prstGeom>
          <a:noFill/>
        </p:spPr>
        <p:txBody>
          <a:bodyPr wrap="none" rtlCol="0">
            <a:spAutoFit/>
          </a:bodyPr>
          <a:lstStyle/>
          <a:p>
            <a:pPr algn="l"/>
            <a:r>
              <a:rPr lang="en-GB" sz="1400" i="1" dirty="0">
                <a:solidFill>
                  <a:srgbClr val="1A0BDF"/>
                </a:solidFill>
              </a:rPr>
              <a:t>[</a:t>
            </a:r>
            <a:r>
              <a:rPr lang="en-GB" sz="1400" i="1" dirty="0" err="1">
                <a:solidFill>
                  <a:srgbClr val="1A0BDF"/>
                </a:solidFill>
              </a:rPr>
              <a:t>Elmasri</a:t>
            </a:r>
            <a:r>
              <a:rPr lang="en-GB" sz="1400" i="1" dirty="0">
                <a:solidFill>
                  <a:srgbClr val="1A0BDF"/>
                </a:solidFill>
              </a:rPr>
              <a:t>, 6</a:t>
            </a:r>
            <a:r>
              <a:rPr lang="en-GB" sz="1400" i="1" baseline="30000" dirty="0">
                <a:solidFill>
                  <a:srgbClr val="1A0BDF"/>
                </a:solidFill>
              </a:rPr>
              <a:t>th</a:t>
            </a:r>
            <a:r>
              <a:rPr lang="en-GB" sz="1400" i="1" dirty="0">
                <a:solidFill>
                  <a:srgbClr val="1A0BDF"/>
                </a:solidFill>
              </a:rPr>
              <a:t> ed. Chap. 18 ]</a:t>
            </a:r>
            <a:endParaRPr lang="el-GR" sz="1400" i="1" dirty="0">
              <a:solidFill>
                <a:srgbClr val="1A0BDF"/>
              </a:solidFill>
            </a:endParaRPr>
          </a:p>
        </p:txBody>
      </p:sp>
      <p:sp>
        <p:nvSpPr>
          <p:cNvPr id="3" name="Arc 2">
            <a:extLst>
              <a:ext uri="{FF2B5EF4-FFF2-40B4-BE49-F238E27FC236}">
                <a16:creationId xmlns:a16="http://schemas.microsoft.com/office/drawing/2014/main" id="{7AE7F26D-D608-2A4F-7CED-7EE24C5CCF0A}"/>
              </a:ext>
            </a:extLst>
          </p:cNvPr>
          <p:cNvSpPr/>
          <p:nvPr/>
        </p:nvSpPr>
        <p:spPr>
          <a:xfrm rot="11683516">
            <a:off x="-2961065" y="2567015"/>
            <a:ext cx="8956480" cy="1188138"/>
          </a:xfrm>
          <a:prstGeom prst="arc">
            <a:avLst>
              <a:gd name="adj1" fmla="val 10775513"/>
              <a:gd name="adj2" fmla="val 17142572"/>
            </a:avLst>
          </a:prstGeom>
          <a:ln w="25400">
            <a:solidFill>
              <a:srgbClr val="FF0000"/>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75691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solidFill>
                  <a:srgbClr val="FF0000"/>
                </a:solidFill>
              </a:rPr>
              <a:t>Multilevel indexes</a:t>
            </a:r>
            <a:endParaRPr lang="el-GR"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200"/>
            <a:ext cx="4838758"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77229" y="6265841"/>
            <a:ext cx="2255746" cy="307777"/>
          </a:xfrm>
          <a:prstGeom prst="rect">
            <a:avLst/>
          </a:prstGeom>
          <a:noFill/>
        </p:spPr>
        <p:txBody>
          <a:bodyPr wrap="none" rtlCol="0">
            <a:spAutoFit/>
          </a:bodyPr>
          <a:lstStyle/>
          <a:p>
            <a:pPr algn="l"/>
            <a:r>
              <a:rPr lang="en-GB" sz="1400" i="1" dirty="0">
                <a:solidFill>
                  <a:srgbClr val="1A0BDF"/>
                </a:solidFill>
              </a:rPr>
              <a:t>[</a:t>
            </a:r>
            <a:r>
              <a:rPr lang="en-GB" sz="1400" i="1" dirty="0" err="1">
                <a:solidFill>
                  <a:srgbClr val="1A0BDF"/>
                </a:solidFill>
              </a:rPr>
              <a:t>Elmasri</a:t>
            </a:r>
            <a:r>
              <a:rPr lang="en-GB" sz="1400" i="1" dirty="0">
                <a:solidFill>
                  <a:srgbClr val="1A0BDF"/>
                </a:solidFill>
              </a:rPr>
              <a:t>, 6</a:t>
            </a:r>
            <a:r>
              <a:rPr lang="en-GB" sz="1400" i="1" baseline="30000" dirty="0">
                <a:solidFill>
                  <a:srgbClr val="1A0BDF"/>
                </a:solidFill>
              </a:rPr>
              <a:t>th</a:t>
            </a:r>
            <a:r>
              <a:rPr lang="en-GB" sz="1400" i="1" dirty="0">
                <a:solidFill>
                  <a:srgbClr val="1A0BDF"/>
                </a:solidFill>
              </a:rPr>
              <a:t> ed. Chap. 18]</a:t>
            </a:r>
            <a:endParaRPr lang="el-GR" sz="1400" i="1" dirty="0">
              <a:solidFill>
                <a:srgbClr val="1A0BDF"/>
              </a:solidFill>
            </a:endParaRPr>
          </a:p>
        </p:txBody>
      </p:sp>
      <p:sp>
        <p:nvSpPr>
          <p:cNvPr id="5" name="TextBox 4"/>
          <p:cNvSpPr txBox="1"/>
          <p:nvPr/>
        </p:nvSpPr>
        <p:spPr>
          <a:xfrm>
            <a:off x="5562600" y="2362200"/>
            <a:ext cx="3255034" cy="3139321"/>
          </a:xfrm>
          <a:prstGeom prst="rect">
            <a:avLst/>
          </a:prstGeom>
          <a:solidFill>
            <a:schemeClr val="accent6">
              <a:lumMod val="20000"/>
              <a:lumOff val="80000"/>
            </a:schemeClr>
          </a:solidFill>
        </p:spPr>
        <p:txBody>
          <a:bodyPr wrap="square" rtlCol="0">
            <a:spAutoFit/>
          </a:bodyPr>
          <a:lstStyle/>
          <a:p>
            <a:pPr algn="l"/>
            <a:r>
              <a:rPr lang="el-GR" sz="1600" b="1" dirty="0">
                <a:solidFill>
                  <a:srgbClr val="1A0BDF"/>
                </a:solidFill>
              </a:rPr>
              <a:t>    </a:t>
            </a:r>
            <a:r>
              <a:rPr lang="el-GR" sz="1600" b="1" u="sng" dirty="0">
                <a:solidFill>
                  <a:srgbClr val="1A0BDF"/>
                </a:solidFill>
              </a:rPr>
              <a:t> </a:t>
            </a:r>
            <a:r>
              <a:rPr lang="en-US" sz="1600" b="1" u="sng" dirty="0">
                <a:solidFill>
                  <a:srgbClr val="1A0BDF"/>
                </a:solidFill>
              </a:rPr>
              <a:t>Main features</a:t>
            </a:r>
            <a:endParaRPr lang="el-GR" sz="1600" b="1" u="sng" dirty="0">
              <a:solidFill>
                <a:srgbClr val="1A0BDF"/>
              </a:solidFill>
            </a:endParaRPr>
          </a:p>
          <a:p>
            <a:pPr marL="285750" indent="-285750" algn="l">
              <a:buFont typeface="Arial" panose="020B0604020202020204" pitchFamily="34" charset="0"/>
              <a:buChar char="•"/>
            </a:pPr>
            <a:endParaRPr lang="el-GR" sz="1400" dirty="0">
              <a:solidFill>
                <a:srgbClr val="1A0BDF"/>
              </a:solidFill>
            </a:endParaRPr>
          </a:p>
          <a:p>
            <a:pPr marL="285750" indent="-285750" algn="l">
              <a:buFont typeface="Arial" panose="020B0604020202020204" pitchFamily="34" charset="0"/>
              <a:buChar char="•"/>
            </a:pPr>
            <a:r>
              <a:rPr lang="en-US" sz="1400" dirty="0">
                <a:solidFill>
                  <a:srgbClr val="1A0BDF"/>
                </a:solidFill>
              </a:rPr>
              <a:t>They are applicable in both, dense and sparse cases</a:t>
            </a:r>
            <a:endParaRPr lang="en-GB" sz="1400" dirty="0">
              <a:solidFill>
                <a:srgbClr val="1A0BDF"/>
              </a:solidFill>
            </a:endParaRPr>
          </a:p>
          <a:p>
            <a:pPr marL="285750" indent="-285750" algn="l">
              <a:buFont typeface="Arial" panose="020B0604020202020204" pitchFamily="34" charset="0"/>
              <a:buChar char="•"/>
            </a:pPr>
            <a:endParaRPr lang="el-GR" sz="1400" dirty="0">
              <a:solidFill>
                <a:srgbClr val="1A0BDF"/>
              </a:solidFill>
            </a:endParaRPr>
          </a:p>
          <a:p>
            <a:pPr marL="285750" indent="-285750" algn="l">
              <a:buFont typeface="Arial" panose="020B0604020202020204" pitchFamily="34" charset="0"/>
              <a:buChar char="•"/>
            </a:pPr>
            <a:r>
              <a:rPr lang="en-US" sz="1400" dirty="0">
                <a:solidFill>
                  <a:srgbClr val="1A0BDF"/>
                </a:solidFill>
              </a:rPr>
              <a:t>If</a:t>
            </a:r>
            <a:r>
              <a:rPr lang="el-GR" sz="1400" dirty="0">
                <a:solidFill>
                  <a:srgbClr val="1A0BDF"/>
                </a:solidFill>
              </a:rPr>
              <a:t> </a:t>
            </a:r>
            <a:r>
              <a:rPr lang="en-GB" sz="1400" i="1" dirty="0">
                <a:solidFill>
                  <a:srgbClr val="1A0BDF"/>
                </a:solidFill>
              </a:rPr>
              <a:t>K</a:t>
            </a:r>
            <a:r>
              <a:rPr lang="el-GR" sz="1400" dirty="0">
                <a:solidFill>
                  <a:srgbClr val="1A0BDF"/>
                </a:solidFill>
              </a:rPr>
              <a:t> </a:t>
            </a:r>
            <a:r>
              <a:rPr lang="en-US" sz="1400" dirty="0">
                <a:solidFill>
                  <a:srgbClr val="1A0BDF"/>
                </a:solidFill>
              </a:rPr>
              <a:t>is the first level with sorted keys</a:t>
            </a:r>
            <a:r>
              <a:rPr lang="el-GR" sz="1400" dirty="0">
                <a:solidFill>
                  <a:srgbClr val="1A0BDF"/>
                </a:solidFill>
              </a:rPr>
              <a:t> (</a:t>
            </a:r>
            <a:r>
              <a:rPr lang="en-US" sz="1400" i="1" dirty="0">
                <a:solidFill>
                  <a:srgbClr val="1A0BDF"/>
                </a:solidFill>
              </a:rPr>
              <a:t>K</a:t>
            </a:r>
            <a:r>
              <a:rPr lang="el-GR" sz="1400" dirty="0">
                <a:solidFill>
                  <a:srgbClr val="1A0BDF"/>
                </a:solidFill>
              </a:rPr>
              <a:t>=0</a:t>
            </a:r>
            <a:r>
              <a:rPr lang="el-GR" sz="1400" i="1" dirty="0">
                <a:solidFill>
                  <a:srgbClr val="1A0BDF"/>
                </a:solidFill>
              </a:rPr>
              <a:t>, </a:t>
            </a:r>
            <a:r>
              <a:rPr lang="en-US" sz="1400" dirty="0">
                <a:solidFill>
                  <a:srgbClr val="1A0BDF"/>
                </a:solidFill>
              </a:rPr>
              <a:t>for a primary index</a:t>
            </a:r>
            <a:r>
              <a:rPr lang="el-GR" sz="1400" dirty="0">
                <a:solidFill>
                  <a:srgbClr val="1A0BDF"/>
                </a:solidFill>
              </a:rPr>
              <a:t>, </a:t>
            </a:r>
            <a:r>
              <a:rPr lang="en-GB" sz="1400" i="1" dirty="0">
                <a:solidFill>
                  <a:srgbClr val="1A0BDF"/>
                </a:solidFill>
              </a:rPr>
              <a:t>K</a:t>
            </a:r>
            <a:r>
              <a:rPr lang="en-GB" sz="1400" dirty="0">
                <a:solidFill>
                  <a:srgbClr val="1A0BDF"/>
                </a:solidFill>
              </a:rPr>
              <a:t>=1, </a:t>
            </a:r>
            <a:r>
              <a:rPr lang="en-US" sz="1400" dirty="0">
                <a:solidFill>
                  <a:srgbClr val="1A0BDF"/>
                </a:solidFill>
              </a:rPr>
              <a:t>for secondary indexes</a:t>
            </a:r>
            <a:r>
              <a:rPr lang="el-GR" sz="1400" dirty="0">
                <a:solidFill>
                  <a:srgbClr val="1A0BDF"/>
                </a:solidFill>
              </a:rPr>
              <a:t>), </a:t>
            </a:r>
            <a:r>
              <a:rPr lang="en-US" sz="1400" dirty="0">
                <a:solidFill>
                  <a:srgbClr val="1A0BDF"/>
                </a:solidFill>
              </a:rPr>
              <a:t>in the levels </a:t>
            </a:r>
            <a:r>
              <a:rPr lang="en-GB" sz="1400" i="1" dirty="0">
                <a:solidFill>
                  <a:srgbClr val="1A0BDF"/>
                </a:solidFill>
              </a:rPr>
              <a:t>K</a:t>
            </a:r>
            <a:r>
              <a:rPr lang="en-GB" sz="1400" dirty="0">
                <a:solidFill>
                  <a:srgbClr val="1A0BDF"/>
                </a:solidFill>
              </a:rPr>
              <a:t>+1, </a:t>
            </a:r>
            <a:r>
              <a:rPr lang="en-GB" sz="1400" i="1" dirty="0">
                <a:solidFill>
                  <a:srgbClr val="1A0BDF"/>
                </a:solidFill>
              </a:rPr>
              <a:t>K</a:t>
            </a:r>
            <a:r>
              <a:rPr lang="en-GB" sz="1400" dirty="0">
                <a:solidFill>
                  <a:srgbClr val="1A0BDF"/>
                </a:solidFill>
              </a:rPr>
              <a:t>+2, … </a:t>
            </a:r>
            <a:r>
              <a:rPr lang="en-US" sz="1400" dirty="0">
                <a:solidFill>
                  <a:srgbClr val="1A0BDF"/>
                </a:solidFill>
              </a:rPr>
              <a:t>we get sequential thinning in the pointers (as much as the block size allows</a:t>
            </a:r>
            <a:r>
              <a:rPr lang="en-GB" sz="1400" dirty="0">
                <a:solidFill>
                  <a:srgbClr val="1A0BDF"/>
                </a:solidFill>
              </a:rPr>
              <a:t>). </a:t>
            </a:r>
          </a:p>
          <a:p>
            <a:pPr marL="285750" indent="-285750" algn="l">
              <a:buFont typeface="Arial" panose="020B0604020202020204" pitchFamily="34" charset="0"/>
              <a:buChar char="•"/>
            </a:pPr>
            <a:endParaRPr lang="en-GB" sz="1400" dirty="0">
              <a:solidFill>
                <a:srgbClr val="1A0BDF"/>
              </a:solidFill>
            </a:endParaRPr>
          </a:p>
          <a:p>
            <a:pPr marL="285750" indent="-285750" algn="l">
              <a:buFont typeface="Arial" panose="020B0604020202020204" pitchFamily="34" charset="0"/>
              <a:buChar char="•"/>
            </a:pPr>
            <a:r>
              <a:rPr lang="en-US" sz="1400" dirty="0">
                <a:solidFill>
                  <a:srgbClr val="1A0BDF"/>
                </a:solidFill>
              </a:rPr>
              <a:t>Search of logarithmic complexity is obtained</a:t>
            </a:r>
            <a:endParaRPr lang="el-GR" sz="1400" dirty="0">
              <a:solidFill>
                <a:srgbClr val="1A0BDF"/>
              </a:solidFill>
            </a:endParaRPr>
          </a:p>
        </p:txBody>
      </p:sp>
    </p:spTree>
    <p:extLst>
      <p:ext uri="{BB962C8B-B14F-4D97-AF65-F5344CB8AC3E}">
        <p14:creationId xmlns:p14="http://schemas.microsoft.com/office/powerpoint/2010/main" val="1481825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31936"/>
            <a:ext cx="8229600" cy="939784"/>
          </a:xfrm>
        </p:spPr>
        <p:txBody>
          <a:bodyPr>
            <a:noAutofit/>
          </a:bodyPr>
          <a:lstStyle/>
          <a:p>
            <a:r>
              <a:rPr lang="en-GB" dirty="0">
                <a:solidFill>
                  <a:srgbClr val="FF0000"/>
                </a:solidFill>
              </a:rPr>
              <a:t>Multilevel indexes using B</a:t>
            </a:r>
            <a:r>
              <a:rPr lang="en-GB" baseline="30000" dirty="0">
                <a:solidFill>
                  <a:srgbClr val="FF0000"/>
                </a:solidFill>
              </a:rPr>
              <a:t>+</a:t>
            </a:r>
            <a:r>
              <a:rPr lang="en-GB" dirty="0">
                <a:solidFill>
                  <a:srgbClr val="FF0000"/>
                </a:solidFill>
              </a:rPr>
              <a:t>-trees</a:t>
            </a:r>
            <a:endParaRPr lang="el-GR" sz="4000" b="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403350"/>
            <a:ext cx="7772400" cy="431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775791" y="6172200"/>
            <a:ext cx="2255746" cy="307777"/>
          </a:xfrm>
          <a:prstGeom prst="rect">
            <a:avLst/>
          </a:prstGeom>
          <a:noFill/>
        </p:spPr>
        <p:txBody>
          <a:bodyPr wrap="none" rtlCol="0">
            <a:spAutoFit/>
          </a:bodyPr>
          <a:lstStyle/>
          <a:p>
            <a:pPr algn="l"/>
            <a:r>
              <a:rPr lang="en-GB" sz="1400" i="1" dirty="0">
                <a:solidFill>
                  <a:srgbClr val="1A0BDF"/>
                </a:solidFill>
              </a:rPr>
              <a:t>[</a:t>
            </a:r>
            <a:r>
              <a:rPr lang="en-GB" sz="1400" i="1" dirty="0" err="1">
                <a:solidFill>
                  <a:srgbClr val="1A0BDF"/>
                </a:solidFill>
              </a:rPr>
              <a:t>Elmasri</a:t>
            </a:r>
            <a:r>
              <a:rPr lang="en-GB" sz="1400" i="1" dirty="0">
                <a:solidFill>
                  <a:srgbClr val="1A0BDF"/>
                </a:solidFill>
              </a:rPr>
              <a:t>, 6</a:t>
            </a:r>
            <a:r>
              <a:rPr lang="en-GB" sz="1400" i="1" baseline="30000" dirty="0">
                <a:solidFill>
                  <a:srgbClr val="1A0BDF"/>
                </a:solidFill>
              </a:rPr>
              <a:t>th</a:t>
            </a:r>
            <a:r>
              <a:rPr lang="en-GB" sz="1400" i="1" dirty="0">
                <a:solidFill>
                  <a:srgbClr val="1A0BDF"/>
                </a:solidFill>
              </a:rPr>
              <a:t> ed. Chap. 18]</a:t>
            </a:r>
            <a:endParaRPr lang="el-GR" sz="1400" i="1" dirty="0">
              <a:solidFill>
                <a:srgbClr val="1A0BDF"/>
              </a:solidFill>
            </a:endParaRPr>
          </a:p>
        </p:txBody>
      </p:sp>
      <p:sp>
        <p:nvSpPr>
          <p:cNvPr id="14" name="TextBox 13"/>
          <p:cNvSpPr txBox="1"/>
          <p:nvPr/>
        </p:nvSpPr>
        <p:spPr>
          <a:xfrm>
            <a:off x="228600" y="4724400"/>
            <a:ext cx="2133918" cy="738664"/>
          </a:xfrm>
          <a:prstGeom prst="rect">
            <a:avLst/>
          </a:prstGeom>
          <a:noFill/>
        </p:spPr>
        <p:txBody>
          <a:bodyPr wrap="none" rtlCol="0">
            <a:spAutoFit/>
          </a:bodyPr>
          <a:lstStyle/>
          <a:p>
            <a:pPr algn="l"/>
            <a:r>
              <a:rPr lang="en-US" sz="1400" b="1" u="sng" dirty="0">
                <a:solidFill>
                  <a:srgbClr val="FF0000"/>
                </a:solidFill>
              </a:rPr>
              <a:t>sparse</a:t>
            </a:r>
            <a:r>
              <a:rPr lang="el-GR" sz="1400" dirty="0">
                <a:solidFill>
                  <a:srgbClr val="FF0000"/>
                </a:solidFill>
              </a:rPr>
              <a:t>, </a:t>
            </a:r>
            <a:r>
              <a:rPr lang="en-US" sz="1400" dirty="0">
                <a:solidFill>
                  <a:srgbClr val="FF0000"/>
                </a:solidFill>
              </a:rPr>
              <a:t>for primary key,</a:t>
            </a:r>
            <a:endParaRPr lang="el-GR" sz="1400" dirty="0">
              <a:solidFill>
                <a:srgbClr val="FF0000"/>
              </a:solidFill>
            </a:endParaRPr>
          </a:p>
          <a:p>
            <a:pPr algn="l"/>
            <a:r>
              <a:rPr lang="en-US" sz="1400" b="1" u="sng" dirty="0">
                <a:solidFill>
                  <a:srgbClr val="FF0000"/>
                </a:solidFill>
              </a:rPr>
              <a:t>dense</a:t>
            </a:r>
            <a:r>
              <a:rPr lang="el-GR" sz="1400" dirty="0">
                <a:solidFill>
                  <a:srgbClr val="FF0000"/>
                </a:solidFill>
              </a:rPr>
              <a:t>, </a:t>
            </a:r>
            <a:r>
              <a:rPr lang="en-US" sz="1400" dirty="0">
                <a:solidFill>
                  <a:srgbClr val="FF0000"/>
                </a:solidFill>
              </a:rPr>
              <a:t>for secondary </a:t>
            </a:r>
            <a:endParaRPr lang="el-GR" sz="1400" dirty="0">
              <a:solidFill>
                <a:srgbClr val="FF0000"/>
              </a:solidFill>
            </a:endParaRPr>
          </a:p>
          <a:p>
            <a:pPr algn="l"/>
            <a:r>
              <a:rPr lang="el-GR" sz="1400" dirty="0">
                <a:solidFill>
                  <a:srgbClr val="FF0000"/>
                </a:solidFill>
              </a:rPr>
              <a:t>             (</a:t>
            </a:r>
            <a:r>
              <a:rPr lang="en-US" sz="1400" dirty="0">
                <a:solidFill>
                  <a:srgbClr val="FF0000"/>
                </a:solidFill>
              </a:rPr>
              <a:t>unsorted</a:t>
            </a:r>
            <a:r>
              <a:rPr lang="el-GR" sz="1400" dirty="0">
                <a:solidFill>
                  <a:srgbClr val="FF0000"/>
                </a:solidFill>
              </a:rPr>
              <a:t>) </a:t>
            </a:r>
            <a:r>
              <a:rPr lang="en-US" sz="1400" dirty="0">
                <a:solidFill>
                  <a:srgbClr val="FF0000"/>
                </a:solidFill>
              </a:rPr>
              <a:t>key</a:t>
            </a:r>
            <a:endParaRPr lang="el-GR" sz="1400" dirty="0">
              <a:solidFill>
                <a:srgbClr val="FF0000"/>
              </a:solidFill>
            </a:endParaRPr>
          </a:p>
        </p:txBody>
      </p:sp>
      <p:cxnSp>
        <p:nvCxnSpPr>
          <p:cNvPr id="6" name="Ευθεία γραμμή σύνδεσης 5"/>
          <p:cNvCxnSpPr/>
          <p:nvPr/>
        </p:nvCxnSpPr>
        <p:spPr>
          <a:xfrm>
            <a:off x="2626051" y="4876800"/>
            <a:ext cx="4800600" cy="0"/>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218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31936"/>
            <a:ext cx="8229600" cy="939784"/>
          </a:xfrm>
        </p:spPr>
        <p:txBody>
          <a:bodyPr>
            <a:noAutofit/>
          </a:bodyPr>
          <a:lstStyle/>
          <a:p>
            <a:r>
              <a:rPr lang="en-GB" sz="3200" dirty="0">
                <a:solidFill>
                  <a:srgbClr val="FF0000"/>
                </a:solidFill>
              </a:rPr>
              <a:t>Multilevel indexes using B</a:t>
            </a:r>
            <a:r>
              <a:rPr lang="en-GB" sz="3200" baseline="30000" dirty="0">
                <a:solidFill>
                  <a:srgbClr val="FF0000"/>
                </a:solidFill>
              </a:rPr>
              <a:t>+</a:t>
            </a:r>
            <a:r>
              <a:rPr lang="en-GB" sz="3200" dirty="0">
                <a:solidFill>
                  <a:srgbClr val="FF0000"/>
                </a:solidFill>
              </a:rPr>
              <a:t>-trees  </a:t>
            </a:r>
            <a:r>
              <a:rPr lang="en-GB" sz="2400" b="0" dirty="0"/>
              <a:t>(</a:t>
            </a:r>
            <a:r>
              <a:rPr lang="en-GB" sz="2400" b="0" dirty="0" err="1"/>
              <a:t>cont</a:t>
            </a:r>
            <a:r>
              <a:rPr lang="en-GB" sz="2400" b="0" dirty="0"/>
              <a:t>)</a:t>
            </a:r>
            <a:endParaRPr lang="el-GR" sz="2800" b="0" dirty="0"/>
          </a:p>
        </p:txBody>
      </p:sp>
      <p:sp>
        <p:nvSpPr>
          <p:cNvPr id="13" name="TextBox 12"/>
          <p:cNvSpPr txBox="1"/>
          <p:nvPr/>
        </p:nvSpPr>
        <p:spPr>
          <a:xfrm>
            <a:off x="860253" y="5410200"/>
            <a:ext cx="6970178" cy="338554"/>
          </a:xfrm>
          <a:prstGeom prst="rect">
            <a:avLst/>
          </a:prstGeom>
          <a:noFill/>
        </p:spPr>
        <p:txBody>
          <a:bodyPr wrap="none" rtlCol="0">
            <a:spAutoFit/>
          </a:bodyPr>
          <a:lstStyle/>
          <a:p>
            <a:pPr algn="l"/>
            <a:r>
              <a:rPr lang="en-GB" sz="1600" i="1" dirty="0">
                <a:solidFill>
                  <a:srgbClr val="1A0BDF"/>
                </a:solidFill>
              </a:rPr>
              <a:t>[</a:t>
            </a:r>
            <a:r>
              <a:rPr lang="en-US" sz="1600" i="1" dirty="0">
                <a:solidFill>
                  <a:srgbClr val="1A0BDF"/>
                </a:solidFill>
              </a:rPr>
              <a:t>See</a:t>
            </a:r>
            <a:r>
              <a:rPr lang="el-GR" sz="1600" i="1" dirty="0">
                <a:solidFill>
                  <a:srgbClr val="1A0BDF"/>
                </a:solidFill>
              </a:rPr>
              <a:t>. </a:t>
            </a:r>
            <a:r>
              <a:rPr lang="en-GB" sz="1600" i="1" dirty="0" err="1">
                <a:solidFill>
                  <a:srgbClr val="1A0BDF"/>
                </a:solidFill>
              </a:rPr>
              <a:t>Elmasri</a:t>
            </a:r>
            <a:r>
              <a:rPr lang="en-GB" sz="1600" i="1" dirty="0">
                <a:solidFill>
                  <a:srgbClr val="1A0BDF"/>
                </a:solidFill>
              </a:rPr>
              <a:t>, </a:t>
            </a:r>
            <a:r>
              <a:rPr lang="en-US" sz="1600" i="1" dirty="0">
                <a:solidFill>
                  <a:srgbClr val="1A0BDF"/>
                </a:solidFill>
              </a:rPr>
              <a:t>Figure 18.12, for gradual creation with sequential insertions)</a:t>
            </a:r>
            <a:endParaRPr lang="el-GR" sz="1600" i="1" dirty="0">
              <a:solidFill>
                <a:srgbClr val="1A0BDF"/>
              </a:solidFill>
            </a:endParaRPr>
          </a:p>
        </p:txBody>
      </p:sp>
      <p:grpSp>
        <p:nvGrpSpPr>
          <p:cNvPr id="7" name="Ομάδα 6"/>
          <p:cNvGrpSpPr/>
          <p:nvPr/>
        </p:nvGrpSpPr>
        <p:grpSpPr>
          <a:xfrm>
            <a:off x="609600" y="2286000"/>
            <a:ext cx="8205788" cy="1898931"/>
            <a:chOff x="494150" y="2057400"/>
            <a:chExt cx="8205788" cy="1898931"/>
          </a:xfrm>
        </p:grpSpPr>
        <p:pic>
          <p:nvPicPr>
            <p:cNvPr id="3" name="Εικόνα 2"/>
            <p:cNvPicPr>
              <a:picLocks noChangeAspect="1"/>
            </p:cNvPicPr>
            <p:nvPr/>
          </p:nvPicPr>
          <p:blipFill>
            <a:blip r:embed="rId3"/>
            <a:stretch>
              <a:fillRect/>
            </a:stretch>
          </p:blipFill>
          <p:spPr>
            <a:xfrm>
              <a:off x="494150" y="2057400"/>
              <a:ext cx="8205788" cy="1898931"/>
            </a:xfrm>
            <a:prstGeom prst="rect">
              <a:avLst/>
            </a:prstGeom>
          </p:spPr>
        </p:pic>
        <p:sp>
          <p:nvSpPr>
            <p:cNvPr id="5" name="Ορθογώνιο 4"/>
            <p:cNvSpPr/>
            <p:nvPr/>
          </p:nvSpPr>
          <p:spPr>
            <a:xfrm>
              <a:off x="3733800" y="2057400"/>
              <a:ext cx="2590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8" name="TextBox 7"/>
          <p:cNvSpPr txBox="1"/>
          <p:nvPr/>
        </p:nvSpPr>
        <p:spPr>
          <a:xfrm>
            <a:off x="1246965" y="1602529"/>
            <a:ext cx="1239443" cy="400110"/>
          </a:xfrm>
          <a:prstGeom prst="rect">
            <a:avLst/>
          </a:prstGeom>
          <a:noFill/>
        </p:spPr>
        <p:txBody>
          <a:bodyPr wrap="none" rtlCol="0">
            <a:spAutoFit/>
          </a:bodyPr>
          <a:lstStyle/>
          <a:p>
            <a:r>
              <a:rPr lang="en-US" sz="2000" b="1" i="1" u="sng" dirty="0">
                <a:solidFill>
                  <a:srgbClr val="1A0BDF"/>
                </a:solidFill>
              </a:rPr>
              <a:t>Example</a:t>
            </a:r>
            <a:endParaRPr lang="el-GR" sz="2000" b="1" i="1" u="sng" dirty="0">
              <a:solidFill>
                <a:srgbClr val="1A0BDF"/>
              </a:solidFill>
            </a:endParaRPr>
          </a:p>
        </p:txBody>
      </p:sp>
      <p:cxnSp>
        <p:nvCxnSpPr>
          <p:cNvPr id="10" name="Ευθύγραμμο βέλος σύνδεσης 9"/>
          <p:cNvCxnSpPr/>
          <p:nvPr/>
        </p:nvCxnSpPr>
        <p:spPr>
          <a:xfrm>
            <a:off x="12192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p:cNvCxnSpPr/>
          <p:nvPr/>
        </p:nvCxnSpPr>
        <p:spPr>
          <a:xfrm>
            <a:off x="17526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6" name="Ευθύγραμμο βέλος σύνδεσης 15"/>
          <p:cNvCxnSpPr/>
          <p:nvPr/>
        </p:nvCxnSpPr>
        <p:spPr>
          <a:xfrm>
            <a:off x="28194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p:cNvCxnSpPr/>
          <p:nvPr/>
        </p:nvCxnSpPr>
        <p:spPr>
          <a:xfrm>
            <a:off x="44958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8" name="Ευθύγραμμο βέλος σύνδεσης 17"/>
          <p:cNvCxnSpPr/>
          <p:nvPr/>
        </p:nvCxnSpPr>
        <p:spPr>
          <a:xfrm>
            <a:off x="50292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p:cNvCxnSpPr/>
          <p:nvPr/>
        </p:nvCxnSpPr>
        <p:spPr>
          <a:xfrm>
            <a:off x="60960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p:cNvCxnSpPr/>
          <p:nvPr/>
        </p:nvCxnSpPr>
        <p:spPr>
          <a:xfrm>
            <a:off x="77724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21" name="Ευθύγραμμο βέλος σύνδεσης 20"/>
          <p:cNvCxnSpPr/>
          <p:nvPr/>
        </p:nvCxnSpPr>
        <p:spPr>
          <a:xfrm>
            <a:off x="8382000" y="3980715"/>
            <a:ext cx="0" cy="457200"/>
          </a:xfrm>
          <a:prstGeom prst="straightConnector1">
            <a:avLst/>
          </a:prstGeom>
          <a:ln w="1270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sp>
        <p:nvSpPr>
          <p:cNvPr id="11" name="Ορθογώνιο 10"/>
          <p:cNvSpPr/>
          <p:nvPr/>
        </p:nvSpPr>
        <p:spPr>
          <a:xfrm>
            <a:off x="1066800"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Ορθογώνιο 21"/>
          <p:cNvSpPr/>
          <p:nvPr/>
        </p:nvSpPr>
        <p:spPr>
          <a:xfrm>
            <a:off x="1600199"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Ορθογώνιο 22"/>
          <p:cNvSpPr/>
          <p:nvPr/>
        </p:nvSpPr>
        <p:spPr>
          <a:xfrm>
            <a:off x="2667000"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Ορθογώνιο 23"/>
          <p:cNvSpPr/>
          <p:nvPr/>
        </p:nvSpPr>
        <p:spPr>
          <a:xfrm>
            <a:off x="4343401"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Ορθογώνιο 24"/>
          <p:cNvSpPr/>
          <p:nvPr/>
        </p:nvSpPr>
        <p:spPr>
          <a:xfrm>
            <a:off x="4876800"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Ορθογώνιο 25"/>
          <p:cNvSpPr/>
          <p:nvPr/>
        </p:nvSpPr>
        <p:spPr>
          <a:xfrm>
            <a:off x="5943601"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Ορθογώνιο 26"/>
          <p:cNvSpPr/>
          <p:nvPr/>
        </p:nvSpPr>
        <p:spPr>
          <a:xfrm>
            <a:off x="7620001"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Ορθογώνιο 27"/>
          <p:cNvSpPr/>
          <p:nvPr/>
        </p:nvSpPr>
        <p:spPr>
          <a:xfrm>
            <a:off x="8229600" y="4437915"/>
            <a:ext cx="304800" cy="2102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63942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381000"/>
            <a:ext cx="8229600" cy="868346"/>
          </a:xfrm>
        </p:spPr>
        <p:txBody>
          <a:bodyPr>
            <a:normAutofit/>
          </a:bodyPr>
          <a:lstStyle/>
          <a:p>
            <a:r>
              <a:rPr lang="en-US" dirty="0">
                <a:solidFill>
                  <a:srgbClr val="FF0000"/>
                </a:solidFill>
              </a:rPr>
              <a:t>Spatial indexes using R-trees</a:t>
            </a:r>
            <a:endParaRPr lang="el-GR" dirty="0"/>
          </a:p>
        </p:txBody>
      </p:sp>
      <p:sp>
        <p:nvSpPr>
          <p:cNvPr id="3" name="Θέση περιεχομένου 2"/>
          <p:cNvSpPr>
            <a:spLocks noGrp="1"/>
          </p:cNvSpPr>
          <p:nvPr>
            <p:ph idx="1"/>
          </p:nvPr>
        </p:nvSpPr>
        <p:spPr>
          <a:xfrm>
            <a:off x="457200" y="1676400"/>
            <a:ext cx="8229600" cy="4625989"/>
          </a:xfrm>
        </p:spPr>
        <p:txBody>
          <a:bodyPr/>
          <a:lstStyle/>
          <a:p>
            <a:r>
              <a:rPr lang="en-US" dirty="0">
                <a:solidFill>
                  <a:srgbClr val="1A0BDF"/>
                </a:solidFill>
              </a:rPr>
              <a:t>Based on </a:t>
            </a:r>
            <a:r>
              <a:rPr lang="en-GB" i="1" dirty="0">
                <a:solidFill>
                  <a:srgbClr val="FF0000"/>
                </a:solidFill>
              </a:rPr>
              <a:t>minimum bounding boxes (</a:t>
            </a:r>
            <a:r>
              <a:rPr lang="en-GB" i="1" dirty="0" err="1">
                <a:solidFill>
                  <a:srgbClr val="FF0000"/>
                </a:solidFill>
              </a:rPr>
              <a:t>mbb</a:t>
            </a:r>
            <a:r>
              <a:rPr lang="en-GB" i="1" dirty="0">
                <a:solidFill>
                  <a:srgbClr val="FF0000"/>
                </a:solidFill>
              </a:rPr>
              <a:t>) </a:t>
            </a:r>
            <a:r>
              <a:rPr lang="en-US" dirty="0">
                <a:solidFill>
                  <a:srgbClr val="1A0BDF"/>
                </a:solidFill>
              </a:rPr>
              <a:t>of the geospatial objects</a:t>
            </a:r>
            <a:endParaRPr lang="el-GR" dirty="0">
              <a:solidFill>
                <a:srgbClr val="1A0BDF"/>
              </a:solidFill>
            </a:endParaRPr>
          </a:p>
          <a:p>
            <a:r>
              <a:rPr lang="en-US" b="1" dirty="0">
                <a:solidFill>
                  <a:srgbClr val="1A0BDF"/>
                </a:solidFill>
              </a:rPr>
              <a:t>Searching:</a:t>
            </a:r>
            <a:r>
              <a:rPr lang="el-GR" dirty="0">
                <a:solidFill>
                  <a:srgbClr val="1A0BDF"/>
                </a:solidFill>
              </a:rPr>
              <a:t> </a:t>
            </a:r>
            <a:r>
              <a:rPr lang="en-US" dirty="0">
                <a:solidFill>
                  <a:srgbClr val="1A0BDF"/>
                </a:solidFill>
              </a:rPr>
              <a:t>queries are answered in two steps</a:t>
            </a:r>
            <a:r>
              <a:rPr lang="el-GR" dirty="0">
                <a:solidFill>
                  <a:srgbClr val="1A0BDF"/>
                </a:solidFill>
              </a:rPr>
              <a:t>:</a:t>
            </a:r>
          </a:p>
          <a:p>
            <a:pPr lvl="1">
              <a:buFont typeface="Wingdings" panose="05000000000000000000" pitchFamily="2" charset="2"/>
              <a:buChar char="Ø"/>
            </a:pPr>
            <a:r>
              <a:rPr lang="en-US" u="sng" dirty="0">
                <a:solidFill>
                  <a:srgbClr val="FF0000"/>
                </a:solidFill>
              </a:rPr>
              <a:t>Filter-step:</a:t>
            </a:r>
            <a:r>
              <a:rPr lang="en-US" dirty="0"/>
              <a:t>   Determine the </a:t>
            </a:r>
            <a:r>
              <a:rPr lang="en-GB" i="1" dirty="0" err="1"/>
              <a:t>mbb’s</a:t>
            </a:r>
            <a:r>
              <a:rPr lang="en-GB" i="1" dirty="0"/>
              <a:t> </a:t>
            </a:r>
            <a:r>
              <a:rPr lang="en-GB" dirty="0"/>
              <a:t>involved</a:t>
            </a:r>
          </a:p>
          <a:p>
            <a:pPr lvl="1">
              <a:buFont typeface="Wingdings" panose="05000000000000000000" pitchFamily="2" charset="2"/>
              <a:buChar char="Ø"/>
            </a:pPr>
            <a:r>
              <a:rPr lang="en-US" u="sng" dirty="0">
                <a:solidFill>
                  <a:srgbClr val="FF0000"/>
                </a:solidFill>
              </a:rPr>
              <a:t>Refine-step:</a:t>
            </a:r>
            <a:r>
              <a:rPr lang="en-US" dirty="0"/>
              <a:t> Check the objects themselves, of the limited set of </a:t>
            </a:r>
            <a:r>
              <a:rPr lang="en-GB" dirty="0" err="1"/>
              <a:t>mbb’s</a:t>
            </a:r>
            <a:r>
              <a:rPr lang="en-US" dirty="0"/>
              <a:t> of the first step</a:t>
            </a:r>
            <a:endParaRPr lang="el-GR" dirty="0"/>
          </a:p>
          <a:p>
            <a:r>
              <a:rPr lang="en-US" dirty="0">
                <a:solidFill>
                  <a:srgbClr val="1A0BDF"/>
                </a:solidFill>
              </a:rPr>
              <a:t>The indexes </a:t>
            </a:r>
            <a:r>
              <a:rPr lang="el-GR" dirty="0">
                <a:solidFill>
                  <a:srgbClr val="1A0BDF"/>
                </a:solidFill>
              </a:rPr>
              <a:t>(</a:t>
            </a:r>
            <a:r>
              <a:rPr lang="en-US" dirty="0">
                <a:solidFill>
                  <a:srgbClr val="1A0BDF"/>
                </a:solidFill>
              </a:rPr>
              <a:t>here with</a:t>
            </a:r>
            <a:r>
              <a:rPr lang="el-GR" dirty="0">
                <a:solidFill>
                  <a:srgbClr val="1A0BDF"/>
                </a:solidFill>
              </a:rPr>
              <a:t> </a:t>
            </a:r>
            <a:r>
              <a:rPr lang="en-GB" dirty="0">
                <a:solidFill>
                  <a:srgbClr val="1A0BDF"/>
                </a:solidFill>
              </a:rPr>
              <a:t>R-trees)</a:t>
            </a:r>
            <a:r>
              <a:rPr lang="el-GR" dirty="0">
                <a:solidFill>
                  <a:srgbClr val="1A0BDF"/>
                </a:solidFill>
              </a:rPr>
              <a:t> </a:t>
            </a:r>
            <a:r>
              <a:rPr lang="en-US" dirty="0">
                <a:solidFill>
                  <a:srgbClr val="1A0BDF"/>
                </a:solidFill>
              </a:rPr>
              <a:t>are about the </a:t>
            </a:r>
            <a:r>
              <a:rPr lang="en-GB" i="1" dirty="0" err="1">
                <a:solidFill>
                  <a:srgbClr val="1A0BDF"/>
                </a:solidFill>
              </a:rPr>
              <a:t>mbb’s</a:t>
            </a:r>
            <a:r>
              <a:rPr lang="en-GB" i="1" dirty="0">
                <a:solidFill>
                  <a:srgbClr val="1A0BDF"/>
                </a:solidFill>
              </a:rPr>
              <a:t> </a:t>
            </a:r>
            <a:r>
              <a:rPr lang="en-US" dirty="0">
                <a:solidFill>
                  <a:srgbClr val="1A0BDF"/>
                </a:solidFill>
              </a:rPr>
              <a:t>(in the first step)</a:t>
            </a:r>
            <a:r>
              <a:rPr lang="el-GR" dirty="0">
                <a:solidFill>
                  <a:srgbClr val="1A0BDF"/>
                </a:solidFill>
              </a:rPr>
              <a:t> </a:t>
            </a:r>
            <a:endParaRPr lang="en-US" dirty="0">
              <a:solidFill>
                <a:srgbClr val="1A0BDF"/>
              </a:solidFill>
            </a:endParaRPr>
          </a:p>
          <a:p>
            <a:endParaRPr lang="el-GR" dirty="0">
              <a:solidFill>
                <a:srgbClr val="1A0BDF"/>
              </a:solidFill>
            </a:endParaRPr>
          </a:p>
        </p:txBody>
      </p:sp>
    </p:spTree>
    <p:extLst>
      <p:ext uri="{BB962C8B-B14F-4D97-AF65-F5344CB8AC3E}">
        <p14:creationId xmlns:p14="http://schemas.microsoft.com/office/powerpoint/2010/main" val="117790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solidFill>
                  <a:srgbClr val="FF0000"/>
                </a:solidFill>
              </a:rPr>
              <a:t>Spatial indexes using R-trees</a:t>
            </a:r>
            <a:r>
              <a:rPr lang="el-GR" dirty="0">
                <a:solidFill>
                  <a:srgbClr val="FF0000"/>
                </a:solidFill>
              </a:rPr>
              <a:t> </a:t>
            </a:r>
            <a:r>
              <a:rPr lang="el-GR" sz="2700" b="0" dirty="0"/>
              <a:t>(</a:t>
            </a:r>
            <a:r>
              <a:rPr lang="en-US" sz="2700" b="0" dirty="0" err="1"/>
              <a:t>cont</a:t>
            </a:r>
            <a:r>
              <a:rPr lang="el-GR" sz="2700" b="0" dirty="0"/>
              <a:t>)</a:t>
            </a:r>
            <a:endParaRPr lang="el-GR" sz="2200" dirty="0">
              <a:solidFill>
                <a:srgbClr val="FF0000"/>
              </a:solidFill>
            </a:endParaRPr>
          </a:p>
        </p:txBody>
      </p:sp>
      <p:grpSp>
        <p:nvGrpSpPr>
          <p:cNvPr id="14" name="Ομάδα 13"/>
          <p:cNvGrpSpPr/>
          <p:nvPr/>
        </p:nvGrpSpPr>
        <p:grpSpPr>
          <a:xfrm>
            <a:off x="457200" y="1395140"/>
            <a:ext cx="5638800" cy="2659695"/>
            <a:chOff x="457200" y="1395140"/>
            <a:chExt cx="5638800" cy="2659695"/>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95140"/>
              <a:ext cx="5638800" cy="26596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Ορθογώνιο 2"/>
            <p:cNvSpPr/>
            <p:nvPr/>
          </p:nvSpPr>
          <p:spPr>
            <a:xfrm>
              <a:off x="772782" y="1644770"/>
              <a:ext cx="570781" cy="762000"/>
            </a:xfrm>
            <a:prstGeom prst="rect">
              <a:avLst/>
            </a:prstGeom>
            <a:noFill/>
            <a:ln w="31750">
              <a:solidFill>
                <a:srgbClr val="1A0B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Έλλειψη 3"/>
            <p:cNvSpPr/>
            <p:nvPr/>
          </p:nvSpPr>
          <p:spPr>
            <a:xfrm>
              <a:off x="3285641" y="2615207"/>
              <a:ext cx="152400" cy="152400"/>
            </a:xfrm>
            <a:prstGeom prst="ellipse">
              <a:avLst/>
            </a:prstGeom>
            <a:ln>
              <a:solidFill>
                <a:srgbClr val="1A0B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13" name="Ομάδα 12"/>
          <p:cNvGrpSpPr/>
          <p:nvPr/>
        </p:nvGrpSpPr>
        <p:grpSpPr>
          <a:xfrm>
            <a:off x="533400" y="4114800"/>
            <a:ext cx="5310440" cy="2492286"/>
            <a:chOff x="533400" y="4114800"/>
            <a:chExt cx="5310440" cy="2492286"/>
          </a:xfrm>
        </p:grpSpPr>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114800"/>
              <a:ext cx="5310440" cy="2492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Ορθογώνιο 8"/>
            <p:cNvSpPr/>
            <p:nvPr/>
          </p:nvSpPr>
          <p:spPr>
            <a:xfrm>
              <a:off x="1422703" y="4340992"/>
              <a:ext cx="685800" cy="1028089"/>
            </a:xfrm>
            <a:prstGeom prst="rect">
              <a:avLst/>
            </a:prstGeom>
            <a:noFill/>
            <a:ln w="317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Έλλειψη 9"/>
            <p:cNvSpPr/>
            <p:nvPr/>
          </p:nvSpPr>
          <p:spPr>
            <a:xfrm>
              <a:off x="5392445" y="5369081"/>
              <a:ext cx="152400" cy="1524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p:cNvSpPr/>
            <p:nvPr/>
          </p:nvSpPr>
          <p:spPr>
            <a:xfrm>
              <a:off x="1765603" y="4191000"/>
              <a:ext cx="685800" cy="990600"/>
            </a:xfrm>
            <a:prstGeom prst="rect">
              <a:avLst/>
            </a:prstGeom>
            <a:noFill/>
            <a:ln w="317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Έλλειψη 11"/>
            <p:cNvSpPr/>
            <p:nvPr/>
          </p:nvSpPr>
          <p:spPr>
            <a:xfrm>
              <a:off x="4559490" y="5360943"/>
              <a:ext cx="152400" cy="152400"/>
            </a:xfrm>
            <a:prstGeom prst="ellipse">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TextBox 6"/>
            <p:cNvSpPr txBox="1"/>
            <p:nvPr/>
          </p:nvSpPr>
          <p:spPr>
            <a:xfrm>
              <a:off x="1364821" y="4572721"/>
              <a:ext cx="293670" cy="307777"/>
            </a:xfrm>
            <a:prstGeom prst="rect">
              <a:avLst/>
            </a:prstGeom>
            <a:noFill/>
          </p:spPr>
          <p:txBody>
            <a:bodyPr wrap="none" rtlCol="0">
              <a:spAutoFit/>
            </a:bodyPr>
            <a:lstStyle/>
            <a:p>
              <a:r>
                <a:rPr lang="en-GB" sz="1400" i="1" dirty="0">
                  <a:latin typeface="Times New Roman" panose="02020603050405020304" pitchFamily="18" charset="0"/>
                  <a:cs typeface="Times New Roman" panose="02020603050405020304" pitchFamily="18" charset="0"/>
                </a:rPr>
                <a:t>P</a:t>
              </a:r>
              <a:endParaRPr lang="el-GR" sz="1400" i="1" dirty="0">
                <a:latin typeface="Times New Roman" panose="02020603050405020304" pitchFamily="18" charset="0"/>
                <a:cs typeface="Times New Roman" panose="02020603050405020304" pitchFamily="18" charset="0"/>
              </a:endParaRPr>
            </a:p>
          </p:txBody>
        </p:sp>
        <p:sp>
          <p:nvSpPr>
            <p:cNvPr id="8" name="Έλλειψη 7"/>
            <p:cNvSpPr/>
            <p:nvPr/>
          </p:nvSpPr>
          <p:spPr>
            <a:xfrm>
              <a:off x="1882140" y="4834778"/>
              <a:ext cx="45720" cy="457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5" name="TextBox 4"/>
          <p:cNvSpPr txBox="1"/>
          <p:nvPr/>
        </p:nvSpPr>
        <p:spPr>
          <a:xfrm>
            <a:off x="3504225" y="6269420"/>
            <a:ext cx="4679230" cy="523220"/>
          </a:xfrm>
          <a:prstGeom prst="rect">
            <a:avLst/>
          </a:prstGeom>
          <a:noFill/>
        </p:spPr>
        <p:txBody>
          <a:bodyPr wrap="none" rtlCol="0">
            <a:spAutoFit/>
          </a:bodyPr>
          <a:lstStyle/>
          <a:p>
            <a:pPr algn="l"/>
            <a:r>
              <a:rPr lang="en-GB" sz="1400" i="1" dirty="0">
                <a:solidFill>
                  <a:srgbClr val="1A0BDF"/>
                </a:solidFill>
              </a:rPr>
              <a:t>[</a:t>
            </a:r>
            <a:r>
              <a:rPr lang="en-GB" sz="1400" i="1" dirty="0" err="1">
                <a:solidFill>
                  <a:srgbClr val="1A0BDF"/>
                </a:solidFill>
              </a:rPr>
              <a:t>Rigaux</a:t>
            </a:r>
            <a:r>
              <a:rPr lang="en-GB" sz="1400" i="1" dirty="0">
                <a:solidFill>
                  <a:srgbClr val="1A0BDF"/>
                </a:solidFill>
              </a:rPr>
              <a:t> et.al, </a:t>
            </a:r>
            <a:r>
              <a:rPr lang="en-GB" sz="1400" i="1" u="sng" dirty="0">
                <a:solidFill>
                  <a:srgbClr val="1A0BDF"/>
                </a:solidFill>
              </a:rPr>
              <a:t>Spatial Databases with Application to GIS</a:t>
            </a:r>
            <a:r>
              <a:rPr lang="en-GB" sz="1400" i="1" dirty="0">
                <a:solidFill>
                  <a:srgbClr val="1A0BDF"/>
                </a:solidFill>
              </a:rPr>
              <a:t>, </a:t>
            </a:r>
          </a:p>
          <a:p>
            <a:pPr algn="l"/>
            <a:r>
              <a:rPr lang="en-GB" sz="1400" i="1" dirty="0">
                <a:solidFill>
                  <a:srgbClr val="1A0BDF"/>
                </a:solidFill>
              </a:rPr>
              <a:t>                      Kaufmann 2002</a:t>
            </a:r>
            <a:r>
              <a:rPr lang="el-GR" sz="1400" i="1" dirty="0">
                <a:solidFill>
                  <a:srgbClr val="1A0BDF"/>
                </a:solidFill>
              </a:rPr>
              <a:t>,   </a:t>
            </a:r>
            <a:r>
              <a:rPr lang="en-GB" sz="1400" i="1" dirty="0">
                <a:solidFill>
                  <a:srgbClr val="1A0BDF"/>
                </a:solidFill>
              </a:rPr>
              <a:t>chapter</a:t>
            </a:r>
            <a:r>
              <a:rPr lang="el-GR" sz="1400" i="1" dirty="0">
                <a:solidFill>
                  <a:srgbClr val="1A0BDF"/>
                </a:solidFill>
              </a:rPr>
              <a:t> 6</a:t>
            </a:r>
            <a:r>
              <a:rPr lang="en-GB" sz="1400" i="1" dirty="0">
                <a:solidFill>
                  <a:srgbClr val="1A0BDF"/>
                </a:solidFill>
              </a:rPr>
              <a:t>]</a:t>
            </a:r>
            <a:endParaRPr lang="el-GR" sz="1400" i="1" dirty="0">
              <a:solidFill>
                <a:srgbClr val="1A0BDF"/>
              </a:solidFill>
            </a:endParaRPr>
          </a:p>
        </p:txBody>
      </p:sp>
      <p:sp>
        <p:nvSpPr>
          <p:cNvPr id="6" name="TextBox 5"/>
          <p:cNvSpPr txBox="1"/>
          <p:nvPr/>
        </p:nvSpPr>
        <p:spPr>
          <a:xfrm>
            <a:off x="5943600" y="1400262"/>
            <a:ext cx="2950234" cy="2708434"/>
          </a:xfrm>
          <a:prstGeom prst="rect">
            <a:avLst/>
          </a:prstGeom>
          <a:solidFill>
            <a:schemeClr val="accent6">
              <a:lumMod val="20000"/>
              <a:lumOff val="80000"/>
            </a:schemeClr>
          </a:solidFill>
        </p:spPr>
        <p:txBody>
          <a:bodyPr wrap="square" rtlCol="0">
            <a:spAutoFit/>
          </a:bodyPr>
          <a:lstStyle/>
          <a:p>
            <a:pPr algn="l"/>
            <a:r>
              <a:rPr lang="el-GR" sz="1600" b="1" dirty="0">
                <a:solidFill>
                  <a:srgbClr val="1A0BDF"/>
                </a:solidFill>
              </a:rPr>
              <a:t>    </a:t>
            </a:r>
            <a:r>
              <a:rPr lang="en-US" sz="1600" b="1" u="sng" dirty="0">
                <a:solidFill>
                  <a:srgbClr val="1A0BDF"/>
                </a:solidFill>
              </a:rPr>
              <a:t>Structure</a:t>
            </a:r>
            <a:endParaRPr lang="el-GR" sz="1600" b="1" u="sng" dirty="0">
              <a:solidFill>
                <a:srgbClr val="1A0BDF"/>
              </a:solidFill>
            </a:endParaRPr>
          </a:p>
          <a:p>
            <a:pPr marL="285750" indent="-285750" algn="l">
              <a:buFont typeface="Arial" panose="020B0604020202020204" pitchFamily="34" charset="0"/>
              <a:buChar char="•"/>
            </a:pPr>
            <a:endParaRPr lang="el-GR" sz="1400" dirty="0">
              <a:solidFill>
                <a:srgbClr val="1A0BDF"/>
              </a:solidFill>
            </a:endParaRPr>
          </a:p>
          <a:p>
            <a:pPr marL="285750" indent="-285750" algn="l">
              <a:buFont typeface="Arial" panose="020B0604020202020204" pitchFamily="34" charset="0"/>
              <a:buChar char="•"/>
            </a:pPr>
            <a:r>
              <a:rPr lang="en-GB" sz="1400" dirty="0">
                <a:solidFill>
                  <a:srgbClr val="FF0000"/>
                </a:solidFill>
              </a:rPr>
              <a:t>Balanced search tree</a:t>
            </a:r>
            <a:endParaRPr lang="el-GR" sz="1400" dirty="0">
              <a:solidFill>
                <a:srgbClr val="FF0000"/>
              </a:solidFill>
            </a:endParaRPr>
          </a:p>
          <a:p>
            <a:pPr marL="285750" indent="-285750" algn="l">
              <a:buFont typeface="Arial" panose="020B0604020202020204" pitchFamily="34" charset="0"/>
              <a:buChar char="•"/>
            </a:pPr>
            <a:r>
              <a:rPr lang="en-US" sz="1400" dirty="0">
                <a:solidFill>
                  <a:srgbClr val="1A0BDF"/>
                </a:solidFill>
              </a:rPr>
              <a:t>At every tree level elements of the next level are grouped</a:t>
            </a:r>
            <a:endParaRPr lang="en-GB" sz="1400" dirty="0">
              <a:solidFill>
                <a:srgbClr val="1A0BDF"/>
              </a:solidFill>
            </a:endParaRPr>
          </a:p>
          <a:p>
            <a:pPr marL="285750" indent="-285750" algn="l">
              <a:buFont typeface="Arial" panose="020B0604020202020204" pitchFamily="34" charset="0"/>
              <a:buChar char="•"/>
            </a:pPr>
            <a:r>
              <a:rPr lang="en-US" sz="1400" dirty="0">
                <a:solidFill>
                  <a:srgbClr val="1A0BDF"/>
                </a:solidFill>
              </a:rPr>
              <a:t>Parameters</a:t>
            </a:r>
            <a:r>
              <a:rPr lang="el-GR" sz="1400" dirty="0">
                <a:solidFill>
                  <a:srgbClr val="1A0BDF"/>
                </a:solidFill>
              </a:rPr>
              <a:t> (</a:t>
            </a:r>
            <a:r>
              <a:rPr lang="en-US" sz="1400" u="sng" dirty="0">
                <a:solidFill>
                  <a:srgbClr val="1A0BDF"/>
                </a:solidFill>
              </a:rPr>
              <a:t>for each node</a:t>
            </a:r>
            <a:r>
              <a:rPr lang="el-GR" sz="1400" dirty="0">
                <a:solidFill>
                  <a:srgbClr val="1A0BDF"/>
                </a:solidFill>
              </a:rPr>
              <a:t>): </a:t>
            </a:r>
          </a:p>
          <a:p>
            <a:pPr marL="742950" lvl="1" indent="-285750" algn="l">
              <a:buFont typeface="Wingdings" panose="05000000000000000000" pitchFamily="2" charset="2"/>
              <a:buChar char="ü"/>
            </a:pPr>
            <a:r>
              <a:rPr lang="en-US" sz="1400" dirty="0">
                <a:solidFill>
                  <a:srgbClr val="FF0000"/>
                </a:solidFill>
              </a:rPr>
              <a:t>Minimum number of elements</a:t>
            </a:r>
            <a:r>
              <a:rPr lang="el-GR" sz="1400" dirty="0">
                <a:solidFill>
                  <a:srgbClr val="FF0000"/>
                </a:solidFill>
              </a:rPr>
              <a:t>, </a:t>
            </a:r>
            <a:r>
              <a:rPr lang="en-GB" sz="1400" b="1" dirty="0">
                <a:solidFill>
                  <a:srgbClr val="FF0000"/>
                </a:solidFill>
              </a:rPr>
              <a:t>m</a:t>
            </a:r>
            <a:endParaRPr lang="en-US" sz="1400" b="1" dirty="0">
              <a:solidFill>
                <a:srgbClr val="FF0000"/>
              </a:solidFill>
            </a:endParaRPr>
          </a:p>
          <a:p>
            <a:pPr marL="742950" lvl="1" indent="-285750" algn="l">
              <a:buFont typeface="Wingdings" panose="05000000000000000000" pitchFamily="2" charset="2"/>
              <a:buChar char="ü"/>
            </a:pPr>
            <a:r>
              <a:rPr lang="en-US" sz="1400" dirty="0">
                <a:solidFill>
                  <a:srgbClr val="FF0000"/>
                </a:solidFill>
              </a:rPr>
              <a:t>Maximum number of elements</a:t>
            </a:r>
            <a:r>
              <a:rPr lang="el-GR" sz="1400" dirty="0">
                <a:solidFill>
                  <a:srgbClr val="FF0000"/>
                </a:solidFill>
              </a:rPr>
              <a:t>, </a:t>
            </a:r>
            <a:r>
              <a:rPr lang="en-US" sz="1400" b="1" dirty="0">
                <a:solidFill>
                  <a:srgbClr val="FF0000"/>
                </a:solidFill>
              </a:rPr>
              <a:t>M</a:t>
            </a:r>
            <a:endParaRPr lang="el-GR" sz="1400" b="1" dirty="0">
              <a:solidFill>
                <a:srgbClr val="FF0000"/>
              </a:solidFill>
            </a:endParaRPr>
          </a:p>
          <a:p>
            <a:pPr marL="742950" lvl="1" indent="-285750" algn="l">
              <a:buFont typeface="Wingdings" panose="05000000000000000000" pitchFamily="2" charset="2"/>
              <a:buChar char="ü"/>
            </a:pPr>
            <a:r>
              <a:rPr lang="en-GB" sz="1400" b="1" dirty="0">
                <a:solidFill>
                  <a:srgbClr val="FF0000"/>
                </a:solidFill>
              </a:rPr>
              <a:t>m</a:t>
            </a:r>
            <a:r>
              <a:rPr lang="en-GB" sz="1400" dirty="0">
                <a:solidFill>
                  <a:srgbClr val="FF0000"/>
                </a:solidFill>
              </a:rPr>
              <a:t> &lt;= (</a:t>
            </a:r>
            <a:r>
              <a:rPr lang="en-GB" sz="1400" b="1" dirty="0">
                <a:solidFill>
                  <a:srgbClr val="FF0000"/>
                </a:solidFill>
              </a:rPr>
              <a:t>M</a:t>
            </a:r>
            <a:r>
              <a:rPr lang="en-GB" sz="1400" dirty="0">
                <a:solidFill>
                  <a:srgbClr val="FF0000"/>
                </a:solidFill>
              </a:rPr>
              <a:t>+1)/2</a:t>
            </a:r>
          </a:p>
          <a:p>
            <a:pPr marL="742950" lvl="1" indent="-285750" algn="l">
              <a:buFont typeface="Wingdings" panose="05000000000000000000" pitchFamily="2" charset="2"/>
              <a:buChar char="ü"/>
            </a:pPr>
            <a:r>
              <a:rPr lang="en-US" sz="1400" dirty="0">
                <a:solidFill>
                  <a:srgbClr val="FF0000"/>
                </a:solidFill>
              </a:rPr>
              <a:t>For the root</a:t>
            </a:r>
            <a:r>
              <a:rPr lang="el-GR" sz="1400" dirty="0">
                <a:solidFill>
                  <a:srgbClr val="FF0000"/>
                </a:solidFill>
              </a:rPr>
              <a:t>: </a:t>
            </a:r>
            <a:r>
              <a:rPr lang="en-GB" sz="1400" dirty="0">
                <a:solidFill>
                  <a:srgbClr val="FF0000"/>
                </a:solidFill>
              </a:rPr>
              <a:t>m&gt;=2</a:t>
            </a:r>
            <a:endParaRPr lang="el-GR" sz="1400" dirty="0">
              <a:solidFill>
                <a:srgbClr val="FF0000"/>
              </a:solidFill>
            </a:endParaRPr>
          </a:p>
        </p:txBody>
      </p:sp>
      <p:sp>
        <p:nvSpPr>
          <p:cNvPr id="17" name="TextBox 16"/>
          <p:cNvSpPr txBox="1"/>
          <p:nvPr/>
        </p:nvSpPr>
        <p:spPr>
          <a:xfrm>
            <a:off x="5943600" y="4437613"/>
            <a:ext cx="2959851" cy="1631216"/>
          </a:xfrm>
          <a:prstGeom prst="rect">
            <a:avLst/>
          </a:prstGeom>
          <a:solidFill>
            <a:schemeClr val="accent6">
              <a:lumMod val="20000"/>
              <a:lumOff val="80000"/>
            </a:schemeClr>
          </a:solidFill>
        </p:spPr>
        <p:txBody>
          <a:bodyPr wrap="square" rtlCol="0">
            <a:spAutoFit/>
          </a:bodyPr>
          <a:lstStyle/>
          <a:p>
            <a:pPr algn="l"/>
            <a:r>
              <a:rPr lang="el-GR" sz="1600" b="1" dirty="0">
                <a:solidFill>
                  <a:srgbClr val="1A0BDF"/>
                </a:solidFill>
              </a:rPr>
              <a:t>    </a:t>
            </a:r>
            <a:r>
              <a:rPr lang="en-US" sz="1600" b="1" u="sng" dirty="0">
                <a:solidFill>
                  <a:srgbClr val="1A0BDF"/>
                </a:solidFill>
              </a:rPr>
              <a:t>Searching</a:t>
            </a:r>
            <a:endParaRPr lang="el-GR" sz="1600" b="1" u="sng" dirty="0">
              <a:solidFill>
                <a:srgbClr val="1A0BDF"/>
              </a:solidFill>
            </a:endParaRPr>
          </a:p>
          <a:p>
            <a:pPr algn="l"/>
            <a:r>
              <a:rPr lang="el-GR" sz="1400" i="1" dirty="0">
                <a:solidFill>
                  <a:srgbClr val="FF0000"/>
                </a:solidFill>
              </a:rPr>
              <a:t> </a:t>
            </a:r>
            <a:r>
              <a:rPr lang="en-US" sz="1400" i="1" dirty="0">
                <a:solidFill>
                  <a:srgbClr val="FF0000"/>
                </a:solidFill>
              </a:rPr>
              <a:t>Which</a:t>
            </a:r>
            <a:r>
              <a:rPr lang="el-GR" sz="1400" i="1" dirty="0">
                <a:solidFill>
                  <a:srgbClr val="FF0000"/>
                </a:solidFill>
              </a:rPr>
              <a:t> </a:t>
            </a:r>
            <a:r>
              <a:rPr lang="en-GB" sz="1400" i="1" dirty="0" err="1">
                <a:solidFill>
                  <a:srgbClr val="FF0000"/>
                </a:solidFill>
              </a:rPr>
              <a:t>mbb</a:t>
            </a:r>
            <a:r>
              <a:rPr lang="el-GR" sz="1400" i="1" dirty="0">
                <a:solidFill>
                  <a:srgbClr val="FF0000"/>
                </a:solidFill>
              </a:rPr>
              <a:t> </a:t>
            </a:r>
            <a:r>
              <a:rPr lang="en-US" sz="1400" i="1" dirty="0">
                <a:solidFill>
                  <a:srgbClr val="FF0000"/>
                </a:solidFill>
              </a:rPr>
              <a:t>contain point </a:t>
            </a:r>
            <a:r>
              <a:rPr lang="el-GR" sz="1400" i="1" dirty="0">
                <a:solidFill>
                  <a:srgbClr val="FF0000"/>
                </a:solidFill>
              </a:rPr>
              <a:t>Ρ;</a:t>
            </a:r>
            <a:endParaRPr lang="el-GR" sz="1400" dirty="0">
              <a:solidFill>
                <a:srgbClr val="FF0000"/>
              </a:solidFill>
            </a:endParaRPr>
          </a:p>
          <a:p>
            <a:pPr marL="285750" indent="-285750" algn="l">
              <a:buFont typeface="Arial" panose="020B0604020202020204" pitchFamily="34" charset="0"/>
              <a:buChar char="•"/>
            </a:pPr>
            <a:r>
              <a:rPr lang="en-US" sz="1400" dirty="0">
                <a:solidFill>
                  <a:srgbClr val="1A0BDF"/>
                </a:solidFill>
              </a:rPr>
              <a:t>Start from the root</a:t>
            </a:r>
            <a:endParaRPr lang="el-GR" sz="1400" dirty="0">
              <a:solidFill>
                <a:srgbClr val="1A0BDF"/>
              </a:solidFill>
            </a:endParaRPr>
          </a:p>
          <a:p>
            <a:pPr marL="285750" indent="-285750" algn="l">
              <a:buFont typeface="Arial" panose="020B0604020202020204" pitchFamily="34" charset="0"/>
              <a:buChar char="•"/>
            </a:pPr>
            <a:r>
              <a:rPr lang="en-US" sz="1400" u="sng" dirty="0">
                <a:solidFill>
                  <a:srgbClr val="1A0BDF"/>
                </a:solidFill>
              </a:rPr>
              <a:t>For each internal node</a:t>
            </a:r>
            <a:r>
              <a:rPr lang="el-GR" sz="1400" dirty="0">
                <a:solidFill>
                  <a:srgbClr val="1A0BDF"/>
                </a:solidFill>
              </a:rPr>
              <a:t>, </a:t>
            </a:r>
            <a:r>
              <a:rPr lang="en-US" sz="1400" dirty="0">
                <a:solidFill>
                  <a:srgbClr val="1A0BDF"/>
                </a:solidFill>
              </a:rPr>
              <a:t>Find all  children that contain </a:t>
            </a:r>
            <a:r>
              <a:rPr lang="el-GR" sz="1400" i="1" dirty="0">
                <a:solidFill>
                  <a:srgbClr val="1A0BDF"/>
                </a:solidFill>
              </a:rPr>
              <a:t>Ρ</a:t>
            </a:r>
          </a:p>
          <a:p>
            <a:pPr marL="285750" indent="-285750" algn="l">
              <a:buFont typeface="Arial" panose="020B0604020202020204" pitchFamily="34" charset="0"/>
              <a:buChar char="•"/>
            </a:pPr>
            <a:r>
              <a:rPr lang="en-US" sz="1400" u="sng" dirty="0">
                <a:solidFill>
                  <a:srgbClr val="1A0BDF"/>
                </a:solidFill>
              </a:rPr>
              <a:t>At leaves</a:t>
            </a:r>
            <a:r>
              <a:rPr lang="el-GR" sz="1400" dirty="0">
                <a:solidFill>
                  <a:srgbClr val="1A0BDF"/>
                </a:solidFill>
              </a:rPr>
              <a:t>, </a:t>
            </a:r>
            <a:r>
              <a:rPr lang="en-US" sz="1400" dirty="0">
                <a:solidFill>
                  <a:srgbClr val="1A0BDF"/>
                </a:solidFill>
              </a:rPr>
              <a:t>determine all </a:t>
            </a:r>
            <a:r>
              <a:rPr lang="en-GB" sz="1400" dirty="0" err="1">
                <a:solidFill>
                  <a:srgbClr val="1A0BDF"/>
                </a:solidFill>
              </a:rPr>
              <a:t>mbb</a:t>
            </a:r>
            <a:r>
              <a:rPr lang="en-GB" sz="1400" dirty="0">
                <a:solidFill>
                  <a:srgbClr val="1A0BDF"/>
                </a:solidFill>
              </a:rPr>
              <a:t> </a:t>
            </a:r>
            <a:r>
              <a:rPr lang="en-US" sz="1400" dirty="0">
                <a:solidFill>
                  <a:srgbClr val="1A0BDF"/>
                </a:solidFill>
              </a:rPr>
              <a:t>that contain </a:t>
            </a:r>
            <a:r>
              <a:rPr lang="el-GR" sz="1400" i="1" dirty="0">
                <a:solidFill>
                  <a:srgbClr val="1A0BDF"/>
                </a:solidFill>
              </a:rPr>
              <a:t>Ρ</a:t>
            </a:r>
          </a:p>
        </p:txBody>
      </p:sp>
      <p:sp>
        <p:nvSpPr>
          <p:cNvPr id="15" name="TextBox 14"/>
          <p:cNvSpPr txBox="1"/>
          <p:nvPr/>
        </p:nvSpPr>
        <p:spPr>
          <a:xfrm>
            <a:off x="3441991" y="1432014"/>
            <a:ext cx="1875835" cy="338554"/>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a:t>
            </a:r>
            <a:r>
              <a:rPr lang="en-US" sz="1600" i="1" dirty="0">
                <a:latin typeface="Times New Roman" panose="02020603050405020304" pitchFamily="18" charset="0"/>
                <a:cs typeface="Times New Roman" panose="02020603050405020304" pitchFamily="18" charset="0"/>
              </a:rPr>
              <a:t>R </a:t>
            </a:r>
            <a:r>
              <a:rPr lang="en-US" sz="1600" dirty="0">
                <a:latin typeface="Times New Roman" panose="02020603050405020304" pitchFamily="18" charset="0"/>
                <a:cs typeface="Times New Roman" panose="02020603050405020304" pitchFamily="18" charset="0"/>
              </a:rPr>
              <a:t> from </a:t>
            </a:r>
            <a:r>
              <a:rPr lang="en-US" sz="1600" i="1" dirty="0">
                <a:latin typeface="Times New Roman" panose="02020603050405020304" pitchFamily="18" charset="0"/>
                <a:cs typeface="Times New Roman" panose="02020603050405020304" pitchFamily="18" charset="0"/>
              </a:rPr>
              <a:t>Rectangle</a:t>
            </a:r>
            <a:r>
              <a:rPr lang="en-US" sz="1600" dirty="0">
                <a:latin typeface="Times New Roman" panose="02020603050405020304" pitchFamily="18" charset="0"/>
                <a:cs typeface="Times New Roman" panose="02020603050405020304" pitchFamily="18" charset="0"/>
              </a:rPr>
              <a:t>)</a:t>
            </a:r>
            <a:r>
              <a:rPr lang="el-GR" sz="1600" dirty="0">
                <a:latin typeface="Times New Roman" panose="02020603050405020304" pitchFamily="18" charset="0"/>
                <a:cs typeface="Times New Roman" panose="02020603050405020304" pitchFamily="18" charset="0"/>
              </a:rPr>
              <a:t> </a:t>
            </a:r>
            <a:endParaRPr lang="el-GR"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896877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Προσαρμοσμένη σχεδίαση">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27484</TotalTime>
  <Words>1392</Words>
  <Application>Microsoft Office PowerPoint</Application>
  <PresentationFormat>On-screen Show (4:3)</PresentationFormat>
  <Paragraphs>113</Paragraphs>
  <Slides>11</Slides>
  <Notes>10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Courier New</vt:lpstr>
      <vt:lpstr>Times New Roman</vt:lpstr>
      <vt:lpstr>Wingdings</vt:lpstr>
      <vt:lpstr>Θέμα του Office</vt:lpstr>
      <vt:lpstr>Προσαρμοσμένη σχεδίαση</vt:lpstr>
      <vt:lpstr>1_Προσαρμοσμένη σχεδίαση</vt:lpstr>
      <vt:lpstr>Spatial Databases</vt:lpstr>
      <vt:lpstr>The main question</vt:lpstr>
      <vt:lpstr>Primary indexes in Relational Db systems</vt:lpstr>
      <vt:lpstr>Secondary indexes</vt:lpstr>
      <vt:lpstr>Multilevel indexes</vt:lpstr>
      <vt:lpstr>Multilevel indexes using B+-trees</vt:lpstr>
      <vt:lpstr>Multilevel indexes using B+-trees  (cont)</vt:lpstr>
      <vt:lpstr>Spatial indexes using R-trees</vt:lpstr>
      <vt:lpstr>Spatial indexes using R-trees (cont)</vt:lpstr>
      <vt:lpstr>Resources</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dc:title>
  <dc:subject>GIS: A Computing Perspective 2e</dc:subject>
  <dc:creator>Matt Duckham</dc:creator>
  <cp:lastModifiedBy>Nikolas Mitrou</cp:lastModifiedBy>
  <cp:revision>619</cp:revision>
  <dcterms:created xsi:type="dcterms:W3CDTF">2003-12-22T19:29:56Z</dcterms:created>
  <dcterms:modified xsi:type="dcterms:W3CDTF">2024-04-22T07:05:36Z</dcterms:modified>
</cp:coreProperties>
</file>