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4"/>
  </p:notesMasterIdLst>
  <p:sldIdLst>
    <p:sldId id="291" r:id="rId5"/>
    <p:sldId id="386" r:id="rId6"/>
    <p:sldId id="387" r:id="rId7"/>
    <p:sldId id="390" r:id="rId8"/>
    <p:sldId id="392" r:id="rId9"/>
    <p:sldId id="398" r:id="rId10"/>
    <p:sldId id="396" r:id="rId11"/>
    <p:sldId id="397" r:id="rId12"/>
    <p:sldId id="400" r:id="rId13"/>
    <p:sldId id="408" r:id="rId14"/>
    <p:sldId id="401" r:id="rId15"/>
    <p:sldId id="402" r:id="rId16"/>
    <p:sldId id="404" r:id="rId17"/>
    <p:sldId id="405" r:id="rId18"/>
    <p:sldId id="403" r:id="rId19"/>
    <p:sldId id="406" r:id="rId20"/>
    <p:sldId id="407" r:id="rId21"/>
    <p:sldId id="399" r:id="rId22"/>
    <p:sldId id="395" r:id="rId23"/>
  </p:sldIdLst>
  <p:sldSz cx="12192000" cy="6858000"/>
  <p:notesSz cx="6805613" cy="99441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47B33D3-1DEB-4A41-9B66-4F4A5AC60D5B}">
          <p14:sldIdLst>
            <p14:sldId id="291"/>
            <p14:sldId id="386"/>
            <p14:sldId id="387"/>
            <p14:sldId id="390"/>
            <p14:sldId id="392"/>
            <p14:sldId id="398"/>
            <p14:sldId id="396"/>
            <p14:sldId id="397"/>
            <p14:sldId id="400"/>
            <p14:sldId id="408"/>
            <p14:sldId id="401"/>
            <p14:sldId id="402"/>
            <p14:sldId id="404"/>
            <p14:sldId id="405"/>
            <p14:sldId id="403"/>
            <p14:sldId id="406"/>
            <p14:sldId id="407"/>
            <p14:sldId id="399"/>
            <p14:sldId id="395"/>
          </p14:sldIdLst>
        </p14:section>
        <p14:section name="Untitled Section" id="{DC287C89-3D02-42BC-A143-66ADB9A55A7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09B"/>
    <a:srgbClr val="A64D2C"/>
    <a:srgbClr val="EBEAEA"/>
    <a:srgbClr val="A6BD1D"/>
    <a:srgbClr val="233187"/>
    <a:srgbClr val="B9D0CF"/>
    <a:srgbClr val="4E7272"/>
    <a:srgbClr val="FCF4F2"/>
    <a:srgbClr val="4E615B"/>
    <a:srgbClr val="DE91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7837" autoAdjust="0"/>
    <p:restoredTop sz="96327" autoAdjust="0"/>
  </p:normalViewPr>
  <p:slideViewPr>
    <p:cSldViewPr snapToGrid="0">
      <p:cViewPr varScale="1">
        <p:scale>
          <a:sx n="63" d="100"/>
          <a:sy n="63" d="100"/>
        </p:scale>
        <p:origin x="1076" y="220"/>
      </p:cViewPr>
      <p:guideLst/>
    </p:cSldViewPr>
  </p:slideViewPr>
  <p:outlineViewPr>
    <p:cViewPr>
      <p:scale>
        <a:sx n="33" d="100"/>
        <a:sy n="33" d="100"/>
      </p:scale>
      <p:origin x="0" y="-3044"/>
    </p:cViewPr>
  </p:outlineViewPr>
  <p:notesTextViewPr>
    <p:cViewPr>
      <p:scale>
        <a:sx n="3" d="2"/>
        <a:sy n="3" d="2"/>
      </p:scale>
      <p:origin x="0" y="0"/>
    </p:cViewPr>
  </p:notesTextViewPr>
  <p:sorterViewPr>
    <p:cViewPr varScale="1">
      <p:scale>
        <a:sx n="1" d="1"/>
        <a:sy n="1" d="1"/>
      </p:scale>
      <p:origin x="0" y="-10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F4A76C4-4BC0-48D9-B3DD-08052912419D}"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en-US"/>
        </a:p>
      </dgm:t>
    </dgm:pt>
    <dgm:pt modelId="{37DABD40-33AB-446A-8DA2-22FE46951D66}">
      <dgm:prSet phldrT="[Text]"/>
      <dgm:spPr/>
      <dgm:t>
        <a:bodyPr/>
        <a:lstStyle/>
        <a:p>
          <a:r>
            <a:rPr lang="en-US" dirty="0"/>
            <a:t>Action 1</a:t>
          </a:r>
        </a:p>
      </dgm:t>
    </dgm:pt>
    <dgm:pt modelId="{62CA99D8-1708-41B8-B9F5-3FDEFA8D0973}" type="parTrans" cxnId="{58DAB626-4F5A-43B7-8EFA-0B6B93AB2092}">
      <dgm:prSet/>
      <dgm:spPr/>
      <dgm:t>
        <a:bodyPr/>
        <a:lstStyle/>
        <a:p>
          <a:endParaRPr lang="en-US"/>
        </a:p>
      </dgm:t>
    </dgm:pt>
    <dgm:pt modelId="{A5F45479-6D4C-45E3-B160-33B690AA3801}" type="sibTrans" cxnId="{58DAB626-4F5A-43B7-8EFA-0B6B93AB2092}">
      <dgm:prSet/>
      <dgm:spPr/>
      <dgm:t>
        <a:bodyPr/>
        <a:lstStyle/>
        <a:p>
          <a:endParaRPr lang="en-US"/>
        </a:p>
      </dgm:t>
    </dgm:pt>
    <dgm:pt modelId="{E057C3B6-4526-4EC2-BCB8-F5FE31871C68}">
      <dgm:prSet phldrT="[Text]" custT="1"/>
      <dgm:spPr/>
      <dgm:t>
        <a:bodyPr/>
        <a:lstStyle/>
        <a:p>
          <a:r>
            <a:rPr lang="en-US" sz="1400" dirty="0"/>
            <a:t>Online lectures</a:t>
          </a:r>
        </a:p>
      </dgm:t>
    </dgm:pt>
    <dgm:pt modelId="{ABA75ED9-812F-45A3-9184-7B0F2B90E865}" type="parTrans" cxnId="{2B46AD1A-A88A-4438-BC03-16B0FE804D73}">
      <dgm:prSet/>
      <dgm:spPr/>
      <dgm:t>
        <a:bodyPr/>
        <a:lstStyle/>
        <a:p>
          <a:endParaRPr lang="en-US"/>
        </a:p>
      </dgm:t>
    </dgm:pt>
    <dgm:pt modelId="{AB9F719E-183C-4D8F-9072-1E3389634765}" type="sibTrans" cxnId="{2B46AD1A-A88A-4438-BC03-16B0FE804D73}">
      <dgm:prSet/>
      <dgm:spPr/>
      <dgm:t>
        <a:bodyPr/>
        <a:lstStyle/>
        <a:p>
          <a:endParaRPr lang="en-US"/>
        </a:p>
      </dgm:t>
    </dgm:pt>
    <dgm:pt modelId="{B4BE1AFC-3A77-4CF3-A392-D3950A6771CD}">
      <dgm:prSet phldrT="[Text]"/>
      <dgm:spPr/>
      <dgm:t>
        <a:bodyPr/>
        <a:lstStyle/>
        <a:p>
          <a:r>
            <a:rPr lang="en-US" dirty="0"/>
            <a:t>Action 2</a:t>
          </a:r>
        </a:p>
      </dgm:t>
    </dgm:pt>
    <dgm:pt modelId="{55B0A635-3F41-4D56-BAD7-4143C25FEB82}" type="parTrans" cxnId="{139CE678-1AA2-43D8-9975-87E8FC520FBE}">
      <dgm:prSet/>
      <dgm:spPr/>
      <dgm:t>
        <a:bodyPr/>
        <a:lstStyle/>
        <a:p>
          <a:endParaRPr lang="en-US"/>
        </a:p>
      </dgm:t>
    </dgm:pt>
    <dgm:pt modelId="{0ECCB9D4-0D5C-4281-8C8D-5A214CD6F191}" type="sibTrans" cxnId="{139CE678-1AA2-43D8-9975-87E8FC520FBE}">
      <dgm:prSet/>
      <dgm:spPr/>
      <dgm:t>
        <a:bodyPr/>
        <a:lstStyle/>
        <a:p>
          <a:endParaRPr lang="en-US"/>
        </a:p>
      </dgm:t>
    </dgm:pt>
    <dgm:pt modelId="{47788EA1-B778-424E-935A-DC40C9093B9F}">
      <dgm:prSet phldrT="[Text]"/>
      <dgm:spPr/>
      <dgm:t>
        <a:bodyPr/>
        <a:lstStyle/>
        <a:p>
          <a:r>
            <a:rPr lang="en-US" dirty="0"/>
            <a:t>Onsite workshops @ Athens NTUA</a:t>
          </a:r>
        </a:p>
      </dgm:t>
    </dgm:pt>
    <dgm:pt modelId="{F3AA34FE-FF5B-4611-88D1-455AFDE6A0C9}" type="parTrans" cxnId="{6BBAAF64-ECC6-409D-8212-17A0453276F2}">
      <dgm:prSet/>
      <dgm:spPr/>
      <dgm:t>
        <a:bodyPr/>
        <a:lstStyle/>
        <a:p>
          <a:endParaRPr lang="en-US"/>
        </a:p>
      </dgm:t>
    </dgm:pt>
    <dgm:pt modelId="{907EF7CC-BF19-4DEC-B21F-D763F6BEE96A}" type="sibTrans" cxnId="{6BBAAF64-ECC6-409D-8212-17A0453276F2}">
      <dgm:prSet/>
      <dgm:spPr/>
      <dgm:t>
        <a:bodyPr/>
        <a:lstStyle/>
        <a:p>
          <a:endParaRPr lang="en-US"/>
        </a:p>
      </dgm:t>
    </dgm:pt>
    <dgm:pt modelId="{218836C0-0B30-4A78-86FE-5C3228DBF6BF}">
      <dgm:prSet phldrT="[Text]"/>
      <dgm:spPr/>
      <dgm:t>
        <a:bodyPr/>
        <a:lstStyle/>
        <a:p>
          <a:r>
            <a:rPr lang="en-US" dirty="0"/>
            <a:t>Action 3</a:t>
          </a:r>
        </a:p>
      </dgm:t>
    </dgm:pt>
    <dgm:pt modelId="{E5D08DB1-5794-4B42-B78A-E14DB0F0953B}" type="parTrans" cxnId="{E0846EBC-96B5-4FF3-AE33-F557BA81A7CB}">
      <dgm:prSet/>
      <dgm:spPr/>
      <dgm:t>
        <a:bodyPr/>
        <a:lstStyle/>
        <a:p>
          <a:endParaRPr lang="en-US"/>
        </a:p>
      </dgm:t>
    </dgm:pt>
    <dgm:pt modelId="{B58D17DE-B788-4B2A-9CA6-CFE5C0066719}" type="sibTrans" cxnId="{E0846EBC-96B5-4FF3-AE33-F557BA81A7CB}">
      <dgm:prSet/>
      <dgm:spPr/>
      <dgm:t>
        <a:bodyPr/>
        <a:lstStyle/>
        <a:p>
          <a:endParaRPr lang="en-US"/>
        </a:p>
      </dgm:t>
    </dgm:pt>
    <dgm:pt modelId="{5F34C7E1-F223-42CE-B292-506B94B92F6B}">
      <dgm:prSet phldrT="[Text]"/>
      <dgm:spPr/>
      <dgm:t>
        <a:bodyPr/>
        <a:lstStyle/>
        <a:p>
          <a:r>
            <a:rPr lang="en-US" dirty="0"/>
            <a:t>Self-working time</a:t>
          </a:r>
        </a:p>
      </dgm:t>
    </dgm:pt>
    <dgm:pt modelId="{F6AD2DC5-0536-4870-92A4-87BF92208CBB}" type="parTrans" cxnId="{65D9848D-6BC2-4AAE-B32E-666EC540AC74}">
      <dgm:prSet/>
      <dgm:spPr/>
      <dgm:t>
        <a:bodyPr/>
        <a:lstStyle/>
        <a:p>
          <a:endParaRPr lang="en-US"/>
        </a:p>
      </dgm:t>
    </dgm:pt>
    <dgm:pt modelId="{2DD6C3AD-0EB7-4C36-898D-E8FCEDD19302}" type="sibTrans" cxnId="{65D9848D-6BC2-4AAE-B32E-666EC540AC74}">
      <dgm:prSet/>
      <dgm:spPr/>
      <dgm:t>
        <a:bodyPr/>
        <a:lstStyle/>
        <a:p>
          <a:endParaRPr lang="en-US"/>
        </a:p>
      </dgm:t>
    </dgm:pt>
    <dgm:pt modelId="{3CD424B9-39C9-479D-BE69-F8014E213B11}">
      <dgm:prSet phldrT="[Text]" custT="1"/>
      <dgm:spPr/>
      <dgm:t>
        <a:bodyPr/>
        <a:lstStyle/>
        <a:p>
          <a:r>
            <a:rPr lang="en-US" sz="1400" dirty="0"/>
            <a:t>31.05/07.06/14.06, 2023</a:t>
          </a:r>
        </a:p>
      </dgm:t>
    </dgm:pt>
    <dgm:pt modelId="{63BC0C17-546F-450B-9FCA-1064C973C8CD}" type="parTrans" cxnId="{D8B3AEB6-6AE5-4834-8705-0D2F715DCE03}">
      <dgm:prSet/>
      <dgm:spPr/>
      <dgm:t>
        <a:bodyPr/>
        <a:lstStyle/>
        <a:p>
          <a:endParaRPr lang="en-US"/>
        </a:p>
      </dgm:t>
    </dgm:pt>
    <dgm:pt modelId="{DB59473B-0BFC-4C0B-8FAC-C6C954095C8E}" type="sibTrans" cxnId="{D8B3AEB6-6AE5-4834-8705-0D2F715DCE03}">
      <dgm:prSet/>
      <dgm:spPr/>
      <dgm:t>
        <a:bodyPr/>
        <a:lstStyle/>
        <a:p>
          <a:endParaRPr lang="en-US"/>
        </a:p>
      </dgm:t>
    </dgm:pt>
    <dgm:pt modelId="{D7416C3F-DBAA-476A-A6AB-7DC0E1FEB820}">
      <dgm:prSet phldrT="[Text]"/>
      <dgm:spPr/>
      <dgm:t>
        <a:bodyPr/>
        <a:lstStyle/>
        <a:p>
          <a:r>
            <a:rPr lang="en-US" dirty="0"/>
            <a:t>19.06 – 26.06, 2023</a:t>
          </a:r>
        </a:p>
      </dgm:t>
    </dgm:pt>
    <dgm:pt modelId="{26EB1F0B-7593-4CE6-8644-507CF01FDF8E}" type="parTrans" cxnId="{FFA25424-2FA4-48B9-B019-EB2E197E8486}">
      <dgm:prSet/>
      <dgm:spPr/>
      <dgm:t>
        <a:bodyPr/>
        <a:lstStyle/>
        <a:p>
          <a:endParaRPr lang="en-US"/>
        </a:p>
      </dgm:t>
    </dgm:pt>
    <dgm:pt modelId="{65BFA6C6-4A00-4004-B8CD-5D2110A701C3}" type="sibTrans" cxnId="{FFA25424-2FA4-48B9-B019-EB2E197E8486}">
      <dgm:prSet/>
      <dgm:spPr/>
      <dgm:t>
        <a:bodyPr/>
        <a:lstStyle/>
        <a:p>
          <a:endParaRPr lang="en-US"/>
        </a:p>
      </dgm:t>
    </dgm:pt>
    <dgm:pt modelId="{48756B88-ED7D-4DA2-B288-B30BD86E83E0}">
      <dgm:prSet phldrT="[Text]"/>
      <dgm:spPr/>
      <dgm:t>
        <a:bodyPr/>
        <a:lstStyle/>
        <a:p>
          <a:r>
            <a:rPr lang="en-US" dirty="0"/>
            <a:t>July – August 2023</a:t>
          </a:r>
        </a:p>
      </dgm:t>
    </dgm:pt>
    <dgm:pt modelId="{2D38F29B-ECBC-4C7B-B43E-D6FADDD1CFEC}" type="parTrans" cxnId="{B5865A89-10C2-4A84-8DE0-936310548573}">
      <dgm:prSet/>
      <dgm:spPr/>
      <dgm:t>
        <a:bodyPr/>
        <a:lstStyle/>
        <a:p>
          <a:endParaRPr lang="en-US"/>
        </a:p>
      </dgm:t>
    </dgm:pt>
    <dgm:pt modelId="{B8A1EE28-C6ED-44EF-8225-769CFA8FDA65}" type="sibTrans" cxnId="{B5865A89-10C2-4A84-8DE0-936310548573}">
      <dgm:prSet/>
      <dgm:spPr/>
      <dgm:t>
        <a:bodyPr/>
        <a:lstStyle/>
        <a:p>
          <a:endParaRPr lang="en-US"/>
        </a:p>
      </dgm:t>
    </dgm:pt>
    <dgm:pt modelId="{927B8B9E-9B3E-4016-88B9-AA993E88BC1A}">
      <dgm:prSet phldrT="[Text]"/>
      <dgm:spPr/>
      <dgm:t>
        <a:bodyPr/>
        <a:lstStyle/>
        <a:p>
          <a:r>
            <a:rPr lang="en-US" dirty="0"/>
            <a:t>Action 4</a:t>
          </a:r>
        </a:p>
      </dgm:t>
    </dgm:pt>
    <dgm:pt modelId="{79B691D0-B88E-4CA5-B635-B44F198C9C01}" type="parTrans" cxnId="{5C7578A0-1ADE-49CE-A53E-9D54C944C537}">
      <dgm:prSet/>
      <dgm:spPr/>
      <dgm:t>
        <a:bodyPr/>
        <a:lstStyle/>
        <a:p>
          <a:endParaRPr lang="en-US"/>
        </a:p>
      </dgm:t>
    </dgm:pt>
    <dgm:pt modelId="{F36914A8-57B0-469B-B95F-F790CF05007E}" type="sibTrans" cxnId="{5C7578A0-1ADE-49CE-A53E-9D54C944C537}">
      <dgm:prSet/>
      <dgm:spPr/>
      <dgm:t>
        <a:bodyPr/>
        <a:lstStyle/>
        <a:p>
          <a:endParaRPr lang="en-US"/>
        </a:p>
      </dgm:t>
    </dgm:pt>
    <dgm:pt modelId="{2EAF0495-FC95-4BEE-A7EF-CB2174D979EA}">
      <dgm:prSet phldrT="[Text]"/>
      <dgm:spPr/>
      <dgm:t>
        <a:bodyPr/>
        <a:lstStyle/>
        <a:p>
          <a:r>
            <a:rPr lang="en-US" dirty="0"/>
            <a:t>Action 5</a:t>
          </a:r>
        </a:p>
      </dgm:t>
    </dgm:pt>
    <dgm:pt modelId="{5C9047DC-3492-44CA-B8C0-FFEC9E34599C}" type="parTrans" cxnId="{0A319CE8-204F-4422-82FC-8AA4A6F5A8DF}">
      <dgm:prSet/>
      <dgm:spPr/>
      <dgm:t>
        <a:bodyPr/>
        <a:lstStyle/>
        <a:p>
          <a:endParaRPr lang="en-US"/>
        </a:p>
      </dgm:t>
    </dgm:pt>
    <dgm:pt modelId="{C2080679-0CEC-4C54-84F7-8832B1D4E65D}" type="sibTrans" cxnId="{0A319CE8-204F-4422-82FC-8AA4A6F5A8DF}">
      <dgm:prSet/>
      <dgm:spPr/>
      <dgm:t>
        <a:bodyPr/>
        <a:lstStyle/>
        <a:p>
          <a:endParaRPr lang="en-US"/>
        </a:p>
      </dgm:t>
    </dgm:pt>
    <dgm:pt modelId="{E4330A59-1C0C-453A-BFDE-5C335D80879B}">
      <dgm:prSet phldrT="[Text]"/>
      <dgm:spPr/>
      <dgm:t>
        <a:bodyPr/>
        <a:lstStyle/>
        <a:p>
          <a:r>
            <a:rPr lang="en-US" dirty="0"/>
            <a:t>Online Mentoring</a:t>
          </a:r>
        </a:p>
      </dgm:t>
    </dgm:pt>
    <dgm:pt modelId="{E4F95F01-F6FB-4DC0-9704-EC5F8890DAAB}" type="parTrans" cxnId="{31D63D76-750D-482C-80BC-BB9CE9F5E5DF}">
      <dgm:prSet/>
      <dgm:spPr/>
      <dgm:t>
        <a:bodyPr/>
        <a:lstStyle/>
        <a:p>
          <a:endParaRPr lang="en-US"/>
        </a:p>
      </dgm:t>
    </dgm:pt>
    <dgm:pt modelId="{4F068E25-A7B3-4A22-A06F-2EF9FC1AE7D6}" type="sibTrans" cxnId="{31D63D76-750D-482C-80BC-BB9CE9F5E5DF}">
      <dgm:prSet/>
      <dgm:spPr/>
      <dgm:t>
        <a:bodyPr/>
        <a:lstStyle/>
        <a:p>
          <a:endParaRPr lang="en-US"/>
        </a:p>
      </dgm:t>
    </dgm:pt>
    <dgm:pt modelId="{905236C6-2911-431C-924E-BFB32D3AA638}">
      <dgm:prSet phldrT="[Text]"/>
      <dgm:spPr/>
      <dgm:t>
        <a:bodyPr/>
        <a:lstStyle/>
        <a:p>
          <a:r>
            <a:rPr lang="en-US" dirty="0"/>
            <a:t>September 2023</a:t>
          </a:r>
        </a:p>
      </dgm:t>
    </dgm:pt>
    <dgm:pt modelId="{BB79651C-331D-43BA-A522-E880EADDD9B6}" type="parTrans" cxnId="{37A7075D-B1E0-4112-9743-D78EE45800E7}">
      <dgm:prSet/>
      <dgm:spPr/>
      <dgm:t>
        <a:bodyPr/>
        <a:lstStyle/>
        <a:p>
          <a:endParaRPr lang="en-US"/>
        </a:p>
      </dgm:t>
    </dgm:pt>
    <dgm:pt modelId="{8B016CBF-702C-442A-BA27-598DDE5C5EAC}" type="sibTrans" cxnId="{37A7075D-B1E0-4112-9743-D78EE45800E7}">
      <dgm:prSet/>
      <dgm:spPr/>
      <dgm:t>
        <a:bodyPr/>
        <a:lstStyle/>
        <a:p>
          <a:endParaRPr lang="en-US"/>
        </a:p>
      </dgm:t>
    </dgm:pt>
    <dgm:pt modelId="{D735A21D-FB61-42B2-9AA9-B811497F43C9}">
      <dgm:prSet phldrT="[Text]"/>
      <dgm:spPr/>
      <dgm:t>
        <a:bodyPr/>
        <a:lstStyle/>
        <a:p>
          <a:r>
            <a:rPr lang="en-US" dirty="0"/>
            <a:t>Online projects presentation</a:t>
          </a:r>
        </a:p>
      </dgm:t>
    </dgm:pt>
    <dgm:pt modelId="{E844CC7A-3C43-44E7-A504-3C324BF80A0A}" type="parTrans" cxnId="{DBD768CC-6E7A-4985-9F73-567AA5D7814B}">
      <dgm:prSet/>
      <dgm:spPr/>
      <dgm:t>
        <a:bodyPr/>
        <a:lstStyle/>
        <a:p>
          <a:endParaRPr lang="en-US"/>
        </a:p>
      </dgm:t>
    </dgm:pt>
    <dgm:pt modelId="{5F41A50B-B707-4258-9117-38A7B1C85CA6}" type="sibTrans" cxnId="{DBD768CC-6E7A-4985-9F73-567AA5D7814B}">
      <dgm:prSet/>
      <dgm:spPr/>
      <dgm:t>
        <a:bodyPr/>
        <a:lstStyle/>
        <a:p>
          <a:endParaRPr lang="en-US"/>
        </a:p>
      </dgm:t>
    </dgm:pt>
    <dgm:pt modelId="{8BCC388E-8344-4D8C-A58F-F4E29EBE4AF3}">
      <dgm:prSet phldrT="[Text]"/>
      <dgm:spPr/>
      <dgm:t>
        <a:bodyPr/>
        <a:lstStyle/>
        <a:p>
          <a:r>
            <a:rPr lang="en-US" dirty="0"/>
            <a:t>13</a:t>
          </a:r>
          <a:r>
            <a:rPr lang="en-US" baseline="30000" dirty="0"/>
            <a:t>th</a:t>
          </a:r>
          <a:r>
            <a:rPr lang="en-US" dirty="0"/>
            <a:t> October 2023</a:t>
          </a:r>
        </a:p>
      </dgm:t>
    </dgm:pt>
    <dgm:pt modelId="{8215EA6B-00A4-45C4-9E5C-58FFA0E62796}" type="parTrans" cxnId="{C0AEDAEF-0629-4825-B375-A1B14BC767A2}">
      <dgm:prSet/>
      <dgm:spPr/>
      <dgm:t>
        <a:bodyPr/>
        <a:lstStyle/>
        <a:p>
          <a:endParaRPr lang="en-US"/>
        </a:p>
      </dgm:t>
    </dgm:pt>
    <dgm:pt modelId="{CF97DFFF-058A-4285-AAC5-936120668A3A}" type="sibTrans" cxnId="{C0AEDAEF-0629-4825-B375-A1B14BC767A2}">
      <dgm:prSet/>
      <dgm:spPr/>
      <dgm:t>
        <a:bodyPr/>
        <a:lstStyle/>
        <a:p>
          <a:endParaRPr lang="en-US"/>
        </a:p>
      </dgm:t>
    </dgm:pt>
    <dgm:pt modelId="{2FA2E50B-0326-495B-AD31-6E69194778E7}" type="pres">
      <dgm:prSet presAssocID="{1F4A76C4-4BC0-48D9-B3DD-08052912419D}" presName="Name0" presStyleCnt="0">
        <dgm:presLayoutVars>
          <dgm:dir/>
          <dgm:animLvl val="lvl"/>
          <dgm:resizeHandles val="exact"/>
        </dgm:presLayoutVars>
      </dgm:prSet>
      <dgm:spPr/>
    </dgm:pt>
    <dgm:pt modelId="{2BC44818-9A8D-4276-B395-D3BA04C9CCBF}" type="pres">
      <dgm:prSet presAssocID="{1F4A76C4-4BC0-48D9-B3DD-08052912419D}" presName="tSp" presStyleCnt="0"/>
      <dgm:spPr/>
    </dgm:pt>
    <dgm:pt modelId="{6B1F5E12-D0FE-4C75-B057-2803631B4B1B}" type="pres">
      <dgm:prSet presAssocID="{1F4A76C4-4BC0-48D9-B3DD-08052912419D}" presName="bSp" presStyleCnt="0"/>
      <dgm:spPr/>
    </dgm:pt>
    <dgm:pt modelId="{F51DF4C9-E7EB-411B-A673-9E98D041B66C}" type="pres">
      <dgm:prSet presAssocID="{1F4A76C4-4BC0-48D9-B3DD-08052912419D}" presName="process" presStyleCnt="0"/>
      <dgm:spPr/>
    </dgm:pt>
    <dgm:pt modelId="{CD74C5C3-ACC6-4EA3-9E1F-A2B55BD5F2E6}" type="pres">
      <dgm:prSet presAssocID="{37DABD40-33AB-446A-8DA2-22FE46951D66}" presName="composite1" presStyleCnt="0"/>
      <dgm:spPr/>
    </dgm:pt>
    <dgm:pt modelId="{FFBF6A8B-4E1E-4FBF-8A2A-CF867F6A3985}" type="pres">
      <dgm:prSet presAssocID="{37DABD40-33AB-446A-8DA2-22FE46951D66}" presName="dummyNode1" presStyleLbl="node1" presStyleIdx="0" presStyleCnt="5"/>
      <dgm:spPr/>
    </dgm:pt>
    <dgm:pt modelId="{F6B56859-4D69-422F-AC38-EB1A35672BA4}" type="pres">
      <dgm:prSet presAssocID="{37DABD40-33AB-446A-8DA2-22FE46951D66}" presName="childNode1" presStyleLbl="bgAcc1" presStyleIdx="0" presStyleCnt="5">
        <dgm:presLayoutVars>
          <dgm:bulletEnabled val="1"/>
        </dgm:presLayoutVars>
      </dgm:prSet>
      <dgm:spPr/>
    </dgm:pt>
    <dgm:pt modelId="{AAC78B6C-9F27-44E6-AD3F-B5E4CC0BED8F}" type="pres">
      <dgm:prSet presAssocID="{37DABD40-33AB-446A-8DA2-22FE46951D66}" presName="childNode1tx" presStyleLbl="bgAcc1" presStyleIdx="0" presStyleCnt="5">
        <dgm:presLayoutVars>
          <dgm:bulletEnabled val="1"/>
        </dgm:presLayoutVars>
      </dgm:prSet>
      <dgm:spPr/>
    </dgm:pt>
    <dgm:pt modelId="{B9595B3A-EB9C-4268-8618-5D6A23DA8A1B}" type="pres">
      <dgm:prSet presAssocID="{37DABD40-33AB-446A-8DA2-22FE46951D66}" presName="parentNode1" presStyleLbl="node1" presStyleIdx="0" presStyleCnt="5">
        <dgm:presLayoutVars>
          <dgm:chMax val="1"/>
          <dgm:bulletEnabled val="1"/>
        </dgm:presLayoutVars>
      </dgm:prSet>
      <dgm:spPr/>
    </dgm:pt>
    <dgm:pt modelId="{511487EE-6B8F-47C1-BC3C-FF7B9BFDB2FB}" type="pres">
      <dgm:prSet presAssocID="{37DABD40-33AB-446A-8DA2-22FE46951D66}" presName="connSite1" presStyleCnt="0"/>
      <dgm:spPr/>
    </dgm:pt>
    <dgm:pt modelId="{2A072D27-1C40-47CE-88DD-DC5C7B3C6B37}" type="pres">
      <dgm:prSet presAssocID="{A5F45479-6D4C-45E3-B160-33B690AA3801}" presName="Name9" presStyleLbl="sibTrans2D1" presStyleIdx="0" presStyleCnt="4"/>
      <dgm:spPr/>
    </dgm:pt>
    <dgm:pt modelId="{1208DFF8-A593-494D-B769-058A844CBF28}" type="pres">
      <dgm:prSet presAssocID="{B4BE1AFC-3A77-4CF3-A392-D3950A6771CD}" presName="composite2" presStyleCnt="0"/>
      <dgm:spPr/>
    </dgm:pt>
    <dgm:pt modelId="{C9182BC9-A9E8-4E21-84C6-9BA8AAB85547}" type="pres">
      <dgm:prSet presAssocID="{B4BE1AFC-3A77-4CF3-A392-D3950A6771CD}" presName="dummyNode2" presStyleLbl="node1" presStyleIdx="0" presStyleCnt="5"/>
      <dgm:spPr/>
    </dgm:pt>
    <dgm:pt modelId="{01F23F03-41A4-422B-BDC6-ED38D0320A28}" type="pres">
      <dgm:prSet presAssocID="{B4BE1AFC-3A77-4CF3-A392-D3950A6771CD}" presName="childNode2" presStyleLbl="bgAcc1" presStyleIdx="1" presStyleCnt="5">
        <dgm:presLayoutVars>
          <dgm:bulletEnabled val="1"/>
        </dgm:presLayoutVars>
      </dgm:prSet>
      <dgm:spPr/>
    </dgm:pt>
    <dgm:pt modelId="{8C9B041C-9322-4B3F-AE1A-0157AE0BA0DB}" type="pres">
      <dgm:prSet presAssocID="{B4BE1AFC-3A77-4CF3-A392-D3950A6771CD}" presName="childNode2tx" presStyleLbl="bgAcc1" presStyleIdx="1" presStyleCnt="5">
        <dgm:presLayoutVars>
          <dgm:bulletEnabled val="1"/>
        </dgm:presLayoutVars>
      </dgm:prSet>
      <dgm:spPr/>
    </dgm:pt>
    <dgm:pt modelId="{24CE20C8-6FE0-4D2F-B97B-20416F97687D}" type="pres">
      <dgm:prSet presAssocID="{B4BE1AFC-3A77-4CF3-A392-D3950A6771CD}" presName="parentNode2" presStyleLbl="node1" presStyleIdx="1" presStyleCnt="5">
        <dgm:presLayoutVars>
          <dgm:chMax val="0"/>
          <dgm:bulletEnabled val="1"/>
        </dgm:presLayoutVars>
      </dgm:prSet>
      <dgm:spPr/>
    </dgm:pt>
    <dgm:pt modelId="{D4792BD5-5C26-4207-A244-AB1642FFF2C6}" type="pres">
      <dgm:prSet presAssocID="{B4BE1AFC-3A77-4CF3-A392-D3950A6771CD}" presName="connSite2" presStyleCnt="0"/>
      <dgm:spPr/>
    </dgm:pt>
    <dgm:pt modelId="{0D9E0AE9-B47B-417A-9E2D-86372E5A0FED}" type="pres">
      <dgm:prSet presAssocID="{0ECCB9D4-0D5C-4281-8C8D-5A214CD6F191}" presName="Name18" presStyleLbl="sibTrans2D1" presStyleIdx="1" presStyleCnt="4"/>
      <dgm:spPr/>
    </dgm:pt>
    <dgm:pt modelId="{929C9485-D9A2-4BA0-B129-E94AA9DAD361}" type="pres">
      <dgm:prSet presAssocID="{218836C0-0B30-4A78-86FE-5C3228DBF6BF}" presName="composite1" presStyleCnt="0"/>
      <dgm:spPr/>
    </dgm:pt>
    <dgm:pt modelId="{B67702E6-5867-4E9D-A1A2-29C04219C112}" type="pres">
      <dgm:prSet presAssocID="{218836C0-0B30-4A78-86FE-5C3228DBF6BF}" presName="dummyNode1" presStyleLbl="node1" presStyleIdx="1" presStyleCnt="5"/>
      <dgm:spPr/>
    </dgm:pt>
    <dgm:pt modelId="{3FE19E4C-64F1-4CBC-931E-D77CD83EAF47}" type="pres">
      <dgm:prSet presAssocID="{218836C0-0B30-4A78-86FE-5C3228DBF6BF}" presName="childNode1" presStyleLbl="bgAcc1" presStyleIdx="2" presStyleCnt="5">
        <dgm:presLayoutVars>
          <dgm:bulletEnabled val="1"/>
        </dgm:presLayoutVars>
      </dgm:prSet>
      <dgm:spPr/>
    </dgm:pt>
    <dgm:pt modelId="{F81CC2C4-2E28-4DB7-B412-95AB285DBA29}" type="pres">
      <dgm:prSet presAssocID="{218836C0-0B30-4A78-86FE-5C3228DBF6BF}" presName="childNode1tx" presStyleLbl="bgAcc1" presStyleIdx="2" presStyleCnt="5">
        <dgm:presLayoutVars>
          <dgm:bulletEnabled val="1"/>
        </dgm:presLayoutVars>
      </dgm:prSet>
      <dgm:spPr/>
    </dgm:pt>
    <dgm:pt modelId="{AC0B7C96-1DCF-4BE0-B7AA-C6E0CAF04B29}" type="pres">
      <dgm:prSet presAssocID="{218836C0-0B30-4A78-86FE-5C3228DBF6BF}" presName="parentNode1" presStyleLbl="node1" presStyleIdx="2" presStyleCnt="5">
        <dgm:presLayoutVars>
          <dgm:chMax val="1"/>
          <dgm:bulletEnabled val="1"/>
        </dgm:presLayoutVars>
      </dgm:prSet>
      <dgm:spPr/>
    </dgm:pt>
    <dgm:pt modelId="{3A54AEA7-EA1C-422D-8129-2451E5451DC6}" type="pres">
      <dgm:prSet presAssocID="{218836C0-0B30-4A78-86FE-5C3228DBF6BF}" presName="connSite1" presStyleCnt="0"/>
      <dgm:spPr/>
    </dgm:pt>
    <dgm:pt modelId="{6C245B7F-0886-4ECB-B9C7-9BE94580EAD4}" type="pres">
      <dgm:prSet presAssocID="{B58D17DE-B788-4B2A-9CA6-CFE5C0066719}" presName="Name9" presStyleLbl="sibTrans2D1" presStyleIdx="2" presStyleCnt="4"/>
      <dgm:spPr/>
    </dgm:pt>
    <dgm:pt modelId="{4888BAA3-140A-4787-AA3F-D27BFB9E28CA}" type="pres">
      <dgm:prSet presAssocID="{927B8B9E-9B3E-4016-88B9-AA993E88BC1A}" presName="composite2" presStyleCnt="0"/>
      <dgm:spPr/>
    </dgm:pt>
    <dgm:pt modelId="{97F9138B-83D6-40AE-A835-AB09D2726753}" type="pres">
      <dgm:prSet presAssocID="{927B8B9E-9B3E-4016-88B9-AA993E88BC1A}" presName="dummyNode2" presStyleLbl="node1" presStyleIdx="2" presStyleCnt="5"/>
      <dgm:spPr/>
    </dgm:pt>
    <dgm:pt modelId="{AA018A65-6E6A-40C4-B2A6-F115B25835D6}" type="pres">
      <dgm:prSet presAssocID="{927B8B9E-9B3E-4016-88B9-AA993E88BC1A}" presName="childNode2" presStyleLbl="bgAcc1" presStyleIdx="3" presStyleCnt="5">
        <dgm:presLayoutVars>
          <dgm:bulletEnabled val="1"/>
        </dgm:presLayoutVars>
      </dgm:prSet>
      <dgm:spPr/>
    </dgm:pt>
    <dgm:pt modelId="{7C61F8D8-DB55-4228-A5A2-9D15376264E5}" type="pres">
      <dgm:prSet presAssocID="{927B8B9E-9B3E-4016-88B9-AA993E88BC1A}" presName="childNode2tx" presStyleLbl="bgAcc1" presStyleIdx="3" presStyleCnt="5">
        <dgm:presLayoutVars>
          <dgm:bulletEnabled val="1"/>
        </dgm:presLayoutVars>
      </dgm:prSet>
      <dgm:spPr/>
    </dgm:pt>
    <dgm:pt modelId="{2D662521-8CB7-4AED-B7B8-F9515BE61744}" type="pres">
      <dgm:prSet presAssocID="{927B8B9E-9B3E-4016-88B9-AA993E88BC1A}" presName="parentNode2" presStyleLbl="node1" presStyleIdx="3" presStyleCnt="5">
        <dgm:presLayoutVars>
          <dgm:chMax val="0"/>
          <dgm:bulletEnabled val="1"/>
        </dgm:presLayoutVars>
      </dgm:prSet>
      <dgm:spPr/>
    </dgm:pt>
    <dgm:pt modelId="{03201A8D-3581-416D-9384-9103108F7011}" type="pres">
      <dgm:prSet presAssocID="{927B8B9E-9B3E-4016-88B9-AA993E88BC1A}" presName="connSite2" presStyleCnt="0"/>
      <dgm:spPr/>
    </dgm:pt>
    <dgm:pt modelId="{231ED347-591E-41E0-B937-4ED049E91FDB}" type="pres">
      <dgm:prSet presAssocID="{F36914A8-57B0-469B-B95F-F790CF05007E}" presName="Name18" presStyleLbl="sibTrans2D1" presStyleIdx="3" presStyleCnt="4"/>
      <dgm:spPr/>
    </dgm:pt>
    <dgm:pt modelId="{1E9357CA-47C1-42A6-8048-E2B157CEF84F}" type="pres">
      <dgm:prSet presAssocID="{2EAF0495-FC95-4BEE-A7EF-CB2174D979EA}" presName="composite1" presStyleCnt="0"/>
      <dgm:spPr/>
    </dgm:pt>
    <dgm:pt modelId="{2DEF9CED-A2D8-4D87-9550-3EABFD239288}" type="pres">
      <dgm:prSet presAssocID="{2EAF0495-FC95-4BEE-A7EF-CB2174D979EA}" presName="dummyNode1" presStyleLbl="node1" presStyleIdx="3" presStyleCnt="5"/>
      <dgm:spPr/>
    </dgm:pt>
    <dgm:pt modelId="{39CF3791-6142-4F86-B35A-4E3BF0450A64}" type="pres">
      <dgm:prSet presAssocID="{2EAF0495-FC95-4BEE-A7EF-CB2174D979EA}" presName="childNode1" presStyleLbl="bgAcc1" presStyleIdx="4" presStyleCnt="5">
        <dgm:presLayoutVars>
          <dgm:bulletEnabled val="1"/>
        </dgm:presLayoutVars>
      </dgm:prSet>
      <dgm:spPr/>
    </dgm:pt>
    <dgm:pt modelId="{3FAC0F10-8791-4F97-925F-4C940C789F68}" type="pres">
      <dgm:prSet presAssocID="{2EAF0495-FC95-4BEE-A7EF-CB2174D979EA}" presName="childNode1tx" presStyleLbl="bgAcc1" presStyleIdx="4" presStyleCnt="5">
        <dgm:presLayoutVars>
          <dgm:bulletEnabled val="1"/>
        </dgm:presLayoutVars>
      </dgm:prSet>
      <dgm:spPr/>
    </dgm:pt>
    <dgm:pt modelId="{95D93EF8-A42E-4853-A791-4F3EBF662B63}" type="pres">
      <dgm:prSet presAssocID="{2EAF0495-FC95-4BEE-A7EF-CB2174D979EA}" presName="parentNode1" presStyleLbl="node1" presStyleIdx="4" presStyleCnt="5">
        <dgm:presLayoutVars>
          <dgm:chMax val="1"/>
          <dgm:bulletEnabled val="1"/>
        </dgm:presLayoutVars>
      </dgm:prSet>
      <dgm:spPr/>
    </dgm:pt>
    <dgm:pt modelId="{B8FE2F6B-C992-4FDB-8B2E-758D032FE1E6}" type="pres">
      <dgm:prSet presAssocID="{2EAF0495-FC95-4BEE-A7EF-CB2174D979EA}" presName="connSite1" presStyleCnt="0"/>
      <dgm:spPr/>
    </dgm:pt>
  </dgm:ptLst>
  <dgm:cxnLst>
    <dgm:cxn modelId="{86DF070E-8B0B-4C8A-9890-35E4C251014C}" type="presOf" srcId="{8BCC388E-8344-4D8C-A58F-F4E29EBE4AF3}" destId="{3FAC0F10-8791-4F97-925F-4C940C789F68}" srcOrd="1" destOrd="1" presId="urn:microsoft.com/office/officeart/2005/8/layout/hProcess4"/>
    <dgm:cxn modelId="{D395D00E-5D15-4C32-A039-E974429DA874}" type="presOf" srcId="{905236C6-2911-431C-924E-BFB32D3AA638}" destId="{AA018A65-6E6A-40C4-B2A6-F115B25835D6}" srcOrd="0" destOrd="1" presId="urn:microsoft.com/office/officeart/2005/8/layout/hProcess4"/>
    <dgm:cxn modelId="{E5E98B14-5EA1-43AE-8178-9D208668E9FF}" type="presOf" srcId="{F36914A8-57B0-469B-B95F-F790CF05007E}" destId="{231ED347-591E-41E0-B937-4ED049E91FDB}" srcOrd="0" destOrd="0" presId="urn:microsoft.com/office/officeart/2005/8/layout/hProcess4"/>
    <dgm:cxn modelId="{E7518817-3C7D-48FA-96AC-8A0BBEE23FF2}" type="presOf" srcId="{5F34C7E1-F223-42CE-B292-506B94B92F6B}" destId="{F81CC2C4-2E28-4DB7-B412-95AB285DBA29}" srcOrd="1" destOrd="0" presId="urn:microsoft.com/office/officeart/2005/8/layout/hProcess4"/>
    <dgm:cxn modelId="{2B46AD1A-A88A-4438-BC03-16B0FE804D73}" srcId="{37DABD40-33AB-446A-8DA2-22FE46951D66}" destId="{E057C3B6-4526-4EC2-BCB8-F5FE31871C68}" srcOrd="0" destOrd="0" parTransId="{ABA75ED9-812F-45A3-9184-7B0F2B90E865}" sibTransId="{AB9F719E-183C-4D8F-9072-1E3389634765}"/>
    <dgm:cxn modelId="{5894771C-9186-49A9-B0CD-C5E94ACF659F}" type="presOf" srcId="{218836C0-0B30-4A78-86FE-5C3228DBF6BF}" destId="{AC0B7C96-1DCF-4BE0-B7AA-C6E0CAF04B29}" srcOrd="0" destOrd="0" presId="urn:microsoft.com/office/officeart/2005/8/layout/hProcess4"/>
    <dgm:cxn modelId="{0AB52E23-B831-42AA-95A3-9E8711082850}" type="presOf" srcId="{905236C6-2911-431C-924E-BFB32D3AA638}" destId="{7C61F8D8-DB55-4228-A5A2-9D15376264E5}" srcOrd="1" destOrd="1" presId="urn:microsoft.com/office/officeart/2005/8/layout/hProcess4"/>
    <dgm:cxn modelId="{FFA25424-2FA4-48B9-B019-EB2E197E8486}" srcId="{B4BE1AFC-3A77-4CF3-A392-D3950A6771CD}" destId="{D7416C3F-DBAA-476A-A6AB-7DC0E1FEB820}" srcOrd="1" destOrd="0" parTransId="{26EB1F0B-7593-4CE6-8644-507CF01FDF8E}" sibTransId="{65BFA6C6-4A00-4004-B8CD-5D2110A701C3}"/>
    <dgm:cxn modelId="{58DAB626-4F5A-43B7-8EFA-0B6B93AB2092}" srcId="{1F4A76C4-4BC0-48D9-B3DD-08052912419D}" destId="{37DABD40-33AB-446A-8DA2-22FE46951D66}" srcOrd="0" destOrd="0" parTransId="{62CA99D8-1708-41B8-B9F5-3FDEFA8D0973}" sibTransId="{A5F45479-6D4C-45E3-B160-33B690AA3801}"/>
    <dgm:cxn modelId="{3D1D9927-CEBC-4C32-948C-330BDCD271F1}" type="presOf" srcId="{E4330A59-1C0C-453A-BFDE-5C335D80879B}" destId="{AA018A65-6E6A-40C4-B2A6-F115B25835D6}" srcOrd="0" destOrd="0" presId="urn:microsoft.com/office/officeart/2005/8/layout/hProcess4"/>
    <dgm:cxn modelId="{D91FEC2D-C1DE-445D-B461-920680CFACEE}" type="presOf" srcId="{B4BE1AFC-3A77-4CF3-A392-D3950A6771CD}" destId="{24CE20C8-6FE0-4D2F-B97B-20416F97687D}" srcOrd="0" destOrd="0" presId="urn:microsoft.com/office/officeart/2005/8/layout/hProcess4"/>
    <dgm:cxn modelId="{26EA162F-19D9-4B5E-AF9D-949625407DE2}" type="presOf" srcId="{B58D17DE-B788-4B2A-9CA6-CFE5C0066719}" destId="{6C245B7F-0886-4ECB-B9C7-9BE94580EAD4}" srcOrd="0" destOrd="0" presId="urn:microsoft.com/office/officeart/2005/8/layout/hProcess4"/>
    <dgm:cxn modelId="{69FBEE2F-900C-4D66-AEF8-D4A8035E2737}" type="presOf" srcId="{1F4A76C4-4BC0-48D9-B3DD-08052912419D}" destId="{2FA2E50B-0326-495B-AD31-6E69194778E7}" srcOrd="0" destOrd="0" presId="urn:microsoft.com/office/officeart/2005/8/layout/hProcess4"/>
    <dgm:cxn modelId="{33501A40-B1C9-4AE4-A641-01BF23E968B9}" type="presOf" srcId="{47788EA1-B778-424E-935A-DC40C9093B9F}" destId="{01F23F03-41A4-422B-BDC6-ED38D0320A28}" srcOrd="0" destOrd="0" presId="urn:microsoft.com/office/officeart/2005/8/layout/hProcess4"/>
    <dgm:cxn modelId="{37A7075D-B1E0-4112-9743-D78EE45800E7}" srcId="{927B8B9E-9B3E-4016-88B9-AA993E88BC1A}" destId="{905236C6-2911-431C-924E-BFB32D3AA638}" srcOrd="1" destOrd="0" parTransId="{BB79651C-331D-43BA-A522-E880EADDD9B6}" sibTransId="{8B016CBF-702C-442A-BA27-598DDE5C5EAC}"/>
    <dgm:cxn modelId="{BED37F61-6CD1-4E56-917F-5CFED6EB6297}" type="presOf" srcId="{8BCC388E-8344-4D8C-A58F-F4E29EBE4AF3}" destId="{39CF3791-6142-4F86-B35A-4E3BF0450A64}" srcOrd="0" destOrd="1" presId="urn:microsoft.com/office/officeart/2005/8/layout/hProcess4"/>
    <dgm:cxn modelId="{B1F5E361-2AE4-47FC-8534-A2042377151D}" type="presOf" srcId="{E057C3B6-4526-4EC2-BCB8-F5FE31871C68}" destId="{AAC78B6C-9F27-44E6-AD3F-B5E4CC0BED8F}" srcOrd="1" destOrd="0" presId="urn:microsoft.com/office/officeart/2005/8/layout/hProcess4"/>
    <dgm:cxn modelId="{A204F941-C754-40EA-AA1A-055991EBB8B5}" type="presOf" srcId="{3CD424B9-39C9-479D-BE69-F8014E213B11}" destId="{AAC78B6C-9F27-44E6-AD3F-B5E4CC0BED8F}" srcOrd="1" destOrd="1" presId="urn:microsoft.com/office/officeart/2005/8/layout/hProcess4"/>
    <dgm:cxn modelId="{6BBAAF64-ECC6-409D-8212-17A0453276F2}" srcId="{B4BE1AFC-3A77-4CF3-A392-D3950A6771CD}" destId="{47788EA1-B778-424E-935A-DC40C9093B9F}" srcOrd="0" destOrd="0" parTransId="{F3AA34FE-FF5B-4611-88D1-455AFDE6A0C9}" sibTransId="{907EF7CC-BF19-4DEC-B21F-D763F6BEE96A}"/>
    <dgm:cxn modelId="{12E94547-B985-442C-A8E9-2B85149A69BB}" type="presOf" srcId="{E057C3B6-4526-4EC2-BCB8-F5FE31871C68}" destId="{F6B56859-4D69-422F-AC38-EB1A35672BA4}" srcOrd="0" destOrd="0" presId="urn:microsoft.com/office/officeart/2005/8/layout/hProcess4"/>
    <dgm:cxn modelId="{7281A54D-728A-4410-8BC6-8A0FFE65470C}" type="presOf" srcId="{48756B88-ED7D-4DA2-B288-B30BD86E83E0}" destId="{F81CC2C4-2E28-4DB7-B412-95AB285DBA29}" srcOrd="1" destOrd="1" presId="urn:microsoft.com/office/officeart/2005/8/layout/hProcess4"/>
    <dgm:cxn modelId="{B322CE4D-5413-4ACC-80C5-A437901CC8A6}" type="presOf" srcId="{D735A21D-FB61-42B2-9AA9-B811497F43C9}" destId="{39CF3791-6142-4F86-B35A-4E3BF0450A64}" srcOrd="0" destOrd="0" presId="urn:microsoft.com/office/officeart/2005/8/layout/hProcess4"/>
    <dgm:cxn modelId="{7CF1FC71-E7BA-4D3D-BC74-0DFCF9FCF180}" type="presOf" srcId="{0ECCB9D4-0D5C-4281-8C8D-5A214CD6F191}" destId="{0D9E0AE9-B47B-417A-9E2D-86372E5A0FED}" srcOrd="0" destOrd="0" presId="urn:microsoft.com/office/officeart/2005/8/layout/hProcess4"/>
    <dgm:cxn modelId="{6D834C75-C4CA-4F07-80E3-91C1D1113788}" type="presOf" srcId="{2EAF0495-FC95-4BEE-A7EF-CB2174D979EA}" destId="{95D93EF8-A42E-4853-A791-4F3EBF662B63}" srcOrd="0" destOrd="0" presId="urn:microsoft.com/office/officeart/2005/8/layout/hProcess4"/>
    <dgm:cxn modelId="{C4BBB475-B2C9-4F95-8298-C6963C108844}" type="presOf" srcId="{3CD424B9-39C9-479D-BE69-F8014E213B11}" destId="{F6B56859-4D69-422F-AC38-EB1A35672BA4}" srcOrd="0" destOrd="1" presId="urn:microsoft.com/office/officeart/2005/8/layout/hProcess4"/>
    <dgm:cxn modelId="{31D63D76-750D-482C-80BC-BB9CE9F5E5DF}" srcId="{927B8B9E-9B3E-4016-88B9-AA993E88BC1A}" destId="{E4330A59-1C0C-453A-BFDE-5C335D80879B}" srcOrd="0" destOrd="0" parTransId="{E4F95F01-F6FB-4DC0-9704-EC5F8890DAAB}" sibTransId="{4F068E25-A7B3-4A22-A06F-2EF9FC1AE7D6}"/>
    <dgm:cxn modelId="{139CE678-1AA2-43D8-9975-87E8FC520FBE}" srcId="{1F4A76C4-4BC0-48D9-B3DD-08052912419D}" destId="{B4BE1AFC-3A77-4CF3-A392-D3950A6771CD}" srcOrd="1" destOrd="0" parTransId="{55B0A635-3F41-4D56-BAD7-4143C25FEB82}" sibTransId="{0ECCB9D4-0D5C-4281-8C8D-5A214CD6F191}"/>
    <dgm:cxn modelId="{553DB57C-F336-40D8-A27A-1685167D8DC1}" type="presOf" srcId="{D7416C3F-DBAA-476A-A6AB-7DC0E1FEB820}" destId="{01F23F03-41A4-422B-BDC6-ED38D0320A28}" srcOrd="0" destOrd="1" presId="urn:microsoft.com/office/officeart/2005/8/layout/hProcess4"/>
    <dgm:cxn modelId="{B5865A89-10C2-4A84-8DE0-936310548573}" srcId="{218836C0-0B30-4A78-86FE-5C3228DBF6BF}" destId="{48756B88-ED7D-4DA2-B288-B30BD86E83E0}" srcOrd="1" destOrd="0" parTransId="{2D38F29B-ECBC-4C7B-B43E-D6FADDD1CFEC}" sibTransId="{B8A1EE28-C6ED-44EF-8225-769CFA8FDA65}"/>
    <dgm:cxn modelId="{65D9848D-6BC2-4AAE-B32E-666EC540AC74}" srcId="{218836C0-0B30-4A78-86FE-5C3228DBF6BF}" destId="{5F34C7E1-F223-42CE-B292-506B94B92F6B}" srcOrd="0" destOrd="0" parTransId="{F6AD2DC5-0536-4870-92A4-87BF92208CBB}" sibTransId="{2DD6C3AD-0EB7-4C36-898D-E8FCEDD19302}"/>
    <dgm:cxn modelId="{5520C99E-811A-4786-B8DF-96A14BFD09CC}" type="presOf" srcId="{E4330A59-1C0C-453A-BFDE-5C335D80879B}" destId="{7C61F8D8-DB55-4228-A5A2-9D15376264E5}" srcOrd="1" destOrd="0" presId="urn:microsoft.com/office/officeart/2005/8/layout/hProcess4"/>
    <dgm:cxn modelId="{5C7578A0-1ADE-49CE-A53E-9D54C944C537}" srcId="{1F4A76C4-4BC0-48D9-B3DD-08052912419D}" destId="{927B8B9E-9B3E-4016-88B9-AA993E88BC1A}" srcOrd="3" destOrd="0" parTransId="{79B691D0-B88E-4CA5-B635-B44F198C9C01}" sibTransId="{F36914A8-57B0-469B-B95F-F790CF05007E}"/>
    <dgm:cxn modelId="{AF1305A8-40D9-4892-8B74-4C519CE9FE50}" type="presOf" srcId="{A5F45479-6D4C-45E3-B160-33B690AA3801}" destId="{2A072D27-1C40-47CE-88DD-DC5C7B3C6B37}" srcOrd="0" destOrd="0" presId="urn:microsoft.com/office/officeart/2005/8/layout/hProcess4"/>
    <dgm:cxn modelId="{D8B3AEB6-6AE5-4834-8705-0D2F715DCE03}" srcId="{37DABD40-33AB-446A-8DA2-22FE46951D66}" destId="{3CD424B9-39C9-479D-BE69-F8014E213B11}" srcOrd="1" destOrd="0" parTransId="{63BC0C17-546F-450B-9FCA-1064C973C8CD}" sibTransId="{DB59473B-0BFC-4C0B-8FAC-C6C954095C8E}"/>
    <dgm:cxn modelId="{7EC10ABA-7F26-42D5-8E61-7C386DD2AD58}" type="presOf" srcId="{927B8B9E-9B3E-4016-88B9-AA993E88BC1A}" destId="{2D662521-8CB7-4AED-B7B8-F9515BE61744}" srcOrd="0" destOrd="0" presId="urn:microsoft.com/office/officeart/2005/8/layout/hProcess4"/>
    <dgm:cxn modelId="{E53DC2BA-5682-4011-BB56-24F55CACDAEB}" type="presOf" srcId="{D7416C3F-DBAA-476A-A6AB-7DC0E1FEB820}" destId="{8C9B041C-9322-4B3F-AE1A-0157AE0BA0DB}" srcOrd="1" destOrd="1" presId="urn:microsoft.com/office/officeart/2005/8/layout/hProcess4"/>
    <dgm:cxn modelId="{E0846EBC-96B5-4FF3-AE33-F557BA81A7CB}" srcId="{1F4A76C4-4BC0-48D9-B3DD-08052912419D}" destId="{218836C0-0B30-4A78-86FE-5C3228DBF6BF}" srcOrd="2" destOrd="0" parTransId="{E5D08DB1-5794-4B42-B78A-E14DB0F0953B}" sibTransId="{B58D17DE-B788-4B2A-9CA6-CFE5C0066719}"/>
    <dgm:cxn modelId="{FAFBEDBE-A34D-4806-B031-F2C10A3A8379}" type="presOf" srcId="{D735A21D-FB61-42B2-9AA9-B811497F43C9}" destId="{3FAC0F10-8791-4F97-925F-4C940C789F68}" srcOrd="1" destOrd="0" presId="urn:microsoft.com/office/officeart/2005/8/layout/hProcess4"/>
    <dgm:cxn modelId="{E10DCCC5-5A78-4D21-9BC5-817D4461720B}" type="presOf" srcId="{47788EA1-B778-424E-935A-DC40C9093B9F}" destId="{8C9B041C-9322-4B3F-AE1A-0157AE0BA0DB}" srcOrd="1" destOrd="0" presId="urn:microsoft.com/office/officeart/2005/8/layout/hProcess4"/>
    <dgm:cxn modelId="{DBD768CC-6E7A-4985-9F73-567AA5D7814B}" srcId="{2EAF0495-FC95-4BEE-A7EF-CB2174D979EA}" destId="{D735A21D-FB61-42B2-9AA9-B811497F43C9}" srcOrd="0" destOrd="0" parTransId="{E844CC7A-3C43-44E7-A504-3C324BF80A0A}" sibTransId="{5F41A50B-B707-4258-9117-38A7B1C85CA6}"/>
    <dgm:cxn modelId="{1845E5E0-9E9D-495B-88AA-82ADB5F6897E}" type="presOf" srcId="{37DABD40-33AB-446A-8DA2-22FE46951D66}" destId="{B9595B3A-EB9C-4268-8618-5D6A23DA8A1B}" srcOrd="0" destOrd="0" presId="urn:microsoft.com/office/officeart/2005/8/layout/hProcess4"/>
    <dgm:cxn modelId="{13496BE1-6FE6-4315-B389-AC57AEA47E4A}" type="presOf" srcId="{5F34C7E1-F223-42CE-B292-506B94B92F6B}" destId="{3FE19E4C-64F1-4CBC-931E-D77CD83EAF47}" srcOrd="0" destOrd="0" presId="urn:microsoft.com/office/officeart/2005/8/layout/hProcess4"/>
    <dgm:cxn modelId="{0A319CE8-204F-4422-82FC-8AA4A6F5A8DF}" srcId="{1F4A76C4-4BC0-48D9-B3DD-08052912419D}" destId="{2EAF0495-FC95-4BEE-A7EF-CB2174D979EA}" srcOrd="4" destOrd="0" parTransId="{5C9047DC-3492-44CA-B8C0-FFEC9E34599C}" sibTransId="{C2080679-0CEC-4C54-84F7-8832B1D4E65D}"/>
    <dgm:cxn modelId="{C30CA7EB-0A7F-41F1-B125-BBBC15386E0A}" type="presOf" srcId="{48756B88-ED7D-4DA2-B288-B30BD86E83E0}" destId="{3FE19E4C-64F1-4CBC-931E-D77CD83EAF47}" srcOrd="0" destOrd="1" presId="urn:microsoft.com/office/officeart/2005/8/layout/hProcess4"/>
    <dgm:cxn modelId="{C0AEDAEF-0629-4825-B375-A1B14BC767A2}" srcId="{2EAF0495-FC95-4BEE-A7EF-CB2174D979EA}" destId="{8BCC388E-8344-4D8C-A58F-F4E29EBE4AF3}" srcOrd="1" destOrd="0" parTransId="{8215EA6B-00A4-45C4-9E5C-58FFA0E62796}" sibTransId="{CF97DFFF-058A-4285-AAC5-936120668A3A}"/>
    <dgm:cxn modelId="{7B3E306B-AE8D-4A8C-A30B-CF9C522B0822}" type="presParOf" srcId="{2FA2E50B-0326-495B-AD31-6E69194778E7}" destId="{2BC44818-9A8D-4276-B395-D3BA04C9CCBF}" srcOrd="0" destOrd="0" presId="urn:microsoft.com/office/officeart/2005/8/layout/hProcess4"/>
    <dgm:cxn modelId="{F950B75C-C9F8-4E83-9BC9-5FF77CDF5BE6}" type="presParOf" srcId="{2FA2E50B-0326-495B-AD31-6E69194778E7}" destId="{6B1F5E12-D0FE-4C75-B057-2803631B4B1B}" srcOrd="1" destOrd="0" presId="urn:microsoft.com/office/officeart/2005/8/layout/hProcess4"/>
    <dgm:cxn modelId="{9375A4BD-E82D-491C-9A29-9532B9DD81AB}" type="presParOf" srcId="{2FA2E50B-0326-495B-AD31-6E69194778E7}" destId="{F51DF4C9-E7EB-411B-A673-9E98D041B66C}" srcOrd="2" destOrd="0" presId="urn:microsoft.com/office/officeart/2005/8/layout/hProcess4"/>
    <dgm:cxn modelId="{F5BDD8DB-E76B-4E8B-9284-92242609B3D8}" type="presParOf" srcId="{F51DF4C9-E7EB-411B-A673-9E98D041B66C}" destId="{CD74C5C3-ACC6-4EA3-9E1F-A2B55BD5F2E6}" srcOrd="0" destOrd="0" presId="urn:microsoft.com/office/officeart/2005/8/layout/hProcess4"/>
    <dgm:cxn modelId="{50294251-BDC9-42A5-8712-3ACB55FBA52B}" type="presParOf" srcId="{CD74C5C3-ACC6-4EA3-9E1F-A2B55BD5F2E6}" destId="{FFBF6A8B-4E1E-4FBF-8A2A-CF867F6A3985}" srcOrd="0" destOrd="0" presId="urn:microsoft.com/office/officeart/2005/8/layout/hProcess4"/>
    <dgm:cxn modelId="{1FFB101D-7E08-4B0D-A3BB-D19A9B26BD2D}" type="presParOf" srcId="{CD74C5C3-ACC6-4EA3-9E1F-A2B55BD5F2E6}" destId="{F6B56859-4D69-422F-AC38-EB1A35672BA4}" srcOrd="1" destOrd="0" presId="urn:microsoft.com/office/officeart/2005/8/layout/hProcess4"/>
    <dgm:cxn modelId="{829EE806-3E1E-4570-8FE5-C7F01C9A60F7}" type="presParOf" srcId="{CD74C5C3-ACC6-4EA3-9E1F-A2B55BD5F2E6}" destId="{AAC78B6C-9F27-44E6-AD3F-B5E4CC0BED8F}" srcOrd="2" destOrd="0" presId="urn:microsoft.com/office/officeart/2005/8/layout/hProcess4"/>
    <dgm:cxn modelId="{22E1F364-205A-439B-84F5-EB3BD7C62A5D}" type="presParOf" srcId="{CD74C5C3-ACC6-4EA3-9E1F-A2B55BD5F2E6}" destId="{B9595B3A-EB9C-4268-8618-5D6A23DA8A1B}" srcOrd="3" destOrd="0" presId="urn:microsoft.com/office/officeart/2005/8/layout/hProcess4"/>
    <dgm:cxn modelId="{4FF8AAA3-ADF7-41F1-A5B2-13495BE7D130}" type="presParOf" srcId="{CD74C5C3-ACC6-4EA3-9E1F-A2B55BD5F2E6}" destId="{511487EE-6B8F-47C1-BC3C-FF7B9BFDB2FB}" srcOrd="4" destOrd="0" presId="urn:microsoft.com/office/officeart/2005/8/layout/hProcess4"/>
    <dgm:cxn modelId="{A1DB864E-C78D-47CB-918B-6DB2D3BB9FD7}" type="presParOf" srcId="{F51DF4C9-E7EB-411B-A673-9E98D041B66C}" destId="{2A072D27-1C40-47CE-88DD-DC5C7B3C6B37}" srcOrd="1" destOrd="0" presId="urn:microsoft.com/office/officeart/2005/8/layout/hProcess4"/>
    <dgm:cxn modelId="{7D70693A-0234-49C0-B749-572B12C49E24}" type="presParOf" srcId="{F51DF4C9-E7EB-411B-A673-9E98D041B66C}" destId="{1208DFF8-A593-494D-B769-058A844CBF28}" srcOrd="2" destOrd="0" presId="urn:microsoft.com/office/officeart/2005/8/layout/hProcess4"/>
    <dgm:cxn modelId="{7758315A-4603-4759-9DBC-A932FB4FC5E3}" type="presParOf" srcId="{1208DFF8-A593-494D-B769-058A844CBF28}" destId="{C9182BC9-A9E8-4E21-84C6-9BA8AAB85547}" srcOrd="0" destOrd="0" presId="urn:microsoft.com/office/officeart/2005/8/layout/hProcess4"/>
    <dgm:cxn modelId="{E1F91160-B044-43BE-9C89-D0D445D5B05B}" type="presParOf" srcId="{1208DFF8-A593-494D-B769-058A844CBF28}" destId="{01F23F03-41A4-422B-BDC6-ED38D0320A28}" srcOrd="1" destOrd="0" presId="urn:microsoft.com/office/officeart/2005/8/layout/hProcess4"/>
    <dgm:cxn modelId="{EAFE9FB8-5AB0-4E24-ADD4-ECC097201007}" type="presParOf" srcId="{1208DFF8-A593-494D-B769-058A844CBF28}" destId="{8C9B041C-9322-4B3F-AE1A-0157AE0BA0DB}" srcOrd="2" destOrd="0" presId="urn:microsoft.com/office/officeart/2005/8/layout/hProcess4"/>
    <dgm:cxn modelId="{2A6ECF0B-A87C-4CFC-B6F3-8514FA82DE7E}" type="presParOf" srcId="{1208DFF8-A593-494D-B769-058A844CBF28}" destId="{24CE20C8-6FE0-4D2F-B97B-20416F97687D}" srcOrd="3" destOrd="0" presId="urn:microsoft.com/office/officeart/2005/8/layout/hProcess4"/>
    <dgm:cxn modelId="{37FB49C8-806E-410C-959E-BE2CD76270AE}" type="presParOf" srcId="{1208DFF8-A593-494D-B769-058A844CBF28}" destId="{D4792BD5-5C26-4207-A244-AB1642FFF2C6}" srcOrd="4" destOrd="0" presId="urn:microsoft.com/office/officeart/2005/8/layout/hProcess4"/>
    <dgm:cxn modelId="{B1CCF500-E6AF-412B-8C91-283E9CCB9654}" type="presParOf" srcId="{F51DF4C9-E7EB-411B-A673-9E98D041B66C}" destId="{0D9E0AE9-B47B-417A-9E2D-86372E5A0FED}" srcOrd="3" destOrd="0" presId="urn:microsoft.com/office/officeart/2005/8/layout/hProcess4"/>
    <dgm:cxn modelId="{21315061-F29A-44D1-96AE-562EBA527031}" type="presParOf" srcId="{F51DF4C9-E7EB-411B-A673-9E98D041B66C}" destId="{929C9485-D9A2-4BA0-B129-E94AA9DAD361}" srcOrd="4" destOrd="0" presId="urn:microsoft.com/office/officeart/2005/8/layout/hProcess4"/>
    <dgm:cxn modelId="{C4A95B35-55F6-44C7-8E55-5CF4D5A16AA5}" type="presParOf" srcId="{929C9485-D9A2-4BA0-B129-E94AA9DAD361}" destId="{B67702E6-5867-4E9D-A1A2-29C04219C112}" srcOrd="0" destOrd="0" presId="urn:microsoft.com/office/officeart/2005/8/layout/hProcess4"/>
    <dgm:cxn modelId="{4F5C2E2D-9994-40B3-A65A-9129BB432A49}" type="presParOf" srcId="{929C9485-D9A2-4BA0-B129-E94AA9DAD361}" destId="{3FE19E4C-64F1-4CBC-931E-D77CD83EAF47}" srcOrd="1" destOrd="0" presId="urn:microsoft.com/office/officeart/2005/8/layout/hProcess4"/>
    <dgm:cxn modelId="{7086184A-10F7-49E7-9F96-412BCEDBAB58}" type="presParOf" srcId="{929C9485-D9A2-4BA0-B129-E94AA9DAD361}" destId="{F81CC2C4-2E28-4DB7-B412-95AB285DBA29}" srcOrd="2" destOrd="0" presId="urn:microsoft.com/office/officeart/2005/8/layout/hProcess4"/>
    <dgm:cxn modelId="{F73D9C5D-0851-47F9-9639-0E1221E958D9}" type="presParOf" srcId="{929C9485-D9A2-4BA0-B129-E94AA9DAD361}" destId="{AC0B7C96-1DCF-4BE0-B7AA-C6E0CAF04B29}" srcOrd="3" destOrd="0" presId="urn:microsoft.com/office/officeart/2005/8/layout/hProcess4"/>
    <dgm:cxn modelId="{B03722E5-93ED-44E1-8866-4ACE5FEBED12}" type="presParOf" srcId="{929C9485-D9A2-4BA0-B129-E94AA9DAD361}" destId="{3A54AEA7-EA1C-422D-8129-2451E5451DC6}" srcOrd="4" destOrd="0" presId="urn:microsoft.com/office/officeart/2005/8/layout/hProcess4"/>
    <dgm:cxn modelId="{74CAD6BC-A455-4889-853F-0C28485C47B1}" type="presParOf" srcId="{F51DF4C9-E7EB-411B-A673-9E98D041B66C}" destId="{6C245B7F-0886-4ECB-B9C7-9BE94580EAD4}" srcOrd="5" destOrd="0" presId="urn:microsoft.com/office/officeart/2005/8/layout/hProcess4"/>
    <dgm:cxn modelId="{BA2FD493-4461-4A94-ACC4-BEAFBE2C3596}" type="presParOf" srcId="{F51DF4C9-E7EB-411B-A673-9E98D041B66C}" destId="{4888BAA3-140A-4787-AA3F-D27BFB9E28CA}" srcOrd="6" destOrd="0" presId="urn:microsoft.com/office/officeart/2005/8/layout/hProcess4"/>
    <dgm:cxn modelId="{7A0BB43E-E109-4B21-8650-3654E1C59238}" type="presParOf" srcId="{4888BAA3-140A-4787-AA3F-D27BFB9E28CA}" destId="{97F9138B-83D6-40AE-A835-AB09D2726753}" srcOrd="0" destOrd="0" presId="urn:microsoft.com/office/officeart/2005/8/layout/hProcess4"/>
    <dgm:cxn modelId="{3CE0B8BF-4FEE-433C-9925-7AFDD6E5297D}" type="presParOf" srcId="{4888BAA3-140A-4787-AA3F-D27BFB9E28CA}" destId="{AA018A65-6E6A-40C4-B2A6-F115B25835D6}" srcOrd="1" destOrd="0" presId="urn:microsoft.com/office/officeart/2005/8/layout/hProcess4"/>
    <dgm:cxn modelId="{E464F3BA-85AD-42B0-87F4-5DFDD428DB80}" type="presParOf" srcId="{4888BAA3-140A-4787-AA3F-D27BFB9E28CA}" destId="{7C61F8D8-DB55-4228-A5A2-9D15376264E5}" srcOrd="2" destOrd="0" presId="urn:microsoft.com/office/officeart/2005/8/layout/hProcess4"/>
    <dgm:cxn modelId="{BC70621D-7D5E-4736-B140-855F2B0F7E97}" type="presParOf" srcId="{4888BAA3-140A-4787-AA3F-D27BFB9E28CA}" destId="{2D662521-8CB7-4AED-B7B8-F9515BE61744}" srcOrd="3" destOrd="0" presId="urn:microsoft.com/office/officeart/2005/8/layout/hProcess4"/>
    <dgm:cxn modelId="{EC479A4E-B6B9-4038-A295-B1EC5AC58351}" type="presParOf" srcId="{4888BAA3-140A-4787-AA3F-D27BFB9E28CA}" destId="{03201A8D-3581-416D-9384-9103108F7011}" srcOrd="4" destOrd="0" presId="urn:microsoft.com/office/officeart/2005/8/layout/hProcess4"/>
    <dgm:cxn modelId="{9EB51132-0A92-4652-861E-1F634C5E346F}" type="presParOf" srcId="{F51DF4C9-E7EB-411B-A673-9E98D041B66C}" destId="{231ED347-591E-41E0-B937-4ED049E91FDB}" srcOrd="7" destOrd="0" presId="urn:microsoft.com/office/officeart/2005/8/layout/hProcess4"/>
    <dgm:cxn modelId="{5461E655-DC54-4E82-83F5-D5796F4B023C}" type="presParOf" srcId="{F51DF4C9-E7EB-411B-A673-9E98D041B66C}" destId="{1E9357CA-47C1-42A6-8048-E2B157CEF84F}" srcOrd="8" destOrd="0" presId="urn:microsoft.com/office/officeart/2005/8/layout/hProcess4"/>
    <dgm:cxn modelId="{8153D652-1B86-41ED-90CC-3D90EC3841E5}" type="presParOf" srcId="{1E9357CA-47C1-42A6-8048-E2B157CEF84F}" destId="{2DEF9CED-A2D8-4D87-9550-3EABFD239288}" srcOrd="0" destOrd="0" presId="urn:microsoft.com/office/officeart/2005/8/layout/hProcess4"/>
    <dgm:cxn modelId="{00597D3F-38DA-41AA-AC5E-0267BDE8260A}" type="presParOf" srcId="{1E9357CA-47C1-42A6-8048-E2B157CEF84F}" destId="{39CF3791-6142-4F86-B35A-4E3BF0450A64}" srcOrd="1" destOrd="0" presId="urn:microsoft.com/office/officeart/2005/8/layout/hProcess4"/>
    <dgm:cxn modelId="{A52A245F-841D-46D9-B5E6-D6C09F113936}" type="presParOf" srcId="{1E9357CA-47C1-42A6-8048-E2B157CEF84F}" destId="{3FAC0F10-8791-4F97-925F-4C940C789F68}" srcOrd="2" destOrd="0" presId="urn:microsoft.com/office/officeart/2005/8/layout/hProcess4"/>
    <dgm:cxn modelId="{D1783386-3E6B-4E00-B1C0-9045B0A20830}" type="presParOf" srcId="{1E9357CA-47C1-42A6-8048-E2B157CEF84F}" destId="{95D93EF8-A42E-4853-A791-4F3EBF662B63}" srcOrd="3" destOrd="0" presId="urn:microsoft.com/office/officeart/2005/8/layout/hProcess4"/>
    <dgm:cxn modelId="{E264B1BB-569A-44A2-B13F-1A890F92549D}" type="presParOf" srcId="{1E9357CA-47C1-42A6-8048-E2B157CEF84F}" destId="{B8FE2F6B-C992-4FDB-8B2E-758D032FE1E6}"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B56859-4D69-422F-AC38-EB1A35672BA4}">
      <dsp:nvSpPr>
        <dsp:cNvPr id="0" name=""/>
        <dsp:cNvSpPr/>
      </dsp:nvSpPr>
      <dsp:spPr>
        <a:xfrm>
          <a:off x="6083" y="1284913"/>
          <a:ext cx="1669147" cy="137669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005" tIns="40005" rIns="40005" bIns="40005" numCol="1" spcCol="1270" anchor="t" anchorCtr="0">
          <a:noAutofit/>
        </a:bodyPr>
        <a:lstStyle/>
        <a:p>
          <a:pPr marL="114300" lvl="1" indent="-114300" algn="l" defTabSz="622300">
            <a:lnSpc>
              <a:spcPct val="90000"/>
            </a:lnSpc>
            <a:spcBef>
              <a:spcPct val="0"/>
            </a:spcBef>
            <a:spcAft>
              <a:spcPct val="15000"/>
            </a:spcAft>
            <a:buChar char="•"/>
          </a:pPr>
          <a:r>
            <a:rPr lang="en-US" sz="1400" kern="1200" dirty="0"/>
            <a:t>Online lectures</a:t>
          </a:r>
        </a:p>
        <a:p>
          <a:pPr marL="114300" lvl="1" indent="-114300" algn="l" defTabSz="622300">
            <a:lnSpc>
              <a:spcPct val="90000"/>
            </a:lnSpc>
            <a:spcBef>
              <a:spcPct val="0"/>
            </a:spcBef>
            <a:spcAft>
              <a:spcPct val="15000"/>
            </a:spcAft>
            <a:buChar char="•"/>
          </a:pPr>
          <a:r>
            <a:rPr lang="en-US" sz="1400" kern="1200" dirty="0"/>
            <a:t>31.05/07.06/14.06, 2023</a:t>
          </a:r>
        </a:p>
      </dsp:txBody>
      <dsp:txXfrm>
        <a:off x="37765" y="1316595"/>
        <a:ext cx="1605783" cy="1018326"/>
      </dsp:txXfrm>
    </dsp:sp>
    <dsp:sp modelId="{2A072D27-1C40-47CE-88DD-DC5C7B3C6B37}">
      <dsp:nvSpPr>
        <dsp:cNvPr id="0" name=""/>
        <dsp:cNvSpPr/>
      </dsp:nvSpPr>
      <dsp:spPr>
        <a:xfrm>
          <a:off x="911161" y="1494497"/>
          <a:ext cx="2015527" cy="2015527"/>
        </a:xfrm>
        <a:prstGeom prst="leftCircularArrow">
          <a:avLst>
            <a:gd name="adj1" fmla="val 4015"/>
            <a:gd name="adj2" fmla="val 504426"/>
            <a:gd name="adj3" fmla="val 2279937"/>
            <a:gd name="adj4" fmla="val 9024489"/>
            <a:gd name="adj5" fmla="val 4685"/>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9595B3A-EB9C-4268-8618-5D6A23DA8A1B}">
      <dsp:nvSpPr>
        <dsp:cNvPr id="0" name=""/>
        <dsp:cNvSpPr/>
      </dsp:nvSpPr>
      <dsp:spPr>
        <a:xfrm>
          <a:off x="377004" y="2366604"/>
          <a:ext cx="1483686" cy="59001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055" tIns="39370" rIns="59055" bIns="39370" numCol="1" spcCol="1270" anchor="ctr" anchorCtr="0">
          <a:noAutofit/>
        </a:bodyPr>
        <a:lstStyle/>
        <a:p>
          <a:pPr marL="0" lvl="0" indent="0" algn="ctr" defTabSz="1377950">
            <a:lnSpc>
              <a:spcPct val="90000"/>
            </a:lnSpc>
            <a:spcBef>
              <a:spcPct val="0"/>
            </a:spcBef>
            <a:spcAft>
              <a:spcPct val="35000"/>
            </a:spcAft>
            <a:buNone/>
          </a:pPr>
          <a:r>
            <a:rPr lang="en-US" sz="3100" kern="1200" dirty="0"/>
            <a:t>Action 1</a:t>
          </a:r>
        </a:p>
      </dsp:txBody>
      <dsp:txXfrm>
        <a:off x="394285" y="2383885"/>
        <a:ext cx="1449124" cy="555451"/>
      </dsp:txXfrm>
    </dsp:sp>
    <dsp:sp modelId="{01F23F03-41A4-422B-BDC6-ED38D0320A28}">
      <dsp:nvSpPr>
        <dsp:cNvPr id="0" name=""/>
        <dsp:cNvSpPr/>
      </dsp:nvSpPr>
      <dsp:spPr>
        <a:xfrm>
          <a:off x="2246077" y="1284913"/>
          <a:ext cx="1669147" cy="137669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8575" tIns="28575" rIns="28575" bIns="28575" numCol="1" spcCol="1270" anchor="t" anchorCtr="0">
          <a:noAutofit/>
        </a:bodyPr>
        <a:lstStyle/>
        <a:p>
          <a:pPr marL="114300" lvl="1" indent="-114300" algn="l" defTabSz="666750">
            <a:lnSpc>
              <a:spcPct val="90000"/>
            </a:lnSpc>
            <a:spcBef>
              <a:spcPct val="0"/>
            </a:spcBef>
            <a:spcAft>
              <a:spcPct val="15000"/>
            </a:spcAft>
            <a:buChar char="•"/>
          </a:pPr>
          <a:r>
            <a:rPr lang="en-US" sz="1500" kern="1200" dirty="0"/>
            <a:t>Onsite workshops @ Athens NTUA</a:t>
          </a:r>
        </a:p>
        <a:p>
          <a:pPr marL="114300" lvl="1" indent="-114300" algn="l" defTabSz="666750">
            <a:lnSpc>
              <a:spcPct val="90000"/>
            </a:lnSpc>
            <a:spcBef>
              <a:spcPct val="0"/>
            </a:spcBef>
            <a:spcAft>
              <a:spcPct val="15000"/>
            </a:spcAft>
            <a:buChar char="•"/>
          </a:pPr>
          <a:r>
            <a:rPr lang="en-US" sz="1500" kern="1200" dirty="0"/>
            <a:t>19.06 – 26.06, 2023</a:t>
          </a:r>
        </a:p>
      </dsp:txBody>
      <dsp:txXfrm>
        <a:off x="2277759" y="1611602"/>
        <a:ext cx="1605783" cy="1018326"/>
      </dsp:txXfrm>
    </dsp:sp>
    <dsp:sp modelId="{0D9E0AE9-B47B-417A-9E2D-86372E5A0FED}">
      <dsp:nvSpPr>
        <dsp:cNvPr id="0" name=""/>
        <dsp:cNvSpPr/>
      </dsp:nvSpPr>
      <dsp:spPr>
        <a:xfrm>
          <a:off x="3137245" y="382520"/>
          <a:ext cx="2228807" cy="2228807"/>
        </a:xfrm>
        <a:prstGeom prst="circularArrow">
          <a:avLst>
            <a:gd name="adj1" fmla="val 3631"/>
            <a:gd name="adj2" fmla="val 451955"/>
            <a:gd name="adj3" fmla="val 19372535"/>
            <a:gd name="adj4" fmla="val 12575511"/>
            <a:gd name="adj5" fmla="val 423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4CE20C8-6FE0-4D2F-B97B-20416F97687D}">
      <dsp:nvSpPr>
        <dsp:cNvPr id="0" name=""/>
        <dsp:cNvSpPr/>
      </dsp:nvSpPr>
      <dsp:spPr>
        <a:xfrm>
          <a:off x="2616998" y="989907"/>
          <a:ext cx="1483686" cy="59001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055" tIns="39370" rIns="59055" bIns="39370" numCol="1" spcCol="1270" anchor="ctr" anchorCtr="0">
          <a:noAutofit/>
        </a:bodyPr>
        <a:lstStyle/>
        <a:p>
          <a:pPr marL="0" lvl="0" indent="0" algn="ctr" defTabSz="1377950">
            <a:lnSpc>
              <a:spcPct val="90000"/>
            </a:lnSpc>
            <a:spcBef>
              <a:spcPct val="0"/>
            </a:spcBef>
            <a:spcAft>
              <a:spcPct val="35000"/>
            </a:spcAft>
            <a:buNone/>
          </a:pPr>
          <a:r>
            <a:rPr lang="en-US" sz="3100" kern="1200" dirty="0"/>
            <a:t>Action 2</a:t>
          </a:r>
        </a:p>
      </dsp:txBody>
      <dsp:txXfrm>
        <a:off x="2634279" y="1007188"/>
        <a:ext cx="1449124" cy="555451"/>
      </dsp:txXfrm>
    </dsp:sp>
    <dsp:sp modelId="{3FE19E4C-64F1-4CBC-931E-D77CD83EAF47}">
      <dsp:nvSpPr>
        <dsp:cNvPr id="0" name=""/>
        <dsp:cNvSpPr/>
      </dsp:nvSpPr>
      <dsp:spPr>
        <a:xfrm>
          <a:off x="4486070" y="1284913"/>
          <a:ext cx="1669147" cy="137669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8575" tIns="28575" rIns="28575" bIns="28575" numCol="1" spcCol="1270" anchor="t" anchorCtr="0">
          <a:noAutofit/>
        </a:bodyPr>
        <a:lstStyle/>
        <a:p>
          <a:pPr marL="114300" lvl="1" indent="-114300" algn="l" defTabSz="666750">
            <a:lnSpc>
              <a:spcPct val="90000"/>
            </a:lnSpc>
            <a:spcBef>
              <a:spcPct val="0"/>
            </a:spcBef>
            <a:spcAft>
              <a:spcPct val="15000"/>
            </a:spcAft>
            <a:buChar char="•"/>
          </a:pPr>
          <a:r>
            <a:rPr lang="en-US" sz="1500" kern="1200" dirty="0"/>
            <a:t>Self-working time</a:t>
          </a:r>
        </a:p>
        <a:p>
          <a:pPr marL="114300" lvl="1" indent="-114300" algn="l" defTabSz="666750">
            <a:lnSpc>
              <a:spcPct val="90000"/>
            </a:lnSpc>
            <a:spcBef>
              <a:spcPct val="0"/>
            </a:spcBef>
            <a:spcAft>
              <a:spcPct val="15000"/>
            </a:spcAft>
            <a:buChar char="•"/>
          </a:pPr>
          <a:r>
            <a:rPr lang="en-US" sz="1500" kern="1200" dirty="0"/>
            <a:t>July – August 2023</a:t>
          </a:r>
        </a:p>
      </dsp:txBody>
      <dsp:txXfrm>
        <a:off x="4517752" y="1316595"/>
        <a:ext cx="1605783" cy="1018326"/>
      </dsp:txXfrm>
    </dsp:sp>
    <dsp:sp modelId="{6C245B7F-0886-4ECB-B9C7-9BE94580EAD4}">
      <dsp:nvSpPr>
        <dsp:cNvPr id="0" name=""/>
        <dsp:cNvSpPr/>
      </dsp:nvSpPr>
      <dsp:spPr>
        <a:xfrm>
          <a:off x="5391148" y="1494497"/>
          <a:ext cx="2015527" cy="2015527"/>
        </a:xfrm>
        <a:prstGeom prst="leftCircularArrow">
          <a:avLst>
            <a:gd name="adj1" fmla="val 4015"/>
            <a:gd name="adj2" fmla="val 504426"/>
            <a:gd name="adj3" fmla="val 2279937"/>
            <a:gd name="adj4" fmla="val 9024489"/>
            <a:gd name="adj5" fmla="val 4685"/>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C0B7C96-1DCF-4BE0-B7AA-C6E0CAF04B29}">
      <dsp:nvSpPr>
        <dsp:cNvPr id="0" name=""/>
        <dsp:cNvSpPr/>
      </dsp:nvSpPr>
      <dsp:spPr>
        <a:xfrm>
          <a:off x="4856992" y="2366604"/>
          <a:ext cx="1483686" cy="59001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055" tIns="39370" rIns="59055" bIns="39370" numCol="1" spcCol="1270" anchor="ctr" anchorCtr="0">
          <a:noAutofit/>
        </a:bodyPr>
        <a:lstStyle/>
        <a:p>
          <a:pPr marL="0" lvl="0" indent="0" algn="ctr" defTabSz="1377950">
            <a:lnSpc>
              <a:spcPct val="90000"/>
            </a:lnSpc>
            <a:spcBef>
              <a:spcPct val="0"/>
            </a:spcBef>
            <a:spcAft>
              <a:spcPct val="35000"/>
            </a:spcAft>
            <a:buNone/>
          </a:pPr>
          <a:r>
            <a:rPr lang="en-US" sz="3100" kern="1200" dirty="0"/>
            <a:t>Action 3</a:t>
          </a:r>
        </a:p>
      </dsp:txBody>
      <dsp:txXfrm>
        <a:off x="4874273" y="2383885"/>
        <a:ext cx="1449124" cy="555451"/>
      </dsp:txXfrm>
    </dsp:sp>
    <dsp:sp modelId="{AA018A65-6E6A-40C4-B2A6-F115B25835D6}">
      <dsp:nvSpPr>
        <dsp:cNvPr id="0" name=""/>
        <dsp:cNvSpPr/>
      </dsp:nvSpPr>
      <dsp:spPr>
        <a:xfrm>
          <a:off x="6726064" y="1284913"/>
          <a:ext cx="1669147" cy="137669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8575" tIns="28575" rIns="28575" bIns="28575" numCol="1" spcCol="1270" anchor="t" anchorCtr="0">
          <a:noAutofit/>
        </a:bodyPr>
        <a:lstStyle/>
        <a:p>
          <a:pPr marL="114300" lvl="1" indent="-114300" algn="l" defTabSz="666750">
            <a:lnSpc>
              <a:spcPct val="90000"/>
            </a:lnSpc>
            <a:spcBef>
              <a:spcPct val="0"/>
            </a:spcBef>
            <a:spcAft>
              <a:spcPct val="15000"/>
            </a:spcAft>
            <a:buChar char="•"/>
          </a:pPr>
          <a:r>
            <a:rPr lang="en-US" sz="1500" kern="1200" dirty="0"/>
            <a:t>Online Mentoring</a:t>
          </a:r>
        </a:p>
        <a:p>
          <a:pPr marL="114300" lvl="1" indent="-114300" algn="l" defTabSz="666750">
            <a:lnSpc>
              <a:spcPct val="90000"/>
            </a:lnSpc>
            <a:spcBef>
              <a:spcPct val="0"/>
            </a:spcBef>
            <a:spcAft>
              <a:spcPct val="15000"/>
            </a:spcAft>
            <a:buChar char="•"/>
          </a:pPr>
          <a:r>
            <a:rPr lang="en-US" sz="1500" kern="1200" dirty="0"/>
            <a:t>September 2023</a:t>
          </a:r>
        </a:p>
      </dsp:txBody>
      <dsp:txXfrm>
        <a:off x="6757746" y="1611602"/>
        <a:ext cx="1605783" cy="1018326"/>
      </dsp:txXfrm>
    </dsp:sp>
    <dsp:sp modelId="{231ED347-591E-41E0-B937-4ED049E91FDB}">
      <dsp:nvSpPr>
        <dsp:cNvPr id="0" name=""/>
        <dsp:cNvSpPr/>
      </dsp:nvSpPr>
      <dsp:spPr>
        <a:xfrm>
          <a:off x="7617233" y="382520"/>
          <a:ext cx="2228807" cy="2228807"/>
        </a:xfrm>
        <a:prstGeom prst="circularArrow">
          <a:avLst>
            <a:gd name="adj1" fmla="val 3631"/>
            <a:gd name="adj2" fmla="val 451955"/>
            <a:gd name="adj3" fmla="val 19372535"/>
            <a:gd name="adj4" fmla="val 12575511"/>
            <a:gd name="adj5" fmla="val 423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D662521-8CB7-4AED-B7B8-F9515BE61744}">
      <dsp:nvSpPr>
        <dsp:cNvPr id="0" name=""/>
        <dsp:cNvSpPr/>
      </dsp:nvSpPr>
      <dsp:spPr>
        <a:xfrm>
          <a:off x="7096986" y="989907"/>
          <a:ext cx="1483686" cy="59001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055" tIns="39370" rIns="59055" bIns="39370" numCol="1" spcCol="1270" anchor="ctr" anchorCtr="0">
          <a:noAutofit/>
        </a:bodyPr>
        <a:lstStyle/>
        <a:p>
          <a:pPr marL="0" lvl="0" indent="0" algn="ctr" defTabSz="1377950">
            <a:lnSpc>
              <a:spcPct val="90000"/>
            </a:lnSpc>
            <a:spcBef>
              <a:spcPct val="0"/>
            </a:spcBef>
            <a:spcAft>
              <a:spcPct val="35000"/>
            </a:spcAft>
            <a:buNone/>
          </a:pPr>
          <a:r>
            <a:rPr lang="en-US" sz="3100" kern="1200" dirty="0"/>
            <a:t>Action 4</a:t>
          </a:r>
        </a:p>
      </dsp:txBody>
      <dsp:txXfrm>
        <a:off x="7114267" y="1007188"/>
        <a:ext cx="1449124" cy="555451"/>
      </dsp:txXfrm>
    </dsp:sp>
    <dsp:sp modelId="{39CF3791-6142-4F86-B35A-4E3BF0450A64}">
      <dsp:nvSpPr>
        <dsp:cNvPr id="0" name=""/>
        <dsp:cNvSpPr/>
      </dsp:nvSpPr>
      <dsp:spPr>
        <a:xfrm>
          <a:off x="8966058" y="1284913"/>
          <a:ext cx="1669147" cy="137669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8575" tIns="28575" rIns="28575" bIns="28575" numCol="1" spcCol="1270" anchor="t" anchorCtr="0">
          <a:noAutofit/>
        </a:bodyPr>
        <a:lstStyle/>
        <a:p>
          <a:pPr marL="114300" lvl="1" indent="-114300" algn="l" defTabSz="666750">
            <a:lnSpc>
              <a:spcPct val="90000"/>
            </a:lnSpc>
            <a:spcBef>
              <a:spcPct val="0"/>
            </a:spcBef>
            <a:spcAft>
              <a:spcPct val="15000"/>
            </a:spcAft>
            <a:buChar char="•"/>
          </a:pPr>
          <a:r>
            <a:rPr lang="en-US" sz="1500" kern="1200" dirty="0"/>
            <a:t>Online projects presentation</a:t>
          </a:r>
        </a:p>
        <a:p>
          <a:pPr marL="114300" lvl="1" indent="-114300" algn="l" defTabSz="666750">
            <a:lnSpc>
              <a:spcPct val="90000"/>
            </a:lnSpc>
            <a:spcBef>
              <a:spcPct val="0"/>
            </a:spcBef>
            <a:spcAft>
              <a:spcPct val="15000"/>
            </a:spcAft>
            <a:buChar char="•"/>
          </a:pPr>
          <a:r>
            <a:rPr lang="en-US" sz="1500" kern="1200" dirty="0"/>
            <a:t>13</a:t>
          </a:r>
          <a:r>
            <a:rPr lang="en-US" sz="1500" kern="1200" baseline="30000" dirty="0"/>
            <a:t>th</a:t>
          </a:r>
          <a:r>
            <a:rPr lang="en-US" sz="1500" kern="1200" dirty="0"/>
            <a:t> October 2023</a:t>
          </a:r>
        </a:p>
      </dsp:txBody>
      <dsp:txXfrm>
        <a:off x="8997740" y="1316595"/>
        <a:ext cx="1605783" cy="1018326"/>
      </dsp:txXfrm>
    </dsp:sp>
    <dsp:sp modelId="{95D93EF8-A42E-4853-A791-4F3EBF662B63}">
      <dsp:nvSpPr>
        <dsp:cNvPr id="0" name=""/>
        <dsp:cNvSpPr/>
      </dsp:nvSpPr>
      <dsp:spPr>
        <a:xfrm>
          <a:off x="9336980" y="2366604"/>
          <a:ext cx="1483686" cy="59001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055" tIns="39370" rIns="59055" bIns="39370" numCol="1" spcCol="1270" anchor="ctr" anchorCtr="0">
          <a:noAutofit/>
        </a:bodyPr>
        <a:lstStyle/>
        <a:p>
          <a:pPr marL="0" lvl="0" indent="0" algn="ctr" defTabSz="1377950">
            <a:lnSpc>
              <a:spcPct val="90000"/>
            </a:lnSpc>
            <a:spcBef>
              <a:spcPct val="0"/>
            </a:spcBef>
            <a:spcAft>
              <a:spcPct val="35000"/>
            </a:spcAft>
            <a:buNone/>
          </a:pPr>
          <a:r>
            <a:rPr lang="en-US" sz="3100" kern="1200" dirty="0"/>
            <a:t>Action 5</a:t>
          </a:r>
        </a:p>
      </dsp:txBody>
      <dsp:txXfrm>
        <a:off x="9354261" y="2383885"/>
        <a:ext cx="1449124" cy="555451"/>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23T08:15:45.318"/>
    </inkml:context>
    <inkml:brush xml:id="br0">
      <inkml:brushProperty name="width" value="0.05" units="cm"/>
      <inkml:brushProperty name="height" value="0.05" units="cm"/>
      <inkml:brushProperty name="color" value="#E71224"/>
    </inkml:brush>
  </inkml:definitions>
  <inkml:trace contextRef="#ctx0" brushRef="#br0">0 0 24575</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23T08:17:13.368"/>
    </inkml:context>
    <inkml:brush xml:id="br0">
      <inkml:brushProperty name="width" value="0.05" units="cm"/>
      <inkml:brushProperty name="height" value="0.05" units="cm"/>
      <inkml:brushProperty name="color" value="#E71224"/>
    </inkml:brush>
  </inkml:definitions>
  <inkml:trace contextRef="#ctx0" brushRef="#br0">142 1 24575,'-19'9'0,"-11"8"0,-6 7 0,4-7 0,7-6-8191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23T08:15:45.318"/>
    </inkml:context>
    <inkml:brush xml:id="br0">
      <inkml:brushProperty name="width" value="0.05" units="cm"/>
      <inkml:brushProperty name="height" value="0.05" units="cm"/>
      <inkml:brushProperty name="color" value="#E71224"/>
    </inkml:brush>
  </inkml:definitions>
  <inkml:trace contextRef="#ctx0" brushRef="#br0">0 0 24575</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23T08:17:13.368"/>
    </inkml:context>
    <inkml:brush xml:id="br0">
      <inkml:brushProperty name="width" value="0.05" units="cm"/>
      <inkml:brushProperty name="height" value="0.05" units="cm"/>
      <inkml:brushProperty name="color" value="#E71224"/>
    </inkml:brush>
  </inkml:definitions>
  <inkml:trace contextRef="#ctx0" brushRef="#br0">142 1 24575,'-19'9'0,"-11"8"0,-6 7 0,4-7 0,7-6-8191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6-23T08:16:56.750"/>
    </inkml:context>
    <inkml:brush xml:id="br0">
      <inkml:brushProperty name="width" value="0.05" units="cm"/>
      <inkml:brushProperty name="height" value="0.05" units="cm"/>
      <inkml:brushProperty name="color" value="#E71224"/>
    </inkml:brush>
  </inkml:definitions>
  <inkml:trace contextRef="#ctx0" brushRef="#br0">1 1 24575,'0'0'-8191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9099" cy="498932"/>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4939" y="0"/>
            <a:ext cx="2949099" cy="498932"/>
          </a:xfrm>
          <a:prstGeom prst="rect">
            <a:avLst/>
          </a:prstGeom>
        </p:spPr>
        <p:txBody>
          <a:bodyPr vert="horz" lIns="91440" tIns="45720" rIns="91440" bIns="45720" rtlCol="0"/>
          <a:lstStyle>
            <a:lvl1pPr algn="r">
              <a:defRPr sz="1200"/>
            </a:lvl1pPr>
          </a:lstStyle>
          <a:p>
            <a:fld id="{3EDC3BE8-333E-49B8-9985-DA4D193364F9}" type="datetimeFigureOut">
              <a:rPr lang="de-DE" smtClean="0"/>
              <a:t>23.06.2023</a:t>
            </a:fld>
            <a:endParaRPr lang="de-DE"/>
          </a:p>
        </p:txBody>
      </p:sp>
      <p:sp>
        <p:nvSpPr>
          <p:cNvPr id="4" name="Folienbildplatzhalter 3"/>
          <p:cNvSpPr>
            <a:spLocks noGrp="1" noRot="1" noChangeAspect="1"/>
          </p:cNvSpPr>
          <p:nvPr>
            <p:ph type="sldImg" idx="2"/>
          </p:nvPr>
        </p:nvSpPr>
        <p:spPr>
          <a:xfrm>
            <a:off x="420688" y="1243013"/>
            <a:ext cx="5964237" cy="3355975"/>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0562" y="4785598"/>
            <a:ext cx="5444490" cy="3915489"/>
          </a:xfrm>
          <a:prstGeom prst="rect">
            <a:avLst/>
          </a:prstGeom>
        </p:spPr>
        <p:txBody>
          <a:bodyPr vert="horz" lIns="91440" tIns="45720" rIns="91440" bIns="45720"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45170"/>
            <a:ext cx="2949099" cy="498931"/>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4939" y="9445170"/>
            <a:ext cx="2949099" cy="498931"/>
          </a:xfrm>
          <a:prstGeom prst="rect">
            <a:avLst/>
          </a:prstGeom>
        </p:spPr>
        <p:txBody>
          <a:bodyPr vert="horz" lIns="91440" tIns="45720" rIns="91440" bIns="45720" rtlCol="0" anchor="b"/>
          <a:lstStyle>
            <a:lvl1pPr algn="r">
              <a:defRPr sz="1200"/>
            </a:lvl1pPr>
          </a:lstStyle>
          <a:p>
            <a:fld id="{B47008CD-A825-44EF-B09C-FB934AE5E0D5}" type="slidenum">
              <a:rPr lang="de-DE" smtClean="0"/>
              <a:t>‹#›</a:t>
            </a:fld>
            <a:endParaRPr lang="de-DE"/>
          </a:p>
        </p:txBody>
      </p:sp>
    </p:spTree>
    <p:extLst>
      <p:ext uri="{BB962C8B-B14F-4D97-AF65-F5344CB8AC3E}">
        <p14:creationId xmlns:p14="http://schemas.microsoft.com/office/powerpoint/2010/main" val="35227928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B47008CD-A825-44EF-B09C-FB934AE5E0D5}" type="slidenum">
              <a:rPr lang="de-DE" smtClean="0"/>
              <a:t>1</a:t>
            </a:fld>
            <a:endParaRPr lang="de-DE"/>
          </a:p>
        </p:txBody>
      </p:sp>
    </p:spTree>
    <p:extLst>
      <p:ext uri="{BB962C8B-B14F-4D97-AF65-F5344CB8AC3E}">
        <p14:creationId xmlns:p14="http://schemas.microsoft.com/office/powerpoint/2010/main" val="11768638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B47008CD-A825-44EF-B09C-FB934AE5E0D5}" type="slidenum">
              <a:rPr lang="de-DE" smtClean="0"/>
              <a:t>19</a:t>
            </a:fld>
            <a:endParaRPr lang="de-DE"/>
          </a:p>
        </p:txBody>
      </p:sp>
    </p:spTree>
    <p:extLst>
      <p:ext uri="{BB962C8B-B14F-4D97-AF65-F5344CB8AC3E}">
        <p14:creationId xmlns:p14="http://schemas.microsoft.com/office/powerpoint/2010/main" val="11532106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527223" y="1122363"/>
            <a:ext cx="10140778" cy="912383"/>
          </a:xfrm>
        </p:spPr>
        <p:txBody>
          <a:bodyPr anchor="b">
            <a:normAutofit/>
          </a:bodyPr>
          <a:lstStyle>
            <a:lvl1pPr algn="l">
              <a:defRPr sz="3200"/>
            </a:lvl1pPr>
          </a:lstStyle>
          <a:p>
            <a:r>
              <a:rPr lang="de-DE" dirty="0"/>
              <a:t>Titelmasterformat durch Klicken bearbeiten</a:t>
            </a:r>
          </a:p>
        </p:txBody>
      </p:sp>
    </p:spTree>
    <p:extLst>
      <p:ext uri="{BB962C8B-B14F-4D97-AF65-F5344CB8AC3E}">
        <p14:creationId xmlns:p14="http://schemas.microsoft.com/office/powerpoint/2010/main" val="35149053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967209" y="4712043"/>
            <a:ext cx="6172200" cy="714632"/>
          </a:xfrm>
        </p:spPr>
        <p:txBody>
          <a:bodyPr anchor="b">
            <a:normAutofit/>
          </a:bodyPr>
          <a:lstStyle>
            <a:lvl1pPr>
              <a:defRPr sz="2000"/>
            </a:lvl1pPr>
          </a:lstStyle>
          <a:p>
            <a:r>
              <a:rPr lang="de-DE" dirty="0"/>
              <a:t>Titelmasterformat durch Klicken bearbeiten</a:t>
            </a:r>
          </a:p>
        </p:txBody>
      </p:sp>
      <p:sp>
        <p:nvSpPr>
          <p:cNvPr id="3" name="Bildplatzhalter 2"/>
          <p:cNvSpPr>
            <a:spLocks noGrp="1"/>
          </p:cNvSpPr>
          <p:nvPr>
            <p:ph type="pic" idx="1"/>
          </p:nvPr>
        </p:nvSpPr>
        <p:spPr>
          <a:xfrm>
            <a:off x="2967209" y="682626"/>
            <a:ext cx="6172200" cy="393880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2967209" y="5486400"/>
            <a:ext cx="6172200" cy="473204"/>
          </a:xfrm>
        </p:spPr>
        <p:txBody>
          <a:bodyPr>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dirty="0"/>
              <a:t>Formatvorlagen des Textmasters bearbeiten</a:t>
            </a:r>
          </a:p>
        </p:txBody>
      </p:sp>
      <p:sp>
        <p:nvSpPr>
          <p:cNvPr id="5" name="Rectangle 5">
            <a:extLst>
              <a:ext uri="{FF2B5EF4-FFF2-40B4-BE49-F238E27FC236}">
                <a16:creationId xmlns:a16="http://schemas.microsoft.com/office/drawing/2014/main" id="{D13DE4C2-4D28-08C7-B933-C45C715B82A6}"/>
              </a:ext>
            </a:extLst>
          </p:cNvPr>
          <p:cNvSpPr>
            <a:spLocks noGrp="1" noChangeArrowheads="1"/>
          </p:cNvSpPr>
          <p:nvPr>
            <p:ph type="ftr" sz="quarter" idx="3"/>
          </p:nvPr>
        </p:nvSpPr>
        <p:spPr bwMode="auto">
          <a:xfrm>
            <a:off x="1755140" y="6654802"/>
            <a:ext cx="4196927" cy="2455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l">
              <a:defRPr sz="1200" b="0" dirty="0" smtClean="0">
                <a:latin typeface="Rotis Sans Serif Std" pitchFamily="34" charset="0"/>
                <a:ea typeface="ＭＳ Ｐゴシック" pitchFamily="1" charset="-128"/>
              </a:defRPr>
            </a:lvl1pPr>
          </a:lstStyle>
          <a:p>
            <a:pPr>
              <a:defRPr/>
            </a:pPr>
            <a:r>
              <a:rPr lang="de-DE" altLang="de-DE" b="1" dirty="0"/>
              <a:t>BIP Monitoring Clean Energy in </a:t>
            </a:r>
            <a:r>
              <a:rPr lang="de-DE" altLang="de-DE" b="1" dirty="0" err="1"/>
              <a:t>the</a:t>
            </a:r>
            <a:r>
              <a:rPr lang="de-DE" altLang="de-DE" b="1" dirty="0"/>
              <a:t> </a:t>
            </a:r>
            <a:r>
              <a:rPr lang="de-DE" altLang="de-DE" b="1" dirty="0" err="1"/>
              <a:t>EULiST</a:t>
            </a:r>
            <a:r>
              <a:rPr lang="de-DE" altLang="de-DE" b="1" dirty="0"/>
              <a:t> </a:t>
            </a:r>
            <a:r>
              <a:rPr lang="de-DE" altLang="de-DE" b="1" dirty="0" err="1"/>
              <a:t>Campuses</a:t>
            </a:r>
            <a:endParaRPr lang="de-DE" altLang="de-DE" dirty="0"/>
          </a:p>
        </p:txBody>
      </p:sp>
    </p:spTree>
    <p:extLst>
      <p:ext uri="{BB962C8B-B14F-4D97-AF65-F5344CB8AC3E}">
        <p14:creationId xmlns:p14="http://schemas.microsoft.com/office/powerpoint/2010/main" val="38404532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Titelmasterformat durch Klicken bearbeiten</a:t>
            </a:r>
          </a:p>
        </p:txBody>
      </p:sp>
      <p:sp>
        <p:nvSpPr>
          <p:cNvPr id="3" name="Vertikaler Textplatzhalter 2"/>
          <p:cNvSpPr>
            <a:spLocks noGrp="1"/>
          </p:cNvSpPr>
          <p:nvPr>
            <p:ph type="body" orient="vert" idx="1"/>
          </p:nvPr>
        </p:nvSpPr>
        <p:spPr/>
        <p:txBody>
          <a:bodyPr vert="eaVert"/>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35490843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823784"/>
            <a:ext cx="2628900" cy="5009750"/>
          </a:xfrm>
        </p:spPr>
        <p:txBody>
          <a:bodyPr vert="eaVert"/>
          <a:lstStyle/>
          <a:p>
            <a:r>
              <a:rPr lang="de-DE" dirty="0"/>
              <a:t>Titelmasterformat durch Klicken bearbeiten</a:t>
            </a:r>
          </a:p>
        </p:txBody>
      </p:sp>
      <p:sp>
        <p:nvSpPr>
          <p:cNvPr id="3" name="Vertikaler Textplatzhalter 2"/>
          <p:cNvSpPr>
            <a:spLocks noGrp="1"/>
          </p:cNvSpPr>
          <p:nvPr>
            <p:ph type="body" orient="vert" idx="1"/>
          </p:nvPr>
        </p:nvSpPr>
        <p:spPr>
          <a:xfrm>
            <a:off x="527222" y="823783"/>
            <a:ext cx="8045278" cy="5009751"/>
          </a:xfrm>
        </p:spPr>
        <p:txBody>
          <a:bodyPr vert="eaVert"/>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20087757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Titelmasterformat durch Klicken bearbeiten</a:t>
            </a:r>
          </a:p>
        </p:txBody>
      </p:sp>
      <p:sp>
        <p:nvSpPr>
          <p:cNvPr id="3" name="Inhaltsplatzhalter 2"/>
          <p:cNvSpPr>
            <a:spLocks noGrp="1"/>
          </p:cNvSpPr>
          <p:nvPr>
            <p:ph idx="1"/>
          </p:nvPr>
        </p:nvSpPr>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dirty="0"/>
              <a:t>Formatvorlagen des Textmasters bearbeiten</a:t>
            </a:r>
          </a:p>
        </p:txBody>
      </p:sp>
    </p:spTree>
    <p:extLst>
      <p:ext uri="{BB962C8B-B14F-4D97-AF65-F5344CB8AC3E}">
        <p14:creationId xmlns:p14="http://schemas.microsoft.com/office/powerpoint/2010/main" val="1208956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Titelmasterformat durch Klicken bearbeiten</a:t>
            </a:r>
          </a:p>
        </p:txBody>
      </p:sp>
      <p:sp>
        <p:nvSpPr>
          <p:cNvPr id="3" name="Inhaltsplatzhalter 2"/>
          <p:cNvSpPr>
            <a:spLocks noGrp="1"/>
          </p:cNvSpPr>
          <p:nvPr>
            <p:ph idx="1"/>
          </p:nvPr>
        </p:nvSpPr>
        <p:spPr/>
        <p:txBody>
          <a:bodyPr/>
          <a:lstStyle>
            <a:lvl1pPr marL="342900" indent="-342900">
              <a:buFont typeface="Wingdings" panose="05000000000000000000" pitchFamily="2" charset="2"/>
              <a:buChar char="§"/>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dirty="0"/>
              <a:t>Formatvorlagen des Textmasters bearbeiten</a:t>
            </a:r>
          </a:p>
        </p:txBody>
      </p:sp>
    </p:spTree>
    <p:extLst>
      <p:ext uri="{BB962C8B-B14F-4D97-AF65-F5344CB8AC3E}">
        <p14:creationId xmlns:p14="http://schemas.microsoft.com/office/powerpoint/2010/main" val="21606673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527222" y="4061253"/>
            <a:ext cx="10820228" cy="736042"/>
          </a:xfrm>
        </p:spPr>
        <p:txBody>
          <a:bodyPr anchor="b">
            <a:normAutofit/>
          </a:bodyPr>
          <a:lstStyle>
            <a:lvl1pPr>
              <a:defRPr sz="4000"/>
            </a:lvl1pPr>
          </a:lstStyle>
          <a:p>
            <a:r>
              <a:rPr lang="de-DE" dirty="0"/>
              <a:t>Titelmasterformat durch Klicken bearbeiten</a:t>
            </a:r>
          </a:p>
        </p:txBody>
      </p:sp>
      <p:sp>
        <p:nvSpPr>
          <p:cNvPr id="3" name="Textplatzhalter 2"/>
          <p:cNvSpPr>
            <a:spLocks noGrp="1"/>
          </p:cNvSpPr>
          <p:nvPr>
            <p:ph type="body" idx="1"/>
          </p:nvPr>
        </p:nvSpPr>
        <p:spPr>
          <a:xfrm>
            <a:off x="527222" y="3798628"/>
            <a:ext cx="10820228" cy="1500187"/>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dirty="0"/>
              <a:t>Formatvorlagen des Textmasters bearbeiten</a:t>
            </a:r>
          </a:p>
        </p:txBody>
      </p:sp>
    </p:spTree>
    <p:extLst>
      <p:ext uri="{BB962C8B-B14F-4D97-AF65-F5344CB8AC3E}">
        <p14:creationId xmlns:p14="http://schemas.microsoft.com/office/powerpoint/2010/main" val="11471955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527222" y="774357"/>
            <a:ext cx="10826578" cy="916331"/>
          </a:xfrm>
        </p:spPr>
        <p:txBody>
          <a:bodyPr/>
          <a:lstStyle/>
          <a:p>
            <a:r>
              <a:rPr lang="de-DE" dirty="0"/>
              <a:t>Titelmasterformat durch Klicken bearbeiten</a:t>
            </a:r>
          </a:p>
        </p:txBody>
      </p:sp>
      <p:sp>
        <p:nvSpPr>
          <p:cNvPr id="3" name="Inhaltsplatzhalter 2"/>
          <p:cNvSpPr>
            <a:spLocks noGrp="1"/>
          </p:cNvSpPr>
          <p:nvPr>
            <p:ph sz="half" idx="1"/>
          </p:nvPr>
        </p:nvSpPr>
        <p:spPr>
          <a:xfrm>
            <a:off x="527222" y="1825625"/>
            <a:ext cx="5492578" cy="3948643"/>
          </a:xfrm>
        </p:spPr>
        <p:txBody>
          <a:bodyPr/>
          <a:lstStyle>
            <a:lvl1pPr>
              <a:defRPr sz="2800"/>
            </a:lvl1pPr>
            <a:lvl3pPr>
              <a:defRPr sz="2000"/>
            </a:lvl3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Inhaltsplatzhalter 3"/>
          <p:cNvSpPr>
            <a:spLocks noGrp="1"/>
          </p:cNvSpPr>
          <p:nvPr>
            <p:ph sz="half" idx="2"/>
          </p:nvPr>
        </p:nvSpPr>
        <p:spPr>
          <a:xfrm>
            <a:off x="6172200" y="1825626"/>
            <a:ext cx="5181600" cy="3948642"/>
          </a:xfrm>
        </p:spPr>
        <p:txBody>
          <a:bodyPr/>
          <a:lstStyle>
            <a:lvl1pPr>
              <a:defRPr sz="2800"/>
            </a:lvl1pPr>
            <a:lvl3pPr>
              <a:defRPr sz="2000"/>
            </a:lvl3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4188445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527222" y="365125"/>
            <a:ext cx="10828166" cy="1325563"/>
          </a:xfrm>
        </p:spPr>
        <p:txBody>
          <a:bodyPr/>
          <a:lstStyle/>
          <a:p>
            <a:r>
              <a:rPr lang="de-DE" dirty="0"/>
              <a:t>Titelmasterformat durch Klicken bearbeiten</a:t>
            </a:r>
          </a:p>
        </p:txBody>
      </p:sp>
      <p:sp>
        <p:nvSpPr>
          <p:cNvPr id="3" name="Textplatzhalter 2"/>
          <p:cNvSpPr>
            <a:spLocks noGrp="1"/>
          </p:cNvSpPr>
          <p:nvPr>
            <p:ph type="body" idx="1"/>
          </p:nvPr>
        </p:nvSpPr>
        <p:spPr>
          <a:xfrm>
            <a:off x="527222" y="1681163"/>
            <a:ext cx="5470353"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Formatvorlagen des Textmasters bearbeiten</a:t>
            </a:r>
          </a:p>
        </p:txBody>
      </p:sp>
      <p:sp>
        <p:nvSpPr>
          <p:cNvPr id="4" name="Inhaltsplatzhalter 3"/>
          <p:cNvSpPr>
            <a:spLocks noGrp="1"/>
          </p:cNvSpPr>
          <p:nvPr>
            <p:ph sz="half" idx="2"/>
          </p:nvPr>
        </p:nvSpPr>
        <p:spPr>
          <a:xfrm>
            <a:off x="527222" y="2505075"/>
            <a:ext cx="5470353" cy="3269192"/>
          </a:xfrm>
        </p:spPr>
        <p:txBody>
          <a:bodyPr/>
          <a:lstStyle>
            <a:lvl2pPr>
              <a:defRPr sz="2000"/>
            </a:lvl2pPr>
            <a:lvl3pPr>
              <a:defRPr sz="1800"/>
            </a:lvl3pPr>
            <a:lvl4pPr>
              <a:defRPr sz="1600"/>
            </a:lvl4pPr>
            <a:lvl5pPr>
              <a:defRPr sz="1600"/>
            </a:lvl5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Formatvorlagen des Textmasters bearbeiten</a:t>
            </a:r>
          </a:p>
        </p:txBody>
      </p:sp>
      <p:sp>
        <p:nvSpPr>
          <p:cNvPr id="6" name="Inhaltsplatzhalter 5"/>
          <p:cNvSpPr>
            <a:spLocks noGrp="1"/>
          </p:cNvSpPr>
          <p:nvPr>
            <p:ph sz="quarter" idx="4"/>
          </p:nvPr>
        </p:nvSpPr>
        <p:spPr>
          <a:xfrm>
            <a:off x="6172200" y="2505075"/>
            <a:ext cx="5183188" cy="3269192"/>
          </a:xfrm>
        </p:spPr>
        <p:txBody>
          <a:bodyPr/>
          <a:lstStyle>
            <a:lvl2pPr>
              <a:defRPr sz="2000"/>
            </a:lvl2pPr>
            <a:lvl3pPr>
              <a:defRPr sz="1800"/>
            </a:lvl3pPr>
            <a:lvl4pPr>
              <a:defRPr sz="1600"/>
            </a:lvl4pPr>
            <a:lvl5pPr>
              <a:defRPr sz="1600"/>
            </a:lvl5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6598099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527222" y="774357"/>
            <a:ext cx="10826578" cy="916331"/>
          </a:xfrm>
        </p:spPr>
        <p:txBody>
          <a:bodyPr/>
          <a:lstStyle/>
          <a:p>
            <a:r>
              <a:rPr lang="de-DE" dirty="0"/>
              <a:t>Titelmasterformat durch Klicken bearbeiten</a:t>
            </a:r>
          </a:p>
        </p:txBody>
      </p:sp>
    </p:spTree>
    <p:extLst>
      <p:ext uri="{BB962C8B-B14F-4D97-AF65-F5344CB8AC3E}">
        <p14:creationId xmlns:p14="http://schemas.microsoft.com/office/powerpoint/2010/main" val="3002839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6840242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527222" y="987424"/>
            <a:ext cx="4244803" cy="1069975"/>
          </a:xfrm>
        </p:spPr>
        <p:txBody>
          <a:bodyPr anchor="b">
            <a:normAutofit/>
          </a:bodyPr>
          <a:lstStyle>
            <a:lvl1pPr>
              <a:defRPr sz="2000"/>
            </a:lvl1pPr>
          </a:lstStyle>
          <a:p>
            <a:r>
              <a:rPr lang="de-DE" dirty="0"/>
              <a:t>Titelmasterformat durch Klicken bearbeiten</a:t>
            </a:r>
          </a:p>
        </p:txBody>
      </p:sp>
      <p:sp>
        <p:nvSpPr>
          <p:cNvPr id="3" name="Inhaltsplatzhalter 2"/>
          <p:cNvSpPr>
            <a:spLocks noGrp="1"/>
          </p:cNvSpPr>
          <p:nvPr>
            <p:ph idx="1"/>
          </p:nvPr>
        </p:nvSpPr>
        <p:spPr>
          <a:xfrm>
            <a:off x="5183188" y="987426"/>
            <a:ext cx="6172200" cy="476144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Textplatzhalter 3"/>
          <p:cNvSpPr>
            <a:spLocks noGrp="1"/>
          </p:cNvSpPr>
          <p:nvPr>
            <p:ph type="body" sz="half" idx="2"/>
          </p:nvPr>
        </p:nvSpPr>
        <p:spPr>
          <a:xfrm>
            <a:off x="527222" y="2057400"/>
            <a:ext cx="4244803" cy="3691468"/>
          </a:xfrm>
        </p:spPr>
        <p:txBody>
          <a:bodyPr>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dirty="0"/>
              <a:t>Formatvorlagen des Textmasters bearbeiten</a:t>
            </a:r>
          </a:p>
        </p:txBody>
      </p:sp>
      <p:sp>
        <p:nvSpPr>
          <p:cNvPr id="5" name="Rectangle 5">
            <a:extLst>
              <a:ext uri="{FF2B5EF4-FFF2-40B4-BE49-F238E27FC236}">
                <a16:creationId xmlns:a16="http://schemas.microsoft.com/office/drawing/2014/main" id="{66234186-E6C0-3409-75AB-762519F0A7AC}"/>
              </a:ext>
            </a:extLst>
          </p:cNvPr>
          <p:cNvSpPr>
            <a:spLocks noGrp="1" noChangeArrowheads="1"/>
          </p:cNvSpPr>
          <p:nvPr>
            <p:ph type="ftr" sz="quarter" idx="3"/>
          </p:nvPr>
        </p:nvSpPr>
        <p:spPr bwMode="auto">
          <a:xfrm>
            <a:off x="1755140" y="6654802"/>
            <a:ext cx="4196927" cy="2455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l">
              <a:defRPr sz="1200" b="0" dirty="0" smtClean="0">
                <a:latin typeface="Rotis Sans Serif Std" pitchFamily="34" charset="0"/>
                <a:ea typeface="ＭＳ Ｐゴシック" pitchFamily="1" charset="-128"/>
              </a:defRPr>
            </a:lvl1pPr>
          </a:lstStyle>
          <a:p>
            <a:pPr>
              <a:defRPr/>
            </a:pPr>
            <a:r>
              <a:rPr lang="de-DE" altLang="de-DE" b="1" dirty="0"/>
              <a:t>BIP Monitoring Clean Energy in </a:t>
            </a:r>
            <a:r>
              <a:rPr lang="de-DE" altLang="de-DE" b="1" dirty="0" err="1"/>
              <a:t>the</a:t>
            </a:r>
            <a:r>
              <a:rPr lang="de-DE" altLang="de-DE" b="1" dirty="0"/>
              <a:t> </a:t>
            </a:r>
            <a:r>
              <a:rPr lang="de-DE" altLang="de-DE" b="1" dirty="0" err="1"/>
              <a:t>EULiST</a:t>
            </a:r>
            <a:r>
              <a:rPr lang="de-DE" altLang="de-DE" b="1" dirty="0"/>
              <a:t> </a:t>
            </a:r>
            <a:r>
              <a:rPr lang="de-DE" altLang="de-DE" b="1" dirty="0" err="1"/>
              <a:t>Campuses</a:t>
            </a:r>
            <a:endParaRPr lang="de-DE" altLang="de-DE" dirty="0"/>
          </a:p>
        </p:txBody>
      </p:sp>
    </p:spTree>
    <p:extLst>
      <p:ext uri="{BB962C8B-B14F-4D97-AF65-F5344CB8AC3E}">
        <p14:creationId xmlns:p14="http://schemas.microsoft.com/office/powerpoint/2010/main" val="33844162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F39C52D-9EAE-FFF2-DEA7-920CD7C864BF}"/>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5848350"/>
            <a:ext cx="12192000" cy="1009650"/>
          </a:xfrm>
          <a:prstGeom prst="rect">
            <a:avLst/>
          </a:prstGeom>
        </p:spPr>
      </p:pic>
      <p:pic>
        <p:nvPicPr>
          <p:cNvPr id="6" name="Picture 5">
            <a:extLst>
              <a:ext uri="{FF2B5EF4-FFF2-40B4-BE49-F238E27FC236}">
                <a16:creationId xmlns:a16="http://schemas.microsoft.com/office/drawing/2014/main" id="{DF28FDE2-50FF-ED5B-C18C-1D0986FE62FE}"/>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18171"/>
            <a:ext cx="12192000" cy="933450"/>
          </a:xfrm>
          <a:prstGeom prst="rect">
            <a:avLst/>
          </a:prstGeom>
        </p:spPr>
      </p:pic>
      <p:sp>
        <p:nvSpPr>
          <p:cNvPr id="2" name="Titelplatzhalter 1"/>
          <p:cNvSpPr>
            <a:spLocks noGrp="1"/>
          </p:cNvSpPr>
          <p:nvPr>
            <p:ph type="title"/>
          </p:nvPr>
        </p:nvSpPr>
        <p:spPr>
          <a:xfrm>
            <a:off x="527222" y="774357"/>
            <a:ext cx="10826578" cy="916331"/>
          </a:xfrm>
          <a:prstGeom prst="rect">
            <a:avLst/>
          </a:prstGeom>
        </p:spPr>
        <p:txBody>
          <a:bodyPr vert="horz" lIns="91440" tIns="45720" rIns="91440" bIns="45720" rtlCol="0" anchor="ctr">
            <a:normAutofit/>
          </a:bodyPr>
          <a:lstStyle/>
          <a:p>
            <a:r>
              <a:rPr lang="de-DE" dirty="0"/>
              <a:t>Titelmasterformat durch Klicken bearbeiten</a:t>
            </a:r>
          </a:p>
        </p:txBody>
      </p:sp>
      <p:sp>
        <p:nvSpPr>
          <p:cNvPr id="3" name="Textplatzhalter 2"/>
          <p:cNvSpPr>
            <a:spLocks noGrp="1"/>
          </p:cNvSpPr>
          <p:nvPr>
            <p:ph type="body" idx="1"/>
          </p:nvPr>
        </p:nvSpPr>
        <p:spPr>
          <a:xfrm>
            <a:off x="527222" y="1825625"/>
            <a:ext cx="10826578" cy="3946550"/>
          </a:xfrm>
          <a:prstGeom prst="rect">
            <a:avLst/>
          </a:prstGeom>
        </p:spPr>
        <p:txBody>
          <a:bodyPr vert="horz" lIns="91440" tIns="45720" rIns="91440" bIns="45720" rtlCol="0">
            <a:normAutofit/>
          </a:body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16454010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dt="0"/>
  <p:txStyles>
    <p:titleStyle>
      <a:lvl1pPr algn="l" defTabSz="914400" rtl="0" eaLnBrk="1" latinLnBrk="0" hangingPunct="1">
        <a:lnSpc>
          <a:spcPct val="90000"/>
        </a:lnSpc>
        <a:spcBef>
          <a:spcPct val="0"/>
        </a:spcBef>
        <a:buNone/>
        <a:defRPr sz="2800" b="1" kern="1200">
          <a:solidFill>
            <a:srgbClr val="00509B"/>
          </a:solidFill>
          <a:latin typeface="Rotis Sans Serif Std" panose="020B0503030202020304" pitchFamily="34" charset="0"/>
          <a:ea typeface="+mj-ea"/>
          <a:cs typeface="+mj-cs"/>
        </a:defRPr>
      </a:lvl1pPr>
    </p:titleStyle>
    <p:bodyStyle>
      <a:lvl1pPr marL="228600" indent="-228600" algn="l" defTabSz="914400" rtl="0" eaLnBrk="1" latinLnBrk="0" hangingPunct="1">
        <a:lnSpc>
          <a:spcPct val="90000"/>
        </a:lnSpc>
        <a:spcBef>
          <a:spcPts val="1000"/>
        </a:spcBef>
        <a:buClr>
          <a:srgbClr val="999999"/>
        </a:buClr>
        <a:buFont typeface="Wingdings" panose="05000000000000000000" pitchFamily="2" charset="2"/>
        <a:buChar char="§"/>
        <a:defRPr sz="2400" kern="1200">
          <a:solidFill>
            <a:schemeClr val="tx1"/>
          </a:solidFill>
          <a:latin typeface="Rotis Sans Serif Std" panose="020B0503030202020304" pitchFamily="34" charset="0"/>
          <a:ea typeface="+mn-ea"/>
          <a:cs typeface="+mn-cs"/>
        </a:defRPr>
      </a:lvl1pPr>
      <a:lvl2pPr marL="685800" indent="-228600" algn="l" defTabSz="914400" rtl="0" eaLnBrk="1" latinLnBrk="0" hangingPunct="1">
        <a:lnSpc>
          <a:spcPct val="90000"/>
        </a:lnSpc>
        <a:spcBef>
          <a:spcPts val="500"/>
        </a:spcBef>
        <a:buClr>
          <a:srgbClr val="999999"/>
        </a:buClr>
        <a:buFont typeface="Wingdings" panose="05000000000000000000" pitchFamily="2" charset="2"/>
        <a:buChar char="§"/>
        <a:defRPr sz="2400" kern="1200">
          <a:solidFill>
            <a:schemeClr val="tx1"/>
          </a:solidFill>
          <a:latin typeface="Rotis Sans Serif Std" panose="020B0503030202020304" pitchFamily="34" charset="0"/>
          <a:ea typeface="+mn-ea"/>
          <a:cs typeface="+mn-cs"/>
        </a:defRPr>
      </a:lvl2pPr>
      <a:lvl3pPr marL="1143000" indent="-228600" algn="l" defTabSz="914400" rtl="0" eaLnBrk="1" latinLnBrk="0" hangingPunct="1">
        <a:lnSpc>
          <a:spcPct val="90000"/>
        </a:lnSpc>
        <a:spcBef>
          <a:spcPts val="500"/>
        </a:spcBef>
        <a:buClr>
          <a:srgbClr val="999999"/>
        </a:buClr>
        <a:buFont typeface="Wingdings" panose="05000000000000000000" pitchFamily="2" charset="2"/>
        <a:buChar char="§"/>
        <a:defRPr sz="2400" kern="1200">
          <a:solidFill>
            <a:schemeClr val="tx1"/>
          </a:solidFill>
          <a:latin typeface="Rotis Sans Serif Std" panose="020B0503030202020304" pitchFamily="34" charset="0"/>
          <a:ea typeface="+mn-ea"/>
          <a:cs typeface="+mn-cs"/>
        </a:defRPr>
      </a:lvl3pPr>
      <a:lvl4pPr marL="1600200" indent="-228600" algn="l" defTabSz="914400" rtl="0" eaLnBrk="1" latinLnBrk="0" hangingPunct="1">
        <a:lnSpc>
          <a:spcPct val="90000"/>
        </a:lnSpc>
        <a:spcBef>
          <a:spcPts val="500"/>
        </a:spcBef>
        <a:buClr>
          <a:srgbClr val="999999"/>
        </a:buClr>
        <a:buFont typeface="Wingdings" panose="05000000000000000000" pitchFamily="2" charset="2"/>
        <a:buChar char="§"/>
        <a:defRPr sz="2000" kern="1200">
          <a:solidFill>
            <a:schemeClr val="tx1"/>
          </a:solidFill>
          <a:latin typeface="Rotis Sans Serif Std" panose="020B0503030202020304" pitchFamily="34" charset="0"/>
          <a:ea typeface="+mn-ea"/>
          <a:cs typeface="+mn-cs"/>
        </a:defRPr>
      </a:lvl4pPr>
      <a:lvl5pPr marL="2057400" indent="-228600" algn="l" defTabSz="914400" rtl="0" eaLnBrk="1" latinLnBrk="0" hangingPunct="1">
        <a:lnSpc>
          <a:spcPct val="90000"/>
        </a:lnSpc>
        <a:spcBef>
          <a:spcPts val="500"/>
        </a:spcBef>
        <a:buClr>
          <a:srgbClr val="999999"/>
        </a:buClr>
        <a:buFont typeface="Wingdings" panose="05000000000000000000" pitchFamily="2" charset="2"/>
        <a:buChar char="§"/>
        <a:defRPr sz="2000" kern="1200">
          <a:solidFill>
            <a:schemeClr val="tx1"/>
          </a:solidFill>
          <a:latin typeface="Rotis Sans Serif Std" panose="020B05030302020203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mailto:katadam@metal.ntua.gr"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9.svg"/><Relationship Id="rId7" Type="http://schemas.openxmlformats.org/officeDocument/2006/relationships/image" Target="../media/image13.sv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7.png"/><Relationship Id="rId3" Type="http://schemas.openxmlformats.org/officeDocument/2006/relationships/image" Target="../media/image9.svg"/><Relationship Id="rId7" Type="http://schemas.openxmlformats.org/officeDocument/2006/relationships/image" Target="../media/image13.svg"/><Relationship Id="rId12" Type="http://schemas.openxmlformats.org/officeDocument/2006/relationships/customXml" Target="../ink/ink2.xm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6.png"/><Relationship Id="rId5" Type="http://schemas.openxmlformats.org/officeDocument/2006/relationships/image" Target="../media/image11.svg"/><Relationship Id="rId10" Type="http://schemas.openxmlformats.org/officeDocument/2006/relationships/customXml" Target="../ink/ink1.xml"/><Relationship Id="rId4" Type="http://schemas.openxmlformats.org/officeDocument/2006/relationships/image" Target="../media/image10.png"/><Relationship Id="rId9" Type="http://schemas.openxmlformats.org/officeDocument/2006/relationships/image" Target="../media/image15.sv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customXml" Target="../ink/ink3.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customXml" Target="../ink/ink4.xml"/></Relationships>
</file>

<file path=ppt/slides/_rels/slide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package" Target="../embeddings/Microsoft_Excel_Worksheet.xlsx"/><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customXml" Target="../ink/ink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4650A0A-CFAC-158D-F165-DA447AB46D73}"/>
              </a:ext>
            </a:extLst>
          </p:cNvPr>
          <p:cNvPicPr>
            <a:picLocks noChangeAspect="1"/>
          </p:cNvPicPr>
          <p:nvPr/>
        </p:nvPicPr>
        <p:blipFill>
          <a:blip r:embed="rId3"/>
          <a:stretch>
            <a:fillRect/>
          </a:stretch>
        </p:blipFill>
        <p:spPr>
          <a:xfrm>
            <a:off x="506823" y="799681"/>
            <a:ext cx="3414937" cy="2756319"/>
          </a:xfrm>
          <a:prstGeom prst="rect">
            <a:avLst/>
          </a:prstGeom>
        </p:spPr>
      </p:pic>
      <p:sp>
        <p:nvSpPr>
          <p:cNvPr id="12" name="TextBox 11">
            <a:extLst>
              <a:ext uri="{FF2B5EF4-FFF2-40B4-BE49-F238E27FC236}">
                <a16:creationId xmlns:a16="http://schemas.microsoft.com/office/drawing/2014/main" id="{2DD57298-CFA5-9208-E225-D696064DE886}"/>
              </a:ext>
            </a:extLst>
          </p:cNvPr>
          <p:cNvSpPr txBox="1"/>
          <p:nvPr/>
        </p:nvSpPr>
        <p:spPr>
          <a:xfrm>
            <a:off x="2056725" y="3951533"/>
            <a:ext cx="8331200" cy="1938992"/>
          </a:xfrm>
          <a:prstGeom prst="rect">
            <a:avLst/>
          </a:prstGeom>
          <a:noFill/>
        </p:spPr>
        <p:txBody>
          <a:bodyPr wrap="square" rtlCol="0">
            <a:spAutoFit/>
          </a:bodyPr>
          <a:lstStyle/>
          <a:p>
            <a:pPr algn="ctr"/>
            <a:r>
              <a:rPr lang="en-GB" sz="3200" b="1" dirty="0">
                <a:solidFill>
                  <a:schemeClr val="accent5">
                    <a:lumMod val="75000"/>
                  </a:schemeClr>
                </a:solidFill>
              </a:rPr>
              <a:t>Professor Katerina Adam, SMME</a:t>
            </a:r>
            <a:endParaRPr lang="el-GR" sz="3200" b="1" dirty="0">
              <a:solidFill>
                <a:schemeClr val="accent5">
                  <a:lumMod val="75000"/>
                </a:schemeClr>
              </a:solidFill>
            </a:endParaRPr>
          </a:p>
          <a:p>
            <a:pPr algn="ctr"/>
            <a:r>
              <a:rPr lang="en-GB" sz="3200" b="1" dirty="0" err="1">
                <a:solidFill>
                  <a:schemeClr val="accent5">
                    <a:lumMod val="75000"/>
                  </a:schemeClr>
                </a:solidFill>
              </a:rPr>
              <a:t>EULiST</a:t>
            </a:r>
            <a:r>
              <a:rPr lang="en-GB" sz="3200" b="1" dirty="0">
                <a:solidFill>
                  <a:schemeClr val="accent5">
                    <a:lumMod val="75000"/>
                  </a:schemeClr>
                </a:solidFill>
              </a:rPr>
              <a:t> NTUA Coordinator</a:t>
            </a:r>
          </a:p>
          <a:p>
            <a:pPr algn="ctr"/>
            <a:r>
              <a:rPr lang="en-GB" sz="2400" b="1" dirty="0">
                <a:solidFill>
                  <a:schemeClr val="accent5">
                    <a:lumMod val="75000"/>
                  </a:schemeClr>
                </a:solidFill>
              </a:rPr>
              <a:t>Friday, June 23, 2023</a:t>
            </a:r>
          </a:p>
          <a:p>
            <a:pPr algn="ctr"/>
            <a:endParaRPr lang="en-GB" sz="3200" b="1" dirty="0">
              <a:solidFill>
                <a:schemeClr val="accent5">
                  <a:lumMod val="75000"/>
                </a:schemeClr>
              </a:solidFill>
            </a:endParaRPr>
          </a:p>
        </p:txBody>
      </p:sp>
      <p:pic>
        <p:nvPicPr>
          <p:cNvPr id="5" name="Picture 4">
            <a:extLst>
              <a:ext uri="{FF2B5EF4-FFF2-40B4-BE49-F238E27FC236}">
                <a16:creationId xmlns:a16="http://schemas.microsoft.com/office/drawing/2014/main" id="{ABBA0CFA-DD54-DD4A-D822-0D47BA7AC274}"/>
              </a:ext>
            </a:extLst>
          </p:cNvPr>
          <p:cNvPicPr>
            <a:picLocks noChangeAspect="1"/>
          </p:cNvPicPr>
          <p:nvPr/>
        </p:nvPicPr>
        <p:blipFill>
          <a:blip r:embed="rId4"/>
          <a:stretch>
            <a:fillRect/>
          </a:stretch>
        </p:blipFill>
        <p:spPr>
          <a:xfrm>
            <a:off x="4018955" y="1263838"/>
            <a:ext cx="7852329" cy="1505843"/>
          </a:xfrm>
          <a:prstGeom prst="rect">
            <a:avLst/>
          </a:prstGeom>
        </p:spPr>
      </p:pic>
    </p:spTree>
    <p:extLst>
      <p:ext uri="{BB962C8B-B14F-4D97-AF65-F5344CB8AC3E}">
        <p14:creationId xmlns:p14="http://schemas.microsoft.com/office/powerpoint/2010/main" val="35987328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98025D9B-0C56-8255-91B9-A22107FE6C96}"/>
              </a:ext>
            </a:extLst>
          </p:cNvPr>
          <p:cNvSpPr txBox="1"/>
          <p:nvPr/>
        </p:nvSpPr>
        <p:spPr>
          <a:xfrm>
            <a:off x="1351280" y="2042160"/>
            <a:ext cx="8138160" cy="236988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rPr>
              <a:t>What are we looking for  the Open Session on Monday</a:t>
            </a:r>
          </a:p>
          <a:p>
            <a:pPr marL="342900" marR="0" lvl="0" indent="-34290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1" i="0" u="none" strike="noStrike" kern="1200" cap="none" spc="0" normalizeH="0" baseline="0" noProof="0" dirty="0">
                <a:ln>
                  <a:noFill/>
                </a:ln>
                <a:solidFill>
                  <a:prstClr val="black"/>
                </a:solidFill>
                <a:effectLst/>
                <a:uLnTx/>
                <a:uFillTx/>
                <a:latin typeface="Calibri" panose="020F0502020204030204"/>
                <a:ea typeface="+mn-ea"/>
                <a:cs typeface="+mn-cs"/>
              </a:rPr>
              <a:t>Online – background</a:t>
            </a:r>
          </a:p>
          <a:p>
            <a:pPr marL="342900" marR="0" lvl="0" indent="-34290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1" i="0" u="none" strike="noStrike" kern="1200" cap="none" spc="0" normalizeH="0" baseline="0" noProof="0" dirty="0">
                <a:ln>
                  <a:noFill/>
                </a:ln>
                <a:solidFill>
                  <a:prstClr val="black"/>
                </a:solidFill>
                <a:effectLst/>
                <a:uLnTx/>
                <a:uFillTx/>
                <a:latin typeface="Calibri" panose="020F0502020204030204"/>
                <a:ea typeface="+mn-ea"/>
                <a:cs typeface="+mn-cs"/>
              </a:rPr>
              <a:t>Onsite - Best practices: tools, methodologies, use cases</a:t>
            </a:r>
          </a:p>
          <a:p>
            <a:pPr marL="342900" marR="0" lvl="0" indent="-34290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1" i="0" u="none" strike="noStrike" kern="1200" cap="none" spc="0" normalizeH="0" baseline="0" noProof="0" dirty="0">
                <a:ln>
                  <a:noFill/>
                </a:ln>
                <a:solidFill>
                  <a:prstClr val="black"/>
                </a:solidFill>
                <a:effectLst/>
                <a:uLnTx/>
                <a:uFillTx/>
                <a:latin typeface="Calibri" panose="020F0502020204030204"/>
                <a:ea typeface="+mn-ea"/>
                <a:cs typeface="+mn-cs"/>
              </a:rPr>
              <a:t>Projects selected </a:t>
            </a:r>
          </a:p>
          <a:p>
            <a:pPr marL="342900" marR="0" lvl="0" indent="-34290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1" i="0" u="none" strike="noStrike" kern="1200" cap="none" spc="0" normalizeH="0" baseline="0" noProof="0" dirty="0">
                <a:ln>
                  <a:noFill/>
                </a:ln>
                <a:solidFill>
                  <a:prstClr val="black"/>
                </a:solidFill>
                <a:effectLst/>
                <a:uLnTx/>
                <a:uFillTx/>
                <a:latin typeface="Calibri" panose="020F0502020204030204"/>
                <a:ea typeface="+mn-ea"/>
                <a:cs typeface="+mn-cs"/>
              </a:rPr>
              <a:t>Road Map for the Projects Development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99607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6E643-81A6-BAF1-807D-300287A9CA0B}"/>
              </a:ext>
            </a:extLst>
          </p:cNvPr>
          <p:cNvSpPr>
            <a:spLocks noGrp="1"/>
          </p:cNvSpPr>
          <p:nvPr>
            <p:ph type="title"/>
          </p:nvPr>
        </p:nvSpPr>
        <p:spPr/>
        <p:txBody>
          <a:bodyPr/>
          <a:lstStyle/>
          <a:p>
            <a:r>
              <a:rPr lang="en-GB" dirty="0"/>
              <a:t>NTUA BIB Project, KEYNOTES, 23/06/2023</a:t>
            </a:r>
          </a:p>
        </p:txBody>
      </p:sp>
      <p:sp>
        <p:nvSpPr>
          <p:cNvPr id="3" name="Content Placeholder 2">
            <a:extLst>
              <a:ext uri="{FF2B5EF4-FFF2-40B4-BE49-F238E27FC236}">
                <a16:creationId xmlns:a16="http://schemas.microsoft.com/office/drawing/2014/main" id="{CEB5F280-9CC7-B979-AC6E-3E790106C81C}"/>
              </a:ext>
            </a:extLst>
          </p:cNvPr>
          <p:cNvSpPr>
            <a:spLocks noGrp="1"/>
          </p:cNvSpPr>
          <p:nvPr>
            <p:ph idx="1"/>
          </p:nvPr>
        </p:nvSpPr>
        <p:spPr>
          <a:xfrm>
            <a:off x="682711" y="2019936"/>
            <a:ext cx="10826578" cy="2653664"/>
          </a:xfrm>
        </p:spPr>
        <p:txBody>
          <a:bodyPr>
            <a:noAutofit/>
          </a:bodyPr>
          <a:lstStyle/>
          <a:p>
            <a:r>
              <a:rPr lang="en-GB" b="1" dirty="0">
                <a:solidFill>
                  <a:srgbClr val="00509B"/>
                </a:solidFill>
                <a:latin typeface="+mn-lt"/>
              </a:rPr>
              <a:t>Scope</a:t>
            </a:r>
          </a:p>
          <a:p>
            <a:r>
              <a:rPr lang="en-GB" dirty="0">
                <a:latin typeface="+mn-lt"/>
              </a:rPr>
              <a:t>The scope of the BIB Project is to:</a:t>
            </a:r>
          </a:p>
          <a:p>
            <a:pPr marL="342900" indent="-342900">
              <a:buFont typeface="Arial" panose="020B0604020202020204" pitchFamily="34" charset="0"/>
              <a:buChar char="•"/>
            </a:pPr>
            <a:r>
              <a:rPr lang="en-GB" dirty="0">
                <a:latin typeface="+mn-lt"/>
              </a:rPr>
              <a:t>reinforce the significance of energy-efficient building design and the role of students in shaping the future of sustainable architecture.</a:t>
            </a:r>
          </a:p>
          <a:p>
            <a:pPr marL="342900" indent="-342900">
              <a:buFont typeface="Arial" panose="020B0604020202020204" pitchFamily="34" charset="0"/>
              <a:buChar char="•"/>
            </a:pPr>
            <a:r>
              <a:rPr lang="en-GB" dirty="0">
                <a:latin typeface="+mn-lt"/>
              </a:rPr>
              <a:t>encourage further research and innovation in developing and implementing effective measures for zero or positive energy buildings. </a:t>
            </a:r>
          </a:p>
          <a:p>
            <a:endParaRPr lang="en-GB" dirty="0">
              <a:latin typeface="+mn-lt"/>
            </a:endParaRPr>
          </a:p>
        </p:txBody>
      </p:sp>
    </p:spTree>
    <p:extLst>
      <p:ext uri="{BB962C8B-B14F-4D97-AF65-F5344CB8AC3E}">
        <p14:creationId xmlns:p14="http://schemas.microsoft.com/office/powerpoint/2010/main" val="8021579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6E643-81A6-BAF1-807D-300287A9CA0B}"/>
              </a:ext>
            </a:extLst>
          </p:cNvPr>
          <p:cNvSpPr>
            <a:spLocks noGrp="1"/>
          </p:cNvSpPr>
          <p:nvPr>
            <p:ph type="title"/>
          </p:nvPr>
        </p:nvSpPr>
        <p:spPr/>
        <p:txBody>
          <a:bodyPr/>
          <a:lstStyle/>
          <a:p>
            <a:r>
              <a:rPr lang="en-GB" dirty="0"/>
              <a:t>NTUA BIB Project, KEYNOTES, 23/06/2023</a:t>
            </a:r>
          </a:p>
        </p:txBody>
      </p:sp>
      <p:sp>
        <p:nvSpPr>
          <p:cNvPr id="3" name="Content Placeholder 2">
            <a:extLst>
              <a:ext uri="{FF2B5EF4-FFF2-40B4-BE49-F238E27FC236}">
                <a16:creationId xmlns:a16="http://schemas.microsoft.com/office/drawing/2014/main" id="{CEB5F280-9CC7-B979-AC6E-3E790106C81C}"/>
              </a:ext>
            </a:extLst>
          </p:cNvPr>
          <p:cNvSpPr>
            <a:spLocks noGrp="1"/>
          </p:cNvSpPr>
          <p:nvPr>
            <p:ph idx="1"/>
          </p:nvPr>
        </p:nvSpPr>
        <p:spPr>
          <a:xfrm>
            <a:off x="598342" y="1623696"/>
            <a:ext cx="10826578" cy="3946550"/>
          </a:xfrm>
        </p:spPr>
        <p:txBody>
          <a:bodyPr>
            <a:noAutofit/>
          </a:bodyPr>
          <a:lstStyle/>
          <a:p>
            <a:pPr>
              <a:lnSpc>
                <a:spcPct val="110000"/>
              </a:lnSpc>
            </a:pPr>
            <a:r>
              <a:rPr lang="en-GB" b="1" dirty="0">
                <a:solidFill>
                  <a:srgbClr val="00509B"/>
                </a:solidFill>
                <a:latin typeface="+mn-lt"/>
              </a:rPr>
              <a:t>Methodology</a:t>
            </a:r>
          </a:p>
          <a:p>
            <a:pPr>
              <a:lnSpc>
                <a:spcPct val="110000"/>
              </a:lnSpc>
            </a:pPr>
            <a:r>
              <a:rPr lang="en-GB" dirty="0">
                <a:latin typeface="+mn-lt"/>
              </a:rPr>
              <a:t>Following the presentations of the online and onsite courses, the students should specify the significance of energy-efficient buildings and the need for sustainable practices in the face of climate change.</a:t>
            </a:r>
          </a:p>
          <a:p>
            <a:pPr>
              <a:lnSpc>
                <a:spcPct val="110000"/>
              </a:lnSpc>
            </a:pPr>
            <a:r>
              <a:rPr lang="en-GB" dirty="0">
                <a:latin typeface="+mn-lt"/>
              </a:rPr>
              <a:t>The proposed prototype building will be defined as a building of four different uses (office, library, residential use and conference room). Each building use will be situated in four different cities, each of them representing one of four specific European climatic zones (see online presentation 2023_06_14_EULIST_ik2.pptx, uploaded on Helios portal).</a:t>
            </a:r>
          </a:p>
          <a:p>
            <a:pPr>
              <a:lnSpc>
                <a:spcPct val="110000"/>
              </a:lnSpc>
            </a:pPr>
            <a:endParaRPr lang="en-GB" dirty="0">
              <a:latin typeface="+mn-lt"/>
            </a:endParaRPr>
          </a:p>
        </p:txBody>
      </p:sp>
    </p:spTree>
    <p:extLst>
      <p:ext uri="{BB962C8B-B14F-4D97-AF65-F5344CB8AC3E}">
        <p14:creationId xmlns:p14="http://schemas.microsoft.com/office/powerpoint/2010/main" val="15078097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6E643-81A6-BAF1-807D-300287A9CA0B}"/>
              </a:ext>
            </a:extLst>
          </p:cNvPr>
          <p:cNvSpPr>
            <a:spLocks noGrp="1"/>
          </p:cNvSpPr>
          <p:nvPr>
            <p:ph type="title"/>
          </p:nvPr>
        </p:nvSpPr>
        <p:spPr/>
        <p:txBody>
          <a:bodyPr/>
          <a:lstStyle/>
          <a:p>
            <a:r>
              <a:rPr lang="en-GB" dirty="0"/>
              <a:t>NTUA BIB Project, KEYNOTES, 23/06/2023</a:t>
            </a:r>
          </a:p>
        </p:txBody>
      </p:sp>
      <p:pic>
        <p:nvPicPr>
          <p:cNvPr id="7" name="Picture 6">
            <a:extLst>
              <a:ext uri="{FF2B5EF4-FFF2-40B4-BE49-F238E27FC236}">
                <a16:creationId xmlns:a16="http://schemas.microsoft.com/office/drawing/2014/main" id="{ACA9BEFA-9451-5D8E-7424-ECA6ADD0A1FA}"/>
              </a:ext>
            </a:extLst>
          </p:cNvPr>
          <p:cNvPicPr>
            <a:picLocks noChangeAspect="1"/>
          </p:cNvPicPr>
          <p:nvPr/>
        </p:nvPicPr>
        <p:blipFill rotWithShape="1">
          <a:blip r:embed="rId2"/>
          <a:srcRect l="26417" t="30222" r="25417" b="32444"/>
          <a:stretch/>
        </p:blipFill>
        <p:spPr>
          <a:xfrm>
            <a:off x="1050351" y="1690688"/>
            <a:ext cx="9321396" cy="4064000"/>
          </a:xfrm>
          <a:prstGeom prst="rect">
            <a:avLst/>
          </a:prstGeom>
        </p:spPr>
      </p:pic>
    </p:spTree>
    <p:extLst>
      <p:ext uri="{BB962C8B-B14F-4D97-AF65-F5344CB8AC3E}">
        <p14:creationId xmlns:p14="http://schemas.microsoft.com/office/powerpoint/2010/main" val="23176355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6E643-81A6-BAF1-807D-300287A9CA0B}"/>
              </a:ext>
            </a:extLst>
          </p:cNvPr>
          <p:cNvSpPr>
            <a:spLocks noGrp="1"/>
          </p:cNvSpPr>
          <p:nvPr>
            <p:ph type="title"/>
          </p:nvPr>
        </p:nvSpPr>
        <p:spPr/>
        <p:txBody>
          <a:bodyPr/>
          <a:lstStyle/>
          <a:p>
            <a:r>
              <a:rPr lang="en-GB" dirty="0"/>
              <a:t>NTUA BIB Project, KEYNOTES, 23/06/2023</a:t>
            </a:r>
          </a:p>
        </p:txBody>
      </p:sp>
      <p:pic>
        <p:nvPicPr>
          <p:cNvPr id="3" name="Picture 2">
            <a:extLst>
              <a:ext uri="{FF2B5EF4-FFF2-40B4-BE49-F238E27FC236}">
                <a16:creationId xmlns:a16="http://schemas.microsoft.com/office/drawing/2014/main" id="{74A2E420-13C8-6A7E-5C0C-AE34A7B32952}"/>
              </a:ext>
            </a:extLst>
          </p:cNvPr>
          <p:cNvPicPr>
            <a:picLocks noChangeAspect="1"/>
          </p:cNvPicPr>
          <p:nvPr/>
        </p:nvPicPr>
        <p:blipFill>
          <a:blip r:embed="rId2"/>
          <a:stretch>
            <a:fillRect/>
          </a:stretch>
        </p:blipFill>
        <p:spPr>
          <a:xfrm>
            <a:off x="527222" y="1690687"/>
            <a:ext cx="6671162" cy="4392955"/>
          </a:xfrm>
          <a:prstGeom prst="rect">
            <a:avLst/>
          </a:prstGeom>
        </p:spPr>
      </p:pic>
      <p:sp>
        <p:nvSpPr>
          <p:cNvPr id="5" name="TextBox 4">
            <a:extLst>
              <a:ext uri="{FF2B5EF4-FFF2-40B4-BE49-F238E27FC236}">
                <a16:creationId xmlns:a16="http://schemas.microsoft.com/office/drawing/2014/main" id="{77B16FED-56CE-DB06-C0D9-73245ECCB340}"/>
              </a:ext>
            </a:extLst>
          </p:cNvPr>
          <p:cNvSpPr txBox="1"/>
          <p:nvPr/>
        </p:nvSpPr>
        <p:spPr>
          <a:xfrm>
            <a:off x="7477760" y="1690688"/>
            <a:ext cx="4094480" cy="3046988"/>
          </a:xfrm>
          <a:prstGeom prst="rect">
            <a:avLst/>
          </a:prstGeom>
          <a:noFill/>
        </p:spPr>
        <p:txBody>
          <a:bodyPr wrap="square">
            <a:spAutoFit/>
          </a:bodyPr>
          <a:lstStyle/>
          <a:p>
            <a:r>
              <a:rPr lang="en-GB" sz="2400" dirty="0"/>
              <a:t>Every group should </a:t>
            </a:r>
            <a:r>
              <a:rPr lang="en-GB" sz="2400" dirty="0" err="1"/>
              <a:t>analyze</a:t>
            </a:r>
            <a:r>
              <a:rPr lang="en-GB" sz="2400" dirty="0"/>
              <a:t> the designated prototype building and evaluate how the given measures influence energy consumption, energy savings and thermal comfort, specific to the assigned use and European climatic zone.</a:t>
            </a:r>
          </a:p>
        </p:txBody>
      </p:sp>
    </p:spTree>
    <p:extLst>
      <p:ext uri="{BB962C8B-B14F-4D97-AF65-F5344CB8AC3E}">
        <p14:creationId xmlns:p14="http://schemas.microsoft.com/office/powerpoint/2010/main" val="15221296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6E643-81A6-BAF1-807D-300287A9CA0B}"/>
              </a:ext>
            </a:extLst>
          </p:cNvPr>
          <p:cNvSpPr>
            <a:spLocks noGrp="1"/>
          </p:cNvSpPr>
          <p:nvPr>
            <p:ph type="title"/>
          </p:nvPr>
        </p:nvSpPr>
        <p:spPr/>
        <p:txBody>
          <a:bodyPr/>
          <a:lstStyle/>
          <a:p>
            <a:r>
              <a:rPr lang="en-GB" dirty="0"/>
              <a:t>NTUA BIB Project, KEYNOTES, 23/06/2023</a:t>
            </a:r>
          </a:p>
        </p:txBody>
      </p:sp>
      <p:sp>
        <p:nvSpPr>
          <p:cNvPr id="10" name="TextBox 9">
            <a:extLst>
              <a:ext uri="{FF2B5EF4-FFF2-40B4-BE49-F238E27FC236}">
                <a16:creationId xmlns:a16="http://schemas.microsoft.com/office/drawing/2014/main" id="{B748E6B4-C209-00B7-28D7-A351E876D3B0}"/>
              </a:ext>
            </a:extLst>
          </p:cNvPr>
          <p:cNvSpPr txBox="1"/>
          <p:nvPr/>
        </p:nvSpPr>
        <p:spPr>
          <a:xfrm>
            <a:off x="1473200" y="2340094"/>
            <a:ext cx="10556240" cy="1200329"/>
          </a:xfrm>
          <a:prstGeom prst="rect">
            <a:avLst/>
          </a:prstGeom>
          <a:noFill/>
        </p:spPr>
        <p:txBody>
          <a:bodyPr wrap="square">
            <a:spAutoFit/>
          </a:bodyPr>
          <a:lstStyle/>
          <a:p>
            <a:r>
              <a:rPr lang="en-GB" sz="2400" b="1" dirty="0">
                <a:solidFill>
                  <a:srgbClr val="00509B"/>
                </a:solidFill>
              </a:rPr>
              <a:t>STEP 1: Prototype Building Setup - Simulation run</a:t>
            </a:r>
          </a:p>
          <a:p>
            <a:r>
              <a:rPr lang="en-GB" sz="2400" b="1" dirty="0">
                <a:solidFill>
                  <a:srgbClr val="00509B"/>
                </a:solidFill>
              </a:rPr>
              <a:t>STEP 2: Energy Optimization</a:t>
            </a:r>
          </a:p>
          <a:p>
            <a:r>
              <a:rPr lang="en-GB" sz="2400" b="1" dirty="0">
                <a:solidFill>
                  <a:srgbClr val="00509B"/>
                </a:solidFill>
              </a:rPr>
              <a:t>STEP 3: Documentation and Analysis</a:t>
            </a:r>
          </a:p>
        </p:txBody>
      </p:sp>
    </p:spTree>
    <p:extLst>
      <p:ext uri="{BB962C8B-B14F-4D97-AF65-F5344CB8AC3E}">
        <p14:creationId xmlns:p14="http://schemas.microsoft.com/office/powerpoint/2010/main" val="5956326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6E643-81A6-BAF1-807D-300287A9CA0B}"/>
              </a:ext>
            </a:extLst>
          </p:cNvPr>
          <p:cNvSpPr>
            <a:spLocks noGrp="1"/>
          </p:cNvSpPr>
          <p:nvPr>
            <p:ph type="title"/>
          </p:nvPr>
        </p:nvSpPr>
        <p:spPr/>
        <p:txBody>
          <a:bodyPr/>
          <a:lstStyle/>
          <a:p>
            <a:r>
              <a:rPr lang="en-GB" dirty="0"/>
              <a:t>NTUA BIB Project, KEYNOTES, 23/06/2023</a:t>
            </a:r>
          </a:p>
        </p:txBody>
      </p:sp>
      <p:sp>
        <p:nvSpPr>
          <p:cNvPr id="12" name="TextBox 11">
            <a:extLst>
              <a:ext uri="{FF2B5EF4-FFF2-40B4-BE49-F238E27FC236}">
                <a16:creationId xmlns:a16="http://schemas.microsoft.com/office/drawing/2014/main" id="{DC71D2B0-2549-DDC1-F851-D267676ED9ED}"/>
              </a:ext>
            </a:extLst>
          </p:cNvPr>
          <p:cNvSpPr txBox="1"/>
          <p:nvPr/>
        </p:nvSpPr>
        <p:spPr>
          <a:xfrm>
            <a:off x="619760" y="1892499"/>
            <a:ext cx="10241280" cy="3046988"/>
          </a:xfrm>
          <a:prstGeom prst="rect">
            <a:avLst/>
          </a:prstGeom>
          <a:noFill/>
        </p:spPr>
        <p:txBody>
          <a:bodyPr wrap="square">
            <a:spAutoFit/>
          </a:bodyPr>
          <a:lstStyle/>
          <a:p>
            <a:pPr algn="just"/>
            <a:r>
              <a:rPr lang="en-GB" sz="2400" b="1" dirty="0">
                <a:solidFill>
                  <a:srgbClr val="00509B"/>
                </a:solidFill>
              </a:rPr>
              <a:t>Outcomes</a:t>
            </a:r>
          </a:p>
          <a:p>
            <a:pPr marL="285750" indent="-285750" algn="just">
              <a:buFont typeface="Arial" panose="020B0604020202020204" pitchFamily="34" charset="0"/>
              <a:buChar char="•"/>
            </a:pPr>
            <a:r>
              <a:rPr lang="en-GB" sz="2400" dirty="0"/>
              <a:t>Summarize the findings from the analysis of prototype buildings in various European climatic zones.</a:t>
            </a:r>
          </a:p>
          <a:p>
            <a:pPr marL="285750" indent="-285750" algn="just">
              <a:buFont typeface="Arial" panose="020B0604020202020204" pitchFamily="34" charset="0"/>
              <a:buChar char="•"/>
            </a:pPr>
            <a:r>
              <a:rPr lang="en-GB" sz="2400" dirty="0"/>
              <a:t>Emphasize the importance of considering climatic factors when implementing energy-efficient measures.</a:t>
            </a:r>
          </a:p>
          <a:p>
            <a:pPr marL="285750" indent="-285750" algn="just">
              <a:buFont typeface="Arial" panose="020B0604020202020204" pitchFamily="34" charset="0"/>
              <a:buChar char="•"/>
            </a:pPr>
            <a:r>
              <a:rPr lang="en-GB" sz="2400" dirty="0"/>
              <a:t>Highlight the significance of optimizing energy consumption, achieving energy savings, and maintaining thermal comfort in sustainable building design across diverse climatic zones.</a:t>
            </a:r>
          </a:p>
        </p:txBody>
      </p:sp>
    </p:spTree>
    <p:extLst>
      <p:ext uri="{BB962C8B-B14F-4D97-AF65-F5344CB8AC3E}">
        <p14:creationId xmlns:p14="http://schemas.microsoft.com/office/powerpoint/2010/main" val="38826379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70DFB-E693-EFA5-1CE8-08C2767F3ECD}"/>
              </a:ext>
            </a:extLst>
          </p:cNvPr>
          <p:cNvSpPr>
            <a:spLocks noGrp="1"/>
          </p:cNvSpPr>
          <p:nvPr>
            <p:ph type="title"/>
          </p:nvPr>
        </p:nvSpPr>
        <p:spPr/>
        <p:txBody>
          <a:bodyPr/>
          <a:lstStyle/>
          <a:p>
            <a:r>
              <a:rPr lang="en-GB" dirty="0"/>
              <a:t>Preparation of the Presentation of Open Session on Monday</a:t>
            </a:r>
          </a:p>
        </p:txBody>
      </p:sp>
      <p:sp>
        <p:nvSpPr>
          <p:cNvPr id="3" name="Content Placeholder 2">
            <a:extLst>
              <a:ext uri="{FF2B5EF4-FFF2-40B4-BE49-F238E27FC236}">
                <a16:creationId xmlns:a16="http://schemas.microsoft.com/office/drawing/2014/main" id="{7CAA12D1-542F-661C-E991-B07ABFD1B07D}"/>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14876866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98025D9B-0C56-8255-91B9-A22107FE6C96}"/>
              </a:ext>
            </a:extLst>
          </p:cNvPr>
          <p:cNvSpPr txBox="1"/>
          <p:nvPr/>
        </p:nvSpPr>
        <p:spPr>
          <a:xfrm>
            <a:off x="1351280" y="2042160"/>
            <a:ext cx="8138160" cy="2369880"/>
          </a:xfrm>
          <a:prstGeom prst="rect">
            <a:avLst/>
          </a:prstGeom>
          <a:noFill/>
        </p:spPr>
        <p:txBody>
          <a:bodyPr wrap="square" rtlCol="0">
            <a:spAutoFit/>
          </a:bodyPr>
          <a:lstStyle/>
          <a:p>
            <a:pPr algn="ctr"/>
            <a:r>
              <a:rPr lang="en-GB" sz="2400" b="1" dirty="0">
                <a:solidFill>
                  <a:schemeClr val="accent1">
                    <a:lumMod val="75000"/>
                  </a:schemeClr>
                </a:solidFill>
              </a:rPr>
              <a:t>What are we looking for  the Open Session on Monday</a:t>
            </a:r>
          </a:p>
          <a:p>
            <a:pPr marL="342900" indent="-342900" algn="ctr">
              <a:buFont typeface="Arial" panose="020B0604020202020204" pitchFamily="34" charset="0"/>
              <a:buChar char="•"/>
            </a:pPr>
            <a:endParaRPr lang="en-GB" sz="2400" b="1" dirty="0"/>
          </a:p>
          <a:p>
            <a:pPr marL="342900" indent="-342900" algn="ctr">
              <a:buFont typeface="Arial" panose="020B0604020202020204" pitchFamily="34" charset="0"/>
              <a:buChar char="•"/>
            </a:pPr>
            <a:r>
              <a:rPr lang="en-GB" sz="2000" b="1" dirty="0"/>
              <a:t>Online – background</a:t>
            </a:r>
          </a:p>
          <a:p>
            <a:pPr marL="342900" indent="-342900" algn="ctr">
              <a:buFont typeface="Arial" panose="020B0604020202020204" pitchFamily="34" charset="0"/>
              <a:buChar char="•"/>
            </a:pPr>
            <a:r>
              <a:rPr lang="en-GB" sz="2000" b="1" dirty="0"/>
              <a:t>Onsite - Best practices: tools, methodologies, use cases</a:t>
            </a:r>
          </a:p>
          <a:p>
            <a:pPr marL="342900" indent="-342900" algn="ctr">
              <a:buFont typeface="Arial" panose="020B0604020202020204" pitchFamily="34" charset="0"/>
              <a:buChar char="•"/>
            </a:pPr>
            <a:r>
              <a:rPr lang="en-GB" sz="2000" b="1" dirty="0"/>
              <a:t>Projects selected </a:t>
            </a:r>
          </a:p>
          <a:p>
            <a:pPr marL="342900" indent="-342900" algn="ctr">
              <a:buFont typeface="Arial" panose="020B0604020202020204" pitchFamily="34" charset="0"/>
              <a:buChar char="•"/>
            </a:pPr>
            <a:r>
              <a:rPr lang="en-GB" sz="2000" b="1" dirty="0"/>
              <a:t>Road Map for the Projects Development</a:t>
            </a:r>
          </a:p>
          <a:p>
            <a:pPr algn="ctr"/>
            <a:endParaRPr lang="en-GB" sz="2000" b="1" dirty="0"/>
          </a:p>
        </p:txBody>
      </p:sp>
    </p:spTree>
    <p:extLst>
      <p:ext uri="{BB962C8B-B14F-4D97-AF65-F5344CB8AC3E}">
        <p14:creationId xmlns:p14="http://schemas.microsoft.com/office/powerpoint/2010/main" val="20428756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2DD57298-CFA5-9208-E225-D696064DE886}"/>
              </a:ext>
            </a:extLst>
          </p:cNvPr>
          <p:cNvSpPr txBox="1"/>
          <p:nvPr/>
        </p:nvSpPr>
        <p:spPr>
          <a:xfrm>
            <a:off x="904240" y="3463617"/>
            <a:ext cx="10789920" cy="3046988"/>
          </a:xfrm>
          <a:prstGeom prst="rect">
            <a:avLst/>
          </a:prstGeom>
          <a:noFill/>
        </p:spPr>
        <p:txBody>
          <a:bodyPr wrap="square" rtlCol="0">
            <a:spAutoFit/>
          </a:bodyPr>
          <a:lstStyle/>
          <a:p>
            <a:pPr algn="ctr"/>
            <a:r>
              <a:rPr lang="en-GB" sz="3200" b="1" dirty="0">
                <a:solidFill>
                  <a:schemeClr val="accent5">
                    <a:lumMod val="75000"/>
                  </a:schemeClr>
                </a:solidFill>
              </a:rPr>
              <a:t>Professor Katerina Adam, SMME</a:t>
            </a:r>
            <a:r>
              <a:rPr lang="el-GR" sz="3200" b="1" dirty="0">
                <a:solidFill>
                  <a:schemeClr val="accent5">
                    <a:lumMod val="75000"/>
                  </a:schemeClr>
                </a:solidFill>
              </a:rPr>
              <a:t>,</a:t>
            </a:r>
            <a:endParaRPr lang="en-GB" sz="3200" b="1" dirty="0">
              <a:solidFill>
                <a:schemeClr val="accent5">
                  <a:lumMod val="75000"/>
                </a:schemeClr>
              </a:solidFill>
            </a:endParaRPr>
          </a:p>
          <a:p>
            <a:pPr algn="ctr"/>
            <a:r>
              <a:rPr lang="en-GB" sz="3200" b="1" dirty="0" err="1">
                <a:solidFill>
                  <a:schemeClr val="accent5">
                    <a:lumMod val="75000"/>
                  </a:schemeClr>
                </a:solidFill>
              </a:rPr>
              <a:t>EULiST</a:t>
            </a:r>
            <a:r>
              <a:rPr lang="en-GB" sz="3200" b="1" dirty="0">
                <a:solidFill>
                  <a:schemeClr val="accent5">
                    <a:lumMod val="75000"/>
                  </a:schemeClr>
                </a:solidFill>
              </a:rPr>
              <a:t> NTUA </a:t>
            </a:r>
            <a:r>
              <a:rPr lang="en-GB" sz="3200" b="1" dirty="0" err="1">
                <a:solidFill>
                  <a:schemeClr val="accent5">
                    <a:lumMod val="75000"/>
                  </a:schemeClr>
                </a:solidFill>
              </a:rPr>
              <a:t>Coodinator</a:t>
            </a:r>
            <a:endParaRPr lang="en-GB" sz="3200" b="1" dirty="0">
              <a:solidFill>
                <a:schemeClr val="accent5">
                  <a:lumMod val="75000"/>
                </a:schemeClr>
              </a:solidFill>
            </a:endParaRPr>
          </a:p>
          <a:p>
            <a:pPr algn="ctr"/>
            <a:r>
              <a:rPr lang="el-GR" sz="3200" b="1" dirty="0">
                <a:solidFill>
                  <a:schemeClr val="accent5">
                    <a:lumMod val="75000"/>
                  </a:schemeClr>
                </a:solidFill>
              </a:rPr>
              <a:t> </a:t>
            </a:r>
            <a:r>
              <a:rPr lang="en-GB" sz="3200" b="1" dirty="0">
                <a:solidFill>
                  <a:schemeClr val="accent5">
                    <a:lumMod val="75000"/>
                  </a:schemeClr>
                </a:solidFill>
                <a:hlinkClick r:id="rId3"/>
              </a:rPr>
              <a:t>katadam@metal.ntua.gr</a:t>
            </a:r>
            <a:r>
              <a:rPr lang="en-GB" sz="3200" b="1" dirty="0">
                <a:solidFill>
                  <a:schemeClr val="accent5">
                    <a:lumMod val="75000"/>
                  </a:schemeClr>
                </a:solidFill>
              </a:rPr>
              <a:t>, </a:t>
            </a:r>
            <a:r>
              <a:rPr lang="en-GB" sz="3200" b="1" dirty="0" err="1">
                <a:solidFill>
                  <a:schemeClr val="accent5">
                    <a:lumMod val="75000"/>
                  </a:schemeClr>
                </a:solidFill>
              </a:rPr>
              <a:t>eulist@mail</a:t>
            </a:r>
            <a:r>
              <a:rPr lang="en-GB" sz="3200" b="1">
                <a:solidFill>
                  <a:schemeClr val="accent5">
                    <a:lumMod val="75000"/>
                  </a:schemeClr>
                </a:solidFill>
              </a:rPr>
              <a:t>. ntua.gr</a:t>
            </a:r>
            <a:endParaRPr lang="en-GB" sz="3200" b="1" dirty="0">
              <a:solidFill>
                <a:schemeClr val="accent5">
                  <a:lumMod val="75000"/>
                </a:schemeClr>
              </a:solidFill>
            </a:endParaRPr>
          </a:p>
          <a:p>
            <a:pPr algn="ctr"/>
            <a:endParaRPr lang="en-GB" sz="3200" b="1" dirty="0">
              <a:solidFill>
                <a:schemeClr val="accent5">
                  <a:lumMod val="75000"/>
                </a:schemeClr>
              </a:solidFill>
            </a:endParaRPr>
          </a:p>
          <a:p>
            <a:pPr algn="ctr"/>
            <a:r>
              <a:rPr lang="en-GB" sz="3200" b="1" dirty="0">
                <a:solidFill>
                  <a:schemeClr val="accent5">
                    <a:lumMod val="75000"/>
                  </a:schemeClr>
                </a:solidFill>
              </a:rPr>
              <a:t>Thanks for your attention</a:t>
            </a:r>
          </a:p>
          <a:p>
            <a:pPr algn="ctr"/>
            <a:endParaRPr lang="en-GB" sz="3200" b="1" dirty="0">
              <a:solidFill>
                <a:schemeClr val="accent5">
                  <a:lumMod val="75000"/>
                </a:schemeClr>
              </a:solidFill>
            </a:endParaRPr>
          </a:p>
        </p:txBody>
      </p:sp>
      <p:pic>
        <p:nvPicPr>
          <p:cNvPr id="2" name="Picture 1">
            <a:extLst>
              <a:ext uri="{FF2B5EF4-FFF2-40B4-BE49-F238E27FC236}">
                <a16:creationId xmlns:a16="http://schemas.microsoft.com/office/drawing/2014/main" id="{A188D922-93E6-5AD3-339A-E7D578D8A4C2}"/>
              </a:ext>
            </a:extLst>
          </p:cNvPr>
          <p:cNvPicPr>
            <a:picLocks noChangeAspect="1"/>
          </p:cNvPicPr>
          <p:nvPr/>
        </p:nvPicPr>
        <p:blipFill>
          <a:blip r:embed="rId4"/>
          <a:stretch>
            <a:fillRect/>
          </a:stretch>
        </p:blipFill>
        <p:spPr>
          <a:xfrm>
            <a:off x="2685117" y="1495356"/>
            <a:ext cx="6821765" cy="1505843"/>
          </a:xfrm>
          <a:prstGeom prst="rect">
            <a:avLst/>
          </a:prstGeom>
        </p:spPr>
      </p:pic>
    </p:spTree>
    <p:extLst>
      <p:ext uri="{BB962C8B-B14F-4D97-AF65-F5344CB8AC3E}">
        <p14:creationId xmlns:p14="http://schemas.microsoft.com/office/powerpoint/2010/main" val="22383107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7B38D-467C-9DBA-A9CF-2D71F98C43FA}"/>
              </a:ext>
            </a:extLst>
          </p:cNvPr>
          <p:cNvSpPr>
            <a:spLocks noGrp="1"/>
          </p:cNvSpPr>
          <p:nvPr>
            <p:ph type="title"/>
          </p:nvPr>
        </p:nvSpPr>
        <p:spPr>
          <a:xfrm>
            <a:off x="527222" y="689542"/>
            <a:ext cx="11192338" cy="841602"/>
          </a:xfrm>
        </p:spPr>
        <p:txBody>
          <a:bodyPr>
            <a:normAutofit/>
          </a:bodyPr>
          <a:lstStyle/>
          <a:p>
            <a:r>
              <a:rPr lang="de-DE" dirty="0">
                <a:latin typeface="Calibri" panose="020F0502020204030204" pitchFamily="34" charset="0"/>
                <a:cs typeface="Calibri" panose="020F0502020204030204" pitchFamily="34" charset="0"/>
              </a:rPr>
              <a:t>TOPICS ADDRESSED</a:t>
            </a:r>
          </a:p>
        </p:txBody>
      </p:sp>
      <p:sp>
        <p:nvSpPr>
          <p:cNvPr id="3" name="Content Placeholder 2">
            <a:extLst>
              <a:ext uri="{FF2B5EF4-FFF2-40B4-BE49-F238E27FC236}">
                <a16:creationId xmlns:a16="http://schemas.microsoft.com/office/drawing/2014/main" id="{A44F68B2-D8E5-8D41-7690-F4F720A2A502}"/>
              </a:ext>
            </a:extLst>
          </p:cNvPr>
          <p:cNvSpPr>
            <a:spLocks noGrp="1"/>
          </p:cNvSpPr>
          <p:nvPr>
            <p:ph idx="1"/>
          </p:nvPr>
        </p:nvSpPr>
        <p:spPr>
          <a:xfrm>
            <a:off x="527222" y="1402080"/>
            <a:ext cx="11192338" cy="4345577"/>
          </a:xfrm>
        </p:spPr>
        <p:txBody>
          <a:bodyPr>
            <a:normAutofit/>
          </a:bodyPr>
          <a:lstStyle/>
          <a:p>
            <a:pPr marL="342900" indent="-342900">
              <a:buFont typeface="Arial" panose="020B0604020202020204" pitchFamily="34" charset="0"/>
              <a:buChar char="•"/>
            </a:pPr>
            <a:r>
              <a:rPr lang="en-US" dirty="0">
                <a:latin typeface="+mn-lt"/>
              </a:rPr>
              <a:t>Academics and teaching staff members will share best practices with students for monitoring the contribution of </a:t>
            </a:r>
            <a:r>
              <a:rPr lang="en-US" dirty="0">
                <a:solidFill>
                  <a:schemeClr val="accent6">
                    <a:lumMod val="75000"/>
                  </a:schemeClr>
                </a:solidFill>
                <a:latin typeface="+mn-lt"/>
              </a:rPr>
              <a:t>renewable resources in the energy mix, towards sustainable </a:t>
            </a:r>
            <a:r>
              <a:rPr lang="en-US" dirty="0" err="1">
                <a:solidFill>
                  <a:schemeClr val="accent6">
                    <a:lumMod val="75000"/>
                  </a:schemeClr>
                </a:solidFill>
                <a:latin typeface="+mn-lt"/>
              </a:rPr>
              <a:t>EULiST</a:t>
            </a:r>
            <a:r>
              <a:rPr lang="en-US" dirty="0">
                <a:solidFill>
                  <a:schemeClr val="accent6">
                    <a:lumMod val="75000"/>
                  </a:schemeClr>
                </a:solidFill>
                <a:latin typeface="+mn-lt"/>
              </a:rPr>
              <a:t> campuses.</a:t>
            </a:r>
          </a:p>
          <a:p>
            <a:pPr marL="342900" indent="-342900">
              <a:buFont typeface="Arial" panose="020B0604020202020204" pitchFamily="34" charset="0"/>
              <a:buChar char="•"/>
            </a:pPr>
            <a:endParaRPr lang="en-US" dirty="0">
              <a:latin typeface="+mn-lt"/>
            </a:endParaRPr>
          </a:p>
          <a:p>
            <a:pPr marL="342900" indent="-342900">
              <a:buFont typeface="Arial" panose="020B0604020202020204" pitchFamily="34" charset="0"/>
              <a:buChar char="•"/>
            </a:pPr>
            <a:r>
              <a:rPr lang="en-US" b="1" dirty="0">
                <a:solidFill>
                  <a:schemeClr val="accent1">
                    <a:lumMod val="50000"/>
                  </a:schemeClr>
                </a:solidFill>
                <a:latin typeface="+mn-lt"/>
              </a:rPr>
              <a:t>Thematic areas of the program:</a:t>
            </a:r>
          </a:p>
          <a:p>
            <a:pPr marL="800100" lvl="1" indent="-342900">
              <a:buFont typeface="Arial" panose="020B0604020202020204" pitchFamily="34" charset="0"/>
              <a:buChar char="•"/>
            </a:pPr>
            <a:r>
              <a:rPr lang="en-US" dirty="0">
                <a:latin typeface="+mn-lt"/>
              </a:rPr>
              <a:t>Promotion of research on clean </a:t>
            </a:r>
            <a:r>
              <a:rPr lang="en-US" b="1" dirty="0">
                <a:solidFill>
                  <a:schemeClr val="accent6">
                    <a:lumMod val="75000"/>
                  </a:schemeClr>
                </a:solidFill>
                <a:latin typeface="+mn-lt"/>
              </a:rPr>
              <a:t>energy technology, aligned with SDG 7 to ensure access to affordable, reliable, sustainable energy for all</a:t>
            </a:r>
          </a:p>
          <a:p>
            <a:pPr marL="800100" lvl="1" indent="-342900">
              <a:buFont typeface="Arial" panose="020B0604020202020204" pitchFamily="34" charset="0"/>
              <a:buChar char="•"/>
            </a:pPr>
            <a:endParaRPr lang="en-US" dirty="0">
              <a:latin typeface="+mn-lt"/>
            </a:endParaRPr>
          </a:p>
          <a:p>
            <a:pPr marL="800100" lvl="1" indent="-342900">
              <a:buFont typeface="Arial" panose="020B0604020202020204" pitchFamily="34" charset="0"/>
              <a:buChar char="•"/>
            </a:pPr>
            <a:r>
              <a:rPr lang="en-US" b="1" dirty="0">
                <a:solidFill>
                  <a:schemeClr val="accent6">
                    <a:lumMod val="75000"/>
                  </a:schemeClr>
                </a:solidFill>
                <a:latin typeface="+mn-lt"/>
              </a:rPr>
              <a:t>European Green Deal</a:t>
            </a:r>
          </a:p>
          <a:p>
            <a:pPr marL="800100" lvl="1" indent="-342900">
              <a:buFont typeface="Arial" panose="020B0604020202020204" pitchFamily="34" charset="0"/>
              <a:buChar char="•"/>
            </a:pPr>
            <a:endParaRPr lang="en-US" sz="2000" dirty="0">
              <a:latin typeface="+mn-lt"/>
            </a:endParaRPr>
          </a:p>
          <a:p>
            <a:pPr marL="800100" lvl="1" indent="-342900">
              <a:buFont typeface="Arial" panose="020B0604020202020204" pitchFamily="34" charset="0"/>
              <a:buChar char="•"/>
            </a:pPr>
            <a:r>
              <a:rPr lang="en-US" sz="2000" dirty="0">
                <a:latin typeface="+mn-lt"/>
              </a:rPr>
              <a:t>European Education Area’s Focus Topic </a:t>
            </a:r>
            <a:r>
              <a:rPr lang="en-US" dirty="0">
                <a:latin typeface="+mn-lt"/>
              </a:rPr>
              <a:t>“</a:t>
            </a:r>
            <a:r>
              <a:rPr lang="en-US" b="1" dirty="0">
                <a:solidFill>
                  <a:schemeClr val="accent6">
                    <a:lumMod val="75000"/>
                  </a:schemeClr>
                </a:solidFill>
                <a:latin typeface="+mn-lt"/>
              </a:rPr>
              <a:t>Green Education”.</a:t>
            </a:r>
            <a:endParaRPr lang="de-DE" b="1" dirty="0">
              <a:solidFill>
                <a:schemeClr val="accent6">
                  <a:lumMod val="75000"/>
                </a:schemeClr>
              </a:solidFill>
              <a:latin typeface="+mn-lt"/>
            </a:endParaRPr>
          </a:p>
        </p:txBody>
      </p:sp>
      <p:pic>
        <p:nvPicPr>
          <p:cNvPr id="4" name="Picture 3">
            <a:extLst>
              <a:ext uri="{FF2B5EF4-FFF2-40B4-BE49-F238E27FC236}">
                <a16:creationId xmlns:a16="http://schemas.microsoft.com/office/drawing/2014/main" id="{D47CC4D5-5B39-5F3B-5B49-6D5EFA84B212}"/>
              </a:ext>
            </a:extLst>
          </p:cNvPr>
          <p:cNvPicPr>
            <a:picLocks noChangeAspect="1"/>
          </p:cNvPicPr>
          <p:nvPr/>
        </p:nvPicPr>
        <p:blipFill>
          <a:blip r:embed="rId2"/>
          <a:stretch>
            <a:fillRect/>
          </a:stretch>
        </p:blipFill>
        <p:spPr>
          <a:xfrm>
            <a:off x="10239520" y="2352450"/>
            <a:ext cx="850120" cy="850120"/>
          </a:xfrm>
          <a:prstGeom prst="rect">
            <a:avLst/>
          </a:prstGeom>
        </p:spPr>
      </p:pic>
      <p:pic>
        <p:nvPicPr>
          <p:cNvPr id="5" name="Picture 4">
            <a:extLst>
              <a:ext uri="{FF2B5EF4-FFF2-40B4-BE49-F238E27FC236}">
                <a16:creationId xmlns:a16="http://schemas.microsoft.com/office/drawing/2014/main" id="{BDDF91A1-52AB-2824-05C2-AC4BA79728D7}"/>
              </a:ext>
            </a:extLst>
          </p:cNvPr>
          <p:cNvPicPr>
            <a:picLocks noChangeAspect="1"/>
          </p:cNvPicPr>
          <p:nvPr/>
        </p:nvPicPr>
        <p:blipFill>
          <a:blip r:embed="rId3"/>
          <a:stretch>
            <a:fillRect/>
          </a:stretch>
        </p:blipFill>
        <p:spPr>
          <a:xfrm>
            <a:off x="4226662" y="4235915"/>
            <a:ext cx="2098587" cy="780831"/>
          </a:xfrm>
          <a:prstGeom prst="rect">
            <a:avLst/>
          </a:prstGeom>
        </p:spPr>
      </p:pic>
      <p:pic>
        <p:nvPicPr>
          <p:cNvPr id="8" name="Picture 7">
            <a:extLst>
              <a:ext uri="{FF2B5EF4-FFF2-40B4-BE49-F238E27FC236}">
                <a16:creationId xmlns:a16="http://schemas.microsoft.com/office/drawing/2014/main" id="{590EF6D9-341A-2D5D-3455-484EF9F7802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83125" y="4392652"/>
            <a:ext cx="1151319" cy="1489942"/>
          </a:xfrm>
          <a:prstGeom prst="rect">
            <a:avLst/>
          </a:prstGeom>
        </p:spPr>
      </p:pic>
    </p:spTree>
    <p:extLst>
      <p:ext uri="{BB962C8B-B14F-4D97-AF65-F5344CB8AC3E}">
        <p14:creationId xmlns:p14="http://schemas.microsoft.com/office/powerpoint/2010/main" val="38310194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11934-AF23-73D0-1068-8C3F7571F697}"/>
              </a:ext>
            </a:extLst>
          </p:cNvPr>
          <p:cNvSpPr>
            <a:spLocks noGrp="1"/>
          </p:cNvSpPr>
          <p:nvPr>
            <p:ph type="title"/>
          </p:nvPr>
        </p:nvSpPr>
        <p:spPr/>
        <p:txBody>
          <a:bodyPr/>
          <a:lstStyle/>
          <a:p>
            <a:r>
              <a:rPr lang="en-US" dirty="0"/>
              <a:t>STRUCTURE</a:t>
            </a:r>
          </a:p>
        </p:txBody>
      </p:sp>
      <p:graphicFrame>
        <p:nvGraphicFramePr>
          <p:cNvPr id="4" name="Content Placeholder 3">
            <a:extLst>
              <a:ext uri="{FF2B5EF4-FFF2-40B4-BE49-F238E27FC236}">
                <a16:creationId xmlns:a16="http://schemas.microsoft.com/office/drawing/2014/main" id="{212A6843-EDEF-8022-2B79-AE3281F75933}"/>
              </a:ext>
            </a:extLst>
          </p:cNvPr>
          <p:cNvGraphicFramePr>
            <a:graphicFrameLocks noGrp="1"/>
          </p:cNvGraphicFramePr>
          <p:nvPr>
            <p:ph idx="1"/>
            <p:extLst>
              <p:ext uri="{D42A27DB-BD31-4B8C-83A1-F6EECF244321}">
                <p14:modId xmlns:p14="http://schemas.microsoft.com/office/powerpoint/2010/main" val="2197337747"/>
              </p:ext>
            </p:extLst>
          </p:nvPr>
        </p:nvGraphicFramePr>
        <p:xfrm>
          <a:off x="282607" y="1590234"/>
          <a:ext cx="10826750" cy="39465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620166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Rectangle: Rounded Corners 116">
            <a:extLst>
              <a:ext uri="{FF2B5EF4-FFF2-40B4-BE49-F238E27FC236}">
                <a16:creationId xmlns:a16="http://schemas.microsoft.com/office/drawing/2014/main" id="{242D8F5D-19D9-03B7-C76C-30A1B6A51BFB}"/>
              </a:ext>
            </a:extLst>
          </p:cNvPr>
          <p:cNvSpPr/>
          <p:nvPr/>
        </p:nvSpPr>
        <p:spPr>
          <a:xfrm>
            <a:off x="1122630" y="4286464"/>
            <a:ext cx="10050101" cy="815490"/>
          </a:xfrm>
          <a:prstGeom prst="roundRect">
            <a:avLst/>
          </a:prstGeom>
          <a:solidFill>
            <a:schemeClr val="accent4">
              <a:lumMod val="40000"/>
              <a:lumOff val="60000"/>
            </a:schemeClr>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Rounded Corners 115">
            <a:extLst>
              <a:ext uri="{FF2B5EF4-FFF2-40B4-BE49-F238E27FC236}">
                <a16:creationId xmlns:a16="http://schemas.microsoft.com/office/drawing/2014/main" id="{38886064-DF91-0479-7641-9EDB57167436}"/>
              </a:ext>
            </a:extLst>
          </p:cNvPr>
          <p:cNvSpPr/>
          <p:nvPr/>
        </p:nvSpPr>
        <p:spPr>
          <a:xfrm>
            <a:off x="1122630" y="3375101"/>
            <a:ext cx="10050101" cy="815490"/>
          </a:xfrm>
          <a:prstGeom prst="roundRect">
            <a:avLst/>
          </a:prstGeom>
          <a:solidFill>
            <a:schemeClr val="accent1">
              <a:lumMod val="20000"/>
              <a:lumOff val="80000"/>
            </a:schemeClr>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Rounded Corners 114">
            <a:extLst>
              <a:ext uri="{FF2B5EF4-FFF2-40B4-BE49-F238E27FC236}">
                <a16:creationId xmlns:a16="http://schemas.microsoft.com/office/drawing/2014/main" id="{7CB237D1-8D8E-9EB6-C8DA-67CE62C66AB9}"/>
              </a:ext>
            </a:extLst>
          </p:cNvPr>
          <p:cNvSpPr/>
          <p:nvPr/>
        </p:nvSpPr>
        <p:spPr>
          <a:xfrm>
            <a:off x="1122630" y="2480101"/>
            <a:ext cx="10050101" cy="815490"/>
          </a:xfrm>
          <a:prstGeom prst="roundRect">
            <a:avLst/>
          </a:prstGeom>
          <a:solidFill>
            <a:schemeClr val="accent6">
              <a:lumMod val="40000"/>
              <a:lumOff val="60000"/>
            </a:schemeClr>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Rounded Corners 113">
            <a:extLst>
              <a:ext uri="{FF2B5EF4-FFF2-40B4-BE49-F238E27FC236}">
                <a16:creationId xmlns:a16="http://schemas.microsoft.com/office/drawing/2014/main" id="{C6AA554D-DA61-C73B-C018-395A3A18AD83}"/>
              </a:ext>
            </a:extLst>
          </p:cNvPr>
          <p:cNvSpPr/>
          <p:nvPr/>
        </p:nvSpPr>
        <p:spPr>
          <a:xfrm>
            <a:off x="1122630" y="1628494"/>
            <a:ext cx="10050101" cy="815490"/>
          </a:xfrm>
          <a:prstGeom prst="roundRect">
            <a:avLst/>
          </a:prstGeom>
          <a:solidFill>
            <a:schemeClr val="accent2">
              <a:lumMod val="40000"/>
              <a:lumOff val="60000"/>
            </a:schemeClr>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A525965-4788-C331-C33F-093E583DEAB4}"/>
              </a:ext>
            </a:extLst>
          </p:cNvPr>
          <p:cNvSpPr>
            <a:spLocks noGrp="1"/>
          </p:cNvSpPr>
          <p:nvPr>
            <p:ph type="title"/>
          </p:nvPr>
        </p:nvSpPr>
        <p:spPr/>
        <p:txBody>
          <a:bodyPr/>
          <a:lstStyle/>
          <a:p>
            <a:r>
              <a:rPr lang="en-US" dirty="0"/>
              <a:t>ACTION 2 – AGENDA | ONSITE WORKSHOPS | ATHENS NTUA</a:t>
            </a:r>
          </a:p>
        </p:txBody>
      </p:sp>
      <p:grpSp>
        <p:nvGrpSpPr>
          <p:cNvPr id="31" name="Group 30">
            <a:extLst>
              <a:ext uri="{FF2B5EF4-FFF2-40B4-BE49-F238E27FC236}">
                <a16:creationId xmlns:a16="http://schemas.microsoft.com/office/drawing/2014/main" id="{D7FB3DB8-BF7D-9F32-4F7B-5B6016A9BFA3}"/>
              </a:ext>
            </a:extLst>
          </p:cNvPr>
          <p:cNvGrpSpPr/>
          <p:nvPr/>
        </p:nvGrpSpPr>
        <p:grpSpPr>
          <a:xfrm>
            <a:off x="1325691" y="1690688"/>
            <a:ext cx="9847040" cy="664142"/>
            <a:chOff x="1121876" y="2060646"/>
            <a:chExt cx="9847040" cy="664142"/>
          </a:xfrm>
        </p:grpSpPr>
        <p:grpSp>
          <p:nvGrpSpPr>
            <p:cNvPr id="14" name="Group 13">
              <a:extLst>
                <a:ext uri="{FF2B5EF4-FFF2-40B4-BE49-F238E27FC236}">
                  <a16:creationId xmlns:a16="http://schemas.microsoft.com/office/drawing/2014/main" id="{48F4FE58-E13C-0416-4E9A-B29A4FCA84D4}"/>
                </a:ext>
              </a:extLst>
            </p:cNvPr>
            <p:cNvGrpSpPr/>
            <p:nvPr/>
          </p:nvGrpSpPr>
          <p:grpSpPr>
            <a:xfrm>
              <a:off x="1121876" y="2068412"/>
              <a:ext cx="4102616" cy="656376"/>
              <a:chOff x="1121876" y="2068412"/>
              <a:chExt cx="4102616" cy="656376"/>
            </a:xfrm>
          </p:grpSpPr>
          <p:grpSp>
            <p:nvGrpSpPr>
              <p:cNvPr id="7" name="Group 6">
                <a:extLst>
                  <a:ext uri="{FF2B5EF4-FFF2-40B4-BE49-F238E27FC236}">
                    <a16:creationId xmlns:a16="http://schemas.microsoft.com/office/drawing/2014/main" id="{55259732-FBF6-3F72-4C94-190EF1B38A6A}"/>
                  </a:ext>
                </a:extLst>
              </p:cNvPr>
              <p:cNvGrpSpPr/>
              <p:nvPr/>
            </p:nvGrpSpPr>
            <p:grpSpPr>
              <a:xfrm>
                <a:off x="1121876" y="2068412"/>
                <a:ext cx="770300" cy="656376"/>
                <a:chOff x="678255" y="1528903"/>
                <a:chExt cx="1240325" cy="1084153"/>
              </a:xfrm>
            </p:grpSpPr>
            <p:sp>
              <p:nvSpPr>
                <p:cNvPr id="8" name="Oval 7">
                  <a:extLst>
                    <a:ext uri="{FF2B5EF4-FFF2-40B4-BE49-F238E27FC236}">
                      <a16:creationId xmlns:a16="http://schemas.microsoft.com/office/drawing/2014/main" id="{72A88B45-A8BC-07AD-A3D1-33B8969A94C9}"/>
                    </a:ext>
                  </a:extLst>
                </p:cNvPr>
                <p:cNvSpPr/>
                <p:nvPr/>
              </p:nvSpPr>
              <p:spPr>
                <a:xfrm>
                  <a:off x="678255" y="1528903"/>
                  <a:ext cx="1240325" cy="1084153"/>
                </a:xfrm>
                <a:prstGeom prst="ellipse">
                  <a:avLst/>
                </a:prstGeom>
                <a:solidFill>
                  <a:schemeClr val="accent1">
                    <a:lumMod val="40000"/>
                    <a:lumOff val="60000"/>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descr="Daily calendar with solid fill">
                  <a:extLst>
                    <a:ext uri="{FF2B5EF4-FFF2-40B4-BE49-F238E27FC236}">
                      <a16:creationId xmlns:a16="http://schemas.microsoft.com/office/drawing/2014/main" id="{BF3D9684-03E9-C2AF-AEDE-C4103926D65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41218" y="1613780"/>
                  <a:ext cx="914400" cy="914400"/>
                </a:xfrm>
                <a:prstGeom prst="rect">
                  <a:avLst/>
                </a:prstGeom>
              </p:spPr>
            </p:pic>
          </p:grpSp>
          <p:sp>
            <p:nvSpPr>
              <p:cNvPr id="13" name="TextBox 12">
                <a:extLst>
                  <a:ext uri="{FF2B5EF4-FFF2-40B4-BE49-F238E27FC236}">
                    <a16:creationId xmlns:a16="http://schemas.microsoft.com/office/drawing/2014/main" id="{37CBB515-0508-3BF2-AF7A-5D2ACBE4D492}"/>
                  </a:ext>
                </a:extLst>
              </p:cNvPr>
              <p:cNvSpPr txBox="1"/>
              <p:nvPr/>
            </p:nvSpPr>
            <p:spPr>
              <a:xfrm>
                <a:off x="1892176" y="2211934"/>
                <a:ext cx="3332316" cy="369332"/>
              </a:xfrm>
              <a:prstGeom prst="rect">
                <a:avLst/>
              </a:prstGeom>
              <a:noFill/>
            </p:spPr>
            <p:txBody>
              <a:bodyPr wrap="square" rtlCol="0">
                <a:spAutoFit/>
              </a:bodyPr>
              <a:lstStyle/>
              <a:p>
                <a:r>
                  <a:rPr lang="en-US" dirty="0"/>
                  <a:t>Monday, June 19</a:t>
                </a:r>
                <a:r>
                  <a:rPr lang="en-US" baseline="30000" dirty="0"/>
                  <a:t>th</a:t>
                </a:r>
                <a:r>
                  <a:rPr lang="en-US" dirty="0"/>
                  <a:t> 2023</a:t>
                </a:r>
              </a:p>
            </p:txBody>
          </p:sp>
        </p:grpSp>
        <p:grpSp>
          <p:nvGrpSpPr>
            <p:cNvPr id="29" name="Group 28">
              <a:extLst>
                <a:ext uri="{FF2B5EF4-FFF2-40B4-BE49-F238E27FC236}">
                  <a16:creationId xmlns:a16="http://schemas.microsoft.com/office/drawing/2014/main" id="{0C5B98C1-67A1-3D9C-EB7F-730C0DC367D4}"/>
                </a:ext>
              </a:extLst>
            </p:cNvPr>
            <p:cNvGrpSpPr/>
            <p:nvPr/>
          </p:nvGrpSpPr>
          <p:grpSpPr>
            <a:xfrm>
              <a:off x="4586968" y="2068412"/>
              <a:ext cx="4102615" cy="656376"/>
              <a:chOff x="4839342" y="2068412"/>
              <a:chExt cx="4102615" cy="656376"/>
            </a:xfrm>
          </p:grpSpPr>
          <p:grpSp>
            <p:nvGrpSpPr>
              <p:cNvPr id="10" name="Group 9">
                <a:extLst>
                  <a:ext uri="{FF2B5EF4-FFF2-40B4-BE49-F238E27FC236}">
                    <a16:creationId xmlns:a16="http://schemas.microsoft.com/office/drawing/2014/main" id="{E7C236C2-5005-408B-7E61-407A0EE7DDD4}"/>
                  </a:ext>
                </a:extLst>
              </p:cNvPr>
              <p:cNvGrpSpPr/>
              <p:nvPr/>
            </p:nvGrpSpPr>
            <p:grpSpPr>
              <a:xfrm>
                <a:off x="4839342" y="2068412"/>
                <a:ext cx="770300" cy="656376"/>
                <a:chOff x="678254" y="2975949"/>
                <a:chExt cx="1240325" cy="1084153"/>
              </a:xfrm>
            </p:grpSpPr>
            <p:sp>
              <p:nvSpPr>
                <p:cNvPr id="11" name="Oval 10">
                  <a:extLst>
                    <a:ext uri="{FF2B5EF4-FFF2-40B4-BE49-F238E27FC236}">
                      <a16:creationId xmlns:a16="http://schemas.microsoft.com/office/drawing/2014/main" id="{B0D389AC-0D50-2E1A-7463-D90267922E2B}"/>
                    </a:ext>
                  </a:extLst>
                </p:cNvPr>
                <p:cNvSpPr/>
                <p:nvPr/>
              </p:nvSpPr>
              <p:spPr>
                <a:xfrm>
                  <a:off x="678254" y="2975949"/>
                  <a:ext cx="1240325" cy="1084153"/>
                </a:xfrm>
                <a:prstGeom prst="ellipse">
                  <a:avLst/>
                </a:prstGeom>
                <a:solidFill>
                  <a:schemeClr val="accent1">
                    <a:lumMod val="40000"/>
                    <a:lumOff val="60000"/>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Graphic 11" descr="Map with pin with solid fill">
                  <a:extLst>
                    <a:ext uri="{FF2B5EF4-FFF2-40B4-BE49-F238E27FC236}">
                      <a16:creationId xmlns:a16="http://schemas.microsoft.com/office/drawing/2014/main" id="{17E6AA8A-4D3A-9E5A-098D-0AB0BD80F0E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41216" y="3048001"/>
                  <a:ext cx="914400" cy="914400"/>
                </a:xfrm>
                <a:prstGeom prst="rect">
                  <a:avLst/>
                </a:prstGeom>
              </p:spPr>
            </p:pic>
          </p:grpSp>
          <p:sp>
            <p:nvSpPr>
              <p:cNvPr id="15" name="TextBox 14">
                <a:extLst>
                  <a:ext uri="{FF2B5EF4-FFF2-40B4-BE49-F238E27FC236}">
                    <a16:creationId xmlns:a16="http://schemas.microsoft.com/office/drawing/2014/main" id="{883F76A4-9681-2E20-9127-1BF630075A86}"/>
                  </a:ext>
                </a:extLst>
              </p:cNvPr>
              <p:cNvSpPr txBox="1"/>
              <p:nvPr/>
            </p:nvSpPr>
            <p:spPr>
              <a:xfrm>
                <a:off x="5609641" y="2204169"/>
                <a:ext cx="3332316" cy="369332"/>
              </a:xfrm>
              <a:prstGeom prst="rect">
                <a:avLst/>
              </a:prstGeom>
              <a:noFill/>
            </p:spPr>
            <p:txBody>
              <a:bodyPr wrap="square" rtlCol="0">
                <a:spAutoFit/>
              </a:bodyPr>
              <a:lstStyle/>
              <a:p>
                <a:r>
                  <a:rPr lang="en-US" dirty="0"/>
                  <a:t>NTUA – </a:t>
                </a:r>
                <a:r>
                  <a:rPr lang="en-US" dirty="0" err="1"/>
                  <a:t>Patission</a:t>
                </a:r>
                <a:r>
                  <a:rPr lang="en-US" dirty="0"/>
                  <a:t> Complex</a:t>
                </a:r>
              </a:p>
            </p:txBody>
          </p:sp>
        </p:grpSp>
        <p:grpSp>
          <p:nvGrpSpPr>
            <p:cNvPr id="30" name="Group 29">
              <a:extLst>
                <a:ext uri="{FF2B5EF4-FFF2-40B4-BE49-F238E27FC236}">
                  <a16:creationId xmlns:a16="http://schemas.microsoft.com/office/drawing/2014/main" id="{3CE7BDB1-A8FB-480A-E79F-A7EA7203C22D}"/>
                </a:ext>
              </a:extLst>
            </p:cNvPr>
            <p:cNvGrpSpPr/>
            <p:nvPr/>
          </p:nvGrpSpPr>
          <p:grpSpPr>
            <a:xfrm>
              <a:off x="8239290" y="2060646"/>
              <a:ext cx="2729626" cy="656377"/>
              <a:chOff x="8759222" y="2112034"/>
              <a:chExt cx="2729626" cy="656377"/>
            </a:xfrm>
          </p:grpSpPr>
          <p:grpSp>
            <p:nvGrpSpPr>
              <p:cNvPr id="26" name="Group 25">
                <a:extLst>
                  <a:ext uri="{FF2B5EF4-FFF2-40B4-BE49-F238E27FC236}">
                    <a16:creationId xmlns:a16="http://schemas.microsoft.com/office/drawing/2014/main" id="{BBE2FE6F-6B05-64F5-D9B1-22249E4FFCC5}"/>
                  </a:ext>
                </a:extLst>
              </p:cNvPr>
              <p:cNvGrpSpPr/>
              <p:nvPr/>
            </p:nvGrpSpPr>
            <p:grpSpPr>
              <a:xfrm>
                <a:off x="8759222" y="2112034"/>
                <a:ext cx="770300" cy="656377"/>
                <a:chOff x="6838649" y="3100812"/>
                <a:chExt cx="770300" cy="656377"/>
              </a:xfrm>
            </p:grpSpPr>
            <p:sp>
              <p:nvSpPr>
                <p:cNvPr id="17" name="Oval 16">
                  <a:extLst>
                    <a:ext uri="{FF2B5EF4-FFF2-40B4-BE49-F238E27FC236}">
                      <a16:creationId xmlns:a16="http://schemas.microsoft.com/office/drawing/2014/main" id="{804CD8CE-EA90-E034-7873-C09298979903}"/>
                    </a:ext>
                  </a:extLst>
                </p:cNvPr>
                <p:cNvSpPr/>
                <p:nvPr/>
              </p:nvSpPr>
              <p:spPr>
                <a:xfrm>
                  <a:off x="6838649" y="3100812"/>
                  <a:ext cx="770300" cy="656376"/>
                </a:xfrm>
                <a:prstGeom prst="ellipse">
                  <a:avLst/>
                </a:prstGeom>
                <a:solidFill>
                  <a:schemeClr val="accent1">
                    <a:lumMod val="40000"/>
                    <a:lumOff val="60000"/>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Graphic 24" descr="Clock with solid fill">
                  <a:extLst>
                    <a:ext uri="{FF2B5EF4-FFF2-40B4-BE49-F238E27FC236}">
                      <a16:creationId xmlns:a16="http://schemas.microsoft.com/office/drawing/2014/main" id="{6FA90DB1-5AA3-D0A7-BFD5-BF706FFD006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895609" y="3100812"/>
                  <a:ext cx="656377" cy="656377"/>
                </a:xfrm>
                <a:prstGeom prst="rect">
                  <a:avLst/>
                </a:prstGeom>
              </p:spPr>
            </p:pic>
          </p:grpSp>
          <p:sp>
            <p:nvSpPr>
              <p:cNvPr id="28" name="TextBox 27">
                <a:extLst>
                  <a:ext uri="{FF2B5EF4-FFF2-40B4-BE49-F238E27FC236}">
                    <a16:creationId xmlns:a16="http://schemas.microsoft.com/office/drawing/2014/main" id="{2DC4A963-DB78-E869-EAF7-5A980A58B4AC}"/>
                  </a:ext>
                </a:extLst>
              </p:cNvPr>
              <p:cNvSpPr txBox="1"/>
              <p:nvPr/>
            </p:nvSpPr>
            <p:spPr>
              <a:xfrm>
                <a:off x="9529519" y="2255556"/>
                <a:ext cx="1959329" cy="369332"/>
              </a:xfrm>
              <a:prstGeom prst="rect">
                <a:avLst/>
              </a:prstGeom>
              <a:noFill/>
            </p:spPr>
            <p:txBody>
              <a:bodyPr wrap="square" rtlCol="0">
                <a:spAutoFit/>
              </a:bodyPr>
              <a:lstStyle/>
              <a:p>
                <a:r>
                  <a:rPr lang="en-US" dirty="0"/>
                  <a:t>10.00 – 17.00 EEST</a:t>
                </a:r>
              </a:p>
            </p:txBody>
          </p:sp>
        </p:grpSp>
      </p:grpSp>
      <p:grpSp>
        <p:nvGrpSpPr>
          <p:cNvPr id="32" name="Group 31">
            <a:extLst>
              <a:ext uri="{FF2B5EF4-FFF2-40B4-BE49-F238E27FC236}">
                <a16:creationId xmlns:a16="http://schemas.microsoft.com/office/drawing/2014/main" id="{E4B4FCDD-43F1-E595-1F6D-6F8D5385D9BC}"/>
              </a:ext>
            </a:extLst>
          </p:cNvPr>
          <p:cNvGrpSpPr/>
          <p:nvPr/>
        </p:nvGrpSpPr>
        <p:grpSpPr>
          <a:xfrm>
            <a:off x="1325691" y="2561475"/>
            <a:ext cx="9847040" cy="664142"/>
            <a:chOff x="1121876" y="2060646"/>
            <a:chExt cx="9847040" cy="664142"/>
          </a:xfrm>
        </p:grpSpPr>
        <p:grpSp>
          <p:nvGrpSpPr>
            <p:cNvPr id="33" name="Group 32">
              <a:extLst>
                <a:ext uri="{FF2B5EF4-FFF2-40B4-BE49-F238E27FC236}">
                  <a16:creationId xmlns:a16="http://schemas.microsoft.com/office/drawing/2014/main" id="{576B243A-8CDD-C0DC-A041-C11044AF763F}"/>
                </a:ext>
              </a:extLst>
            </p:cNvPr>
            <p:cNvGrpSpPr/>
            <p:nvPr/>
          </p:nvGrpSpPr>
          <p:grpSpPr>
            <a:xfrm>
              <a:off x="1121876" y="2068412"/>
              <a:ext cx="4102616" cy="656376"/>
              <a:chOff x="1121876" y="2068412"/>
              <a:chExt cx="4102616" cy="656376"/>
            </a:xfrm>
          </p:grpSpPr>
          <p:grpSp>
            <p:nvGrpSpPr>
              <p:cNvPr id="44" name="Group 43">
                <a:extLst>
                  <a:ext uri="{FF2B5EF4-FFF2-40B4-BE49-F238E27FC236}">
                    <a16:creationId xmlns:a16="http://schemas.microsoft.com/office/drawing/2014/main" id="{5B6DA4CF-2CC8-5E8B-ED81-94A5D3FCA6BD}"/>
                  </a:ext>
                </a:extLst>
              </p:cNvPr>
              <p:cNvGrpSpPr/>
              <p:nvPr/>
            </p:nvGrpSpPr>
            <p:grpSpPr>
              <a:xfrm>
                <a:off x="1121876" y="2068412"/>
                <a:ext cx="770300" cy="656376"/>
                <a:chOff x="678255" y="1528903"/>
                <a:chExt cx="1240325" cy="1084153"/>
              </a:xfrm>
            </p:grpSpPr>
            <p:sp>
              <p:nvSpPr>
                <p:cNvPr id="46" name="Oval 45">
                  <a:extLst>
                    <a:ext uri="{FF2B5EF4-FFF2-40B4-BE49-F238E27FC236}">
                      <a16:creationId xmlns:a16="http://schemas.microsoft.com/office/drawing/2014/main" id="{C5701EF3-491D-3818-8B59-AB3151160DB9}"/>
                    </a:ext>
                  </a:extLst>
                </p:cNvPr>
                <p:cNvSpPr/>
                <p:nvPr/>
              </p:nvSpPr>
              <p:spPr>
                <a:xfrm>
                  <a:off x="678255" y="1528903"/>
                  <a:ext cx="1240325" cy="1084153"/>
                </a:xfrm>
                <a:prstGeom prst="ellipse">
                  <a:avLst/>
                </a:prstGeom>
                <a:solidFill>
                  <a:schemeClr val="accent1">
                    <a:lumMod val="40000"/>
                    <a:lumOff val="60000"/>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Graphic 46" descr="Daily calendar with solid fill">
                  <a:extLst>
                    <a:ext uri="{FF2B5EF4-FFF2-40B4-BE49-F238E27FC236}">
                      <a16:creationId xmlns:a16="http://schemas.microsoft.com/office/drawing/2014/main" id="{A3DECAAE-2922-8560-C081-8A634C89BA6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41218" y="1613780"/>
                  <a:ext cx="914400" cy="914400"/>
                </a:xfrm>
                <a:prstGeom prst="rect">
                  <a:avLst/>
                </a:prstGeom>
              </p:spPr>
            </p:pic>
          </p:grpSp>
          <p:sp>
            <p:nvSpPr>
              <p:cNvPr id="45" name="TextBox 44">
                <a:extLst>
                  <a:ext uri="{FF2B5EF4-FFF2-40B4-BE49-F238E27FC236}">
                    <a16:creationId xmlns:a16="http://schemas.microsoft.com/office/drawing/2014/main" id="{284170A3-A5F3-9399-7D06-281ACE9CC9BB}"/>
                  </a:ext>
                </a:extLst>
              </p:cNvPr>
              <p:cNvSpPr txBox="1"/>
              <p:nvPr/>
            </p:nvSpPr>
            <p:spPr>
              <a:xfrm>
                <a:off x="1892176" y="2211934"/>
                <a:ext cx="3332316" cy="369332"/>
              </a:xfrm>
              <a:prstGeom prst="rect">
                <a:avLst/>
              </a:prstGeom>
              <a:noFill/>
            </p:spPr>
            <p:txBody>
              <a:bodyPr wrap="square" rtlCol="0">
                <a:spAutoFit/>
              </a:bodyPr>
              <a:lstStyle/>
              <a:p>
                <a:r>
                  <a:rPr lang="en-US" dirty="0"/>
                  <a:t>Tuesday, June 20</a:t>
                </a:r>
                <a:r>
                  <a:rPr lang="en-US" baseline="30000" dirty="0"/>
                  <a:t>th</a:t>
                </a:r>
                <a:r>
                  <a:rPr lang="en-US" dirty="0"/>
                  <a:t> 2023</a:t>
                </a:r>
              </a:p>
            </p:txBody>
          </p:sp>
        </p:grpSp>
        <p:grpSp>
          <p:nvGrpSpPr>
            <p:cNvPr id="34" name="Group 33">
              <a:extLst>
                <a:ext uri="{FF2B5EF4-FFF2-40B4-BE49-F238E27FC236}">
                  <a16:creationId xmlns:a16="http://schemas.microsoft.com/office/drawing/2014/main" id="{4950907B-22F6-91A0-61A0-7623F916D19B}"/>
                </a:ext>
              </a:extLst>
            </p:cNvPr>
            <p:cNvGrpSpPr/>
            <p:nvPr/>
          </p:nvGrpSpPr>
          <p:grpSpPr>
            <a:xfrm>
              <a:off x="4586968" y="2068412"/>
              <a:ext cx="4102615" cy="656376"/>
              <a:chOff x="4839342" y="2068412"/>
              <a:chExt cx="4102615" cy="656376"/>
            </a:xfrm>
          </p:grpSpPr>
          <p:grpSp>
            <p:nvGrpSpPr>
              <p:cNvPr id="40" name="Group 39">
                <a:extLst>
                  <a:ext uri="{FF2B5EF4-FFF2-40B4-BE49-F238E27FC236}">
                    <a16:creationId xmlns:a16="http://schemas.microsoft.com/office/drawing/2014/main" id="{56AA088B-AEB4-947B-1AF4-A247E0C2872D}"/>
                  </a:ext>
                </a:extLst>
              </p:cNvPr>
              <p:cNvGrpSpPr/>
              <p:nvPr/>
            </p:nvGrpSpPr>
            <p:grpSpPr>
              <a:xfrm>
                <a:off x="4839342" y="2068412"/>
                <a:ext cx="770300" cy="656376"/>
                <a:chOff x="678254" y="2975949"/>
                <a:chExt cx="1240325" cy="1084153"/>
              </a:xfrm>
            </p:grpSpPr>
            <p:sp>
              <p:nvSpPr>
                <p:cNvPr id="42" name="Oval 41">
                  <a:extLst>
                    <a:ext uri="{FF2B5EF4-FFF2-40B4-BE49-F238E27FC236}">
                      <a16:creationId xmlns:a16="http://schemas.microsoft.com/office/drawing/2014/main" id="{69E5680C-DF00-A54B-9EE6-D0AA069BF4D6}"/>
                    </a:ext>
                  </a:extLst>
                </p:cNvPr>
                <p:cNvSpPr/>
                <p:nvPr/>
              </p:nvSpPr>
              <p:spPr>
                <a:xfrm>
                  <a:off x="678254" y="2975949"/>
                  <a:ext cx="1240325" cy="1084153"/>
                </a:xfrm>
                <a:prstGeom prst="ellipse">
                  <a:avLst/>
                </a:prstGeom>
                <a:solidFill>
                  <a:schemeClr val="accent1">
                    <a:lumMod val="40000"/>
                    <a:lumOff val="60000"/>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 name="Graphic 42" descr="Map with pin with solid fill">
                  <a:extLst>
                    <a:ext uri="{FF2B5EF4-FFF2-40B4-BE49-F238E27FC236}">
                      <a16:creationId xmlns:a16="http://schemas.microsoft.com/office/drawing/2014/main" id="{6E1C9D49-CDA7-0305-D938-A277E25EF58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41216" y="3048001"/>
                  <a:ext cx="914400" cy="914400"/>
                </a:xfrm>
                <a:prstGeom prst="rect">
                  <a:avLst/>
                </a:prstGeom>
              </p:spPr>
            </p:pic>
          </p:grpSp>
          <p:sp>
            <p:nvSpPr>
              <p:cNvPr id="41" name="TextBox 40">
                <a:extLst>
                  <a:ext uri="{FF2B5EF4-FFF2-40B4-BE49-F238E27FC236}">
                    <a16:creationId xmlns:a16="http://schemas.microsoft.com/office/drawing/2014/main" id="{31358448-1AFC-C44E-F3AB-2A912D162213}"/>
                  </a:ext>
                </a:extLst>
              </p:cNvPr>
              <p:cNvSpPr txBox="1"/>
              <p:nvPr/>
            </p:nvSpPr>
            <p:spPr>
              <a:xfrm>
                <a:off x="5609641" y="2204169"/>
                <a:ext cx="3332316" cy="369332"/>
              </a:xfrm>
              <a:prstGeom prst="rect">
                <a:avLst/>
              </a:prstGeom>
              <a:noFill/>
            </p:spPr>
            <p:txBody>
              <a:bodyPr wrap="square" rtlCol="0">
                <a:spAutoFit/>
              </a:bodyPr>
              <a:lstStyle/>
              <a:p>
                <a:r>
                  <a:rPr lang="en-US" dirty="0"/>
                  <a:t>NTUA – </a:t>
                </a:r>
                <a:r>
                  <a:rPr lang="en-US" dirty="0" err="1"/>
                  <a:t>Zografou</a:t>
                </a:r>
                <a:r>
                  <a:rPr lang="en-US" dirty="0"/>
                  <a:t> Campus</a:t>
                </a:r>
              </a:p>
            </p:txBody>
          </p:sp>
        </p:grpSp>
        <p:grpSp>
          <p:nvGrpSpPr>
            <p:cNvPr id="35" name="Group 34">
              <a:extLst>
                <a:ext uri="{FF2B5EF4-FFF2-40B4-BE49-F238E27FC236}">
                  <a16:creationId xmlns:a16="http://schemas.microsoft.com/office/drawing/2014/main" id="{818DB8A6-F26A-365A-BD6A-E45C93408BA3}"/>
                </a:ext>
              </a:extLst>
            </p:cNvPr>
            <p:cNvGrpSpPr/>
            <p:nvPr/>
          </p:nvGrpSpPr>
          <p:grpSpPr>
            <a:xfrm>
              <a:off x="8239290" y="2060646"/>
              <a:ext cx="2729626" cy="656377"/>
              <a:chOff x="8759222" y="2112034"/>
              <a:chExt cx="2729626" cy="656377"/>
            </a:xfrm>
          </p:grpSpPr>
          <p:grpSp>
            <p:nvGrpSpPr>
              <p:cNvPr id="36" name="Group 35">
                <a:extLst>
                  <a:ext uri="{FF2B5EF4-FFF2-40B4-BE49-F238E27FC236}">
                    <a16:creationId xmlns:a16="http://schemas.microsoft.com/office/drawing/2014/main" id="{7BB35B1E-EF16-194D-2254-DD3ED5E04B5A}"/>
                  </a:ext>
                </a:extLst>
              </p:cNvPr>
              <p:cNvGrpSpPr/>
              <p:nvPr/>
            </p:nvGrpSpPr>
            <p:grpSpPr>
              <a:xfrm>
                <a:off x="8759222" y="2112034"/>
                <a:ext cx="770300" cy="656377"/>
                <a:chOff x="6838649" y="3100812"/>
                <a:chExt cx="770300" cy="656377"/>
              </a:xfrm>
            </p:grpSpPr>
            <p:sp>
              <p:nvSpPr>
                <p:cNvPr id="38" name="Oval 37">
                  <a:extLst>
                    <a:ext uri="{FF2B5EF4-FFF2-40B4-BE49-F238E27FC236}">
                      <a16:creationId xmlns:a16="http://schemas.microsoft.com/office/drawing/2014/main" id="{A7D9FD34-C0E3-1C12-A6A9-7D50DC19A720}"/>
                    </a:ext>
                  </a:extLst>
                </p:cNvPr>
                <p:cNvSpPr/>
                <p:nvPr/>
              </p:nvSpPr>
              <p:spPr>
                <a:xfrm>
                  <a:off x="6838649" y="3100812"/>
                  <a:ext cx="770300" cy="656376"/>
                </a:xfrm>
                <a:prstGeom prst="ellipse">
                  <a:avLst/>
                </a:prstGeom>
                <a:solidFill>
                  <a:schemeClr val="accent1">
                    <a:lumMod val="40000"/>
                    <a:lumOff val="60000"/>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Graphic 38" descr="Clock with solid fill">
                  <a:extLst>
                    <a:ext uri="{FF2B5EF4-FFF2-40B4-BE49-F238E27FC236}">
                      <a16:creationId xmlns:a16="http://schemas.microsoft.com/office/drawing/2014/main" id="{68B869E5-EE8A-0788-40FB-D0438286D08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895609" y="3100812"/>
                  <a:ext cx="656377" cy="656377"/>
                </a:xfrm>
                <a:prstGeom prst="rect">
                  <a:avLst/>
                </a:prstGeom>
              </p:spPr>
            </p:pic>
          </p:grpSp>
          <p:sp>
            <p:nvSpPr>
              <p:cNvPr id="37" name="TextBox 36">
                <a:extLst>
                  <a:ext uri="{FF2B5EF4-FFF2-40B4-BE49-F238E27FC236}">
                    <a16:creationId xmlns:a16="http://schemas.microsoft.com/office/drawing/2014/main" id="{F128E77D-A650-A2ED-93A0-1F069ED02188}"/>
                  </a:ext>
                </a:extLst>
              </p:cNvPr>
              <p:cNvSpPr txBox="1"/>
              <p:nvPr/>
            </p:nvSpPr>
            <p:spPr>
              <a:xfrm>
                <a:off x="9529519" y="2255556"/>
                <a:ext cx="1959329" cy="369332"/>
              </a:xfrm>
              <a:prstGeom prst="rect">
                <a:avLst/>
              </a:prstGeom>
              <a:noFill/>
            </p:spPr>
            <p:txBody>
              <a:bodyPr wrap="square" rtlCol="0">
                <a:spAutoFit/>
              </a:bodyPr>
              <a:lstStyle/>
              <a:p>
                <a:r>
                  <a:rPr lang="en-US" dirty="0"/>
                  <a:t>09.00 – 16.00 EEST</a:t>
                </a:r>
              </a:p>
            </p:txBody>
          </p:sp>
        </p:grpSp>
      </p:grpSp>
      <p:grpSp>
        <p:nvGrpSpPr>
          <p:cNvPr id="48" name="Group 47">
            <a:extLst>
              <a:ext uri="{FF2B5EF4-FFF2-40B4-BE49-F238E27FC236}">
                <a16:creationId xmlns:a16="http://schemas.microsoft.com/office/drawing/2014/main" id="{87A6D1B7-EA69-1D03-FFF6-CCB9CA6EAF97}"/>
              </a:ext>
            </a:extLst>
          </p:cNvPr>
          <p:cNvGrpSpPr/>
          <p:nvPr/>
        </p:nvGrpSpPr>
        <p:grpSpPr>
          <a:xfrm>
            <a:off x="1325691" y="3440028"/>
            <a:ext cx="9847040" cy="664142"/>
            <a:chOff x="1121876" y="2060646"/>
            <a:chExt cx="9847040" cy="664142"/>
          </a:xfrm>
        </p:grpSpPr>
        <p:grpSp>
          <p:nvGrpSpPr>
            <p:cNvPr id="49" name="Group 48">
              <a:extLst>
                <a:ext uri="{FF2B5EF4-FFF2-40B4-BE49-F238E27FC236}">
                  <a16:creationId xmlns:a16="http://schemas.microsoft.com/office/drawing/2014/main" id="{F9C4250F-66BB-6226-5D8A-FD5DCB9BEFE9}"/>
                </a:ext>
              </a:extLst>
            </p:cNvPr>
            <p:cNvGrpSpPr/>
            <p:nvPr/>
          </p:nvGrpSpPr>
          <p:grpSpPr>
            <a:xfrm>
              <a:off x="1121876" y="2068412"/>
              <a:ext cx="4102616" cy="656376"/>
              <a:chOff x="1121876" y="2068412"/>
              <a:chExt cx="4102616" cy="656376"/>
            </a:xfrm>
          </p:grpSpPr>
          <p:grpSp>
            <p:nvGrpSpPr>
              <p:cNvPr id="60" name="Group 59">
                <a:extLst>
                  <a:ext uri="{FF2B5EF4-FFF2-40B4-BE49-F238E27FC236}">
                    <a16:creationId xmlns:a16="http://schemas.microsoft.com/office/drawing/2014/main" id="{3365ED10-BDD9-79C1-5C9A-B44CBC530FD0}"/>
                  </a:ext>
                </a:extLst>
              </p:cNvPr>
              <p:cNvGrpSpPr/>
              <p:nvPr/>
            </p:nvGrpSpPr>
            <p:grpSpPr>
              <a:xfrm>
                <a:off x="1121876" y="2068412"/>
                <a:ext cx="770300" cy="656376"/>
                <a:chOff x="678255" y="1528903"/>
                <a:chExt cx="1240325" cy="1084153"/>
              </a:xfrm>
            </p:grpSpPr>
            <p:sp>
              <p:nvSpPr>
                <p:cNvPr id="62" name="Oval 61">
                  <a:extLst>
                    <a:ext uri="{FF2B5EF4-FFF2-40B4-BE49-F238E27FC236}">
                      <a16:creationId xmlns:a16="http://schemas.microsoft.com/office/drawing/2014/main" id="{6B67F888-2002-5205-52D1-BAF1D228C985}"/>
                    </a:ext>
                  </a:extLst>
                </p:cNvPr>
                <p:cNvSpPr/>
                <p:nvPr/>
              </p:nvSpPr>
              <p:spPr>
                <a:xfrm>
                  <a:off x="678255" y="1528903"/>
                  <a:ext cx="1240325" cy="1084153"/>
                </a:xfrm>
                <a:prstGeom prst="ellipse">
                  <a:avLst/>
                </a:prstGeom>
                <a:solidFill>
                  <a:schemeClr val="accent1">
                    <a:lumMod val="40000"/>
                    <a:lumOff val="60000"/>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3" name="Graphic 62" descr="Daily calendar with solid fill">
                  <a:extLst>
                    <a:ext uri="{FF2B5EF4-FFF2-40B4-BE49-F238E27FC236}">
                      <a16:creationId xmlns:a16="http://schemas.microsoft.com/office/drawing/2014/main" id="{63AECB3F-9394-4633-F1A1-9BCE2F03B63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41218" y="1613780"/>
                  <a:ext cx="914400" cy="914400"/>
                </a:xfrm>
                <a:prstGeom prst="rect">
                  <a:avLst/>
                </a:prstGeom>
              </p:spPr>
            </p:pic>
          </p:grpSp>
          <p:sp>
            <p:nvSpPr>
              <p:cNvPr id="61" name="TextBox 60">
                <a:extLst>
                  <a:ext uri="{FF2B5EF4-FFF2-40B4-BE49-F238E27FC236}">
                    <a16:creationId xmlns:a16="http://schemas.microsoft.com/office/drawing/2014/main" id="{3DE346D1-DC90-FCF0-F3ED-68240DCB1148}"/>
                  </a:ext>
                </a:extLst>
              </p:cNvPr>
              <p:cNvSpPr txBox="1"/>
              <p:nvPr/>
            </p:nvSpPr>
            <p:spPr>
              <a:xfrm>
                <a:off x="1892176" y="2211934"/>
                <a:ext cx="3332316" cy="369332"/>
              </a:xfrm>
              <a:prstGeom prst="rect">
                <a:avLst/>
              </a:prstGeom>
              <a:noFill/>
            </p:spPr>
            <p:txBody>
              <a:bodyPr wrap="square" rtlCol="0">
                <a:spAutoFit/>
              </a:bodyPr>
              <a:lstStyle/>
              <a:p>
                <a:r>
                  <a:rPr lang="en-US" dirty="0"/>
                  <a:t>Wednesday, June 21</a:t>
                </a:r>
                <a:r>
                  <a:rPr lang="en-US" baseline="30000" dirty="0"/>
                  <a:t>st</a:t>
                </a:r>
                <a:r>
                  <a:rPr lang="en-US" dirty="0"/>
                  <a:t> 2023</a:t>
                </a:r>
              </a:p>
            </p:txBody>
          </p:sp>
        </p:grpSp>
        <p:grpSp>
          <p:nvGrpSpPr>
            <p:cNvPr id="50" name="Group 49">
              <a:extLst>
                <a:ext uri="{FF2B5EF4-FFF2-40B4-BE49-F238E27FC236}">
                  <a16:creationId xmlns:a16="http://schemas.microsoft.com/office/drawing/2014/main" id="{1409F08C-3258-C470-727B-E91694A97F6B}"/>
                </a:ext>
              </a:extLst>
            </p:cNvPr>
            <p:cNvGrpSpPr/>
            <p:nvPr/>
          </p:nvGrpSpPr>
          <p:grpSpPr>
            <a:xfrm>
              <a:off x="4586968" y="2068412"/>
              <a:ext cx="4102615" cy="656376"/>
              <a:chOff x="4839342" y="2068412"/>
              <a:chExt cx="4102615" cy="656376"/>
            </a:xfrm>
          </p:grpSpPr>
          <p:grpSp>
            <p:nvGrpSpPr>
              <p:cNvPr id="56" name="Group 55">
                <a:extLst>
                  <a:ext uri="{FF2B5EF4-FFF2-40B4-BE49-F238E27FC236}">
                    <a16:creationId xmlns:a16="http://schemas.microsoft.com/office/drawing/2014/main" id="{0B51972F-067A-3B40-C16A-6ADB6F23E7B9}"/>
                  </a:ext>
                </a:extLst>
              </p:cNvPr>
              <p:cNvGrpSpPr/>
              <p:nvPr/>
            </p:nvGrpSpPr>
            <p:grpSpPr>
              <a:xfrm>
                <a:off x="4839342" y="2068412"/>
                <a:ext cx="770300" cy="656376"/>
                <a:chOff x="678254" y="2975949"/>
                <a:chExt cx="1240325" cy="1084153"/>
              </a:xfrm>
            </p:grpSpPr>
            <p:sp>
              <p:nvSpPr>
                <p:cNvPr id="58" name="Oval 57">
                  <a:extLst>
                    <a:ext uri="{FF2B5EF4-FFF2-40B4-BE49-F238E27FC236}">
                      <a16:creationId xmlns:a16="http://schemas.microsoft.com/office/drawing/2014/main" id="{88DCDCB6-213A-C09D-7065-9AFCF799C014}"/>
                    </a:ext>
                  </a:extLst>
                </p:cNvPr>
                <p:cNvSpPr/>
                <p:nvPr/>
              </p:nvSpPr>
              <p:spPr>
                <a:xfrm>
                  <a:off x="678254" y="2975949"/>
                  <a:ext cx="1240325" cy="1084153"/>
                </a:xfrm>
                <a:prstGeom prst="ellipse">
                  <a:avLst/>
                </a:prstGeom>
                <a:solidFill>
                  <a:schemeClr val="accent1">
                    <a:lumMod val="40000"/>
                    <a:lumOff val="60000"/>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9" name="Graphic 58" descr="Map with pin with solid fill">
                  <a:extLst>
                    <a:ext uri="{FF2B5EF4-FFF2-40B4-BE49-F238E27FC236}">
                      <a16:creationId xmlns:a16="http://schemas.microsoft.com/office/drawing/2014/main" id="{C68E74A0-39F8-A5CF-53C9-CB328C1F94C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41216" y="3048001"/>
                  <a:ext cx="914400" cy="914400"/>
                </a:xfrm>
                <a:prstGeom prst="rect">
                  <a:avLst/>
                </a:prstGeom>
              </p:spPr>
            </p:pic>
          </p:grpSp>
          <p:sp>
            <p:nvSpPr>
              <p:cNvPr id="57" name="TextBox 56">
                <a:extLst>
                  <a:ext uri="{FF2B5EF4-FFF2-40B4-BE49-F238E27FC236}">
                    <a16:creationId xmlns:a16="http://schemas.microsoft.com/office/drawing/2014/main" id="{041636BF-55E2-8E64-5D64-0C5ECF124C18}"/>
                  </a:ext>
                </a:extLst>
              </p:cNvPr>
              <p:cNvSpPr txBox="1"/>
              <p:nvPr/>
            </p:nvSpPr>
            <p:spPr>
              <a:xfrm>
                <a:off x="5609641" y="2204169"/>
                <a:ext cx="3332316" cy="369332"/>
              </a:xfrm>
              <a:prstGeom prst="rect">
                <a:avLst/>
              </a:prstGeom>
              <a:noFill/>
            </p:spPr>
            <p:txBody>
              <a:bodyPr wrap="square" rtlCol="0">
                <a:spAutoFit/>
              </a:bodyPr>
              <a:lstStyle/>
              <a:p>
                <a:r>
                  <a:rPr lang="en-US" dirty="0"/>
                  <a:t>NTUA – </a:t>
                </a:r>
                <a:r>
                  <a:rPr lang="en-US" dirty="0" err="1"/>
                  <a:t>Zografou</a:t>
                </a:r>
                <a:r>
                  <a:rPr lang="en-US" dirty="0"/>
                  <a:t> Campus</a:t>
                </a:r>
              </a:p>
            </p:txBody>
          </p:sp>
        </p:grpSp>
        <p:grpSp>
          <p:nvGrpSpPr>
            <p:cNvPr id="51" name="Group 50">
              <a:extLst>
                <a:ext uri="{FF2B5EF4-FFF2-40B4-BE49-F238E27FC236}">
                  <a16:creationId xmlns:a16="http://schemas.microsoft.com/office/drawing/2014/main" id="{258DCE3E-686B-DA50-092E-0B61A366DBC9}"/>
                </a:ext>
              </a:extLst>
            </p:cNvPr>
            <p:cNvGrpSpPr/>
            <p:nvPr/>
          </p:nvGrpSpPr>
          <p:grpSpPr>
            <a:xfrm>
              <a:off x="8239290" y="2060646"/>
              <a:ext cx="2729626" cy="656377"/>
              <a:chOff x="8759222" y="2112034"/>
              <a:chExt cx="2729626" cy="656377"/>
            </a:xfrm>
          </p:grpSpPr>
          <p:grpSp>
            <p:nvGrpSpPr>
              <p:cNvPr id="52" name="Group 51">
                <a:extLst>
                  <a:ext uri="{FF2B5EF4-FFF2-40B4-BE49-F238E27FC236}">
                    <a16:creationId xmlns:a16="http://schemas.microsoft.com/office/drawing/2014/main" id="{D7F4DE57-30C0-E4E5-8644-130DBDBF4D20}"/>
                  </a:ext>
                </a:extLst>
              </p:cNvPr>
              <p:cNvGrpSpPr/>
              <p:nvPr/>
            </p:nvGrpSpPr>
            <p:grpSpPr>
              <a:xfrm>
                <a:off x="8759222" y="2112034"/>
                <a:ext cx="770300" cy="656377"/>
                <a:chOff x="6838649" y="3100812"/>
                <a:chExt cx="770300" cy="656377"/>
              </a:xfrm>
            </p:grpSpPr>
            <p:sp>
              <p:nvSpPr>
                <p:cNvPr id="54" name="Oval 53">
                  <a:extLst>
                    <a:ext uri="{FF2B5EF4-FFF2-40B4-BE49-F238E27FC236}">
                      <a16:creationId xmlns:a16="http://schemas.microsoft.com/office/drawing/2014/main" id="{1A0E91C8-BD79-6824-6492-410CC98C0690}"/>
                    </a:ext>
                  </a:extLst>
                </p:cNvPr>
                <p:cNvSpPr/>
                <p:nvPr/>
              </p:nvSpPr>
              <p:spPr>
                <a:xfrm>
                  <a:off x="6838649" y="3100812"/>
                  <a:ext cx="770300" cy="656376"/>
                </a:xfrm>
                <a:prstGeom prst="ellipse">
                  <a:avLst/>
                </a:prstGeom>
                <a:solidFill>
                  <a:schemeClr val="accent1">
                    <a:lumMod val="40000"/>
                    <a:lumOff val="60000"/>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5" name="Graphic 54" descr="Clock with solid fill">
                  <a:extLst>
                    <a:ext uri="{FF2B5EF4-FFF2-40B4-BE49-F238E27FC236}">
                      <a16:creationId xmlns:a16="http://schemas.microsoft.com/office/drawing/2014/main" id="{259AB0AD-3AA9-CD21-E2EA-F3030BF1778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895609" y="3100812"/>
                  <a:ext cx="656377" cy="656377"/>
                </a:xfrm>
                <a:prstGeom prst="rect">
                  <a:avLst/>
                </a:prstGeom>
              </p:spPr>
            </p:pic>
          </p:grpSp>
          <p:sp>
            <p:nvSpPr>
              <p:cNvPr id="53" name="TextBox 52">
                <a:extLst>
                  <a:ext uri="{FF2B5EF4-FFF2-40B4-BE49-F238E27FC236}">
                    <a16:creationId xmlns:a16="http://schemas.microsoft.com/office/drawing/2014/main" id="{4D161251-5175-44F0-2C81-5EEBF0BFC38C}"/>
                  </a:ext>
                </a:extLst>
              </p:cNvPr>
              <p:cNvSpPr txBox="1"/>
              <p:nvPr/>
            </p:nvSpPr>
            <p:spPr>
              <a:xfrm>
                <a:off x="9529519" y="2255556"/>
                <a:ext cx="1959329" cy="369332"/>
              </a:xfrm>
              <a:prstGeom prst="rect">
                <a:avLst/>
              </a:prstGeom>
              <a:noFill/>
            </p:spPr>
            <p:txBody>
              <a:bodyPr wrap="square" rtlCol="0">
                <a:spAutoFit/>
              </a:bodyPr>
              <a:lstStyle/>
              <a:p>
                <a:r>
                  <a:rPr lang="en-US" dirty="0"/>
                  <a:t>09.00 – 16.00 EEST</a:t>
                </a:r>
              </a:p>
            </p:txBody>
          </p:sp>
        </p:grpSp>
      </p:grpSp>
      <p:grpSp>
        <p:nvGrpSpPr>
          <p:cNvPr id="66" name="Group 65">
            <a:extLst>
              <a:ext uri="{FF2B5EF4-FFF2-40B4-BE49-F238E27FC236}">
                <a16:creationId xmlns:a16="http://schemas.microsoft.com/office/drawing/2014/main" id="{2D0CAA97-CE30-E7C4-F28C-EACF3EC4AEC1}"/>
              </a:ext>
            </a:extLst>
          </p:cNvPr>
          <p:cNvGrpSpPr/>
          <p:nvPr/>
        </p:nvGrpSpPr>
        <p:grpSpPr>
          <a:xfrm>
            <a:off x="1325691" y="4326347"/>
            <a:ext cx="9847040" cy="789854"/>
            <a:chOff x="1121876" y="2060646"/>
            <a:chExt cx="9847040" cy="789854"/>
          </a:xfrm>
        </p:grpSpPr>
        <p:grpSp>
          <p:nvGrpSpPr>
            <p:cNvPr id="67" name="Group 66">
              <a:extLst>
                <a:ext uri="{FF2B5EF4-FFF2-40B4-BE49-F238E27FC236}">
                  <a16:creationId xmlns:a16="http://schemas.microsoft.com/office/drawing/2014/main" id="{9C2E42CE-93BC-6413-61FD-D6A8BA599EAF}"/>
                </a:ext>
              </a:extLst>
            </p:cNvPr>
            <p:cNvGrpSpPr/>
            <p:nvPr/>
          </p:nvGrpSpPr>
          <p:grpSpPr>
            <a:xfrm>
              <a:off x="1121876" y="2068412"/>
              <a:ext cx="4102616" cy="656376"/>
              <a:chOff x="1121876" y="2068412"/>
              <a:chExt cx="4102616" cy="656376"/>
            </a:xfrm>
          </p:grpSpPr>
          <p:grpSp>
            <p:nvGrpSpPr>
              <p:cNvPr id="78" name="Group 77">
                <a:extLst>
                  <a:ext uri="{FF2B5EF4-FFF2-40B4-BE49-F238E27FC236}">
                    <a16:creationId xmlns:a16="http://schemas.microsoft.com/office/drawing/2014/main" id="{5188509B-4F77-A321-7D91-6A27E28FBF5E}"/>
                  </a:ext>
                </a:extLst>
              </p:cNvPr>
              <p:cNvGrpSpPr/>
              <p:nvPr/>
            </p:nvGrpSpPr>
            <p:grpSpPr>
              <a:xfrm>
                <a:off x="1121876" y="2068412"/>
                <a:ext cx="770300" cy="656376"/>
                <a:chOff x="678255" y="1528903"/>
                <a:chExt cx="1240325" cy="1084153"/>
              </a:xfrm>
            </p:grpSpPr>
            <p:sp>
              <p:nvSpPr>
                <p:cNvPr id="80" name="Oval 79">
                  <a:extLst>
                    <a:ext uri="{FF2B5EF4-FFF2-40B4-BE49-F238E27FC236}">
                      <a16:creationId xmlns:a16="http://schemas.microsoft.com/office/drawing/2014/main" id="{19EA623B-C478-3964-3451-5EA5568C7931}"/>
                    </a:ext>
                  </a:extLst>
                </p:cNvPr>
                <p:cNvSpPr/>
                <p:nvPr/>
              </p:nvSpPr>
              <p:spPr>
                <a:xfrm>
                  <a:off x="678255" y="1528903"/>
                  <a:ext cx="1240325" cy="1084153"/>
                </a:xfrm>
                <a:prstGeom prst="ellipse">
                  <a:avLst/>
                </a:prstGeom>
                <a:solidFill>
                  <a:schemeClr val="accent1">
                    <a:lumMod val="40000"/>
                    <a:lumOff val="60000"/>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 name="Graphic 80" descr="Daily calendar with solid fill">
                  <a:extLst>
                    <a:ext uri="{FF2B5EF4-FFF2-40B4-BE49-F238E27FC236}">
                      <a16:creationId xmlns:a16="http://schemas.microsoft.com/office/drawing/2014/main" id="{D2FCE53E-C57D-C701-7860-0F188F655E9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41218" y="1613780"/>
                  <a:ext cx="914400" cy="914400"/>
                </a:xfrm>
                <a:prstGeom prst="rect">
                  <a:avLst/>
                </a:prstGeom>
              </p:spPr>
            </p:pic>
          </p:grpSp>
          <p:sp>
            <p:nvSpPr>
              <p:cNvPr id="79" name="TextBox 78">
                <a:extLst>
                  <a:ext uri="{FF2B5EF4-FFF2-40B4-BE49-F238E27FC236}">
                    <a16:creationId xmlns:a16="http://schemas.microsoft.com/office/drawing/2014/main" id="{FACB9D07-E8B5-A185-884F-F0B92D35970D}"/>
                  </a:ext>
                </a:extLst>
              </p:cNvPr>
              <p:cNvSpPr txBox="1"/>
              <p:nvPr/>
            </p:nvSpPr>
            <p:spPr>
              <a:xfrm>
                <a:off x="1892176" y="2211934"/>
                <a:ext cx="3332316" cy="369332"/>
              </a:xfrm>
              <a:prstGeom prst="rect">
                <a:avLst/>
              </a:prstGeom>
              <a:noFill/>
            </p:spPr>
            <p:txBody>
              <a:bodyPr wrap="square" rtlCol="0">
                <a:spAutoFit/>
              </a:bodyPr>
              <a:lstStyle/>
              <a:p>
                <a:r>
                  <a:rPr lang="en-US" dirty="0"/>
                  <a:t>Thursday, June 22</a:t>
                </a:r>
                <a:r>
                  <a:rPr lang="en-US" baseline="30000" dirty="0"/>
                  <a:t>nd</a:t>
                </a:r>
                <a:r>
                  <a:rPr lang="en-US" dirty="0"/>
                  <a:t> 2023</a:t>
                </a:r>
              </a:p>
            </p:txBody>
          </p:sp>
        </p:grpSp>
        <p:grpSp>
          <p:nvGrpSpPr>
            <p:cNvPr id="68" name="Group 67">
              <a:extLst>
                <a:ext uri="{FF2B5EF4-FFF2-40B4-BE49-F238E27FC236}">
                  <a16:creationId xmlns:a16="http://schemas.microsoft.com/office/drawing/2014/main" id="{F6D0C3D5-F630-6BD1-14CF-D0D1FBD67D72}"/>
                </a:ext>
              </a:extLst>
            </p:cNvPr>
            <p:cNvGrpSpPr/>
            <p:nvPr/>
          </p:nvGrpSpPr>
          <p:grpSpPr>
            <a:xfrm>
              <a:off x="4586968" y="2068412"/>
              <a:ext cx="4102615" cy="782088"/>
              <a:chOff x="4839342" y="2068412"/>
              <a:chExt cx="4102615" cy="782088"/>
            </a:xfrm>
          </p:grpSpPr>
          <p:grpSp>
            <p:nvGrpSpPr>
              <p:cNvPr id="74" name="Group 73">
                <a:extLst>
                  <a:ext uri="{FF2B5EF4-FFF2-40B4-BE49-F238E27FC236}">
                    <a16:creationId xmlns:a16="http://schemas.microsoft.com/office/drawing/2014/main" id="{69ED1918-95B4-FAEA-A8DB-B3E2D066C725}"/>
                  </a:ext>
                </a:extLst>
              </p:cNvPr>
              <p:cNvGrpSpPr/>
              <p:nvPr/>
            </p:nvGrpSpPr>
            <p:grpSpPr>
              <a:xfrm>
                <a:off x="4839342" y="2068412"/>
                <a:ext cx="770300" cy="656376"/>
                <a:chOff x="678254" y="2975949"/>
                <a:chExt cx="1240325" cy="1084153"/>
              </a:xfrm>
            </p:grpSpPr>
            <p:sp>
              <p:nvSpPr>
                <p:cNvPr id="76" name="Oval 75">
                  <a:extLst>
                    <a:ext uri="{FF2B5EF4-FFF2-40B4-BE49-F238E27FC236}">
                      <a16:creationId xmlns:a16="http://schemas.microsoft.com/office/drawing/2014/main" id="{8F2C3C19-4C69-C36D-E08A-37CDF8419720}"/>
                    </a:ext>
                  </a:extLst>
                </p:cNvPr>
                <p:cNvSpPr/>
                <p:nvPr/>
              </p:nvSpPr>
              <p:spPr>
                <a:xfrm>
                  <a:off x="678254" y="2975949"/>
                  <a:ext cx="1240325" cy="1084153"/>
                </a:xfrm>
                <a:prstGeom prst="ellipse">
                  <a:avLst/>
                </a:prstGeom>
                <a:solidFill>
                  <a:schemeClr val="accent1">
                    <a:lumMod val="40000"/>
                    <a:lumOff val="60000"/>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7" name="Graphic 76" descr="Map with pin with solid fill">
                  <a:extLst>
                    <a:ext uri="{FF2B5EF4-FFF2-40B4-BE49-F238E27FC236}">
                      <a16:creationId xmlns:a16="http://schemas.microsoft.com/office/drawing/2014/main" id="{0A2793F3-51B4-A237-8CC7-45FA41EF9AB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41216" y="3048001"/>
                  <a:ext cx="914400" cy="914400"/>
                </a:xfrm>
                <a:prstGeom prst="rect">
                  <a:avLst/>
                </a:prstGeom>
              </p:spPr>
            </p:pic>
          </p:grpSp>
          <p:sp>
            <p:nvSpPr>
              <p:cNvPr id="75" name="TextBox 74">
                <a:extLst>
                  <a:ext uri="{FF2B5EF4-FFF2-40B4-BE49-F238E27FC236}">
                    <a16:creationId xmlns:a16="http://schemas.microsoft.com/office/drawing/2014/main" id="{132120BD-0052-B161-916C-FD6B761CEB9C}"/>
                  </a:ext>
                </a:extLst>
              </p:cNvPr>
              <p:cNvSpPr txBox="1"/>
              <p:nvPr/>
            </p:nvSpPr>
            <p:spPr>
              <a:xfrm>
                <a:off x="5609641" y="2204169"/>
                <a:ext cx="3332316" cy="646331"/>
              </a:xfrm>
              <a:prstGeom prst="rect">
                <a:avLst/>
              </a:prstGeom>
              <a:noFill/>
            </p:spPr>
            <p:txBody>
              <a:bodyPr wrap="square" rtlCol="0">
                <a:spAutoFit/>
              </a:bodyPr>
              <a:lstStyle/>
              <a:p>
                <a:r>
                  <a:rPr lang="en-US" dirty="0" err="1"/>
                  <a:t>Lavreotiki</a:t>
                </a:r>
                <a:r>
                  <a:rPr lang="en-US" dirty="0"/>
                  <a:t> UNESCO Global Geopark</a:t>
                </a:r>
              </a:p>
            </p:txBody>
          </p:sp>
        </p:grpSp>
        <p:grpSp>
          <p:nvGrpSpPr>
            <p:cNvPr id="69" name="Group 68">
              <a:extLst>
                <a:ext uri="{FF2B5EF4-FFF2-40B4-BE49-F238E27FC236}">
                  <a16:creationId xmlns:a16="http://schemas.microsoft.com/office/drawing/2014/main" id="{2E1DB557-8475-BF59-B2FC-3F382F56E013}"/>
                </a:ext>
              </a:extLst>
            </p:cNvPr>
            <p:cNvGrpSpPr/>
            <p:nvPr/>
          </p:nvGrpSpPr>
          <p:grpSpPr>
            <a:xfrm>
              <a:off x="8239290" y="2060646"/>
              <a:ext cx="2729626" cy="656377"/>
              <a:chOff x="8759222" y="2112034"/>
              <a:chExt cx="2729626" cy="656377"/>
            </a:xfrm>
          </p:grpSpPr>
          <p:grpSp>
            <p:nvGrpSpPr>
              <p:cNvPr id="70" name="Group 69">
                <a:extLst>
                  <a:ext uri="{FF2B5EF4-FFF2-40B4-BE49-F238E27FC236}">
                    <a16:creationId xmlns:a16="http://schemas.microsoft.com/office/drawing/2014/main" id="{DD874335-5A47-E8D9-A9C4-AD4704B92713}"/>
                  </a:ext>
                </a:extLst>
              </p:cNvPr>
              <p:cNvGrpSpPr/>
              <p:nvPr/>
            </p:nvGrpSpPr>
            <p:grpSpPr>
              <a:xfrm>
                <a:off x="8759222" y="2112034"/>
                <a:ext cx="770300" cy="656377"/>
                <a:chOff x="6838649" y="3100812"/>
                <a:chExt cx="770300" cy="656377"/>
              </a:xfrm>
            </p:grpSpPr>
            <p:sp>
              <p:nvSpPr>
                <p:cNvPr id="72" name="Oval 71">
                  <a:extLst>
                    <a:ext uri="{FF2B5EF4-FFF2-40B4-BE49-F238E27FC236}">
                      <a16:creationId xmlns:a16="http://schemas.microsoft.com/office/drawing/2014/main" id="{ABBFA8BB-CCE8-AA66-7165-A6EA34C66EB2}"/>
                    </a:ext>
                  </a:extLst>
                </p:cNvPr>
                <p:cNvSpPr/>
                <p:nvPr/>
              </p:nvSpPr>
              <p:spPr>
                <a:xfrm>
                  <a:off x="6838649" y="3100812"/>
                  <a:ext cx="770300" cy="656376"/>
                </a:xfrm>
                <a:prstGeom prst="ellipse">
                  <a:avLst/>
                </a:prstGeom>
                <a:solidFill>
                  <a:schemeClr val="accent1">
                    <a:lumMod val="40000"/>
                    <a:lumOff val="60000"/>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Graphic 72" descr="Clock with solid fill">
                  <a:extLst>
                    <a:ext uri="{FF2B5EF4-FFF2-40B4-BE49-F238E27FC236}">
                      <a16:creationId xmlns:a16="http://schemas.microsoft.com/office/drawing/2014/main" id="{FD6CD697-5D17-1C9B-3CDE-F1C79150CCE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895609" y="3100812"/>
                  <a:ext cx="656377" cy="656377"/>
                </a:xfrm>
                <a:prstGeom prst="rect">
                  <a:avLst/>
                </a:prstGeom>
              </p:spPr>
            </p:pic>
          </p:grpSp>
          <p:sp>
            <p:nvSpPr>
              <p:cNvPr id="71" name="TextBox 70">
                <a:extLst>
                  <a:ext uri="{FF2B5EF4-FFF2-40B4-BE49-F238E27FC236}">
                    <a16:creationId xmlns:a16="http://schemas.microsoft.com/office/drawing/2014/main" id="{6D536AEC-4C19-3C8F-FCCC-CC5D3A8DEEEC}"/>
                  </a:ext>
                </a:extLst>
              </p:cNvPr>
              <p:cNvSpPr txBox="1"/>
              <p:nvPr/>
            </p:nvSpPr>
            <p:spPr>
              <a:xfrm>
                <a:off x="9529519" y="2255556"/>
                <a:ext cx="1959329" cy="369332"/>
              </a:xfrm>
              <a:prstGeom prst="rect">
                <a:avLst/>
              </a:prstGeom>
              <a:noFill/>
            </p:spPr>
            <p:txBody>
              <a:bodyPr wrap="square" rtlCol="0">
                <a:spAutoFit/>
              </a:bodyPr>
              <a:lstStyle/>
              <a:p>
                <a:r>
                  <a:rPr lang="en-US" dirty="0"/>
                  <a:t>08.00 – 16.00 EEST</a:t>
                </a:r>
              </a:p>
            </p:txBody>
          </p:sp>
        </p:grpSp>
      </p:grpSp>
    </p:spTree>
    <p:extLst>
      <p:ext uri="{BB962C8B-B14F-4D97-AF65-F5344CB8AC3E}">
        <p14:creationId xmlns:p14="http://schemas.microsoft.com/office/powerpoint/2010/main" val="35762090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Rectangle: Rounded Corners 122">
            <a:extLst>
              <a:ext uri="{FF2B5EF4-FFF2-40B4-BE49-F238E27FC236}">
                <a16:creationId xmlns:a16="http://schemas.microsoft.com/office/drawing/2014/main" id="{B628D1B3-89F0-81ED-BFC7-B4FAF3427A15}"/>
              </a:ext>
            </a:extLst>
          </p:cNvPr>
          <p:cNvSpPr/>
          <p:nvPr/>
        </p:nvSpPr>
        <p:spPr>
          <a:xfrm>
            <a:off x="1122630" y="4286464"/>
            <a:ext cx="10050101" cy="815490"/>
          </a:xfrm>
          <a:prstGeom prst="roundRect">
            <a:avLst/>
          </a:prstGeom>
          <a:solidFill>
            <a:schemeClr val="accent4">
              <a:lumMod val="40000"/>
              <a:lumOff val="60000"/>
            </a:schemeClr>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Rounded Corners 121">
            <a:extLst>
              <a:ext uri="{FF2B5EF4-FFF2-40B4-BE49-F238E27FC236}">
                <a16:creationId xmlns:a16="http://schemas.microsoft.com/office/drawing/2014/main" id="{B2E7C14F-2B17-96BA-705B-F3529A46068C}"/>
              </a:ext>
            </a:extLst>
          </p:cNvPr>
          <p:cNvSpPr/>
          <p:nvPr/>
        </p:nvSpPr>
        <p:spPr>
          <a:xfrm>
            <a:off x="1122630" y="3375101"/>
            <a:ext cx="10050101" cy="815490"/>
          </a:xfrm>
          <a:prstGeom prst="roundRect">
            <a:avLst/>
          </a:prstGeom>
          <a:solidFill>
            <a:schemeClr val="accent1">
              <a:lumMod val="20000"/>
              <a:lumOff val="80000"/>
            </a:schemeClr>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Rounded Corners 104">
            <a:extLst>
              <a:ext uri="{FF2B5EF4-FFF2-40B4-BE49-F238E27FC236}">
                <a16:creationId xmlns:a16="http://schemas.microsoft.com/office/drawing/2014/main" id="{2FCC73E0-6FCD-2189-55AA-62DEDA8A44F5}"/>
              </a:ext>
            </a:extLst>
          </p:cNvPr>
          <p:cNvSpPr/>
          <p:nvPr/>
        </p:nvSpPr>
        <p:spPr>
          <a:xfrm>
            <a:off x="1122630" y="2480101"/>
            <a:ext cx="10050101" cy="815490"/>
          </a:xfrm>
          <a:prstGeom prst="roundRect">
            <a:avLst/>
          </a:prstGeom>
          <a:solidFill>
            <a:schemeClr val="accent6">
              <a:lumMod val="40000"/>
              <a:lumOff val="60000"/>
            </a:schemeClr>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Rounded Corners 103">
            <a:extLst>
              <a:ext uri="{FF2B5EF4-FFF2-40B4-BE49-F238E27FC236}">
                <a16:creationId xmlns:a16="http://schemas.microsoft.com/office/drawing/2014/main" id="{136A584B-F1C2-2909-C924-761B7D974311}"/>
              </a:ext>
            </a:extLst>
          </p:cNvPr>
          <p:cNvSpPr/>
          <p:nvPr/>
        </p:nvSpPr>
        <p:spPr>
          <a:xfrm>
            <a:off x="1122630" y="1628494"/>
            <a:ext cx="10050101" cy="815490"/>
          </a:xfrm>
          <a:prstGeom prst="roundRect">
            <a:avLst/>
          </a:prstGeom>
          <a:solidFill>
            <a:schemeClr val="accent2">
              <a:lumMod val="40000"/>
              <a:lumOff val="60000"/>
            </a:schemeClr>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A525965-4788-C331-C33F-093E583DEAB4}"/>
              </a:ext>
            </a:extLst>
          </p:cNvPr>
          <p:cNvSpPr>
            <a:spLocks noGrp="1"/>
          </p:cNvSpPr>
          <p:nvPr>
            <p:ph type="title"/>
          </p:nvPr>
        </p:nvSpPr>
        <p:spPr/>
        <p:txBody>
          <a:bodyPr/>
          <a:lstStyle/>
          <a:p>
            <a:r>
              <a:rPr lang="en-US" dirty="0"/>
              <a:t>ACTION 2 – AGENDA | ONSITE WORKSHOPS | ATHENS NTUA, cont.</a:t>
            </a:r>
          </a:p>
        </p:txBody>
      </p:sp>
      <p:grpSp>
        <p:nvGrpSpPr>
          <p:cNvPr id="32" name="Group 31">
            <a:extLst>
              <a:ext uri="{FF2B5EF4-FFF2-40B4-BE49-F238E27FC236}">
                <a16:creationId xmlns:a16="http://schemas.microsoft.com/office/drawing/2014/main" id="{E4B4FCDD-43F1-E595-1F6D-6F8D5385D9BC}"/>
              </a:ext>
            </a:extLst>
          </p:cNvPr>
          <p:cNvGrpSpPr/>
          <p:nvPr/>
        </p:nvGrpSpPr>
        <p:grpSpPr>
          <a:xfrm>
            <a:off x="1325691" y="2561475"/>
            <a:ext cx="9847040" cy="789853"/>
            <a:chOff x="1121876" y="2060646"/>
            <a:chExt cx="9847040" cy="789853"/>
          </a:xfrm>
        </p:grpSpPr>
        <p:grpSp>
          <p:nvGrpSpPr>
            <p:cNvPr id="33" name="Group 32">
              <a:extLst>
                <a:ext uri="{FF2B5EF4-FFF2-40B4-BE49-F238E27FC236}">
                  <a16:creationId xmlns:a16="http://schemas.microsoft.com/office/drawing/2014/main" id="{576B243A-8CDD-C0DC-A041-C11044AF763F}"/>
                </a:ext>
              </a:extLst>
            </p:cNvPr>
            <p:cNvGrpSpPr/>
            <p:nvPr/>
          </p:nvGrpSpPr>
          <p:grpSpPr>
            <a:xfrm>
              <a:off x="1121876" y="2068412"/>
              <a:ext cx="4102616" cy="656376"/>
              <a:chOff x="1121876" y="2068412"/>
              <a:chExt cx="4102616" cy="656376"/>
            </a:xfrm>
          </p:grpSpPr>
          <p:grpSp>
            <p:nvGrpSpPr>
              <p:cNvPr id="44" name="Group 43">
                <a:extLst>
                  <a:ext uri="{FF2B5EF4-FFF2-40B4-BE49-F238E27FC236}">
                    <a16:creationId xmlns:a16="http://schemas.microsoft.com/office/drawing/2014/main" id="{5B6DA4CF-2CC8-5E8B-ED81-94A5D3FCA6BD}"/>
                  </a:ext>
                </a:extLst>
              </p:cNvPr>
              <p:cNvGrpSpPr/>
              <p:nvPr/>
            </p:nvGrpSpPr>
            <p:grpSpPr>
              <a:xfrm>
                <a:off x="1121876" y="2068412"/>
                <a:ext cx="770300" cy="656376"/>
                <a:chOff x="678255" y="1528903"/>
                <a:chExt cx="1240325" cy="1084153"/>
              </a:xfrm>
            </p:grpSpPr>
            <p:sp>
              <p:nvSpPr>
                <p:cNvPr id="46" name="Oval 45">
                  <a:extLst>
                    <a:ext uri="{FF2B5EF4-FFF2-40B4-BE49-F238E27FC236}">
                      <a16:creationId xmlns:a16="http://schemas.microsoft.com/office/drawing/2014/main" id="{C5701EF3-491D-3818-8B59-AB3151160DB9}"/>
                    </a:ext>
                  </a:extLst>
                </p:cNvPr>
                <p:cNvSpPr/>
                <p:nvPr/>
              </p:nvSpPr>
              <p:spPr>
                <a:xfrm>
                  <a:off x="678255" y="1528903"/>
                  <a:ext cx="1240325" cy="1084153"/>
                </a:xfrm>
                <a:prstGeom prst="ellipse">
                  <a:avLst/>
                </a:prstGeom>
                <a:solidFill>
                  <a:schemeClr val="accent1">
                    <a:lumMod val="40000"/>
                    <a:lumOff val="60000"/>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Graphic 46" descr="Daily calendar with solid fill">
                  <a:extLst>
                    <a:ext uri="{FF2B5EF4-FFF2-40B4-BE49-F238E27FC236}">
                      <a16:creationId xmlns:a16="http://schemas.microsoft.com/office/drawing/2014/main" id="{A3DECAAE-2922-8560-C081-8A634C89BA6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41218" y="1613780"/>
                  <a:ext cx="914400" cy="914400"/>
                </a:xfrm>
                <a:prstGeom prst="rect">
                  <a:avLst/>
                </a:prstGeom>
              </p:spPr>
            </p:pic>
          </p:grpSp>
          <p:sp>
            <p:nvSpPr>
              <p:cNvPr id="45" name="TextBox 44">
                <a:extLst>
                  <a:ext uri="{FF2B5EF4-FFF2-40B4-BE49-F238E27FC236}">
                    <a16:creationId xmlns:a16="http://schemas.microsoft.com/office/drawing/2014/main" id="{284170A3-A5F3-9399-7D06-281ACE9CC9BB}"/>
                  </a:ext>
                </a:extLst>
              </p:cNvPr>
              <p:cNvSpPr txBox="1"/>
              <p:nvPr/>
            </p:nvSpPr>
            <p:spPr>
              <a:xfrm>
                <a:off x="1892176" y="2211934"/>
                <a:ext cx="3332316" cy="369332"/>
              </a:xfrm>
              <a:prstGeom prst="rect">
                <a:avLst/>
              </a:prstGeom>
              <a:noFill/>
            </p:spPr>
            <p:txBody>
              <a:bodyPr wrap="square" rtlCol="0">
                <a:spAutoFit/>
              </a:bodyPr>
              <a:lstStyle/>
              <a:p>
                <a:r>
                  <a:rPr lang="en-US" dirty="0"/>
                  <a:t>Saturday, June 24</a:t>
                </a:r>
                <a:r>
                  <a:rPr lang="en-US" baseline="30000" dirty="0"/>
                  <a:t>th</a:t>
                </a:r>
                <a:r>
                  <a:rPr lang="en-US" dirty="0"/>
                  <a:t> 2023</a:t>
                </a:r>
              </a:p>
            </p:txBody>
          </p:sp>
        </p:grpSp>
        <p:grpSp>
          <p:nvGrpSpPr>
            <p:cNvPr id="34" name="Group 33">
              <a:extLst>
                <a:ext uri="{FF2B5EF4-FFF2-40B4-BE49-F238E27FC236}">
                  <a16:creationId xmlns:a16="http://schemas.microsoft.com/office/drawing/2014/main" id="{4950907B-22F6-91A0-61A0-7623F916D19B}"/>
                </a:ext>
              </a:extLst>
            </p:cNvPr>
            <p:cNvGrpSpPr/>
            <p:nvPr/>
          </p:nvGrpSpPr>
          <p:grpSpPr>
            <a:xfrm>
              <a:off x="4586968" y="2068412"/>
              <a:ext cx="4102615" cy="656376"/>
              <a:chOff x="4839342" y="2068412"/>
              <a:chExt cx="4102615" cy="656376"/>
            </a:xfrm>
          </p:grpSpPr>
          <p:grpSp>
            <p:nvGrpSpPr>
              <p:cNvPr id="40" name="Group 39">
                <a:extLst>
                  <a:ext uri="{FF2B5EF4-FFF2-40B4-BE49-F238E27FC236}">
                    <a16:creationId xmlns:a16="http://schemas.microsoft.com/office/drawing/2014/main" id="{56AA088B-AEB4-947B-1AF4-A247E0C2872D}"/>
                  </a:ext>
                </a:extLst>
              </p:cNvPr>
              <p:cNvGrpSpPr/>
              <p:nvPr/>
            </p:nvGrpSpPr>
            <p:grpSpPr>
              <a:xfrm>
                <a:off x="4839342" y="2068412"/>
                <a:ext cx="770300" cy="656376"/>
                <a:chOff x="678254" y="2975949"/>
                <a:chExt cx="1240325" cy="1084153"/>
              </a:xfrm>
            </p:grpSpPr>
            <p:sp>
              <p:nvSpPr>
                <p:cNvPr id="42" name="Oval 41">
                  <a:extLst>
                    <a:ext uri="{FF2B5EF4-FFF2-40B4-BE49-F238E27FC236}">
                      <a16:creationId xmlns:a16="http://schemas.microsoft.com/office/drawing/2014/main" id="{69E5680C-DF00-A54B-9EE6-D0AA069BF4D6}"/>
                    </a:ext>
                  </a:extLst>
                </p:cNvPr>
                <p:cNvSpPr/>
                <p:nvPr/>
              </p:nvSpPr>
              <p:spPr>
                <a:xfrm>
                  <a:off x="678254" y="2975949"/>
                  <a:ext cx="1240325" cy="1084153"/>
                </a:xfrm>
                <a:prstGeom prst="ellipse">
                  <a:avLst/>
                </a:prstGeom>
                <a:solidFill>
                  <a:schemeClr val="accent1">
                    <a:lumMod val="40000"/>
                    <a:lumOff val="60000"/>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 name="Graphic 42" descr="Map with pin with solid fill">
                  <a:extLst>
                    <a:ext uri="{FF2B5EF4-FFF2-40B4-BE49-F238E27FC236}">
                      <a16:creationId xmlns:a16="http://schemas.microsoft.com/office/drawing/2014/main" id="{6E1C9D49-CDA7-0305-D938-A277E25EF58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41216" y="3048001"/>
                  <a:ext cx="914400" cy="914400"/>
                </a:xfrm>
                <a:prstGeom prst="rect">
                  <a:avLst/>
                </a:prstGeom>
              </p:spPr>
            </p:pic>
          </p:grpSp>
          <p:sp>
            <p:nvSpPr>
              <p:cNvPr id="41" name="TextBox 40">
                <a:extLst>
                  <a:ext uri="{FF2B5EF4-FFF2-40B4-BE49-F238E27FC236}">
                    <a16:creationId xmlns:a16="http://schemas.microsoft.com/office/drawing/2014/main" id="{31358448-1AFC-C44E-F3AB-2A912D162213}"/>
                  </a:ext>
                </a:extLst>
              </p:cNvPr>
              <p:cNvSpPr txBox="1"/>
              <p:nvPr/>
            </p:nvSpPr>
            <p:spPr>
              <a:xfrm>
                <a:off x="5609641" y="2204169"/>
                <a:ext cx="3332316" cy="369332"/>
              </a:xfrm>
              <a:prstGeom prst="rect">
                <a:avLst/>
              </a:prstGeom>
              <a:noFill/>
            </p:spPr>
            <p:txBody>
              <a:bodyPr wrap="square" rtlCol="0">
                <a:spAutoFit/>
              </a:bodyPr>
              <a:lstStyle/>
              <a:p>
                <a:r>
                  <a:rPr lang="en-US" dirty="0"/>
                  <a:t>Athens City Centre</a:t>
                </a:r>
              </a:p>
            </p:txBody>
          </p:sp>
        </p:grpSp>
        <p:grpSp>
          <p:nvGrpSpPr>
            <p:cNvPr id="35" name="Group 34">
              <a:extLst>
                <a:ext uri="{FF2B5EF4-FFF2-40B4-BE49-F238E27FC236}">
                  <a16:creationId xmlns:a16="http://schemas.microsoft.com/office/drawing/2014/main" id="{818DB8A6-F26A-365A-BD6A-E45C93408BA3}"/>
                </a:ext>
              </a:extLst>
            </p:cNvPr>
            <p:cNvGrpSpPr/>
            <p:nvPr/>
          </p:nvGrpSpPr>
          <p:grpSpPr>
            <a:xfrm>
              <a:off x="8239290" y="2060646"/>
              <a:ext cx="2729626" cy="789853"/>
              <a:chOff x="8759222" y="2112034"/>
              <a:chExt cx="2729626" cy="789853"/>
            </a:xfrm>
          </p:grpSpPr>
          <p:grpSp>
            <p:nvGrpSpPr>
              <p:cNvPr id="36" name="Group 35">
                <a:extLst>
                  <a:ext uri="{FF2B5EF4-FFF2-40B4-BE49-F238E27FC236}">
                    <a16:creationId xmlns:a16="http://schemas.microsoft.com/office/drawing/2014/main" id="{7BB35B1E-EF16-194D-2254-DD3ED5E04B5A}"/>
                  </a:ext>
                </a:extLst>
              </p:cNvPr>
              <p:cNvGrpSpPr/>
              <p:nvPr/>
            </p:nvGrpSpPr>
            <p:grpSpPr>
              <a:xfrm>
                <a:off x="8759222" y="2112034"/>
                <a:ext cx="770300" cy="656377"/>
                <a:chOff x="6838649" y="3100812"/>
                <a:chExt cx="770300" cy="656377"/>
              </a:xfrm>
            </p:grpSpPr>
            <p:sp>
              <p:nvSpPr>
                <p:cNvPr id="38" name="Oval 37">
                  <a:extLst>
                    <a:ext uri="{FF2B5EF4-FFF2-40B4-BE49-F238E27FC236}">
                      <a16:creationId xmlns:a16="http://schemas.microsoft.com/office/drawing/2014/main" id="{A7D9FD34-C0E3-1C12-A6A9-7D50DC19A720}"/>
                    </a:ext>
                  </a:extLst>
                </p:cNvPr>
                <p:cNvSpPr/>
                <p:nvPr/>
              </p:nvSpPr>
              <p:spPr>
                <a:xfrm>
                  <a:off x="6838649" y="3100812"/>
                  <a:ext cx="770300" cy="656376"/>
                </a:xfrm>
                <a:prstGeom prst="ellipse">
                  <a:avLst/>
                </a:prstGeom>
                <a:solidFill>
                  <a:schemeClr val="accent1">
                    <a:lumMod val="40000"/>
                    <a:lumOff val="60000"/>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Graphic 38" descr="Clock with solid fill">
                  <a:extLst>
                    <a:ext uri="{FF2B5EF4-FFF2-40B4-BE49-F238E27FC236}">
                      <a16:creationId xmlns:a16="http://schemas.microsoft.com/office/drawing/2014/main" id="{68B869E5-EE8A-0788-40FB-D0438286D08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895609" y="3100812"/>
                  <a:ext cx="656377" cy="656377"/>
                </a:xfrm>
                <a:prstGeom prst="rect">
                  <a:avLst/>
                </a:prstGeom>
              </p:spPr>
            </p:pic>
          </p:grpSp>
          <p:sp>
            <p:nvSpPr>
              <p:cNvPr id="37" name="TextBox 36">
                <a:extLst>
                  <a:ext uri="{FF2B5EF4-FFF2-40B4-BE49-F238E27FC236}">
                    <a16:creationId xmlns:a16="http://schemas.microsoft.com/office/drawing/2014/main" id="{F128E77D-A650-A2ED-93A0-1F069ED02188}"/>
                  </a:ext>
                </a:extLst>
              </p:cNvPr>
              <p:cNvSpPr txBox="1"/>
              <p:nvPr/>
            </p:nvSpPr>
            <p:spPr>
              <a:xfrm>
                <a:off x="9529519" y="2255556"/>
                <a:ext cx="1959329" cy="646331"/>
              </a:xfrm>
              <a:prstGeom prst="rect">
                <a:avLst/>
              </a:prstGeom>
              <a:noFill/>
            </p:spPr>
            <p:txBody>
              <a:bodyPr wrap="square" rtlCol="0">
                <a:spAutoFit/>
              </a:bodyPr>
              <a:lstStyle/>
              <a:p>
                <a:r>
                  <a:rPr lang="en-US" dirty="0"/>
                  <a:t>11.00 – 14.00 (lunch) EEST</a:t>
                </a:r>
              </a:p>
            </p:txBody>
          </p:sp>
        </p:grpSp>
      </p:grpSp>
      <p:grpSp>
        <p:nvGrpSpPr>
          <p:cNvPr id="66" name="Group 65">
            <a:extLst>
              <a:ext uri="{FF2B5EF4-FFF2-40B4-BE49-F238E27FC236}">
                <a16:creationId xmlns:a16="http://schemas.microsoft.com/office/drawing/2014/main" id="{2D0CAA97-CE30-E7C4-F28C-EACF3EC4AEC1}"/>
              </a:ext>
            </a:extLst>
          </p:cNvPr>
          <p:cNvGrpSpPr/>
          <p:nvPr/>
        </p:nvGrpSpPr>
        <p:grpSpPr>
          <a:xfrm>
            <a:off x="1325691" y="4326347"/>
            <a:ext cx="9847040" cy="664142"/>
            <a:chOff x="1121876" y="2060646"/>
            <a:chExt cx="9847040" cy="664142"/>
          </a:xfrm>
        </p:grpSpPr>
        <p:grpSp>
          <p:nvGrpSpPr>
            <p:cNvPr id="67" name="Group 66">
              <a:extLst>
                <a:ext uri="{FF2B5EF4-FFF2-40B4-BE49-F238E27FC236}">
                  <a16:creationId xmlns:a16="http://schemas.microsoft.com/office/drawing/2014/main" id="{9C2E42CE-93BC-6413-61FD-D6A8BA599EAF}"/>
                </a:ext>
              </a:extLst>
            </p:cNvPr>
            <p:cNvGrpSpPr/>
            <p:nvPr/>
          </p:nvGrpSpPr>
          <p:grpSpPr>
            <a:xfrm>
              <a:off x="1121876" y="2068412"/>
              <a:ext cx="4102616" cy="656376"/>
              <a:chOff x="1121876" y="2068412"/>
              <a:chExt cx="4102616" cy="656376"/>
            </a:xfrm>
          </p:grpSpPr>
          <p:grpSp>
            <p:nvGrpSpPr>
              <p:cNvPr id="78" name="Group 77">
                <a:extLst>
                  <a:ext uri="{FF2B5EF4-FFF2-40B4-BE49-F238E27FC236}">
                    <a16:creationId xmlns:a16="http://schemas.microsoft.com/office/drawing/2014/main" id="{5188509B-4F77-A321-7D91-6A27E28FBF5E}"/>
                  </a:ext>
                </a:extLst>
              </p:cNvPr>
              <p:cNvGrpSpPr/>
              <p:nvPr/>
            </p:nvGrpSpPr>
            <p:grpSpPr>
              <a:xfrm>
                <a:off x="1121876" y="2068412"/>
                <a:ext cx="770300" cy="656376"/>
                <a:chOff x="678255" y="1528903"/>
                <a:chExt cx="1240325" cy="1084153"/>
              </a:xfrm>
            </p:grpSpPr>
            <p:sp>
              <p:nvSpPr>
                <p:cNvPr id="80" name="Oval 79">
                  <a:extLst>
                    <a:ext uri="{FF2B5EF4-FFF2-40B4-BE49-F238E27FC236}">
                      <a16:creationId xmlns:a16="http://schemas.microsoft.com/office/drawing/2014/main" id="{19EA623B-C478-3964-3451-5EA5568C7931}"/>
                    </a:ext>
                  </a:extLst>
                </p:cNvPr>
                <p:cNvSpPr/>
                <p:nvPr/>
              </p:nvSpPr>
              <p:spPr>
                <a:xfrm>
                  <a:off x="678255" y="1528903"/>
                  <a:ext cx="1240325" cy="1084153"/>
                </a:xfrm>
                <a:prstGeom prst="ellipse">
                  <a:avLst/>
                </a:prstGeom>
                <a:solidFill>
                  <a:schemeClr val="accent1">
                    <a:lumMod val="40000"/>
                    <a:lumOff val="60000"/>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 name="Graphic 80" descr="Daily calendar with solid fill">
                  <a:extLst>
                    <a:ext uri="{FF2B5EF4-FFF2-40B4-BE49-F238E27FC236}">
                      <a16:creationId xmlns:a16="http://schemas.microsoft.com/office/drawing/2014/main" id="{D2FCE53E-C57D-C701-7860-0F188F655E9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41218" y="1613780"/>
                  <a:ext cx="914400" cy="914400"/>
                </a:xfrm>
                <a:prstGeom prst="rect">
                  <a:avLst/>
                </a:prstGeom>
              </p:spPr>
            </p:pic>
          </p:grpSp>
          <p:sp>
            <p:nvSpPr>
              <p:cNvPr id="79" name="TextBox 78">
                <a:extLst>
                  <a:ext uri="{FF2B5EF4-FFF2-40B4-BE49-F238E27FC236}">
                    <a16:creationId xmlns:a16="http://schemas.microsoft.com/office/drawing/2014/main" id="{FACB9D07-E8B5-A185-884F-F0B92D35970D}"/>
                  </a:ext>
                </a:extLst>
              </p:cNvPr>
              <p:cNvSpPr txBox="1"/>
              <p:nvPr/>
            </p:nvSpPr>
            <p:spPr>
              <a:xfrm>
                <a:off x="1892176" y="2211934"/>
                <a:ext cx="3332316" cy="369332"/>
              </a:xfrm>
              <a:prstGeom prst="rect">
                <a:avLst/>
              </a:prstGeom>
              <a:noFill/>
            </p:spPr>
            <p:txBody>
              <a:bodyPr wrap="square" rtlCol="0">
                <a:spAutoFit/>
              </a:bodyPr>
              <a:lstStyle/>
              <a:p>
                <a:r>
                  <a:rPr lang="en-US" dirty="0"/>
                  <a:t>Monday, June 26</a:t>
                </a:r>
                <a:r>
                  <a:rPr lang="en-US" baseline="30000" dirty="0"/>
                  <a:t>th</a:t>
                </a:r>
                <a:r>
                  <a:rPr lang="en-US" dirty="0"/>
                  <a:t> 2023</a:t>
                </a:r>
              </a:p>
            </p:txBody>
          </p:sp>
        </p:grpSp>
        <p:grpSp>
          <p:nvGrpSpPr>
            <p:cNvPr id="68" name="Group 67">
              <a:extLst>
                <a:ext uri="{FF2B5EF4-FFF2-40B4-BE49-F238E27FC236}">
                  <a16:creationId xmlns:a16="http://schemas.microsoft.com/office/drawing/2014/main" id="{F6D0C3D5-F630-6BD1-14CF-D0D1FBD67D72}"/>
                </a:ext>
              </a:extLst>
            </p:cNvPr>
            <p:cNvGrpSpPr/>
            <p:nvPr/>
          </p:nvGrpSpPr>
          <p:grpSpPr>
            <a:xfrm>
              <a:off x="4586968" y="2068412"/>
              <a:ext cx="4102615" cy="656376"/>
              <a:chOff x="4839342" y="2068412"/>
              <a:chExt cx="4102615" cy="656376"/>
            </a:xfrm>
          </p:grpSpPr>
          <p:grpSp>
            <p:nvGrpSpPr>
              <p:cNvPr id="74" name="Group 73">
                <a:extLst>
                  <a:ext uri="{FF2B5EF4-FFF2-40B4-BE49-F238E27FC236}">
                    <a16:creationId xmlns:a16="http://schemas.microsoft.com/office/drawing/2014/main" id="{69ED1918-95B4-FAEA-A8DB-B3E2D066C725}"/>
                  </a:ext>
                </a:extLst>
              </p:cNvPr>
              <p:cNvGrpSpPr/>
              <p:nvPr/>
            </p:nvGrpSpPr>
            <p:grpSpPr>
              <a:xfrm>
                <a:off x="4839342" y="2068412"/>
                <a:ext cx="770300" cy="656376"/>
                <a:chOff x="678254" y="2975949"/>
                <a:chExt cx="1240325" cy="1084153"/>
              </a:xfrm>
            </p:grpSpPr>
            <p:sp>
              <p:nvSpPr>
                <p:cNvPr id="76" name="Oval 75">
                  <a:extLst>
                    <a:ext uri="{FF2B5EF4-FFF2-40B4-BE49-F238E27FC236}">
                      <a16:creationId xmlns:a16="http://schemas.microsoft.com/office/drawing/2014/main" id="{8F2C3C19-4C69-C36D-E08A-37CDF8419720}"/>
                    </a:ext>
                  </a:extLst>
                </p:cNvPr>
                <p:cNvSpPr/>
                <p:nvPr/>
              </p:nvSpPr>
              <p:spPr>
                <a:xfrm>
                  <a:off x="678254" y="2975949"/>
                  <a:ext cx="1240325" cy="1084153"/>
                </a:xfrm>
                <a:prstGeom prst="ellipse">
                  <a:avLst/>
                </a:prstGeom>
                <a:solidFill>
                  <a:schemeClr val="accent1">
                    <a:lumMod val="40000"/>
                    <a:lumOff val="60000"/>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7" name="Graphic 76" descr="Map with pin with solid fill">
                  <a:extLst>
                    <a:ext uri="{FF2B5EF4-FFF2-40B4-BE49-F238E27FC236}">
                      <a16:creationId xmlns:a16="http://schemas.microsoft.com/office/drawing/2014/main" id="{0A2793F3-51B4-A237-8CC7-45FA41EF9AB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41216" y="3048001"/>
                  <a:ext cx="914400" cy="914400"/>
                </a:xfrm>
                <a:prstGeom prst="rect">
                  <a:avLst/>
                </a:prstGeom>
              </p:spPr>
            </p:pic>
          </p:grpSp>
          <p:sp>
            <p:nvSpPr>
              <p:cNvPr id="75" name="TextBox 74">
                <a:extLst>
                  <a:ext uri="{FF2B5EF4-FFF2-40B4-BE49-F238E27FC236}">
                    <a16:creationId xmlns:a16="http://schemas.microsoft.com/office/drawing/2014/main" id="{132120BD-0052-B161-916C-FD6B761CEB9C}"/>
                  </a:ext>
                </a:extLst>
              </p:cNvPr>
              <p:cNvSpPr txBox="1"/>
              <p:nvPr/>
            </p:nvSpPr>
            <p:spPr>
              <a:xfrm>
                <a:off x="5609641" y="2204169"/>
                <a:ext cx="3332316" cy="369332"/>
              </a:xfrm>
              <a:prstGeom prst="rect">
                <a:avLst/>
              </a:prstGeom>
              <a:noFill/>
            </p:spPr>
            <p:txBody>
              <a:bodyPr wrap="square" rtlCol="0">
                <a:spAutoFit/>
              </a:bodyPr>
              <a:lstStyle/>
              <a:p>
                <a:r>
                  <a:rPr lang="en-US" dirty="0"/>
                  <a:t>NTUA – </a:t>
                </a:r>
                <a:r>
                  <a:rPr lang="en-US" dirty="0" err="1"/>
                  <a:t>Zografou</a:t>
                </a:r>
                <a:r>
                  <a:rPr lang="en-US" dirty="0"/>
                  <a:t> Campus</a:t>
                </a:r>
              </a:p>
            </p:txBody>
          </p:sp>
        </p:grpSp>
        <p:grpSp>
          <p:nvGrpSpPr>
            <p:cNvPr id="69" name="Group 68">
              <a:extLst>
                <a:ext uri="{FF2B5EF4-FFF2-40B4-BE49-F238E27FC236}">
                  <a16:creationId xmlns:a16="http://schemas.microsoft.com/office/drawing/2014/main" id="{2E1DB557-8475-BF59-B2FC-3F382F56E013}"/>
                </a:ext>
              </a:extLst>
            </p:cNvPr>
            <p:cNvGrpSpPr/>
            <p:nvPr/>
          </p:nvGrpSpPr>
          <p:grpSpPr>
            <a:xfrm>
              <a:off x="8239290" y="2060646"/>
              <a:ext cx="2729626" cy="656377"/>
              <a:chOff x="8759222" y="2112034"/>
              <a:chExt cx="2729626" cy="656377"/>
            </a:xfrm>
          </p:grpSpPr>
          <p:grpSp>
            <p:nvGrpSpPr>
              <p:cNvPr id="70" name="Group 69">
                <a:extLst>
                  <a:ext uri="{FF2B5EF4-FFF2-40B4-BE49-F238E27FC236}">
                    <a16:creationId xmlns:a16="http://schemas.microsoft.com/office/drawing/2014/main" id="{DD874335-5A47-E8D9-A9C4-AD4704B92713}"/>
                  </a:ext>
                </a:extLst>
              </p:cNvPr>
              <p:cNvGrpSpPr/>
              <p:nvPr/>
            </p:nvGrpSpPr>
            <p:grpSpPr>
              <a:xfrm>
                <a:off x="8759222" y="2112034"/>
                <a:ext cx="770300" cy="656377"/>
                <a:chOff x="6838649" y="3100812"/>
                <a:chExt cx="770300" cy="656377"/>
              </a:xfrm>
            </p:grpSpPr>
            <p:sp>
              <p:nvSpPr>
                <p:cNvPr id="72" name="Oval 71">
                  <a:extLst>
                    <a:ext uri="{FF2B5EF4-FFF2-40B4-BE49-F238E27FC236}">
                      <a16:creationId xmlns:a16="http://schemas.microsoft.com/office/drawing/2014/main" id="{ABBFA8BB-CCE8-AA66-7165-A6EA34C66EB2}"/>
                    </a:ext>
                  </a:extLst>
                </p:cNvPr>
                <p:cNvSpPr/>
                <p:nvPr/>
              </p:nvSpPr>
              <p:spPr>
                <a:xfrm>
                  <a:off x="6838649" y="3100812"/>
                  <a:ext cx="770300" cy="656376"/>
                </a:xfrm>
                <a:prstGeom prst="ellipse">
                  <a:avLst/>
                </a:prstGeom>
                <a:solidFill>
                  <a:schemeClr val="accent1">
                    <a:lumMod val="40000"/>
                    <a:lumOff val="60000"/>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Graphic 72" descr="Clock with solid fill">
                  <a:extLst>
                    <a:ext uri="{FF2B5EF4-FFF2-40B4-BE49-F238E27FC236}">
                      <a16:creationId xmlns:a16="http://schemas.microsoft.com/office/drawing/2014/main" id="{FD6CD697-5D17-1C9B-3CDE-F1C79150CCE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895609" y="3100812"/>
                  <a:ext cx="656377" cy="656377"/>
                </a:xfrm>
                <a:prstGeom prst="rect">
                  <a:avLst/>
                </a:prstGeom>
              </p:spPr>
            </p:pic>
          </p:grpSp>
          <p:sp>
            <p:nvSpPr>
              <p:cNvPr id="71" name="TextBox 70">
                <a:extLst>
                  <a:ext uri="{FF2B5EF4-FFF2-40B4-BE49-F238E27FC236}">
                    <a16:creationId xmlns:a16="http://schemas.microsoft.com/office/drawing/2014/main" id="{6D536AEC-4C19-3C8F-FCCC-CC5D3A8DEEEC}"/>
                  </a:ext>
                </a:extLst>
              </p:cNvPr>
              <p:cNvSpPr txBox="1"/>
              <p:nvPr/>
            </p:nvSpPr>
            <p:spPr>
              <a:xfrm>
                <a:off x="9529519" y="2255556"/>
                <a:ext cx="1959329" cy="369332"/>
              </a:xfrm>
              <a:prstGeom prst="rect">
                <a:avLst/>
              </a:prstGeom>
              <a:noFill/>
            </p:spPr>
            <p:txBody>
              <a:bodyPr wrap="square" rtlCol="0">
                <a:spAutoFit/>
              </a:bodyPr>
              <a:lstStyle/>
              <a:p>
                <a:r>
                  <a:rPr lang="en-US" dirty="0"/>
                  <a:t>10.30 – 19.00 EEST</a:t>
                </a:r>
              </a:p>
            </p:txBody>
          </p:sp>
        </p:grpSp>
      </p:grpSp>
      <p:grpSp>
        <p:nvGrpSpPr>
          <p:cNvPr id="83" name="Group 82">
            <a:extLst>
              <a:ext uri="{FF2B5EF4-FFF2-40B4-BE49-F238E27FC236}">
                <a16:creationId xmlns:a16="http://schemas.microsoft.com/office/drawing/2014/main" id="{1020E8D1-DA76-6942-53E1-67469261F2D5}"/>
              </a:ext>
            </a:extLst>
          </p:cNvPr>
          <p:cNvGrpSpPr/>
          <p:nvPr/>
        </p:nvGrpSpPr>
        <p:grpSpPr>
          <a:xfrm>
            <a:off x="1325691" y="1682923"/>
            <a:ext cx="9847040" cy="664142"/>
            <a:chOff x="1121876" y="2060646"/>
            <a:chExt cx="9847040" cy="664142"/>
          </a:xfrm>
        </p:grpSpPr>
        <p:grpSp>
          <p:nvGrpSpPr>
            <p:cNvPr id="84" name="Group 83">
              <a:extLst>
                <a:ext uri="{FF2B5EF4-FFF2-40B4-BE49-F238E27FC236}">
                  <a16:creationId xmlns:a16="http://schemas.microsoft.com/office/drawing/2014/main" id="{77DE94A1-5E9F-B6F1-4B43-A9DBBF05870F}"/>
                </a:ext>
              </a:extLst>
            </p:cNvPr>
            <p:cNvGrpSpPr/>
            <p:nvPr/>
          </p:nvGrpSpPr>
          <p:grpSpPr>
            <a:xfrm>
              <a:off x="1121876" y="2068412"/>
              <a:ext cx="4102616" cy="656376"/>
              <a:chOff x="1121876" y="2068412"/>
              <a:chExt cx="4102616" cy="656376"/>
            </a:xfrm>
          </p:grpSpPr>
          <p:grpSp>
            <p:nvGrpSpPr>
              <p:cNvPr id="95" name="Group 94">
                <a:extLst>
                  <a:ext uri="{FF2B5EF4-FFF2-40B4-BE49-F238E27FC236}">
                    <a16:creationId xmlns:a16="http://schemas.microsoft.com/office/drawing/2014/main" id="{A97277ED-4D85-1441-2F8B-D7A8872DFD6D}"/>
                  </a:ext>
                </a:extLst>
              </p:cNvPr>
              <p:cNvGrpSpPr/>
              <p:nvPr/>
            </p:nvGrpSpPr>
            <p:grpSpPr>
              <a:xfrm>
                <a:off x="1121876" y="2068412"/>
                <a:ext cx="770300" cy="656376"/>
                <a:chOff x="678255" y="1528903"/>
                <a:chExt cx="1240325" cy="1084153"/>
              </a:xfrm>
            </p:grpSpPr>
            <p:sp>
              <p:nvSpPr>
                <p:cNvPr id="97" name="Oval 96">
                  <a:extLst>
                    <a:ext uri="{FF2B5EF4-FFF2-40B4-BE49-F238E27FC236}">
                      <a16:creationId xmlns:a16="http://schemas.microsoft.com/office/drawing/2014/main" id="{B53A3CA0-F1F4-950F-EBCB-4BB83F788063}"/>
                    </a:ext>
                  </a:extLst>
                </p:cNvPr>
                <p:cNvSpPr/>
                <p:nvPr/>
              </p:nvSpPr>
              <p:spPr>
                <a:xfrm>
                  <a:off x="678255" y="1528903"/>
                  <a:ext cx="1240325" cy="1084153"/>
                </a:xfrm>
                <a:prstGeom prst="ellipse">
                  <a:avLst/>
                </a:prstGeom>
                <a:solidFill>
                  <a:schemeClr val="accent1">
                    <a:lumMod val="40000"/>
                    <a:lumOff val="60000"/>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8" name="Graphic 97" descr="Daily calendar with solid fill">
                  <a:extLst>
                    <a:ext uri="{FF2B5EF4-FFF2-40B4-BE49-F238E27FC236}">
                      <a16:creationId xmlns:a16="http://schemas.microsoft.com/office/drawing/2014/main" id="{3FD405E9-E4CC-3C89-AE09-0DDE67AFB6E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41218" y="1613780"/>
                  <a:ext cx="914400" cy="914400"/>
                </a:xfrm>
                <a:prstGeom prst="rect">
                  <a:avLst/>
                </a:prstGeom>
              </p:spPr>
            </p:pic>
          </p:grpSp>
          <p:sp>
            <p:nvSpPr>
              <p:cNvPr id="96" name="TextBox 95">
                <a:extLst>
                  <a:ext uri="{FF2B5EF4-FFF2-40B4-BE49-F238E27FC236}">
                    <a16:creationId xmlns:a16="http://schemas.microsoft.com/office/drawing/2014/main" id="{5ED9732F-89DC-308B-DFD6-D576F3817899}"/>
                  </a:ext>
                </a:extLst>
              </p:cNvPr>
              <p:cNvSpPr txBox="1"/>
              <p:nvPr/>
            </p:nvSpPr>
            <p:spPr>
              <a:xfrm>
                <a:off x="1892176" y="2211934"/>
                <a:ext cx="3332316" cy="369332"/>
              </a:xfrm>
              <a:prstGeom prst="rect">
                <a:avLst/>
              </a:prstGeom>
              <a:noFill/>
            </p:spPr>
            <p:txBody>
              <a:bodyPr wrap="square" rtlCol="0">
                <a:spAutoFit/>
              </a:bodyPr>
              <a:lstStyle/>
              <a:p>
                <a:r>
                  <a:rPr lang="en-US" dirty="0"/>
                  <a:t>Friday, June 23</a:t>
                </a:r>
                <a:r>
                  <a:rPr lang="en-US" baseline="30000" dirty="0"/>
                  <a:t>rd</a:t>
                </a:r>
                <a:r>
                  <a:rPr lang="en-US" dirty="0"/>
                  <a:t> 2023</a:t>
                </a:r>
              </a:p>
            </p:txBody>
          </p:sp>
        </p:grpSp>
        <p:grpSp>
          <p:nvGrpSpPr>
            <p:cNvPr id="85" name="Group 84">
              <a:extLst>
                <a:ext uri="{FF2B5EF4-FFF2-40B4-BE49-F238E27FC236}">
                  <a16:creationId xmlns:a16="http://schemas.microsoft.com/office/drawing/2014/main" id="{9B59105A-9AD7-B489-05A7-05DB9B537192}"/>
                </a:ext>
              </a:extLst>
            </p:cNvPr>
            <p:cNvGrpSpPr/>
            <p:nvPr/>
          </p:nvGrpSpPr>
          <p:grpSpPr>
            <a:xfrm>
              <a:off x="4586968" y="2068412"/>
              <a:ext cx="4102615" cy="656376"/>
              <a:chOff x="4839342" y="2068412"/>
              <a:chExt cx="4102615" cy="656376"/>
            </a:xfrm>
          </p:grpSpPr>
          <p:grpSp>
            <p:nvGrpSpPr>
              <p:cNvPr id="91" name="Group 90">
                <a:extLst>
                  <a:ext uri="{FF2B5EF4-FFF2-40B4-BE49-F238E27FC236}">
                    <a16:creationId xmlns:a16="http://schemas.microsoft.com/office/drawing/2014/main" id="{17220375-BCF6-0712-D4D2-77ECD5F30088}"/>
                  </a:ext>
                </a:extLst>
              </p:cNvPr>
              <p:cNvGrpSpPr/>
              <p:nvPr/>
            </p:nvGrpSpPr>
            <p:grpSpPr>
              <a:xfrm>
                <a:off x="4839342" y="2068412"/>
                <a:ext cx="770300" cy="656376"/>
                <a:chOff x="678254" y="2975949"/>
                <a:chExt cx="1240325" cy="1084153"/>
              </a:xfrm>
            </p:grpSpPr>
            <p:sp>
              <p:nvSpPr>
                <p:cNvPr id="93" name="Oval 92">
                  <a:extLst>
                    <a:ext uri="{FF2B5EF4-FFF2-40B4-BE49-F238E27FC236}">
                      <a16:creationId xmlns:a16="http://schemas.microsoft.com/office/drawing/2014/main" id="{5E7FAE77-5761-B11E-798A-7CCF0FCA11D7}"/>
                    </a:ext>
                  </a:extLst>
                </p:cNvPr>
                <p:cNvSpPr/>
                <p:nvPr/>
              </p:nvSpPr>
              <p:spPr>
                <a:xfrm>
                  <a:off x="678254" y="2975949"/>
                  <a:ext cx="1240325" cy="1084153"/>
                </a:xfrm>
                <a:prstGeom prst="ellipse">
                  <a:avLst/>
                </a:prstGeom>
                <a:solidFill>
                  <a:schemeClr val="accent1">
                    <a:lumMod val="40000"/>
                    <a:lumOff val="60000"/>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4" name="Graphic 93" descr="Map with pin with solid fill">
                  <a:extLst>
                    <a:ext uri="{FF2B5EF4-FFF2-40B4-BE49-F238E27FC236}">
                      <a16:creationId xmlns:a16="http://schemas.microsoft.com/office/drawing/2014/main" id="{E66248BB-752F-B32B-345F-6BB15C1D17D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41216" y="3048001"/>
                  <a:ext cx="914400" cy="914400"/>
                </a:xfrm>
                <a:prstGeom prst="rect">
                  <a:avLst/>
                </a:prstGeom>
              </p:spPr>
            </p:pic>
          </p:grpSp>
          <p:sp>
            <p:nvSpPr>
              <p:cNvPr id="92" name="TextBox 91">
                <a:extLst>
                  <a:ext uri="{FF2B5EF4-FFF2-40B4-BE49-F238E27FC236}">
                    <a16:creationId xmlns:a16="http://schemas.microsoft.com/office/drawing/2014/main" id="{3B95E1CC-4CBA-137B-5211-B61C02EF1E50}"/>
                  </a:ext>
                </a:extLst>
              </p:cNvPr>
              <p:cNvSpPr txBox="1"/>
              <p:nvPr/>
            </p:nvSpPr>
            <p:spPr>
              <a:xfrm>
                <a:off x="5609641" y="2204169"/>
                <a:ext cx="3332316" cy="369332"/>
              </a:xfrm>
              <a:prstGeom prst="rect">
                <a:avLst/>
              </a:prstGeom>
              <a:noFill/>
            </p:spPr>
            <p:txBody>
              <a:bodyPr wrap="square" rtlCol="0">
                <a:spAutoFit/>
              </a:bodyPr>
              <a:lstStyle/>
              <a:p>
                <a:r>
                  <a:rPr lang="en-US" dirty="0"/>
                  <a:t>NTUA – </a:t>
                </a:r>
                <a:r>
                  <a:rPr lang="en-US" dirty="0" err="1"/>
                  <a:t>Zografou</a:t>
                </a:r>
                <a:r>
                  <a:rPr lang="en-US" dirty="0"/>
                  <a:t> Campus</a:t>
                </a:r>
              </a:p>
            </p:txBody>
          </p:sp>
        </p:grpSp>
        <p:grpSp>
          <p:nvGrpSpPr>
            <p:cNvPr id="86" name="Group 85">
              <a:extLst>
                <a:ext uri="{FF2B5EF4-FFF2-40B4-BE49-F238E27FC236}">
                  <a16:creationId xmlns:a16="http://schemas.microsoft.com/office/drawing/2014/main" id="{7F6856D6-01F4-8965-BB02-4F28774AA60F}"/>
                </a:ext>
              </a:extLst>
            </p:cNvPr>
            <p:cNvGrpSpPr/>
            <p:nvPr/>
          </p:nvGrpSpPr>
          <p:grpSpPr>
            <a:xfrm>
              <a:off x="8239290" y="2060646"/>
              <a:ext cx="2729626" cy="656377"/>
              <a:chOff x="8759222" y="2112034"/>
              <a:chExt cx="2729626" cy="656377"/>
            </a:xfrm>
          </p:grpSpPr>
          <p:grpSp>
            <p:nvGrpSpPr>
              <p:cNvPr id="87" name="Group 86">
                <a:extLst>
                  <a:ext uri="{FF2B5EF4-FFF2-40B4-BE49-F238E27FC236}">
                    <a16:creationId xmlns:a16="http://schemas.microsoft.com/office/drawing/2014/main" id="{3DDFBC67-99ED-EFC4-B8CA-D715606CBED1}"/>
                  </a:ext>
                </a:extLst>
              </p:cNvPr>
              <p:cNvGrpSpPr/>
              <p:nvPr/>
            </p:nvGrpSpPr>
            <p:grpSpPr>
              <a:xfrm>
                <a:off x="8759222" y="2112034"/>
                <a:ext cx="770300" cy="656377"/>
                <a:chOff x="6838649" y="3100812"/>
                <a:chExt cx="770300" cy="656377"/>
              </a:xfrm>
            </p:grpSpPr>
            <p:sp>
              <p:nvSpPr>
                <p:cNvPr id="89" name="Oval 88">
                  <a:extLst>
                    <a:ext uri="{FF2B5EF4-FFF2-40B4-BE49-F238E27FC236}">
                      <a16:creationId xmlns:a16="http://schemas.microsoft.com/office/drawing/2014/main" id="{E095A4EF-E591-1C10-8A68-2FBF19C4B89C}"/>
                    </a:ext>
                  </a:extLst>
                </p:cNvPr>
                <p:cNvSpPr/>
                <p:nvPr/>
              </p:nvSpPr>
              <p:spPr>
                <a:xfrm>
                  <a:off x="6838649" y="3100812"/>
                  <a:ext cx="770300" cy="656376"/>
                </a:xfrm>
                <a:prstGeom prst="ellipse">
                  <a:avLst/>
                </a:prstGeom>
                <a:solidFill>
                  <a:schemeClr val="accent1">
                    <a:lumMod val="40000"/>
                    <a:lumOff val="60000"/>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0" name="Graphic 89" descr="Clock with solid fill">
                  <a:extLst>
                    <a:ext uri="{FF2B5EF4-FFF2-40B4-BE49-F238E27FC236}">
                      <a16:creationId xmlns:a16="http://schemas.microsoft.com/office/drawing/2014/main" id="{20C67071-25E9-4B90-0DFF-F9D510F92C8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895609" y="3100812"/>
                  <a:ext cx="656377" cy="656377"/>
                </a:xfrm>
                <a:prstGeom prst="rect">
                  <a:avLst/>
                </a:prstGeom>
              </p:spPr>
            </p:pic>
          </p:grpSp>
          <p:sp>
            <p:nvSpPr>
              <p:cNvPr id="88" name="TextBox 87">
                <a:extLst>
                  <a:ext uri="{FF2B5EF4-FFF2-40B4-BE49-F238E27FC236}">
                    <a16:creationId xmlns:a16="http://schemas.microsoft.com/office/drawing/2014/main" id="{19A6F7E7-5628-CE35-EF8B-18DF82A43CEF}"/>
                  </a:ext>
                </a:extLst>
              </p:cNvPr>
              <p:cNvSpPr txBox="1"/>
              <p:nvPr/>
            </p:nvSpPr>
            <p:spPr>
              <a:xfrm>
                <a:off x="9529519" y="2255556"/>
                <a:ext cx="1959329" cy="369332"/>
              </a:xfrm>
              <a:prstGeom prst="rect">
                <a:avLst/>
              </a:prstGeom>
              <a:noFill/>
            </p:spPr>
            <p:txBody>
              <a:bodyPr wrap="square" rtlCol="0">
                <a:spAutoFit/>
              </a:bodyPr>
              <a:lstStyle/>
              <a:p>
                <a:r>
                  <a:rPr lang="en-US" dirty="0"/>
                  <a:t>10.00 – 17.00 EEST</a:t>
                </a:r>
              </a:p>
            </p:txBody>
          </p:sp>
        </p:grpSp>
      </p:grpSp>
      <p:grpSp>
        <p:nvGrpSpPr>
          <p:cNvPr id="103" name="Group 102">
            <a:extLst>
              <a:ext uri="{FF2B5EF4-FFF2-40B4-BE49-F238E27FC236}">
                <a16:creationId xmlns:a16="http://schemas.microsoft.com/office/drawing/2014/main" id="{A9D624A5-1FA6-FD3F-91FE-5777A51DA813}"/>
              </a:ext>
            </a:extLst>
          </p:cNvPr>
          <p:cNvGrpSpPr/>
          <p:nvPr/>
        </p:nvGrpSpPr>
        <p:grpSpPr>
          <a:xfrm>
            <a:off x="1325691" y="3447794"/>
            <a:ext cx="10353279" cy="685622"/>
            <a:chOff x="1325691" y="3447794"/>
            <a:chExt cx="10353279" cy="685622"/>
          </a:xfrm>
        </p:grpSpPr>
        <p:grpSp>
          <p:nvGrpSpPr>
            <p:cNvPr id="49" name="Group 48">
              <a:extLst>
                <a:ext uri="{FF2B5EF4-FFF2-40B4-BE49-F238E27FC236}">
                  <a16:creationId xmlns:a16="http://schemas.microsoft.com/office/drawing/2014/main" id="{F9C4250F-66BB-6226-5D8A-FD5DCB9BEFE9}"/>
                </a:ext>
              </a:extLst>
            </p:cNvPr>
            <p:cNvGrpSpPr/>
            <p:nvPr/>
          </p:nvGrpSpPr>
          <p:grpSpPr>
            <a:xfrm>
              <a:off x="1325691" y="3447794"/>
              <a:ext cx="4102616" cy="656376"/>
              <a:chOff x="1121876" y="2068412"/>
              <a:chExt cx="4102616" cy="656376"/>
            </a:xfrm>
          </p:grpSpPr>
          <p:grpSp>
            <p:nvGrpSpPr>
              <p:cNvPr id="60" name="Group 59">
                <a:extLst>
                  <a:ext uri="{FF2B5EF4-FFF2-40B4-BE49-F238E27FC236}">
                    <a16:creationId xmlns:a16="http://schemas.microsoft.com/office/drawing/2014/main" id="{3365ED10-BDD9-79C1-5C9A-B44CBC530FD0}"/>
                  </a:ext>
                </a:extLst>
              </p:cNvPr>
              <p:cNvGrpSpPr/>
              <p:nvPr/>
            </p:nvGrpSpPr>
            <p:grpSpPr>
              <a:xfrm>
                <a:off x="1121876" y="2068412"/>
                <a:ext cx="770300" cy="656376"/>
                <a:chOff x="678255" y="1528903"/>
                <a:chExt cx="1240325" cy="1084153"/>
              </a:xfrm>
            </p:grpSpPr>
            <p:sp>
              <p:nvSpPr>
                <p:cNvPr id="62" name="Oval 61">
                  <a:extLst>
                    <a:ext uri="{FF2B5EF4-FFF2-40B4-BE49-F238E27FC236}">
                      <a16:creationId xmlns:a16="http://schemas.microsoft.com/office/drawing/2014/main" id="{6B67F888-2002-5205-52D1-BAF1D228C985}"/>
                    </a:ext>
                  </a:extLst>
                </p:cNvPr>
                <p:cNvSpPr/>
                <p:nvPr/>
              </p:nvSpPr>
              <p:spPr>
                <a:xfrm>
                  <a:off x="678255" y="1528903"/>
                  <a:ext cx="1240325" cy="1084153"/>
                </a:xfrm>
                <a:prstGeom prst="ellipse">
                  <a:avLst/>
                </a:prstGeom>
                <a:solidFill>
                  <a:schemeClr val="accent1">
                    <a:lumMod val="40000"/>
                    <a:lumOff val="60000"/>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3" name="Graphic 62" descr="Daily calendar with solid fill">
                  <a:extLst>
                    <a:ext uri="{FF2B5EF4-FFF2-40B4-BE49-F238E27FC236}">
                      <a16:creationId xmlns:a16="http://schemas.microsoft.com/office/drawing/2014/main" id="{63AECB3F-9394-4633-F1A1-9BCE2F03B63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41218" y="1613780"/>
                  <a:ext cx="914400" cy="914400"/>
                </a:xfrm>
                <a:prstGeom prst="rect">
                  <a:avLst/>
                </a:prstGeom>
              </p:spPr>
            </p:pic>
          </p:grpSp>
          <p:sp>
            <p:nvSpPr>
              <p:cNvPr id="61" name="TextBox 60">
                <a:extLst>
                  <a:ext uri="{FF2B5EF4-FFF2-40B4-BE49-F238E27FC236}">
                    <a16:creationId xmlns:a16="http://schemas.microsoft.com/office/drawing/2014/main" id="{3DE346D1-DC90-FCF0-F3ED-68240DCB1148}"/>
                  </a:ext>
                </a:extLst>
              </p:cNvPr>
              <p:cNvSpPr txBox="1"/>
              <p:nvPr/>
            </p:nvSpPr>
            <p:spPr>
              <a:xfrm>
                <a:off x="1892176" y="2211934"/>
                <a:ext cx="3332316" cy="369332"/>
              </a:xfrm>
              <a:prstGeom prst="rect">
                <a:avLst/>
              </a:prstGeom>
              <a:noFill/>
            </p:spPr>
            <p:txBody>
              <a:bodyPr wrap="square" rtlCol="0">
                <a:spAutoFit/>
              </a:bodyPr>
              <a:lstStyle/>
              <a:p>
                <a:r>
                  <a:rPr lang="en-US" dirty="0"/>
                  <a:t>Sunday, June 25</a:t>
                </a:r>
                <a:r>
                  <a:rPr lang="en-US" baseline="30000" dirty="0"/>
                  <a:t>th</a:t>
                </a:r>
                <a:r>
                  <a:rPr lang="en-US" dirty="0"/>
                  <a:t> 2023</a:t>
                </a:r>
              </a:p>
            </p:txBody>
          </p:sp>
        </p:grpSp>
        <p:grpSp>
          <p:nvGrpSpPr>
            <p:cNvPr id="102" name="Group 101">
              <a:extLst>
                <a:ext uri="{FF2B5EF4-FFF2-40B4-BE49-F238E27FC236}">
                  <a16:creationId xmlns:a16="http://schemas.microsoft.com/office/drawing/2014/main" id="{BF036DB0-55DA-0E0D-5B76-79D542FE28E3}"/>
                </a:ext>
              </a:extLst>
            </p:cNvPr>
            <p:cNvGrpSpPr/>
            <p:nvPr/>
          </p:nvGrpSpPr>
          <p:grpSpPr>
            <a:xfrm>
              <a:off x="4790783" y="3447794"/>
              <a:ext cx="6888187" cy="685622"/>
              <a:chOff x="4790783" y="3447794"/>
              <a:chExt cx="6888187" cy="685622"/>
            </a:xfrm>
          </p:grpSpPr>
          <p:grpSp>
            <p:nvGrpSpPr>
              <p:cNvPr id="50" name="Group 49">
                <a:extLst>
                  <a:ext uri="{FF2B5EF4-FFF2-40B4-BE49-F238E27FC236}">
                    <a16:creationId xmlns:a16="http://schemas.microsoft.com/office/drawing/2014/main" id="{1409F08C-3258-C470-727B-E91694A97F6B}"/>
                  </a:ext>
                </a:extLst>
              </p:cNvPr>
              <p:cNvGrpSpPr/>
              <p:nvPr/>
            </p:nvGrpSpPr>
            <p:grpSpPr>
              <a:xfrm>
                <a:off x="4790783" y="3447794"/>
                <a:ext cx="6888187" cy="685622"/>
                <a:chOff x="4839342" y="2068412"/>
                <a:chExt cx="6888187" cy="685622"/>
              </a:xfrm>
            </p:grpSpPr>
            <p:sp>
              <p:nvSpPr>
                <p:cNvPr id="58" name="Oval 57">
                  <a:extLst>
                    <a:ext uri="{FF2B5EF4-FFF2-40B4-BE49-F238E27FC236}">
                      <a16:creationId xmlns:a16="http://schemas.microsoft.com/office/drawing/2014/main" id="{88DCDCB6-213A-C09D-7065-9AFCF799C014}"/>
                    </a:ext>
                  </a:extLst>
                </p:cNvPr>
                <p:cNvSpPr/>
                <p:nvPr/>
              </p:nvSpPr>
              <p:spPr>
                <a:xfrm>
                  <a:off x="4839342" y="2068412"/>
                  <a:ext cx="770300" cy="656376"/>
                </a:xfrm>
                <a:prstGeom prst="ellipse">
                  <a:avLst/>
                </a:prstGeom>
                <a:solidFill>
                  <a:schemeClr val="accent1">
                    <a:lumMod val="40000"/>
                    <a:lumOff val="60000"/>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041636BF-55E2-8E64-5D64-0C5ECF124C18}"/>
                    </a:ext>
                  </a:extLst>
                </p:cNvPr>
                <p:cNvSpPr txBox="1"/>
                <p:nvPr/>
              </p:nvSpPr>
              <p:spPr>
                <a:xfrm>
                  <a:off x="5609641" y="2107703"/>
                  <a:ext cx="6117888" cy="646331"/>
                </a:xfrm>
                <a:prstGeom prst="rect">
                  <a:avLst/>
                </a:prstGeom>
                <a:noFill/>
              </p:spPr>
              <p:txBody>
                <a:bodyPr wrap="square" rtlCol="0">
                  <a:spAutoFit/>
                </a:bodyPr>
                <a:lstStyle/>
                <a:p>
                  <a:r>
                    <a:rPr lang="en-US" dirty="0"/>
                    <a:t>Students group meetings |NTUA campuses and facilities closed due to general elections in Greece</a:t>
                  </a:r>
                </a:p>
              </p:txBody>
            </p:sp>
          </p:grpSp>
          <p:pic>
            <p:nvPicPr>
              <p:cNvPr id="101" name="Graphic 100" descr="Group brainstorm with solid fill">
                <a:extLst>
                  <a:ext uri="{FF2B5EF4-FFF2-40B4-BE49-F238E27FC236}">
                    <a16:creationId xmlns:a16="http://schemas.microsoft.com/office/drawing/2014/main" id="{06149081-2ECB-4F38-BC23-CA463987A86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891990" y="3455567"/>
                <a:ext cx="591372" cy="591372"/>
              </a:xfrm>
              <a:prstGeom prst="rect">
                <a:avLst/>
              </a:prstGeom>
            </p:spPr>
          </p:pic>
        </p:grpSp>
      </p:grpSp>
      <mc:AlternateContent xmlns:mc="http://schemas.openxmlformats.org/markup-compatibility/2006" xmlns:p14="http://schemas.microsoft.com/office/powerpoint/2010/main">
        <mc:Choice Requires="p14">
          <p:contentPart p14:bwMode="auto" r:id="rId10">
            <p14:nvContentPartPr>
              <p14:cNvPr id="4" name="Ink 3">
                <a:extLst>
                  <a:ext uri="{FF2B5EF4-FFF2-40B4-BE49-F238E27FC236}">
                    <a16:creationId xmlns:a16="http://schemas.microsoft.com/office/drawing/2014/main" id="{A19DBF04-625F-5D2D-D5E4-66E91E0787A7}"/>
                  </a:ext>
                </a:extLst>
              </p14:cNvPr>
              <p14:cNvContentPartPr/>
              <p14:nvPr/>
            </p14:nvContentPartPr>
            <p14:xfrm>
              <a:off x="7203320" y="1493600"/>
              <a:ext cx="360" cy="360"/>
            </p14:xfrm>
          </p:contentPart>
        </mc:Choice>
        <mc:Fallback xmlns="">
          <p:pic>
            <p:nvPicPr>
              <p:cNvPr id="4" name="Ink 3">
                <a:extLst>
                  <a:ext uri="{FF2B5EF4-FFF2-40B4-BE49-F238E27FC236}">
                    <a16:creationId xmlns:a16="http://schemas.microsoft.com/office/drawing/2014/main" id="{A19DBF04-625F-5D2D-D5E4-66E91E0787A7}"/>
                  </a:ext>
                </a:extLst>
              </p:cNvPr>
              <p:cNvPicPr/>
              <p:nvPr/>
            </p:nvPicPr>
            <p:blipFill>
              <a:blip r:embed="rId11"/>
              <a:stretch>
                <a:fillRect/>
              </a:stretch>
            </p:blipFill>
            <p:spPr>
              <a:xfrm>
                <a:off x="7194320" y="148460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5" name="Ink 4">
                <a:extLst>
                  <a:ext uri="{FF2B5EF4-FFF2-40B4-BE49-F238E27FC236}">
                    <a16:creationId xmlns:a16="http://schemas.microsoft.com/office/drawing/2014/main" id="{99E7C729-E121-33E1-D107-C9DB28D61A47}"/>
                  </a:ext>
                </a:extLst>
              </p14:cNvPr>
              <p14:cNvContentPartPr/>
              <p14:nvPr/>
            </p14:nvContentPartPr>
            <p14:xfrm>
              <a:off x="1218680" y="1361480"/>
              <a:ext cx="51480" cy="28440"/>
            </p14:xfrm>
          </p:contentPart>
        </mc:Choice>
        <mc:Fallback xmlns="">
          <p:pic>
            <p:nvPicPr>
              <p:cNvPr id="5" name="Ink 4">
                <a:extLst>
                  <a:ext uri="{FF2B5EF4-FFF2-40B4-BE49-F238E27FC236}">
                    <a16:creationId xmlns:a16="http://schemas.microsoft.com/office/drawing/2014/main" id="{99E7C729-E121-33E1-D107-C9DB28D61A47}"/>
                  </a:ext>
                </a:extLst>
              </p:cNvPr>
              <p:cNvPicPr/>
              <p:nvPr/>
            </p:nvPicPr>
            <p:blipFill>
              <a:blip r:embed="rId13"/>
              <a:stretch>
                <a:fillRect/>
              </a:stretch>
            </p:blipFill>
            <p:spPr>
              <a:xfrm>
                <a:off x="1209680" y="1352840"/>
                <a:ext cx="69120" cy="46080"/>
              </a:xfrm>
              <a:prstGeom prst="rect">
                <a:avLst/>
              </a:prstGeom>
            </p:spPr>
          </p:pic>
        </mc:Fallback>
      </mc:AlternateContent>
      <p:sp>
        <p:nvSpPr>
          <p:cNvPr id="8" name="Oval 7">
            <a:extLst>
              <a:ext uri="{FF2B5EF4-FFF2-40B4-BE49-F238E27FC236}">
                <a16:creationId xmlns:a16="http://schemas.microsoft.com/office/drawing/2014/main" id="{75254E3F-82C6-52CF-8C59-1F2E93497A96}"/>
              </a:ext>
            </a:extLst>
          </p:cNvPr>
          <p:cNvSpPr/>
          <p:nvPr/>
        </p:nvSpPr>
        <p:spPr>
          <a:xfrm>
            <a:off x="821270" y="1552798"/>
            <a:ext cx="10549459" cy="966670"/>
          </a:xfrm>
          <a:prstGeom prst="ellipse">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834672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25965-4788-C331-C33F-093E583DEAB4}"/>
              </a:ext>
            </a:extLst>
          </p:cNvPr>
          <p:cNvSpPr>
            <a:spLocks noGrp="1"/>
          </p:cNvSpPr>
          <p:nvPr>
            <p:ph type="title"/>
          </p:nvPr>
        </p:nvSpPr>
        <p:spPr>
          <a:xfrm>
            <a:off x="882822" y="670400"/>
            <a:ext cx="10826578" cy="916331"/>
          </a:xfrm>
        </p:spPr>
        <p:txBody>
          <a:bodyPr/>
          <a:lstStyle/>
          <a:p>
            <a:r>
              <a:rPr lang="en-US" dirty="0"/>
              <a:t>ACTION 2 – AGENDA | ONSITE WORKSHOPS | ATHENS NTUA, cont.</a:t>
            </a:r>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A19DBF04-625F-5D2D-D5E4-66E91E0787A7}"/>
                  </a:ext>
                </a:extLst>
              </p14:cNvPr>
              <p14:cNvContentPartPr/>
              <p14:nvPr/>
            </p14:nvContentPartPr>
            <p14:xfrm>
              <a:off x="7203320" y="1493600"/>
              <a:ext cx="360" cy="360"/>
            </p14:xfrm>
          </p:contentPart>
        </mc:Choice>
        <mc:Fallback xmlns="">
          <p:pic>
            <p:nvPicPr>
              <p:cNvPr id="4" name="Ink 3">
                <a:extLst>
                  <a:ext uri="{FF2B5EF4-FFF2-40B4-BE49-F238E27FC236}">
                    <a16:creationId xmlns:a16="http://schemas.microsoft.com/office/drawing/2014/main" id="{A19DBF04-625F-5D2D-D5E4-66E91E0787A7}"/>
                  </a:ext>
                </a:extLst>
              </p:cNvPr>
              <p:cNvPicPr/>
              <p:nvPr/>
            </p:nvPicPr>
            <p:blipFill>
              <a:blip r:embed="rId3"/>
              <a:stretch>
                <a:fillRect/>
              </a:stretch>
            </p:blipFill>
            <p:spPr>
              <a:xfrm>
                <a:off x="7194320" y="148460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5" name="Ink 4">
                <a:extLst>
                  <a:ext uri="{FF2B5EF4-FFF2-40B4-BE49-F238E27FC236}">
                    <a16:creationId xmlns:a16="http://schemas.microsoft.com/office/drawing/2014/main" id="{99E7C729-E121-33E1-D107-C9DB28D61A47}"/>
                  </a:ext>
                </a:extLst>
              </p14:cNvPr>
              <p14:cNvContentPartPr/>
              <p14:nvPr/>
            </p14:nvContentPartPr>
            <p14:xfrm>
              <a:off x="1218680" y="1361480"/>
              <a:ext cx="51480" cy="28440"/>
            </p14:xfrm>
          </p:contentPart>
        </mc:Choice>
        <mc:Fallback xmlns="">
          <p:pic>
            <p:nvPicPr>
              <p:cNvPr id="5" name="Ink 4">
                <a:extLst>
                  <a:ext uri="{FF2B5EF4-FFF2-40B4-BE49-F238E27FC236}">
                    <a16:creationId xmlns:a16="http://schemas.microsoft.com/office/drawing/2014/main" id="{99E7C729-E121-33E1-D107-C9DB28D61A47}"/>
                  </a:ext>
                </a:extLst>
              </p:cNvPr>
              <p:cNvPicPr/>
              <p:nvPr/>
            </p:nvPicPr>
            <p:blipFill>
              <a:blip r:embed="rId5"/>
              <a:stretch>
                <a:fillRect/>
              </a:stretch>
            </p:blipFill>
            <p:spPr>
              <a:xfrm>
                <a:off x="1209680" y="1352840"/>
                <a:ext cx="69120" cy="46080"/>
              </a:xfrm>
              <a:prstGeom prst="rect">
                <a:avLst/>
              </a:prstGeom>
            </p:spPr>
          </p:pic>
        </mc:Fallback>
      </mc:AlternateContent>
      <p:graphicFrame>
        <p:nvGraphicFramePr>
          <p:cNvPr id="3" name="Table 2">
            <a:extLst>
              <a:ext uri="{FF2B5EF4-FFF2-40B4-BE49-F238E27FC236}">
                <a16:creationId xmlns:a16="http://schemas.microsoft.com/office/drawing/2014/main" id="{21A9977D-6A2E-19E2-5ACE-2CE33AACD1A7}"/>
              </a:ext>
            </a:extLst>
          </p:cNvPr>
          <p:cNvGraphicFramePr>
            <a:graphicFrameLocks noGrp="1"/>
          </p:cNvGraphicFramePr>
          <p:nvPr>
            <p:extLst>
              <p:ext uri="{D42A27DB-BD31-4B8C-83A1-F6EECF244321}">
                <p14:modId xmlns:p14="http://schemas.microsoft.com/office/powerpoint/2010/main" val="2330647139"/>
              </p:ext>
            </p:extLst>
          </p:nvPr>
        </p:nvGraphicFramePr>
        <p:xfrm>
          <a:off x="682625" y="1375700"/>
          <a:ext cx="10826750" cy="4653280"/>
        </p:xfrm>
        <a:graphic>
          <a:graphicData uri="http://schemas.openxmlformats.org/drawingml/2006/table">
            <a:tbl>
              <a:tblPr firstRow="1" firstCol="1" bandRow="1"/>
              <a:tblGrid>
                <a:gridCol w="1740941">
                  <a:extLst>
                    <a:ext uri="{9D8B030D-6E8A-4147-A177-3AD203B41FA5}">
                      <a16:colId xmlns:a16="http://schemas.microsoft.com/office/drawing/2014/main" val="3027975854"/>
                    </a:ext>
                  </a:extLst>
                </a:gridCol>
                <a:gridCol w="5590934">
                  <a:extLst>
                    <a:ext uri="{9D8B030D-6E8A-4147-A177-3AD203B41FA5}">
                      <a16:colId xmlns:a16="http://schemas.microsoft.com/office/drawing/2014/main" val="3604083123"/>
                    </a:ext>
                  </a:extLst>
                </a:gridCol>
                <a:gridCol w="3494875">
                  <a:extLst>
                    <a:ext uri="{9D8B030D-6E8A-4147-A177-3AD203B41FA5}">
                      <a16:colId xmlns:a16="http://schemas.microsoft.com/office/drawing/2014/main" val="3508031729"/>
                    </a:ext>
                  </a:extLst>
                </a:gridCol>
              </a:tblGrid>
              <a:tr h="274320">
                <a:tc gridSpan="3">
                  <a:txBody>
                    <a:bodyPr/>
                    <a:lstStyle/>
                    <a:p>
                      <a:pPr algn="ctr">
                        <a:lnSpc>
                          <a:spcPct val="100000"/>
                        </a:lnSpc>
                        <a:spcAft>
                          <a:spcPts val="800"/>
                        </a:spcAft>
                      </a:pPr>
                      <a:r>
                        <a:rPr lang="en-US" sz="16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JUNE 23</a:t>
                      </a:r>
                      <a:r>
                        <a:rPr lang="en-US" sz="1600" b="1" kern="100" baseline="30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rd</a:t>
                      </a:r>
                      <a:r>
                        <a:rPr lang="en-US" sz="16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2023 </a:t>
                      </a:r>
                      <a:r>
                        <a:rPr lang="en-US" sz="1600" b="1"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t>
                      </a:r>
                      <a:r>
                        <a:rPr lang="en-US" sz="16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10.00 -17.00 (EEST)</a:t>
                      </a:r>
                      <a:endParaRPr lang="en-GB" sz="16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19439349"/>
                  </a:ext>
                </a:extLst>
              </a:tr>
              <a:tr h="274320">
                <a:tc>
                  <a:txBody>
                    <a:bodyPr/>
                    <a:lstStyle/>
                    <a:p>
                      <a:pPr algn="ctr">
                        <a:lnSpc>
                          <a:spcPct val="100000"/>
                        </a:lnSpc>
                        <a:spcAft>
                          <a:spcPts val="800"/>
                        </a:spcAft>
                      </a:pPr>
                      <a:r>
                        <a:rPr lang="en-US" sz="160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10:00</a:t>
                      </a:r>
                      <a:endParaRPr lang="en-GB" sz="160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00000"/>
                        </a:lnSpc>
                        <a:spcAft>
                          <a:spcPts val="800"/>
                        </a:spcAft>
                      </a:pPr>
                      <a:r>
                        <a:rPr lang="en-US" sz="16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Meeting point at </a:t>
                      </a:r>
                      <a:r>
                        <a:rPr lang="en-US" sz="1600" kern="1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Zografou</a:t>
                      </a:r>
                      <a:r>
                        <a:rPr lang="en-US" sz="16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Campus</a:t>
                      </a:r>
                      <a:br>
                        <a:rPr lang="en-US" sz="16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r>
                        <a:rPr lang="en-US" sz="16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School of Rural, Surveying and Geoinformatics Engineering (SRSGE), “</a:t>
                      </a:r>
                      <a:r>
                        <a:rPr lang="en-US" sz="16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Vei” Building</a:t>
                      </a:r>
                      <a:endParaRPr lang="en-GB" sz="16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00000"/>
                        </a:lnSpc>
                        <a:spcAft>
                          <a:spcPts val="800"/>
                        </a:spcAft>
                      </a:pPr>
                      <a:r>
                        <a:rPr lang="en-US" sz="16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PIN</a:t>
                      </a:r>
                      <a:r>
                        <a:rPr lang="en-US" sz="16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37.97554978425205, 23.779725735365506</a:t>
                      </a:r>
                      <a:endParaRPr lang="en-GB" sz="16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1907769699"/>
                  </a:ext>
                </a:extLst>
              </a:tr>
              <a:tr h="0">
                <a:tc>
                  <a:txBody>
                    <a:bodyPr/>
                    <a:lstStyle/>
                    <a:p>
                      <a:pPr algn="ctr">
                        <a:lnSpc>
                          <a:spcPct val="100000"/>
                        </a:lnSpc>
                        <a:spcAft>
                          <a:spcPts val="800"/>
                        </a:spcAft>
                      </a:pPr>
                      <a:r>
                        <a:rPr lang="en-US" sz="160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10:00 – 11.00</a:t>
                      </a:r>
                      <a:endParaRPr lang="en-GB" sz="160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00000"/>
                        </a:lnSpc>
                        <a:spcAft>
                          <a:spcPts val="800"/>
                        </a:spcAft>
                      </a:pPr>
                      <a:r>
                        <a:rPr lang="en-US" sz="160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Introduction to NTUA 3D Digital Campus Modelling</a:t>
                      </a:r>
                      <a:br>
                        <a:rPr lang="en-US" sz="160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r>
                        <a:rPr lang="en-US" sz="1600" b="1"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Prof. Efi Dimopoulou</a:t>
                      </a:r>
                      <a:r>
                        <a:rPr lang="en-US" sz="160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School of Rural, Surveying and Geoinformatics Engineering</a:t>
                      </a:r>
                      <a:endParaRPr lang="en-GB" sz="160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rowSpan="2">
                  <a:txBody>
                    <a:bodyPr/>
                    <a:lstStyle/>
                    <a:p>
                      <a:pPr>
                        <a:lnSpc>
                          <a:spcPct val="100000"/>
                        </a:lnSpc>
                        <a:spcAft>
                          <a:spcPts val="800"/>
                        </a:spcAft>
                      </a:pPr>
                      <a:r>
                        <a:rPr lang="en-US" sz="16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Auditorium B1</a:t>
                      </a:r>
                      <a:br>
                        <a:rPr lang="en-US" sz="16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r>
                        <a:rPr lang="en-US" sz="16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Vei Building</a:t>
                      </a:r>
                      <a:br>
                        <a:rPr lang="en-US" sz="16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r>
                        <a:rPr lang="en-US" sz="16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SRSGE</a:t>
                      </a:r>
                      <a:endParaRPr lang="en-GB" sz="16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3977004134"/>
                  </a:ext>
                </a:extLst>
              </a:tr>
              <a:tr h="274320">
                <a:tc>
                  <a:txBody>
                    <a:bodyPr/>
                    <a:lstStyle/>
                    <a:p>
                      <a:pPr algn="ctr">
                        <a:lnSpc>
                          <a:spcPct val="100000"/>
                        </a:lnSpc>
                        <a:spcAft>
                          <a:spcPts val="800"/>
                        </a:spcAft>
                      </a:pPr>
                      <a:r>
                        <a:rPr lang="en-US" sz="160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11.00 – 12.00</a:t>
                      </a:r>
                      <a:endParaRPr lang="en-GB" sz="160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00000"/>
                        </a:lnSpc>
                        <a:spcAft>
                          <a:spcPts val="800"/>
                        </a:spcAft>
                      </a:pPr>
                      <a:r>
                        <a:rPr lang="en-US" sz="16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Impact of clean energy to climate change adaptation and resilience</a:t>
                      </a:r>
                      <a:endParaRPr lang="en-GB" sz="16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Aft>
                          <a:spcPts val="800"/>
                        </a:spcAft>
                      </a:pPr>
                      <a:r>
                        <a:rPr lang="en-US" sz="1600" b="1"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Prof. Maria </a:t>
                      </a:r>
                      <a:r>
                        <a:rPr lang="en-US" sz="1600" b="1" kern="1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Papadopoulou</a:t>
                      </a:r>
                      <a:r>
                        <a:rPr lang="en-US" sz="16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School of Rural, Surveying and Geoinformatics Engineering</a:t>
                      </a:r>
                      <a:endParaRPr lang="en-GB" sz="16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vMerge="1">
                  <a:txBody>
                    <a:bodyPr/>
                    <a:lstStyle/>
                    <a:p>
                      <a:endParaRPr lang="en-GB"/>
                    </a:p>
                  </a:txBody>
                  <a:tcPr/>
                </a:tc>
                <a:extLst>
                  <a:ext uri="{0D108BD9-81ED-4DB2-BD59-A6C34878D82A}">
                    <a16:rowId xmlns:a16="http://schemas.microsoft.com/office/drawing/2014/main" val="2817623396"/>
                  </a:ext>
                </a:extLst>
              </a:tr>
              <a:tr h="274320">
                <a:tc>
                  <a:txBody>
                    <a:bodyPr/>
                    <a:lstStyle/>
                    <a:p>
                      <a:pPr algn="ctr">
                        <a:lnSpc>
                          <a:spcPct val="100000"/>
                        </a:lnSpc>
                        <a:spcAft>
                          <a:spcPts val="800"/>
                        </a:spcAft>
                      </a:pPr>
                      <a:r>
                        <a:rPr lang="en-US" sz="160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12.00 —1</a:t>
                      </a:r>
                      <a:r>
                        <a:rPr lang="el-GR" sz="160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a:t>
                      </a:r>
                      <a:r>
                        <a:rPr lang="en-US" sz="160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lang="el-GR" sz="160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a:t>
                      </a:r>
                      <a:r>
                        <a:rPr lang="en-US" sz="160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0</a:t>
                      </a:r>
                      <a:endParaRPr lang="en-GB" sz="160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00000"/>
                        </a:lnSpc>
                        <a:spcAft>
                          <a:spcPts val="800"/>
                        </a:spcAft>
                      </a:pPr>
                      <a:r>
                        <a:rPr lang="en-US" sz="160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Discussion - Interaction</a:t>
                      </a:r>
                      <a:endParaRPr lang="en-GB" sz="160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00000"/>
                        </a:lnSpc>
                        <a:spcAft>
                          <a:spcPts val="800"/>
                        </a:spcAft>
                      </a:pPr>
                      <a:r>
                        <a:rPr lang="en-US" sz="16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Auditorium B1</a:t>
                      </a:r>
                      <a:endParaRPr lang="en-GB" sz="16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3737992518"/>
                  </a:ext>
                </a:extLst>
              </a:tr>
              <a:tr h="274320">
                <a:tc>
                  <a:txBody>
                    <a:bodyPr/>
                    <a:lstStyle/>
                    <a:p>
                      <a:pPr algn="ctr">
                        <a:lnSpc>
                          <a:spcPct val="100000"/>
                        </a:lnSpc>
                        <a:spcAft>
                          <a:spcPts val="800"/>
                        </a:spcAft>
                      </a:pPr>
                      <a:r>
                        <a:rPr lang="en-US" sz="160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a:t>
                      </a:r>
                      <a:r>
                        <a:rPr lang="el-GR" sz="160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a:t>
                      </a:r>
                      <a:r>
                        <a:rPr lang="en-US" sz="160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lang="el-GR" sz="160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a:t>
                      </a:r>
                      <a:r>
                        <a:rPr lang="en-US" sz="160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0 – 1</a:t>
                      </a:r>
                      <a:r>
                        <a:rPr lang="el-GR" sz="160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a:t>
                      </a:r>
                      <a:r>
                        <a:rPr lang="en-US" sz="160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.00</a:t>
                      </a:r>
                      <a:endParaRPr lang="en-GB" sz="160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00000"/>
                        </a:lnSpc>
                        <a:spcAft>
                          <a:spcPts val="800"/>
                        </a:spcAft>
                      </a:pPr>
                      <a:r>
                        <a:rPr lang="en-US" sz="1600" i="1"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Quick Lunch Break</a:t>
                      </a:r>
                      <a:endParaRPr lang="en-GB" sz="160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00000"/>
                        </a:lnSpc>
                        <a:spcAft>
                          <a:spcPts val="800"/>
                        </a:spcAft>
                      </a:pPr>
                      <a:r>
                        <a:rPr lang="en-US" sz="16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Cafeteria at SRSGE</a:t>
                      </a:r>
                      <a:br>
                        <a:rPr lang="en-US" sz="16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r>
                        <a:rPr lang="en-US" sz="1600" kern="1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Zografou</a:t>
                      </a:r>
                      <a:r>
                        <a:rPr lang="en-US" sz="16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Campus</a:t>
                      </a:r>
                      <a:endParaRPr lang="en-GB" sz="16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427489576"/>
                  </a:ext>
                </a:extLst>
              </a:tr>
              <a:tr h="274320">
                <a:tc>
                  <a:txBody>
                    <a:bodyPr/>
                    <a:lstStyle/>
                    <a:p>
                      <a:pPr algn="ctr">
                        <a:lnSpc>
                          <a:spcPct val="100000"/>
                        </a:lnSpc>
                        <a:spcAft>
                          <a:spcPts val="800"/>
                        </a:spcAft>
                      </a:pPr>
                      <a:r>
                        <a:rPr lang="en-US" sz="16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13.00 – 13.30</a:t>
                      </a:r>
                      <a:endParaRPr lang="en-GB" sz="16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00000"/>
                        </a:lnSpc>
                        <a:spcAft>
                          <a:spcPts val="800"/>
                        </a:spcAft>
                      </a:pPr>
                      <a:r>
                        <a:rPr lang="en-US" sz="16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Private guided tour at Gai</a:t>
                      </a:r>
                      <a:r>
                        <a:rPr lang="el-GR" sz="16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ο</a:t>
                      </a:r>
                      <a:r>
                        <a:rPr lang="en-US" sz="1600" kern="1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Orama</a:t>
                      </a:r>
                      <a:endParaRPr lang="en-GB" sz="16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rowSpan="2">
                  <a:txBody>
                    <a:bodyPr/>
                    <a:lstStyle/>
                    <a:p>
                      <a:pPr>
                        <a:lnSpc>
                          <a:spcPct val="100000"/>
                        </a:lnSpc>
                        <a:spcAft>
                          <a:spcPts val="800"/>
                        </a:spcAft>
                      </a:pPr>
                      <a:r>
                        <a:rPr lang="en-US" sz="1600" b="1" kern="100" dirty="0">
                          <a:solidFill>
                            <a:schemeClr val="tx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Mineralogical Museum </a:t>
                      </a:r>
                      <a:r>
                        <a:rPr lang="en-US" sz="1600" b="1" kern="100" dirty="0" err="1">
                          <a:solidFill>
                            <a:schemeClr val="tx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gaio</a:t>
                      </a:r>
                      <a:r>
                        <a:rPr lang="en-US" sz="1600" b="1" kern="100" dirty="0">
                          <a:solidFill>
                            <a:schemeClr val="tx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-ORAMA</a:t>
                      </a:r>
                      <a:br>
                        <a:rPr lang="en-US" sz="1600" kern="100" dirty="0">
                          <a:solidFill>
                            <a:schemeClr val="tx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br>
                      <a:r>
                        <a:rPr lang="en-US" sz="1600" kern="100" dirty="0">
                          <a:solidFill>
                            <a:schemeClr val="tx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School of Mining &amp; Metallurgical Engineering</a:t>
                      </a:r>
                      <a:endParaRPr lang="en-GB" sz="1600" kern="100" dirty="0">
                        <a:solidFill>
                          <a:schemeClr val="tx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Aft>
                          <a:spcPts val="800"/>
                        </a:spcAft>
                      </a:pPr>
                      <a:r>
                        <a:rPr lang="en-US" sz="1600" kern="100" dirty="0">
                          <a:solidFill>
                            <a:schemeClr val="tx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https://en.museum.metal.ntua.gr/</a:t>
                      </a:r>
                      <a:endParaRPr lang="en-GB" sz="1600" kern="100" dirty="0">
                        <a:solidFill>
                          <a:schemeClr val="tx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4123658806"/>
                  </a:ext>
                </a:extLst>
              </a:tr>
              <a:tr h="274320">
                <a:tc>
                  <a:txBody>
                    <a:bodyPr/>
                    <a:lstStyle/>
                    <a:p>
                      <a:pPr algn="ctr">
                        <a:lnSpc>
                          <a:spcPct val="100000"/>
                        </a:lnSpc>
                        <a:spcAft>
                          <a:spcPts val="800"/>
                        </a:spcAft>
                      </a:pPr>
                      <a:r>
                        <a:rPr lang="en-US" sz="1600" kern="100" dirty="0">
                          <a:solidFill>
                            <a:schemeClr val="tx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13.30 – 15.30</a:t>
                      </a:r>
                      <a:endParaRPr lang="en-GB" sz="1600" kern="100" dirty="0">
                        <a:solidFill>
                          <a:schemeClr val="tx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nSpc>
                          <a:spcPct val="100000"/>
                        </a:lnSpc>
                        <a:spcAft>
                          <a:spcPts val="800"/>
                        </a:spcAft>
                      </a:pPr>
                      <a:r>
                        <a:rPr lang="en-US" sz="1600" kern="100" dirty="0">
                          <a:solidFill>
                            <a:schemeClr val="tx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Drafting your Project</a:t>
                      </a:r>
                      <a:br>
                        <a:rPr lang="en-US" sz="1600" kern="100" dirty="0">
                          <a:solidFill>
                            <a:schemeClr val="tx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br>
                      <a:r>
                        <a:rPr lang="en-US" sz="1600" b="1" kern="100" dirty="0">
                          <a:solidFill>
                            <a:schemeClr val="tx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Prof. Katerina Adam</a:t>
                      </a:r>
                      <a:r>
                        <a:rPr lang="en-US" sz="1600" kern="100" dirty="0">
                          <a:solidFill>
                            <a:schemeClr val="tx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School of Mining &amp; Metallurgical Engineering</a:t>
                      </a:r>
                      <a:endParaRPr lang="en-GB" sz="1600" kern="100" dirty="0">
                        <a:solidFill>
                          <a:schemeClr val="tx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vMerge="1">
                  <a:txBody>
                    <a:bodyPr/>
                    <a:lstStyle/>
                    <a:p>
                      <a:endParaRPr lang="en-GB"/>
                    </a:p>
                  </a:txBody>
                  <a:tcPr/>
                </a:tc>
                <a:extLst>
                  <a:ext uri="{0D108BD9-81ED-4DB2-BD59-A6C34878D82A}">
                    <a16:rowId xmlns:a16="http://schemas.microsoft.com/office/drawing/2014/main" val="2472492339"/>
                  </a:ext>
                </a:extLst>
              </a:tr>
            </a:tbl>
          </a:graphicData>
        </a:graphic>
      </p:graphicFrame>
    </p:spTree>
    <p:extLst>
      <p:ext uri="{BB962C8B-B14F-4D97-AF65-F5344CB8AC3E}">
        <p14:creationId xmlns:p14="http://schemas.microsoft.com/office/powerpoint/2010/main" val="40511184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76057D-8D9B-CE45-933D-A5EAEEEBEC95}"/>
              </a:ext>
            </a:extLst>
          </p:cNvPr>
          <p:cNvSpPr>
            <a:spLocks noGrp="1"/>
          </p:cNvSpPr>
          <p:nvPr>
            <p:ph type="title"/>
          </p:nvPr>
        </p:nvSpPr>
        <p:spPr/>
        <p:txBody>
          <a:bodyPr/>
          <a:lstStyle/>
          <a:p>
            <a:r>
              <a:rPr lang="en-US" dirty="0"/>
              <a:t>STUDENTS PARTICIPANTS, ½</a:t>
            </a:r>
            <a:br>
              <a:rPr lang="en-US" dirty="0"/>
            </a:br>
            <a:endParaRPr lang="en-US" dirty="0"/>
          </a:p>
        </p:txBody>
      </p:sp>
      <p:graphicFrame>
        <p:nvGraphicFramePr>
          <p:cNvPr id="3" name="Object 2">
            <a:extLst>
              <a:ext uri="{FF2B5EF4-FFF2-40B4-BE49-F238E27FC236}">
                <a16:creationId xmlns:a16="http://schemas.microsoft.com/office/drawing/2014/main" id="{16F5A88C-CF7F-CA95-6D36-14A89006AF47}"/>
              </a:ext>
            </a:extLst>
          </p:cNvPr>
          <p:cNvGraphicFramePr>
            <a:graphicFrameLocks noChangeAspect="1"/>
          </p:cNvGraphicFramePr>
          <p:nvPr>
            <p:extLst>
              <p:ext uri="{D42A27DB-BD31-4B8C-83A1-F6EECF244321}">
                <p14:modId xmlns:p14="http://schemas.microsoft.com/office/powerpoint/2010/main" val="124549127"/>
              </p:ext>
            </p:extLst>
          </p:nvPr>
        </p:nvGraphicFramePr>
        <p:xfrm>
          <a:off x="1584364" y="1473200"/>
          <a:ext cx="8136851" cy="4320858"/>
        </p:xfrm>
        <a:graphic>
          <a:graphicData uri="http://schemas.openxmlformats.org/presentationml/2006/ole">
            <mc:AlternateContent xmlns:mc="http://schemas.openxmlformats.org/markup-compatibility/2006">
              <mc:Choice xmlns:v="urn:schemas-microsoft-com:vml" Requires="v">
                <p:oleObj name="Worksheet" r:id="rId2" imgW="7880214" imgH="4184562" progId="Excel.Sheet.12">
                  <p:embed/>
                </p:oleObj>
              </mc:Choice>
              <mc:Fallback>
                <p:oleObj name="Worksheet" r:id="rId2" imgW="7880214" imgH="4184562" progId="Excel.Sheet.12">
                  <p:embed/>
                  <p:pic>
                    <p:nvPicPr>
                      <p:cNvPr id="0" name=""/>
                      <p:cNvPicPr/>
                      <p:nvPr/>
                    </p:nvPicPr>
                    <p:blipFill>
                      <a:blip r:embed="rId3"/>
                      <a:stretch>
                        <a:fillRect/>
                      </a:stretch>
                    </p:blipFill>
                    <p:spPr>
                      <a:xfrm>
                        <a:off x="1584364" y="1473200"/>
                        <a:ext cx="8136851" cy="4320858"/>
                      </a:xfrm>
                      <a:prstGeom prst="rect">
                        <a:avLst/>
                      </a:prstGeom>
                    </p:spPr>
                  </p:pic>
                </p:oleObj>
              </mc:Fallback>
            </mc:AlternateContent>
          </a:graphicData>
        </a:graphic>
      </p:graphicFrame>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E84868B6-50AB-7792-B9C9-7A0A95FD2D0A}"/>
                  </a:ext>
                </a:extLst>
              </p14:cNvPr>
              <p14:cNvContentPartPr/>
              <p14:nvPr/>
            </p14:nvContentPartPr>
            <p14:xfrm>
              <a:off x="3047840" y="1767560"/>
              <a:ext cx="360" cy="360"/>
            </p14:xfrm>
          </p:contentPart>
        </mc:Choice>
        <mc:Fallback xmlns="">
          <p:pic>
            <p:nvPicPr>
              <p:cNvPr id="4" name="Ink 3">
                <a:extLst>
                  <a:ext uri="{FF2B5EF4-FFF2-40B4-BE49-F238E27FC236}">
                    <a16:creationId xmlns:a16="http://schemas.microsoft.com/office/drawing/2014/main" id="{E84868B6-50AB-7792-B9C9-7A0A95FD2D0A}"/>
                  </a:ext>
                </a:extLst>
              </p:cNvPr>
              <p:cNvPicPr/>
              <p:nvPr/>
            </p:nvPicPr>
            <p:blipFill>
              <a:blip r:embed="rId5"/>
              <a:stretch>
                <a:fillRect/>
              </a:stretch>
            </p:blipFill>
            <p:spPr>
              <a:xfrm>
                <a:off x="3039200" y="1758920"/>
                <a:ext cx="18000" cy="18000"/>
              </a:xfrm>
              <a:prstGeom prst="rect">
                <a:avLst/>
              </a:prstGeom>
            </p:spPr>
          </p:pic>
        </mc:Fallback>
      </mc:AlternateContent>
    </p:spTree>
    <p:extLst>
      <p:ext uri="{BB962C8B-B14F-4D97-AF65-F5344CB8AC3E}">
        <p14:creationId xmlns:p14="http://schemas.microsoft.com/office/powerpoint/2010/main" val="26320704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76057D-8D9B-CE45-933D-A5EAEEEBEC95}"/>
              </a:ext>
            </a:extLst>
          </p:cNvPr>
          <p:cNvSpPr>
            <a:spLocks noGrp="1"/>
          </p:cNvSpPr>
          <p:nvPr>
            <p:ph type="title"/>
          </p:nvPr>
        </p:nvSpPr>
        <p:spPr/>
        <p:txBody>
          <a:bodyPr/>
          <a:lstStyle/>
          <a:p>
            <a:r>
              <a:rPr lang="en-US" dirty="0"/>
              <a:t>STUDENTS PARTICIPANTS, 2/2</a:t>
            </a:r>
          </a:p>
        </p:txBody>
      </p:sp>
      <p:graphicFrame>
        <p:nvGraphicFramePr>
          <p:cNvPr id="6" name="Table 5">
            <a:extLst>
              <a:ext uri="{FF2B5EF4-FFF2-40B4-BE49-F238E27FC236}">
                <a16:creationId xmlns:a16="http://schemas.microsoft.com/office/drawing/2014/main" id="{1FC24671-6982-AFE7-F694-A8B8D8016889}"/>
              </a:ext>
            </a:extLst>
          </p:cNvPr>
          <p:cNvGraphicFramePr>
            <a:graphicFrameLocks noGrp="1"/>
          </p:cNvGraphicFramePr>
          <p:nvPr>
            <p:extLst>
              <p:ext uri="{D42A27DB-BD31-4B8C-83A1-F6EECF244321}">
                <p14:modId xmlns:p14="http://schemas.microsoft.com/office/powerpoint/2010/main" val="3910953492"/>
              </p:ext>
            </p:extLst>
          </p:nvPr>
        </p:nvGraphicFramePr>
        <p:xfrm>
          <a:off x="1635760" y="1493520"/>
          <a:ext cx="8270241" cy="4267198"/>
        </p:xfrm>
        <a:graphic>
          <a:graphicData uri="http://schemas.openxmlformats.org/drawingml/2006/table">
            <a:tbl>
              <a:tblPr/>
              <a:tblGrid>
                <a:gridCol w="2467733">
                  <a:extLst>
                    <a:ext uri="{9D8B030D-6E8A-4147-A177-3AD203B41FA5}">
                      <a16:colId xmlns:a16="http://schemas.microsoft.com/office/drawing/2014/main" val="2946664746"/>
                    </a:ext>
                  </a:extLst>
                </a:gridCol>
                <a:gridCol w="2000865">
                  <a:extLst>
                    <a:ext uri="{9D8B030D-6E8A-4147-A177-3AD203B41FA5}">
                      <a16:colId xmlns:a16="http://schemas.microsoft.com/office/drawing/2014/main" val="1156196322"/>
                    </a:ext>
                  </a:extLst>
                </a:gridCol>
                <a:gridCol w="3801643">
                  <a:extLst>
                    <a:ext uri="{9D8B030D-6E8A-4147-A177-3AD203B41FA5}">
                      <a16:colId xmlns:a16="http://schemas.microsoft.com/office/drawing/2014/main" val="1550108106"/>
                    </a:ext>
                  </a:extLst>
                </a:gridCol>
              </a:tblGrid>
              <a:tr h="289908">
                <a:tc>
                  <a:txBody>
                    <a:bodyPr/>
                    <a:lstStyle/>
                    <a:p>
                      <a:pPr algn="l" fontAlgn="b"/>
                      <a:r>
                        <a:rPr lang="en-GB" sz="1600" b="1" i="0" u="none" strike="noStrike">
                          <a:solidFill>
                            <a:srgbClr val="000000"/>
                          </a:solidFill>
                          <a:effectLst/>
                          <a:latin typeface="Calibri" panose="020F0502020204030204" pitchFamily="34" charset="0"/>
                        </a:rPr>
                        <a:t>C</a:t>
                      </a:r>
                    </a:p>
                  </a:txBody>
                  <a:tcPr marL="5705" marR="5705" marT="5705" marB="0" anchor="b">
                    <a:lnL>
                      <a:noFill/>
                    </a:lnL>
                    <a:lnR>
                      <a:noFill/>
                    </a:lnR>
                    <a:lnT>
                      <a:noFill/>
                    </a:lnT>
                    <a:lnB w="6350" cap="flat" cmpd="sng" algn="ctr">
                      <a:solidFill>
                        <a:srgbClr val="000000"/>
                      </a:solidFill>
                      <a:prstDash val="solid"/>
                      <a:round/>
                      <a:headEnd type="none" w="med" len="med"/>
                      <a:tailEnd type="none" w="med" len="med"/>
                    </a:lnB>
                    <a:solidFill>
                      <a:srgbClr val="FFE699"/>
                    </a:solidFill>
                  </a:tcPr>
                </a:tc>
                <a:tc>
                  <a:txBody>
                    <a:bodyPr/>
                    <a:lstStyle/>
                    <a:p>
                      <a:pPr algn="l" fontAlgn="b"/>
                      <a:r>
                        <a:rPr lang="en-GB" sz="1600" b="0" i="0" u="none" strike="noStrike">
                          <a:solidFill>
                            <a:srgbClr val="000000"/>
                          </a:solidFill>
                          <a:effectLst/>
                          <a:latin typeface="Calibri" panose="020F0502020204030204" pitchFamily="34" charset="0"/>
                        </a:rPr>
                        <a:t> </a:t>
                      </a:r>
                    </a:p>
                  </a:txBody>
                  <a:tcPr marL="5705" marR="5705" marT="5705" marB="0" anchor="b">
                    <a:lnL>
                      <a:noFill/>
                    </a:lnL>
                    <a:lnR>
                      <a:noFill/>
                    </a:lnR>
                    <a:lnT>
                      <a:noFill/>
                    </a:lnT>
                    <a:lnB w="6350" cap="flat" cmpd="sng" algn="ctr">
                      <a:solidFill>
                        <a:srgbClr val="000000"/>
                      </a:solidFill>
                      <a:prstDash val="solid"/>
                      <a:round/>
                      <a:headEnd type="none" w="med" len="med"/>
                      <a:tailEnd type="none" w="med" len="med"/>
                    </a:lnB>
                    <a:solidFill>
                      <a:srgbClr val="FFE699"/>
                    </a:solidFill>
                  </a:tcPr>
                </a:tc>
                <a:tc>
                  <a:txBody>
                    <a:bodyPr/>
                    <a:lstStyle/>
                    <a:p>
                      <a:pPr algn="l" fontAlgn="b"/>
                      <a:r>
                        <a:rPr lang="en-GB" sz="1600" b="0" i="0" u="none" strike="noStrike">
                          <a:solidFill>
                            <a:srgbClr val="000000"/>
                          </a:solidFill>
                          <a:effectLst/>
                          <a:latin typeface="Calibri" panose="020F0502020204030204" pitchFamily="34" charset="0"/>
                        </a:rPr>
                        <a:t> </a:t>
                      </a:r>
                    </a:p>
                  </a:txBody>
                  <a:tcPr marL="5705" marR="5705" marT="5705" marB="0" anchor="b">
                    <a:lnL>
                      <a:noFill/>
                    </a:lnL>
                    <a:lnR>
                      <a:noFill/>
                    </a:lnR>
                    <a:lnT>
                      <a:noFill/>
                    </a:lnT>
                    <a:lnB w="635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839613633"/>
                  </a:ext>
                </a:extLst>
              </a:tr>
              <a:tr h="289908">
                <a:tc>
                  <a:txBody>
                    <a:bodyPr/>
                    <a:lstStyle/>
                    <a:p>
                      <a:pPr algn="l" fontAlgn="b"/>
                      <a:r>
                        <a:rPr lang="en-GB" sz="1600" b="0" i="0" u="none" strike="noStrike">
                          <a:solidFill>
                            <a:srgbClr val="000000"/>
                          </a:solidFill>
                          <a:effectLst/>
                          <a:latin typeface="Calibri" panose="020F0502020204030204" pitchFamily="34" charset="0"/>
                        </a:rPr>
                        <a:t>Patel</a:t>
                      </a:r>
                    </a:p>
                  </a:txBody>
                  <a:tcPr marL="5705" marR="5705" marT="57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l" fontAlgn="b"/>
                      <a:r>
                        <a:rPr lang="en-GB" sz="1600" b="0" i="0" u="none" strike="noStrike">
                          <a:solidFill>
                            <a:srgbClr val="000000"/>
                          </a:solidFill>
                          <a:effectLst/>
                          <a:latin typeface="Calibri" panose="020F0502020204030204" pitchFamily="34" charset="0"/>
                        </a:rPr>
                        <a:t>LUT/male</a:t>
                      </a:r>
                    </a:p>
                  </a:txBody>
                  <a:tcPr marL="5705" marR="5705" marT="57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l" fontAlgn="b"/>
                      <a:r>
                        <a:rPr lang="en-GB" sz="1600" b="0" i="0" u="none" strike="noStrike">
                          <a:solidFill>
                            <a:srgbClr val="000000"/>
                          </a:solidFill>
                          <a:effectLst/>
                          <a:latin typeface="Calibri" panose="020F0502020204030204" pitchFamily="34" charset="0"/>
                        </a:rPr>
                        <a:t>Energy / mechanical engineer </a:t>
                      </a:r>
                      <a:r>
                        <a:rPr lang="en-GB" sz="1600" b="1" i="0" u="none" strike="noStrike">
                          <a:solidFill>
                            <a:srgbClr val="000000"/>
                          </a:solidFill>
                          <a:effectLst/>
                          <a:latin typeface="Calibri" panose="020F0502020204030204" pitchFamily="34" charset="0"/>
                        </a:rPr>
                        <a:t>PhD</a:t>
                      </a:r>
                      <a:endParaRPr lang="en-GB" sz="1600" b="0" i="0" u="none" strike="noStrike">
                        <a:solidFill>
                          <a:srgbClr val="000000"/>
                        </a:solidFill>
                        <a:effectLst/>
                        <a:latin typeface="Calibri" panose="020F0502020204030204" pitchFamily="34" charset="0"/>
                      </a:endParaRPr>
                    </a:p>
                  </a:txBody>
                  <a:tcPr marL="5705" marR="5705" marT="57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4027642372"/>
                  </a:ext>
                </a:extLst>
              </a:tr>
              <a:tr h="289908">
                <a:tc>
                  <a:txBody>
                    <a:bodyPr/>
                    <a:lstStyle/>
                    <a:p>
                      <a:pPr algn="l" fontAlgn="b"/>
                      <a:r>
                        <a:rPr lang="en-GB" sz="1600" b="0" i="0" u="none" strike="noStrike">
                          <a:solidFill>
                            <a:srgbClr val="000000"/>
                          </a:solidFill>
                          <a:effectLst/>
                          <a:latin typeface="Calibri" panose="020F0502020204030204" pitchFamily="34" charset="0"/>
                        </a:rPr>
                        <a:t>Gudabova</a:t>
                      </a:r>
                    </a:p>
                  </a:txBody>
                  <a:tcPr marL="5705" marR="5705" marT="57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l" fontAlgn="b"/>
                      <a:r>
                        <a:rPr lang="en-GB" sz="1600" b="0" i="0" u="none" strike="noStrike">
                          <a:solidFill>
                            <a:srgbClr val="000000"/>
                          </a:solidFill>
                          <a:effectLst/>
                          <a:latin typeface="Calibri" panose="020F0502020204030204" pitchFamily="34" charset="0"/>
                        </a:rPr>
                        <a:t>STU/female</a:t>
                      </a:r>
                    </a:p>
                  </a:txBody>
                  <a:tcPr marL="5705" marR="5705" marT="57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l" fontAlgn="b"/>
                      <a:r>
                        <a:rPr lang="en-GB" sz="1600" b="0" i="0" u="none" strike="noStrike">
                          <a:solidFill>
                            <a:srgbClr val="000000"/>
                          </a:solidFill>
                          <a:effectLst/>
                          <a:latin typeface="Calibri" panose="020F0502020204030204" pitchFamily="34" charset="0"/>
                        </a:rPr>
                        <a:t>Architecture and Design </a:t>
                      </a:r>
                    </a:p>
                  </a:txBody>
                  <a:tcPr marL="5705" marR="5705" marT="57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3584700873"/>
                  </a:ext>
                </a:extLst>
              </a:tr>
              <a:tr h="289908">
                <a:tc>
                  <a:txBody>
                    <a:bodyPr/>
                    <a:lstStyle/>
                    <a:p>
                      <a:pPr algn="l" fontAlgn="b"/>
                      <a:r>
                        <a:rPr lang="en-GB" sz="1600" b="0" i="0" u="none" strike="noStrike">
                          <a:solidFill>
                            <a:srgbClr val="000000"/>
                          </a:solidFill>
                          <a:effectLst/>
                          <a:latin typeface="Calibri" panose="020F0502020204030204" pitchFamily="34" charset="0"/>
                        </a:rPr>
                        <a:t>Chripkova</a:t>
                      </a:r>
                    </a:p>
                  </a:txBody>
                  <a:tcPr marL="5705" marR="5705" marT="57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l" fontAlgn="b"/>
                      <a:r>
                        <a:rPr lang="en-GB" sz="1600" b="0" i="0" u="none" strike="noStrike">
                          <a:solidFill>
                            <a:srgbClr val="000000"/>
                          </a:solidFill>
                          <a:effectLst/>
                          <a:latin typeface="Calibri" panose="020F0502020204030204" pitchFamily="34" charset="0"/>
                        </a:rPr>
                        <a:t>STU/female</a:t>
                      </a:r>
                    </a:p>
                  </a:txBody>
                  <a:tcPr marL="5705" marR="5705" marT="57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l" fontAlgn="b"/>
                      <a:r>
                        <a:rPr lang="en-GB" sz="1600" b="0" i="0" u="none" strike="noStrike">
                          <a:solidFill>
                            <a:srgbClr val="000000"/>
                          </a:solidFill>
                          <a:effectLst/>
                          <a:latin typeface="Calibri" panose="020F0502020204030204" pitchFamily="34" charset="0"/>
                        </a:rPr>
                        <a:t>Architecture and Design </a:t>
                      </a:r>
                    </a:p>
                  </a:txBody>
                  <a:tcPr marL="5705" marR="5705" marT="57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2181231025"/>
                  </a:ext>
                </a:extLst>
              </a:tr>
              <a:tr h="289908">
                <a:tc>
                  <a:txBody>
                    <a:bodyPr/>
                    <a:lstStyle/>
                    <a:p>
                      <a:pPr algn="l" fontAlgn="b"/>
                      <a:r>
                        <a:rPr lang="en-GB" sz="1600" b="0" i="0" u="none" strike="noStrike">
                          <a:solidFill>
                            <a:srgbClr val="000000"/>
                          </a:solidFill>
                          <a:effectLst/>
                          <a:latin typeface="Calibri" panose="020F0502020204030204" pitchFamily="34" charset="0"/>
                        </a:rPr>
                        <a:t>Illesova</a:t>
                      </a:r>
                    </a:p>
                  </a:txBody>
                  <a:tcPr marL="5705" marR="5705" marT="57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l" fontAlgn="b"/>
                      <a:r>
                        <a:rPr lang="en-GB" sz="1600" b="0" i="0" u="none" strike="noStrike">
                          <a:solidFill>
                            <a:srgbClr val="000000"/>
                          </a:solidFill>
                          <a:effectLst/>
                          <a:latin typeface="Calibri" panose="020F0502020204030204" pitchFamily="34" charset="0"/>
                        </a:rPr>
                        <a:t>STU/female</a:t>
                      </a:r>
                    </a:p>
                  </a:txBody>
                  <a:tcPr marL="5705" marR="5705" marT="57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l" fontAlgn="b"/>
                      <a:r>
                        <a:rPr lang="en-GB" sz="1600" b="0" i="0" u="none" strike="noStrike">
                          <a:solidFill>
                            <a:srgbClr val="000000"/>
                          </a:solidFill>
                          <a:effectLst/>
                          <a:latin typeface="Calibri" panose="020F0502020204030204" pitchFamily="34" charset="0"/>
                        </a:rPr>
                        <a:t>Architecture and Design </a:t>
                      </a:r>
                    </a:p>
                  </a:txBody>
                  <a:tcPr marL="5705" marR="5705" marT="57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1204396980"/>
                  </a:ext>
                </a:extLst>
              </a:tr>
              <a:tr h="289908">
                <a:tc>
                  <a:txBody>
                    <a:bodyPr/>
                    <a:lstStyle/>
                    <a:p>
                      <a:pPr algn="l" fontAlgn="b"/>
                      <a:r>
                        <a:rPr lang="en-GB" sz="1600" b="0" i="0" u="none" strike="noStrike">
                          <a:solidFill>
                            <a:srgbClr val="000000"/>
                          </a:solidFill>
                          <a:effectLst/>
                          <a:latin typeface="Calibri" panose="020F0502020204030204" pitchFamily="34" charset="0"/>
                        </a:rPr>
                        <a:t>Antoneas</a:t>
                      </a:r>
                    </a:p>
                  </a:txBody>
                  <a:tcPr marL="5705" marR="5705" marT="57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l" fontAlgn="b"/>
                      <a:r>
                        <a:rPr lang="en-GB" sz="1600" b="0" i="0" u="none" strike="noStrike">
                          <a:solidFill>
                            <a:srgbClr val="000000"/>
                          </a:solidFill>
                          <a:effectLst/>
                          <a:latin typeface="Calibri" panose="020F0502020204030204" pitchFamily="34" charset="0"/>
                        </a:rPr>
                        <a:t>NTUA/male</a:t>
                      </a:r>
                    </a:p>
                  </a:txBody>
                  <a:tcPr marL="5705" marR="5705" marT="57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l" fontAlgn="b"/>
                      <a:r>
                        <a:rPr lang="en-GB" sz="1600" b="0" i="0" u="none" strike="noStrike">
                          <a:solidFill>
                            <a:srgbClr val="000000"/>
                          </a:solidFill>
                          <a:effectLst/>
                          <a:latin typeface="Calibri" panose="020F0502020204030204" pitchFamily="34" charset="0"/>
                        </a:rPr>
                        <a:t>Mechanical Enginneering </a:t>
                      </a:r>
                      <a:r>
                        <a:rPr lang="en-GB" sz="1600" b="1" i="0" u="none" strike="noStrike">
                          <a:solidFill>
                            <a:srgbClr val="000000"/>
                          </a:solidFill>
                          <a:effectLst/>
                          <a:latin typeface="Calibri" panose="020F0502020204030204" pitchFamily="34" charset="0"/>
                        </a:rPr>
                        <a:t>PhD</a:t>
                      </a:r>
                      <a:endParaRPr lang="en-GB" sz="1600" b="0" i="0" u="none" strike="noStrike">
                        <a:solidFill>
                          <a:srgbClr val="000000"/>
                        </a:solidFill>
                        <a:effectLst/>
                        <a:latin typeface="Calibri" panose="020F0502020204030204" pitchFamily="34" charset="0"/>
                      </a:endParaRPr>
                    </a:p>
                  </a:txBody>
                  <a:tcPr marL="5705" marR="5705" marT="57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val="1774689137"/>
                  </a:ext>
                </a:extLst>
              </a:tr>
              <a:tr h="289908">
                <a:tc>
                  <a:txBody>
                    <a:bodyPr/>
                    <a:lstStyle/>
                    <a:p>
                      <a:pPr algn="l" fontAlgn="b"/>
                      <a:endParaRPr lang="en-GB" sz="1600" b="0" i="0" u="none" strike="noStrike">
                        <a:solidFill>
                          <a:srgbClr val="000000"/>
                        </a:solidFill>
                        <a:effectLst/>
                        <a:latin typeface="Calibri" panose="020F0502020204030204" pitchFamily="34" charset="0"/>
                      </a:endParaRPr>
                    </a:p>
                  </a:txBody>
                  <a:tcPr marL="5705" marR="5705" marT="570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1600" b="0" i="0" u="none" strike="noStrike">
                        <a:solidFill>
                          <a:srgbClr val="000000"/>
                        </a:solidFill>
                        <a:effectLst/>
                        <a:latin typeface="Calibri" panose="020F0502020204030204" pitchFamily="34" charset="0"/>
                      </a:endParaRPr>
                    </a:p>
                  </a:txBody>
                  <a:tcPr marL="5705" marR="5705" marT="570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GB" sz="1600" b="0" i="0" u="none" strike="noStrike">
                        <a:solidFill>
                          <a:srgbClr val="000000"/>
                        </a:solidFill>
                        <a:effectLst/>
                        <a:latin typeface="Calibri" panose="020F0502020204030204" pitchFamily="34" charset="0"/>
                      </a:endParaRPr>
                    </a:p>
                  </a:txBody>
                  <a:tcPr marL="5705" marR="5705" marT="5705"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4028555099"/>
                  </a:ext>
                </a:extLst>
              </a:tr>
              <a:tr h="289908">
                <a:tc>
                  <a:txBody>
                    <a:bodyPr/>
                    <a:lstStyle/>
                    <a:p>
                      <a:pPr algn="l" fontAlgn="b"/>
                      <a:r>
                        <a:rPr lang="en-GB" sz="1600" b="0" i="0" u="none" strike="noStrike">
                          <a:solidFill>
                            <a:srgbClr val="000000"/>
                          </a:solidFill>
                          <a:effectLst/>
                          <a:latin typeface="Calibri" panose="020F0502020204030204" pitchFamily="34" charset="0"/>
                        </a:rPr>
                        <a:t>D</a:t>
                      </a:r>
                    </a:p>
                  </a:txBody>
                  <a:tcPr marL="5705" marR="5705" marT="5705" marB="0" anchor="b">
                    <a:lnL>
                      <a:noFill/>
                    </a:lnL>
                    <a:lnR>
                      <a:noFill/>
                    </a:lnR>
                    <a:lnT>
                      <a:noFill/>
                    </a:lnT>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en-GB" sz="1600" b="0" i="0" u="none" strike="noStrike">
                          <a:solidFill>
                            <a:srgbClr val="000000"/>
                          </a:solidFill>
                          <a:effectLst/>
                          <a:latin typeface="Calibri" panose="020F0502020204030204" pitchFamily="34" charset="0"/>
                        </a:rPr>
                        <a:t> </a:t>
                      </a:r>
                    </a:p>
                  </a:txBody>
                  <a:tcPr marL="5705" marR="5705" marT="5705" marB="0" anchor="b">
                    <a:lnL>
                      <a:noFill/>
                    </a:lnL>
                    <a:lnR>
                      <a:noFill/>
                    </a:lnR>
                    <a:lnT>
                      <a:noFill/>
                    </a:lnT>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en-GB" sz="1600" b="0" i="0" u="none" strike="noStrike">
                          <a:solidFill>
                            <a:srgbClr val="000000"/>
                          </a:solidFill>
                          <a:effectLst/>
                          <a:latin typeface="Calibri" panose="020F0502020204030204" pitchFamily="34" charset="0"/>
                        </a:rPr>
                        <a:t> </a:t>
                      </a:r>
                    </a:p>
                  </a:txBody>
                  <a:tcPr marL="5705" marR="5705" marT="5705" marB="0" anchor="b">
                    <a:lnL>
                      <a:noFill/>
                    </a:lnL>
                    <a:lnR>
                      <a:noFill/>
                    </a:lnR>
                    <a:lnT>
                      <a:noFill/>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380290745"/>
                  </a:ext>
                </a:extLst>
              </a:tr>
              <a:tr h="289908">
                <a:tc>
                  <a:txBody>
                    <a:bodyPr/>
                    <a:lstStyle/>
                    <a:p>
                      <a:pPr algn="l" fontAlgn="b"/>
                      <a:r>
                        <a:rPr lang="en-GB" sz="1600" b="0" i="0" u="none" strike="noStrike" dirty="0" err="1">
                          <a:solidFill>
                            <a:srgbClr val="000000"/>
                          </a:solidFill>
                          <a:effectLst/>
                          <a:latin typeface="Calibri" panose="020F0502020204030204" pitchFamily="34" charset="0"/>
                        </a:rPr>
                        <a:t>Barbanov</a:t>
                      </a:r>
                      <a:endParaRPr lang="en-GB" sz="1600" b="0" i="0" u="none" strike="noStrike" dirty="0">
                        <a:solidFill>
                          <a:srgbClr val="000000"/>
                        </a:solidFill>
                        <a:effectLst/>
                        <a:latin typeface="Calibri" panose="020F0502020204030204" pitchFamily="34" charset="0"/>
                      </a:endParaRPr>
                    </a:p>
                  </a:txBody>
                  <a:tcPr marL="5705" marR="5705" marT="57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en-GB" sz="1600" b="0" i="0" u="none" strike="noStrike">
                          <a:solidFill>
                            <a:srgbClr val="000000"/>
                          </a:solidFill>
                          <a:effectLst/>
                          <a:latin typeface="Calibri" panose="020F0502020204030204" pitchFamily="34" charset="0"/>
                        </a:rPr>
                        <a:t>LUT/male</a:t>
                      </a:r>
                    </a:p>
                  </a:txBody>
                  <a:tcPr marL="5705" marR="5705" marT="57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en-GB" sz="1600" b="0" i="0" u="none" strike="noStrike">
                          <a:solidFill>
                            <a:srgbClr val="000000"/>
                          </a:solidFill>
                          <a:effectLst/>
                          <a:latin typeface="Calibri" panose="020F0502020204030204" pitchFamily="34" charset="0"/>
                        </a:rPr>
                        <a:t>Energy Technology</a:t>
                      </a:r>
                    </a:p>
                  </a:txBody>
                  <a:tcPr marL="5705" marR="5705" marT="57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1236905291"/>
                  </a:ext>
                </a:extLst>
              </a:tr>
              <a:tr h="539105">
                <a:tc>
                  <a:txBody>
                    <a:bodyPr/>
                    <a:lstStyle/>
                    <a:p>
                      <a:pPr algn="l" fontAlgn="b"/>
                      <a:r>
                        <a:rPr lang="en-GB" sz="1600" b="0" i="0" u="none" strike="noStrike">
                          <a:solidFill>
                            <a:srgbClr val="000000"/>
                          </a:solidFill>
                          <a:effectLst/>
                          <a:latin typeface="Calibri" panose="020F0502020204030204" pitchFamily="34" charset="0"/>
                        </a:rPr>
                        <a:t>Shlarmann</a:t>
                      </a:r>
                    </a:p>
                  </a:txBody>
                  <a:tcPr marL="5705" marR="5705" marT="57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en-GB" sz="1600" b="0" i="0" u="none" strike="noStrike">
                          <a:solidFill>
                            <a:srgbClr val="000000"/>
                          </a:solidFill>
                          <a:effectLst/>
                          <a:latin typeface="Calibri" panose="020F0502020204030204" pitchFamily="34" charset="0"/>
                        </a:rPr>
                        <a:t>LUH/female</a:t>
                      </a:r>
                    </a:p>
                  </a:txBody>
                  <a:tcPr marL="5705" marR="5705" marT="57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en-GB" sz="1600" b="0" i="0" u="none" strike="noStrike">
                          <a:solidFill>
                            <a:srgbClr val="000000"/>
                          </a:solidFill>
                          <a:effectLst/>
                          <a:latin typeface="Calibri" panose="020F0502020204030204" pitchFamily="34" charset="0"/>
                        </a:rPr>
                        <a:t>Landscape architecture and Environmental Planning</a:t>
                      </a:r>
                    </a:p>
                  </a:txBody>
                  <a:tcPr marL="5705" marR="5705" marT="57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428735586"/>
                  </a:ext>
                </a:extLst>
              </a:tr>
              <a:tr h="539105">
                <a:tc>
                  <a:txBody>
                    <a:bodyPr/>
                    <a:lstStyle/>
                    <a:p>
                      <a:pPr algn="l" fontAlgn="b"/>
                      <a:r>
                        <a:rPr lang="en-GB" sz="1600" b="0" i="0" u="none" strike="noStrike">
                          <a:solidFill>
                            <a:srgbClr val="000000"/>
                          </a:solidFill>
                          <a:effectLst/>
                          <a:latin typeface="Calibri" panose="020F0502020204030204" pitchFamily="34" charset="0"/>
                        </a:rPr>
                        <a:t>Giusti</a:t>
                      </a:r>
                    </a:p>
                  </a:txBody>
                  <a:tcPr marL="5705" marR="5705" marT="57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en-GB" sz="1600" b="0" i="0" u="none" strike="noStrike">
                          <a:solidFill>
                            <a:srgbClr val="000000"/>
                          </a:solidFill>
                          <a:effectLst/>
                          <a:latin typeface="Calibri" panose="020F0502020204030204" pitchFamily="34" charset="0"/>
                        </a:rPr>
                        <a:t>UNIVAQ/female</a:t>
                      </a:r>
                    </a:p>
                  </a:txBody>
                  <a:tcPr marL="5705" marR="5705" marT="57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en-GB" sz="1600" b="0" i="0" u="none" strike="noStrike">
                          <a:solidFill>
                            <a:srgbClr val="000000"/>
                          </a:solidFill>
                          <a:effectLst/>
                          <a:latin typeface="Calibri" panose="020F0502020204030204" pitchFamily="34" charset="0"/>
                        </a:rPr>
                        <a:t>Architectural Engineering/ Design for Sustainability </a:t>
                      </a:r>
                      <a:r>
                        <a:rPr lang="en-GB" sz="1600" b="1" i="0" u="none" strike="noStrike">
                          <a:solidFill>
                            <a:srgbClr val="000000"/>
                          </a:solidFill>
                          <a:effectLst/>
                          <a:latin typeface="Calibri" panose="020F0502020204030204" pitchFamily="34" charset="0"/>
                        </a:rPr>
                        <a:t>PhD</a:t>
                      </a:r>
                      <a:endParaRPr lang="en-GB" sz="1600" b="0" i="0" u="none" strike="noStrike">
                        <a:solidFill>
                          <a:srgbClr val="000000"/>
                        </a:solidFill>
                        <a:effectLst/>
                        <a:latin typeface="Calibri" panose="020F0502020204030204" pitchFamily="34" charset="0"/>
                      </a:endParaRPr>
                    </a:p>
                  </a:txBody>
                  <a:tcPr marL="5705" marR="5705" marT="57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1323442924"/>
                  </a:ext>
                </a:extLst>
              </a:tr>
              <a:tr h="289908">
                <a:tc>
                  <a:txBody>
                    <a:bodyPr/>
                    <a:lstStyle/>
                    <a:p>
                      <a:pPr algn="l" fontAlgn="b"/>
                      <a:r>
                        <a:rPr lang="en-GB" sz="1600" b="0" i="0" u="none" strike="noStrike">
                          <a:solidFill>
                            <a:srgbClr val="000000"/>
                          </a:solidFill>
                          <a:effectLst/>
                          <a:latin typeface="Calibri" panose="020F0502020204030204" pitchFamily="34" charset="0"/>
                        </a:rPr>
                        <a:t>Theodoropoulos</a:t>
                      </a:r>
                    </a:p>
                  </a:txBody>
                  <a:tcPr marL="5705" marR="5705" marT="57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en-GB" sz="1600" b="0" i="0" u="none" strike="noStrike">
                          <a:solidFill>
                            <a:srgbClr val="000000"/>
                          </a:solidFill>
                          <a:effectLst/>
                          <a:latin typeface="Calibri" panose="020F0502020204030204" pitchFamily="34" charset="0"/>
                        </a:rPr>
                        <a:t>NTUA/male</a:t>
                      </a:r>
                    </a:p>
                  </a:txBody>
                  <a:tcPr marL="5705" marR="5705" marT="57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en-GB" sz="1600" b="0" i="0" u="none" strike="noStrike">
                          <a:solidFill>
                            <a:srgbClr val="000000"/>
                          </a:solidFill>
                          <a:effectLst/>
                          <a:latin typeface="Calibri" panose="020F0502020204030204" pitchFamily="34" charset="0"/>
                        </a:rPr>
                        <a:t>RS&amp;Geoinformatics Engineering </a:t>
                      </a:r>
                      <a:r>
                        <a:rPr lang="en-GB" sz="1600" b="1" i="0" u="none" strike="noStrike">
                          <a:solidFill>
                            <a:srgbClr val="000000"/>
                          </a:solidFill>
                          <a:effectLst/>
                          <a:latin typeface="Calibri" panose="020F0502020204030204" pitchFamily="34" charset="0"/>
                        </a:rPr>
                        <a:t>PhD</a:t>
                      </a:r>
                      <a:endParaRPr lang="en-GB" sz="1600" b="0" i="0" u="none" strike="noStrike">
                        <a:solidFill>
                          <a:srgbClr val="000000"/>
                        </a:solidFill>
                        <a:effectLst/>
                        <a:latin typeface="Calibri" panose="020F0502020204030204" pitchFamily="34" charset="0"/>
                      </a:endParaRPr>
                    </a:p>
                  </a:txBody>
                  <a:tcPr marL="5705" marR="5705" marT="57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2165093638"/>
                  </a:ext>
                </a:extLst>
              </a:tr>
              <a:tr h="289908">
                <a:tc>
                  <a:txBody>
                    <a:bodyPr/>
                    <a:lstStyle/>
                    <a:p>
                      <a:pPr algn="l" fontAlgn="b"/>
                      <a:r>
                        <a:rPr lang="en-GB" sz="1600" b="0" i="0" u="none" strike="noStrike">
                          <a:solidFill>
                            <a:srgbClr val="000000"/>
                          </a:solidFill>
                          <a:effectLst/>
                          <a:latin typeface="Calibri" panose="020F0502020204030204" pitchFamily="34" charset="0"/>
                        </a:rPr>
                        <a:t>Orfanos</a:t>
                      </a:r>
                    </a:p>
                  </a:txBody>
                  <a:tcPr marL="5705" marR="5705" marT="57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en-GB" sz="1600" b="0" i="0" u="none" strike="noStrike">
                          <a:solidFill>
                            <a:srgbClr val="000000"/>
                          </a:solidFill>
                          <a:effectLst/>
                          <a:latin typeface="Calibri" panose="020F0502020204030204" pitchFamily="34" charset="0"/>
                        </a:rPr>
                        <a:t>NTUA/male</a:t>
                      </a:r>
                    </a:p>
                  </a:txBody>
                  <a:tcPr marL="5705" marR="5705" marT="57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en-GB" sz="1600" b="0" i="0" u="none" strike="noStrike" dirty="0">
                          <a:solidFill>
                            <a:srgbClr val="000000"/>
                          </a:solidFill>
                          <a:effectLst/>
                          <a:latin typeface="Calibri" panose="020F0502020204030204" pitchFamily="34" charset="0"/>
                        </a:rPr>
                        <a:t>Mechanical </a:t>
                      </a:r>
                      <a:r>
                        <a:rPr lang="en-GB" sz="1600" b="0" i="0" u="none" strike="noStrike" dirty="0" err="1">
                          <a:solidFill>
                            <a:srgbClr val="000000"/>
                          </a:solidFill>
                          <a:effectLst/>
                          <a:latin typeface="Calibri" panose="020F0502020204030204" pitchFamily="34" charset="0"/>
                        </a:rPr>
                        <a:t>Enginneering</a:t>
                      </a:r>
                      <a:r>
                        <a:rPr lang="en-GB" sz="1600" b="0" i="0" u="none" strike="noStrike" dirty="0">
                          <a:solidFill>
                            <a:srgbClr val="000000"/>
                          </a:solidFill>
                          <a:effectLst/>
                          <a:latin typeface="Calibri" panose="020F0502020204030204" pitchFamily="34" charset="0"/>
                        </a:rPr>
                        <a:t> </a:t>
                      </a:r>
                      <a:r>
                        <a:rPr lang="en-GB" sz="1600" b="1" i="0" u="none" strike="noStrike" dirty="0">
                          <a:solidFill>
                            <a:srgbClr val="000000"/>
                          </a:solidFill>
                          <a:effectLst/>
                          <a:latin typeface="Calibri" panose="020F0502020204030204" pitchFamily="34" charset="0"/>
                        </a:rPr>
                        <a:t>PhD</a:t>
                      </a:r>
                      <a:endParaRPr lang="en-GB" sz="1600" b="0" i="0" u="none" strike="noStrike" dirty="0">
                        <a:solidFill>
                          <a:srgbClr val="000000"/>
                        </a:solidFill>
                        <a:effectLst/>
                        <a:latin typeface="Calibri" panose="020F0502020204030204" pitchFamily="34" charset="0"/>
                      </a:endParaRPr>
                    </a:p>
                  </a:txBody>
                  <a:tcPr marL="5705" marR="5705" marT="570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3811601330"/>
                  </a:ext>
                </a:extLst>
              </a:tr>
            </a:tbl>
          </a:graphicData>
        </a:graphic>
      </p:graphicFrame>
      <p:sp>
        <p:nvSpPr>
          <p:cNvPr id="3" name="Rectangle 1">
            <a:extLst>
              <a:ext uri="{FF2B5EF4-FFF2-40B4-BE49-F238E27FC236}">
                <a16:creationId xmlns:a16="http://schemas.microsoft.com/office/drawing/2014/main" id="{3AA4A065-FC44-9EF5-EB3A-BF173B1C32B4}"/>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a:ln>
                  <a:noFill/>
                </a:ln>
                <a:solidFill>
                  <a:schemeClr val="tx1"/>
                </a:solidFill>
                <a:effectLst/>
                <a:latin typeface="Arial" panose="020B0604020202020204" pitchFamily="34" charset="0"/>
              </a:rPr>
              <a:t>Online – background</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a:ln>
                  <a:noFill/>
                </a:ln>
                <a:solidFill>
                  <a:schemeClr val="tx1"/>
                </a:solidFill>
                <a:effectLst/>
                <a:latin typeface="Arial" panose="020B0604020202020204" pitchFamily="34" charset="0"/>
              </a:rPr>
              <a:t>Onsite - Best practices: tools, methodologies, use cases (e.g., National Gallery, Laurio,..)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a:ln>
                  <a:noFill/>
                </a:ln>
                <a:solidFill>
                  <a:schemeClr val="tx1"/>
                </a:solidFill>
                <a:effectLst/>
                <a:latin typeface="Arial" panose="020B0604020202020204" pitchFamily="34" charset="0"/>
              </a:rPr>
              <a:t>Outcomes and future trends </a:t>
            </a:r>
          </a:p>
        </p:txBody>
      </p:sp>
    </p:spTree>
    <p:extLst>
      <p:ext uri="{BB962C8B-B14F-4D97-AF65-F5344CB8AC3E}">
        <p14:creationId xmlns:p14="http://schemas.microsoft.com/office/powerpoint/2010/main" val="41063643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A775B-9683-5602-EF04-6C5DC2C03C70}"/>
              </a:ext>
            </a:extLst>
          </p:cNvPr>
          <p:cNvSpPr>
            <a:spLocks noGrp="1"/>
          </p:cNvSpPr>
          <p:nvPr>
            <p:ph type="title"/>
          </p:nvPr>
        </p:nvSpPr>
        <p:spPr/>
        <p:txBody>
          <a:bodyPr/>
          <a:lstStyle/>
          <a:p>
            <a:endParaRPr lang="en-GB" dirty="0"/>
          </a:p>
        </p:txBody>
      </p:sp>
      <p:pic>
        <p:nvPicPr>
          <p:cNvPr id="5" name="Picture 4">
            <a:extLst>
              <a:ext uri="{FF2B5EF4-FFF2-40B4-BE49-F238E27FC236}">
                <a16:creationId xmlns:a16="http://schemas.microsoft.com/office/drawing/2014/main" id="{DAB17DBB-B095-5ADD-BF5C-10FBE707A99E}"/>
              </a:ext>
            </a:extLst>
          </p:cNvPr>
          <p:cNvPicPr>
            <a:picLocks noChangeAspect="1"/>
          </p:cNvPicPr>
          <p:nvPr/>
        </p:nvPicPr>
        <p:blipFill rotWithShape="1">
          <a:blip r:embed="rId2"/>
          <a:srcRect l="32167" t="49345" r="29166" b="37750"/>
          <a:stretch/>
        </p:blipFill>
        <p:spPr>
          <a:xfrm>
            <a:off x="445942" y="3195321"/>
            <a:ext cx="9683578" cy="1818078"/>
          </a:xfrm>
          <a:prstGeom prst="rect">
            <a:avLst/>
          </a:prstGeom>
        </p:spPr>
      </p:pic>
    </p:spTree>
    <p:extLst>
      <p:ext uri="{BB962C8B-B14F-4D97-AF65-F5344CB8AC3E}">
        <p14:creationId xmlns:p14="http://schemas.microsoft.com/office/powerpoint/2010/main" val="1716241498"/>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6D949325589074389251DB63788D26C" ma:contentTypeVersion="16" ma:contentTypeDescription="Create a new document." ma:contentTypeScope="" ma:versionID="d441a804e6588927b3bd8765c6987dc8">
  <xsd:schema xmlns:xsd="http://www.w3.org/2001/XMLSchema" xmlns:xs="http://www.w3.org/2001/XMLSchema" xmlns:p="http://schemas.microsoft.com/office/2006/metadata/properties" xmlns:ns2="8e784466-4d57-4f13-b707-62ba0e9572bb" xmlns:ns3="74c8bf2a-3abc-49dc-a1cb-9050aca87aa1" targetNamespace="http://schemas.microsoft.com/office/2006/metadata/properties" ma:root="true" ma:fieldsID="6b10e576bcec71e64605315554ebc8b9" ns2:_="" ns3:_="">
    <xsd:import namespace="8e784466-4d57-4f13-b707-62ba0e9572bb"/>
    <xsd:import namespace="74c8bf2a-3abc-49dc-a1cb-9050aca87aa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e784466-4d57-4f13-b707-62ba0e9572b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2703ad23-8153-45da-8605-685a98b05156"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4c8bf2a-3abc-49dc-a1cb-9050aca87aa1"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cf59c49c-8bef-44fb-ac69-067efed62b06}" ma:internalName="TaxCatchAll" ma:showField="CatchAllData" ma:web="74c8bf2a-3abc-49dc-a1cb-9050aca87aa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8e784466-4d57-4f13-b707-62ba0e9572bb">
      <Terms xmlns="http://schemas.microsoft.com/office/infopath/2007/PartnerControls"/>
    </lcf76f155ced4ddcb4097134ff3c332f>
    <TaxCatchAll xmlns="74c8bf2a-3abc-49dc-a1cb-9050aca87aa1" xsi:nil="true"/>
  </documentManagement>
</p:properties>
</file>

<file path=customXml/itemProps1.xml><?xml version="1.0" encoding="utf-8"?>
<ds:datastoreItem xmlns:ds="http://schemas.openxmlformats.org/officeDocument/2006/customXml" ds:itemID="{F2601175-1A37-4A82-847F-A322DF26881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e784466-4d57-4f13-b707-62ba0e9572bb"/>
    <ds:schemaRef ds:uri="74c8bf2a-3abc-49dc-a1cb-9050aca87aa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97F969B-BED7-4FE7-B1C8-7CB0F214CD3A}">
  <ds:schemaRefs>
    <ds:schemaRef ds:uri="http://schemas.microsoft.com/sharepoint/v3/contenttype/forms"/>
  </ds:schemaRefs>
</ds:datastoreItem>
</file>

<file path=customXml/itemProps3.xml><?xml version="1.0" encoding="utf-8"?>
<ds:datastoreItem xmlns:ds="http://schemas.openxmlformats.org/officeDocument/2006/customXml" ds:itemID="{6F2274FA-0C9D-491D-8926-323C73262536}">
  <ds:schemaRefs>
    <ds:schemaRef ds:uri="http://schemas.microsoft.com/office/2006/metadata/properties"/>
    <ds:schemaRef ds:uri="http://schemas.microsoft.com/office/infopath/2007/PartnerControls"/>
    <ds:schemaRef ds:uri="http://purl.org/dc/elements/1.1/"/>
    <ds:schemaRef ds:uri="8e784466-4d57-4f13-b707-62ba0e9572bb"/>
    <ds:schemaRef ds:uri="http://purl.org/dc/dcmitype/"/>
    <ds:schemaRef ds:uri="74c8bf2a-3abc-49dc-a1cb-9050aca87aa1"/>
    <ds:schemaRef ds:uri="http://schemas.microsoft.com/office/2006/documentManagement/types"/>
    <ds:schemaRef ds:uri="http://www.w3.org/XML/1998/namespace"/>
    <ds:schemaRef ds:uri="http://schemas.openxmlformats.org/package/2006/metadata/core-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otalTime>3736</TotalTime>
  <Words>972</Words>
  <Application>Microsoft Office PowerPoint</Application>
  <PresentationFormat>Widescreen</PresentationFormat>
  <Paragraphs>158</Paragraphs>
  <Slides>19</Slides>
  <Notes>2</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5" baseType="lpstr">
      <vt:lpstr>Arial</vt:lpstr>
      <vt:lpstr>Calibri</vt:lpstr>
      <vt:lpstr>Rotis Sans Serif Std</vt:lpstr>
      <vt:lpstr>Wingdings</vt:lpstr>
      <vt:lpstr>Office</vt:lpstr>
      <vt:lpstr>Worksheet</vt:lpstr>
      <vt:lpstr>PowerPoint Presentation</vt:lpstr>
      <vt:lpstr>TOPICS ADDRESSED</vt:lpstr>
      <vt:lpstr>STRUCTURE</vt:lpstr>
      <vt:lpstr>ACTION 2 – AGENDA | ONSITE WORKSHOPS | ATHENS NTUA</vt:lpstr>
      <vt:lpstr>ACTION 2 – AGENDA | ONSITE WORKSHOPS | ATHENS NTUA, cont.</vt:lpstr>
      <vt:lpstr>ACTION 2 – AGENDA | ONSITE WORKSHOPS | ATHENS NTUA, cont.</vt:lpstr>
      <vt:lpstr>STUDENTS PARTICIPANTS, ½ </vt:lpstr>
      <vt:lpstr>STUDENTS PARTICIPANTS, 2/2</vt:lpstr>
      <vt:lpstr>PowerPoint Presentation</vt:lpstr>
      <vt:lpstr>PowerPoint Presentation</vt:lpstr>
      <vt:lpstr>NTUA BIB Project, KEYNOTES, 23/06/2023</vt:lpstr>
      <vt:lpstr>NTUA BIB Project, KEYNOTES, 23/06/2023</vt:lpstr>
      <vt:lpstr>NTUA BIB Project, KEYNOTES, 23/06/2023</vt:lpstr>
      <vt:lpstr>NTUA BIB Project, KEYNOTES, 23/06/2023</vt:lpstr>
      <vt:lpstr>NTUA BIB Project, KEYNOTES, 23/06/2023</vt:lpstr>
      <vt:lpstr>NTUA BIB Project, KEYNOTES, 23/06/2023</vt:lpstr>
      <vt:lpstr>Preparation of the Presentation of Open Session on Monday</vt:lpstr>
      <vt:lpstr>PowerPoint Presentation</vt:lpstr>
      <vt:lpstr>PowerPoint Presentation</vt:lpstr>
    </vt:vector>
  </TitlesOfParts>
  <Company>LUH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Flügge, Christina</dc:creator>
  <cp:lastModifiedBy>Αικατερίνη Μακρινού</cp:lastModifiedBy>
  <cp:revision>223</cp:revision>
  <cp:lastPrinted>2023-06-23T09:34:19Z</cp:lastPrinted>
  <dcterms:created xsi:type="dcterms:W3CDTF">2019-06-26T06:00:14Z</dcterms:created>
  <dcterms:modified xsi:type="dcterms:W3CDTF">2023-06-23T11:33:20Z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0x01010096D949325589074389251DB63788D26C</vt:lpwstr>
  </property>
  <property fmtid="{D5CDD505-2E9C-101B-9397-08002B2CF9AE}" pid="3" name="MediaServiceImageTags">
    <vt:lpwstr/>
  </property>
</Properties>
</file>