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5" r:id="rId2"/>
    <p:sldMasterId id="2147483687" r:id="rId3"/>
  </p:sldMasterIdLst>
  <p:notesMasterIdLst>
    <p:notesMasterId r:id="rId37"/>
  </p:notesMasterIdLst>
  <p:handoutMasterIdLst>
    <p:handoutMasterId r:id="rId38"/>
  </p:handoutMasterIdLst>
  <p:sldIdLst>
    <p:sldId id="457" r:id="rId4"/>
    <p:sldId id="481" r:id="rId5"/>
    <p:sldId id="520" r:id="rId6"/>
    <p:sldId id="527" r:id="rId7"/>
    <p:sldId id="533" r:id="rId8"/>
    <p:sldId id="528" r:id="rId9"/>
    <p:sldId id="560" r:id="rId10"/>
    <p:sldId id="534" r:id="rId11"/>
    <p:sldId id="561" r:id="rId12"/>
    <p:sldId id="535" r:id="rId13"/>
    <p:sldId id="536" r:id="rId14"/>
    <p:sldId id="529" r:id="rId15"/>
    <p:sldId id="537" r:id="rId16"/>
    <p:sldId id="538" r:id="rId17"/>
    <p:sldId id="539" r:id="rId18"/>
    <p:sldId id="540" r:id="rId19"/>
    <p:sldId id="543" r:id="rId20"/>
    <p:sldId id="542" r:id="rId21"/>
    <p:sldId id="544" r:id="rId22"/>
    <p:sldId id="545" r:id="rId23"/>
    <p:sldId id="546" r:id="rId24"/>
    <p:sldId id="547" r:id="rId25"/>
    <p:sldId id="548" r:id="rId26"/>
    <p:sldId id="549" r:id="rId27"/>
    <p:sldId id="550" r:id="rId28"/>
    <p:sldId id="552" r:id="rId29"/>
    <p:sldId id="553" r:id="rId30"/>
    <p:sldId id="554" r:id="rId31"/>
    <p:sldId id="555" r:id="rId32"/>
    <p:sldId id="556" r:id="rId33"/>
    <p:sldId id="557" r:id="rId34"/>
    <p:sldId id="558" r:id="rId35"/>
    <p:sldId id="559" r:id="rId36"/>
  </p:sldIdLst>
  <p:sldSz cx="9144000" cy="6858000" type="screen4x3"/>
  <p:notesSz cx="7099300" cy="10234613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A0BDF"/>
    <a:srgbClr val="A05E5E"/>
    <a:srgbClr val="7C0000"/>
    <a:srgbClr val="66CCFF"/>
    <a:srgbClr val="CCFF33"/>
    <a:srgbClr val="FFC1C1"/>
    <a:srgbClr val="C46200"/>
    <a:srgbClr val="F48600"/>
    <a:srgbClr val="D36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2636" autoAdjust="0"/>
    <p:restoredTop sz="99156" autoAdjust="0"/>
  </p:normalViewPr>
  <p:slideViewPr>
    <p:cSldViewPr>
      <p:cViewPr varScale="1">
        <p:scale>
          <a:sx n="65" d="100"/>
          <a:sy n="65" d="100"/>
        </p:scale>
        <p:origin x="1872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021"/>
    </p:cViewPr>
  </p:sorterViewPr>
  <p:notesViewPr>
    <p:cSldViewPr>
      <p:cViewPr varScale="1">
        <p:scale>
          <a:sx n="74" d="100"/>
          <a:sy n="74" d="100"/>
        </p:scale>
        <p:origin x="-2778" y="-96"/>
      </p:cViewPr>
      <p:guideLst>
        <p:guide orient="horz" pos="3224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00" tIns="47750" rIns="95500" bIns="47750" numCol="1" anchor="t" anchorCtr="0" compatLnSpc="1">
            <a:prstTxWarp prst="textNoShape">
              <a:avLst/>
            </a:prstTxWarp>
          </a:bodyPr>
          <a:lstStyle>
            <a:lvl1pPr algn="l" defTabSz="955675">
              <a:defRPr sz="1300"/>
            </a:lvl1pPr>
          </a:lstStyle>
          <a:p>
            <a:endParaRPr lang="en-US" altLang="el-GR"/>
          </a:p>
        </p:txBody>
      </p:sp>
      <p:sp>
        <p:nvSpPr>
          <p:cNvPr id="3461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4988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00" tIns="47750" rIns="95500" bIns="47750" numCol="1" anchor="t" anchorCtr="0" compatLnSpc="1">
            <a:prstTxWarp prst="textNoShape">
              <a:avLst/>
            </a:prstTxWarp>
          </a:bodyPr>
          <a:lstStyle>
            <a:lvl1pPr defTabSz="955675">
              <a:defRPr sz="1300"/>
            </a:lvl1pPr>
          </a:lstStyle>
          <a:p>
            <a:r>
              <a:rPr lang="en-US" altLang="el-GR"/>
              <a:t>Χωρικές Βάσεις Δεδομένων</a:t>
            </a:r>
          </a:p>
        </p:txBody>
      </p:sp>
      <p:sp>
        <p:nvSpPr>
          <p:cNvPr id="3461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0263"/>
            <a:ext cx="3074988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00" tIns="47750" rIns="95500" bIns="47750" numCol="1" anchor="b" anchorCtr="0" compatLnSpc="1">
            <a:prstTxWarp prst="textNoShape">
              <a:avLst/>
            </a:prstTxWarp>
          </a:bodyPr>
          <a:lstStyle>
            <a:lvl1pPr algn="l" defTabSz="955675">
              <a:defRPr sz="1300"/>
            </a:lvl1pPr>
          </a:lstStyle>
          <a:p>
            <a:endParaRPr lang="en-US" altLang="el-GR"/>
          </a:p>
        </p:txBody>
      </p:sp>
      <p:sp>
        <p:nvSpPr>
          <p:cNvPr id="3461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0263"/>
            <a:ext cx="3074988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00" tIns="47750" rIns="95500" bIns="47750" numCol="1" anchor="b" anchorCtr="0" compatLnSpc="1">
            <a:prstTxWarp prst="textNoShape">
              <a:avLst/>
            </a:prstTxWarp>
          </a:bodyPr>
          <a:lstStyle>
            <a:lvl1pPr defTabSz="955675">
              <a:defRPr sz="1300"/>
            </a:lvl1pPr>
          </a:lstStyle>
          <a:p>
            <a:r>
              <a:rPr lang="el-GR" altLang="el-GR"/>
              <a:t>1.</a:t>
            </a:r>
            <a:fld id="{697C6E0B-DF93-4C02-A95A-04A4939AD3AB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25440695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00" tIns="47750" rIns="95500" bIns="47750" numCol="1" anchor="t" anchorCtr="0" compatLnSpc="1">
            <a:prstTxWarp prst="textNoShape">
              <a:avLst/>
            </a:prstTxWarp>
          </a:bodyPr>
          <a:lstStyle>
            <a:lvl1pPr algn="l" defTabSz="955675">
              <a:defRPr sz="1300"/>
            </a:lvl1pPr>
          </a:lstStyle>
          <a:p>
            <a:endParaRPr lang="en-US" altLang="el-GR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4988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00" tIns="47750" rIns="95500" bIns="47750" numCol="1" anchor="t" anchorCtr="0" compatLnSpc="1">
            <a:prstTxWarp prst="textNoShape">
              <a:avLst/>
            </a:prstTxWarp>
          </a:bodyPr>
          <a:lstStyle>
            <a:lvl1pPr defTabSz="955675">
              <a:defRPr sz="1300"/>
            </a:lvl1pPr>
          </a:lstStyle>
          <a:p>
            <a:r>
              <a:rPr lang="en-US" altLang="el-GR"/>
              <a:t>Χωρικές Βάσεις Δεδομένων</a:t>
            </a:r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00" tIns="47750" rIns="95500" bIns="477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l-GR"/>
              <a:t>Click to edit Master text styles</a:t>
            </a:r>
          </a:p>
          <a:p>
            <a:pPr lvl="1"/>
            <a:r>
              <a:rPr lang="en-US" altLang="el-GR"/>
              <a:t>Second level</a:t>
            </a:r>
          </a:p>
          <a:p>
            <a:pPr lvl="2"/>
            <a:r>
              <a:rPr lang="en-US" altLang="el-GR"/>
              <a:t>Third level</a:t>
            </a:r>
          </a:p>
          <a:p>
            <a:pPr lvl="3"/>
            <a:r>
              <a:rPr lang="en-US" altLang="el-GR"/>
              <a:t>Fourth level</a:t>
            </a:r>
          </a:p>
          <a:p>
            <a:pPr lvl="4"/>
            <a:r>
              <a:rPr lang="en-US" altLang="el-GR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263"/>
            <a:ext cx="3074988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00" tIns="47750" rIns="95500" bIns="47750" numCol="1" anchor="b" anchorCtr="0" compatLnSpc="1">
            <a:prstTxWarp prst="textNoShape">
              <a:avLst/>
            </a:prstTxWarp>
          </a:bodyPr>
          <a:lstStyle>
            <a:lvl1pPr algn="l" defTabSz="955675">
              <a:defRPr sz="1300"/>
            </a:lvl1pPr>
          </a:lstStyle>
          <a:p>
            <a:endParaRPr lang="en-US" altLang="el-GR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0263"/>
            <a:ext cx="3074988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00" tIns="47750" rIns="95500" bIns="47750" numCol="1" anchor="b" anchorCtr="0" compatLnSpc="1">
            <a:prstTxWarp prst="textNoShape">
              <a:avLst/>
            </a:prstTxWarp>
          </a:bodyPr>
          <a:lstStyle>
            <a:lvl1pPr defTabSz="955675">
              <a:defRPr sz="1300"/>
            </a:lvl1pPr>
          </a:lstStyle>
          <a:p>
            <a:fld id="{BD5E32D8-27E8-4CDA-B4B3-863F6F39251B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308264887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9AB12-5B0C-4B2F-B65B-D72CBEA919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13252-6CCA-4509-BEA8-88A3E346AD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Στρογγυλεμένο ορθογώνιο"/>
          <p:cNvSpPr/>
          <p:nvPr userDrawn="1"/>
        </p:nvSpPr>
        <p:spPr>
          <a:xfrm>
            <a:off x="285720" y="214290"/>
            <a:ext cx="8643998" cy="6500858"/>
          </a:xfrm>
          <a:prstGeom prst="roundRect">
            <a:avLst>
              <a:gd name="adj" fmla="val 5232"/>
            </a:avLst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271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9AB12-5B0C-4B2F-B65B-D72CBEA919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13252-6CCA-4509-BEA8-88A3E346AD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050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9AB12-5B0C-4B2F-B65B-D72CBEA919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13252-6CCA-4509-BEA8-88A3E346AD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7973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9AB12-5B0C-4B2F-B65B-D72CBEA919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13252-6CCA-4509-BEA8-88A3E346AD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5949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9AB12-5B0C-4B2F-B65B-D72CBEA919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13252-6CCA-4509-BEA8-88A3E346AD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7644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Στυλ κύριου υπότιτλου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E713B-712D-433D-853E-8779744A04CD}" type="datetimeFigureOut">
              <a:rPr lang="el-GR" smtClean="0"/>
              <a:t>8/4/2024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1B796-A8BD-4F58-B886-3773CA2157C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983897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E713B-712D-433D-853E-8779744A04CD}" type="datetimeFigureOut">
              <a:rPr lang="el-GR" smtClean="0"/>
              <a:t>8/4/2024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1B796-A8BD-4F58-B886-3773CA2157C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576187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E713B-712D-433D-853E-8779744A04CD}" type="datetimeFigureOut">
              <a:rPr lang="el-GR" smtClean="0"/>
              <a:t>8/4/2024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1B796-A8BD-4F58-B886-3773CA2157C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39410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E713B-712D-433D-853E-8779744A04CD}" type="datetimeFigureOut">
              <a:rPr lang="el-GR" smtClean="0"/>
              <a:t>8/4/2024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1B796-A8BD-4F58-B886-3773CA2157C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399237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E713B-712D-433D-853E-8779744A04CD}" type="datetimeFigureOut">
              <a:rPr lang="el-GR" smtClean="0"/>
              <a:t>8/4/2024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1B796-A8BD-4F58-B886-3773CA2157C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495710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E713B-712D-433D-853E-8779744A04CD}" type="datetimeFigureOut">
              <a:rPr lang="el-GR" smtClean="0"/>
              <a:t>8/4/2024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1B796-A8BD-4F58-B886-3773CA2157C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51297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92919" y="457200"/>
            <a:ext cx="8229600" cy="868346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l-GR" dirty="0" err="1"/>
              <a:t>Kλικ</a:t>
            </a:r>
            <a:r>
              <a:rPr lang="el-GR" dirty="0"/>
              <a:t> για επεξεργασία του τίτλου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62598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l-GR" dirty="0" err="1"/>
              <a:t>Kλικ</a:t>
            </a:r>
            <a:r>
              <a:rPr lang="el-GR" dirty="0"/>
              <a:t> για επεξεργασία των στυλ του υποδείγματος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  <a:endParaRPr lang="en-US" dirty="0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9AB12-5B0C-4B2F-B65B-D72CBEA919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13252-6CCA-4509-BEA8-88A3E346AD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- Στρογγυλεμένο ορθογώνιο"/>
          <p:cNvSpPr/>
          <p:nvPr userDrawn="1"/>
        </p:nvSpPr>
        <p:spPr>
          <a:xfrm>
            <a:off x="285720" y="214290"/>
            <a:ext cx="8643998" cy="6500858"/>
          </a:xfrm>
          <a:prstGeom prst="roundRect">
            <a:avLst>
              <a:gd name="adj" fmla="val 5232"/>
            </a:avLst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3207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E713B-712D-433D-853E-8779744A04CD}" type="datetimeFigureOut">
              <a:rPr lang="el-GR" smtClean="0"/>
              <a:t>8/4/2024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1B796-A8BD-4F58-B886-3773CA2157C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829519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E713B-712D-433D-853E-8779744A04CD}" type="datetimeFigureOut">
              <a:rPr lang="el-GR" smtClean="0"/>
              <a:t>8/4/2024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1B796-A8BD-4F58-B886-3773CA2157C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059121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E713B-712D-433D-853E-8779744A04CD}" type="datetimeFigureOut">
              <a:rPr lang="el-GR" smtClean="0"/>
              <a:t>8/4/2024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1B796-A8BD-4F58-B886-3773CA2157C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526215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E713B-712D-433D-853E-8779744A04CD}" type="datetimeFigureOut">
              <a:rPr lang="el-GR" smtClean="0"/>
              <a:t>8/4/2024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1B796-A8BD-4F58-B886-3773CA2157C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701710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E713B-712D-433D-853E-8779744A04CD}" type="datetimeFigureOut">
              <a:rPr lang="el-GR" smtClean="0"/>
              <a:t>8/4/2024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1B796-A8BD-4F58-B886-3773CA2157C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443700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Στυλ κύριου υπότιτλου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1484A-1B35-494B-925B-1656BDDC08AB}" type="datetimeFigureOut">
              <a:rPr lang="el-GR" smtClean="0"/>
              <a:t>8/4/2024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67BA1-0D5E-458D-BAFA-91CE7B29AAF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065632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1484A-1B35-494B-925B-1656BDDC08AB}" type="datetimeFigureOut">
              <a:rPr lang="el-GR" smtClean="0"/>
              <a:t>8/4/2024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67BA1-0D5E-458D-BAFA-91CE7B29AAF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647059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1484A-1B35-494B-925B-1656BDDC08AB}" type="datetimeFigureOut">
              <a:rPr lang="el-GR" smtClean="0"/>
              <a:t>8/4/2024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67BA1-0D5E-458D-BAFA-91CE7B29AAF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802987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1484A-1B35-494B-925B-1656BDDC08AB}" type="datetimeFigureOut">
              <a:rPr lang="el-GR" smtClean="0"/>
              <a:t>8/4/2024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67BA1-0D5E-458D-BAFA-91CE7B29AAF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816288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1484A-1B35-494B-925B-1656BDDC08AB}" type="datetimeFigureOut">
              <a:rPr lang="el-GR" smtClean="0"/>
              <a:t>8/4/2024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67BA1-0D5E-458D-BAFA-91CE7B29AAF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68721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868346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l-GR" dirty="0" err="1"/>
              <a:t>Kλικ</a:t>
            </a:r>
            <a:r>
              <a:rPr lang="el-GR" dirty="0"/>
              <a:t> για επεξεργασία του τίτλου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12592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l-GR" dirty="0" err="1"/>
              <a:t>Kλικ</a:t>
            </a:r>
            <a:r>
              <a:rPr lang="el-GR" dirty="0"/>
              <a:t> για επεξεργασία των στυλ του υποδείγματος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  <a:endParaRPr lang="en-US" dirty="0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9AB12-5B0C-4B2F-B65B-D72CBEA919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13252-6CCA-4509-BEA8-88A3E346AD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- Στρογγυλεμένο ορθογώνιο"/>
          <p:cNvSpPr/>
          <p:nvPr userDrawn="1"/>
        </p:nvSpPr>
        <p:spPr>
          <a:xfrm>
            <a:off x="285720" y="214290"/>
            <a:ext cx="8643998" cy="6500858"/>
          </a:xfrm>
          <a:prstGeom prst="roundRect">
            <a:avLst>
              <a:gd name="adj" fmla="val 5232"/>
            </a:avLst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18 - Θέση κειμένου"/>
          <p:cNvSpPr>
            <a:spLocks noGrp="1"/>
          </p:cNvSpPr>
          <p:nvPr>
            <p:ph type="body" sz="quarter" idx="13"/>
          </p:nvPr>
        </p:nvSpPr>
        <p:spPr>
          <a:xfrm>
            <a:off x="571500" y="1285875"/>
            <a:ext cx="7000896" cy="571500"/>
          </a:xfrm>
        </p:spPr>
        <p:txBody>
          <a:bodyPr>
            <a:normAutofit/>
          </a:bodyPr>
          <a:lstStyle>
            <a:lvl1pPr>
              <a:buNone/>
              <a:defRPr sz="2400" b="1" i="1" u="sng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l-GR" dirty="0" err="1"/>
              <a:t>Kλικ</a:t>
            </a:r>
            <a:r>
              <a:rPr lang="el-GR" dirty="0"/>
              <a:t> για επεξεργασία των στυλ του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30253245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1484A-1B35-494B-925B-1656BDDC08AB}" type="datetimeFigureOut">
              <a:rPr lang="el-GR" smtClean="0"/>
              <a:t>8/4/2024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67BA1-0D5E-458D-BAFA-91CE7B29AAF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694347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1484A-1B35-494B-925B-1656BDDC08AB}" type="datetimeFigureOut">
              <a:rPr lang="el-GR" smtClean="0"/>
              <a:t>8/4/2024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67BA1-0D5E-458D-BAFA-91CE7B29AAF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522938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1484A-1B35-494B-925B-1656BDDC08AB}" type="datetimeFigureOut">
              <a:rPr lang="el-GR" smtClean="0"/>
              <a:t>8/4/2024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67BA1-0D5E-458D-BAFA-91CE7B29AAF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679263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1484A-1B35-494B-925B-1656BDDC08AB}" type="datetimeFigureOut">
              <a:rPr lang="el-GR" smtClean="0"/>
              <a:t>8/4/2024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67BA1-0D5E-458D-BAFA-91CE7B29AAF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996010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1484A-1B35-494B-925B-1656BDDC08AB}" type="datetimeFigureOut">
              <a:rPr lang="el-GR" smtClean="0"/>
              <a:t>8/4/2024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67BA1-0D5E-458D-BAFA-91CE7B29AAF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033133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1484A-1B35-494B-925B-1656BDDC08AB}" type="datetimeFigureOut">
              <a:rPr lang="el-GR" smtClean="0"/>
              <a:t>8/4/2024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67BA1-0D5E-458D-BAFA-91CE7B29AAF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83374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9AB12-5B0C-4B2F-B65B-D72CBEA919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13252-6CCA-4509-BEA8-88A3E346AD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923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85786" y="2928934"/>
            <a:ext cx="7772400" cy="1362075"/>
          </a:xfrm>
        </p:spPr>
        <p:txBody>
          <a:bodyPr anchor="t">
            <a:normAutofit/>
          </a:bodyPr>
          <a:lstStyle>
            <a:lvl1pPr algn="l">
              <a:defRPr sz="3600" b="1" cap="all"/>
            </a:lvl1pPr>
          </a:lstStyle>
          <a:p>
            <a:r>
              <a:rPr lang="el-GR" dirty="0" err="1"/>
              <a:t>Kλικ</a:t>
            </a:r>
            <a:r>
              <a:rPr lang="el-GR" dirty="0"/>
              <a:t> για επεξεργασία του τίτλου</a:t>
            </a:r>
            <a:endParaRPr lang="en-US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85786" y="135729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err="1"/>
              <a:t>Kλικ</a:t>
            </a:r>
            <a:r>
              <a:rPr lang="el-GR" dirty="0"/>
              <a:t>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9AB12-5B0C-4B2F-B65B-D72CBEA919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13252-6CCA-4509-BEA8-88A3E346AD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Ορθογώνιο"/>
          <p:cNvSpPr/>
          <p:nvPr userDrawn="1"/>
        </p:nvSpPr>
        <p:spPr>
          <a:xfrm>
            <a:off x="785786" y="4000504"/>
            <a:ext cx="7715304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7 - Στρογγυλεμένο ορθογώνιο"/>
          <p:cNvSpPr/>
          <p:nvPr userDrawn="1"/>
        </p:nvSpPr>
        <p:spPr>
          <a:xfrm>
            <a:off x="285720" y="214290"/>
            <a:ext cx="8643998" cy="6500858"/>
          </a:xfrm>
          <a:prstGeom prst="roundRect">
            <a:avLst>
              <a:gd name="adj" fmla="val 5232"/>
            </a:avLst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919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39784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l-GR" dirty="0" err="1"/>
              <a:t>Kλικ</a:t>
            </a:r>
            <a:r>
              <a:rPr lang="el-GR" dirty="0"/>
              <a:t> για επεξεργασία του τίτλου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9AB12-5B0C-4B2F-B65B-D72CBEA919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13252-6CCA-4509-BEA8-88A3E346AD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- Στρογγυλεμένο ορθογώνιο"/>
          <p:cNvSpPr/>
          <p:nvPr userDrawn="1"/>
        </p:nvSpPr>
        <p:spPr>
          <a:xfrm>
            <a:off x="285720" y="214290"/>
            <a:ext cx="8643998" cy="6500858"/>
          </a:xfrm>
          <a:prstGeom prst="roundRect">
            <a:avLst>
              <a:gd name="adj" fmla="val 5232"/>
            </a:avLst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438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939784"/>
          </a:xfrm>
        </p:spPr>
        <p:txBody>
          <a:bodyPr/>
          <a:lstStyle>
            <a:lvl1pPr>
              <a:defRPr/>
            </a:lvl1pPr>
          </a:lstStyle>
          <a:p>
            <a:r>
              <a:rPr lang="el-GR" dirty="0" err="1"/>
              <a:t>Kλικ</a:t>
            </a:r>
            <a:r>
              <a:rPr lang="el-GR" dirty="0"/>
              <a:t> για επεξεργασία του τίτλου</a:t>
            </a:r>
            <a:endParaRPr lang="en-US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9AB12-5B0C-4B2F-B65B-D72CBEA919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13252-6CCA-4509-BEA8-88A3E346AD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00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92919" y="457200"/>
            <a:ext cx="8229600" cy="939784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l-GR" dirty="0" err="1"/>
              <a:t>Kλικ</a:t>
            </a:r>
            <a:r>
              <a:rPr lang="el-GR" dirty="0"/>
              <a:t> για επεξεργασία του τίτλου</a:t>
            </a:r>
            <a:endParaRPr lang="en-US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9AB12-5B0C-4B2F-B65B-D72CBEA919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13252-6CCA-4509-BEA8-88A3E346AD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Στρογγυλεμένο ορθογώνιο"/>
          <p:cNvSpPr/>
          <p:nvPr userDrawn="1"/>
        </p:nvSpPr>
        <p:spPr>
          <a:xfrm>
            <a:off x="285720" y="214290"/>
            <a:ext cx="8643998" cy="6500858"/>
          </a:xfrm>
          <a:prstGeom prst="roundRect">
            <a:avLst>
              <a:gd name="adj" fmla="val 5232"/>
            </a:avLst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124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9AB12-5B0C-4B2F-B65B-D72CBEA919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13252-6CCA-4509-BEA8-88A3E346AD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760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14728" y="400753"/>
            <a:ext cx="8229600" cy="9397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err="1"/>
              <a:t>Kλικ</a:t>
            </a:r>
            <a:r>
              <a:rPr lang="el-GR" dirty="0"/>
              <a:t> για επεξεργασία του τίτλου</a:t>
            </a:r>
            <a:endParaRPr lang="en-US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 err="1"/>
              <a:t>Kλικ</a:t>
            </a:r>
            <a:r>
              <a:rPr lang="el-GR" dirty="0"/>
              <a:t> για επεξεργασία των στυλ του υποδείγματος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  <a:endParaRPr lang="en-US" dirty="0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679AB12-5B0C-4B2F-B65B-D72CBEA9190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4/8/2024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7C13252-6CCA-4509-BEA8-88A3E346AD4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7 - Στρογγυλεμένο ορθογώνιο"/>
          <p:cNvSpPr/>
          <p:nvPr/>
        </p:nvSpPr>
        <p:spPr>
          <a:xfrm>
            <a:off x="285720" y="214290"/>
            <a:ext cx="8643998" cy="6500858"/>
          </a:xfrm>
          <a:prstGeom prst="roundRect">
            <a:avLst>
              <a:gd name="adj" fmla="val 5232"/>
            </a:avLst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7 - Εικόνα" descr="pyrforos-40%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81000" y="299669"/>
            <a:ext cx="571500" cy="571500"/>
          </a:xfrm>
          <a:prstGeom prst="rect">
            <a:avLst/>
          </a:prstGeom>
        </p:spPr>
      </p:pic>
      <p:sp>
        <p:nvSpPr>
          <p:cNvPr id="10" name="8 - TextBox"/>
          <p:cNvSpPr txBox="1"/>
          <p:nvPr/>
        </p:nvSpPr>
        <p:spPr>
          <a:xfrm>
            <a:off x="1000100" y="246865"/>
            <a:ext cx="39135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/>
                </a:solidFill>
                <a:latin typeface="Calibri"/>
              </a:rPr>
              <a:t>ΜΕΤΑΠΤΥΧΙΑΚΟ ΠΡΟΓΡΑΜΜΑ  </a:t>
            </a:r>
            <a:r>
              <a:rPr lang="el-GR" sz="1400" b="1" dirty="0">
                <a:solidFill>
                  <a:prstClr val="black"/>
                </a:solidFill>
                <a:latin typeface="Calibri"/>
              </a:rPr>
              <a:t>ΓΕΩΠΛΗΡΟΦΟΡΙΚΗ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6 - Ορθογώνιο"/>
          <p:cNvSpPr/>
          <p:nvPr/>
        </p:nvSpPr>
        <p:spPr>
          <a:xfrm>
            <a:off x="750067" y="1295400"/>
            <a:ext cx="7715304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171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3E713B-712D-433D-853E-8779744A04CD}" type="datetimeFigureOut">
              <a:rPr lang="el-GR" smtClean="0"/>
              <a:t>8/4/2024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D1B796-A8BD-4F58-B886-3773CA2157C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56657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1484A-1B35-494B-925B-1656BDDC08AB}" type="datetimeFigureOut">
              <a:rPr lang="el-GR" smtClean="0"/>
              <a:t>8/4/2024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67BA1-0D5E-458D-BAFA-91CE7B29AAFD}" type="slidenum">
              <a:rPr lang="el-GR" smtClean="0"/>
              <a:t>‹#›</a:t>
            </a:fld>
            <a:endParaRPr lang="el-GR"/>
          </a:p>
        </p:txBody>
      </p:sp>
      <p:pic>
        <p:nvPicPr>
          <p:cNvPr id="7" name="7 - Εικόνα" descr="pyrforos-40%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28600" y="87781"/>
            <a:ext cx="571500" cy="571500"/>
          </a:xfrm>
          <a:prstGeom prst="rect">
            <a:avLst/>
          </a:prstGeom>
        </p:spPr>
      </p:pic>
      <p:sp>
        <p:nvSpPr>
          <p:cNvPr id="8" name="8 - TextBox"/>
          <p:cNvSpPr txBox="1"/>
          <p:nvPr/>
        </p:nvSpPr>
        <p:spPr>
          <a:xfrm>
            <a:off x="847700" y="34977"/>
            <a:ext cx="44342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l-GR" sz="1600" dirty="0">
                <a:solidFill>
                  <a:prstClr val="black"/>
                </a:solidFill>
                <a:latin typeface="Calibri"/>
              </a:rPr>
              <a:t>ΜΕΤΑΠΤΥΧΙΑΚΟ ΠΡΟΓΡΑΜΜΑ  </a:t>
            </a:r>
            <a:r>
              <a:rPr lang="el-GR" sz="1600" b="1" dirty="0">
                <a:solidFill>
                  <a:prstClr val="black"/>
                </a:solidFill>
                <a:latin typeface="Calibri"/>
              </a:rPr>
              <a:t>ΓΕΩΠΛΗΡΟΦΟΡΙΚΗ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67628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geospatial.github.io/ogc-geosparql/geosparql11/sf_geometries.html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edndoc.esri.com/arcsde/9.0/general_topics/understand_spatial_relations.htm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geospatial.org/standards/sfs" TargetMode="External"/><Relationship Id="rId2" Type="http://schemas.openxmlformats.org/officeDocument/2006/relationships/hyperlink" Target="http://www.opengeospatial.org/standards/sfa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 idx="4294967295"/>
          </p:nvPr>
        </p:nvSpPr>
        <p:spPr>
          <a:xfrm>
            <a:off x="721519" y="228600"/>
            <a:ext cx="7772400" cy="132714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SPATIAL DATABASES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4294967295"/>
          </p:nvPr>
        </p:nvSpPr>
        <p:spPr>
          <a:xfrm>
            <a:off x="402124" y="1555748"/>
            <a:ext cx="8437076" cy="294005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b="1" i="1" dirty="0">
                <a:solidFill>
                  <a:srgbClr val="FF0000"/>
                </a:solidFill>
              </a:rPr>
              <a:t>LECTURE 7</a:t>
            </a:r>
            <a:r>
              <a:rPr lang="en-US" sz="3600" b="1" i="1" baseline="30000" dirty="0">
                <a:solidFill>
                  <a:srgbClr val="FF0000"/>
                </a:solidFill>
              </a:rPr>
              <a:t>th</a:t>
            </a:r>
            <a:r>
              <a:rPr lang="en-US" sz="3600" b="1" i="1" dirty="0">
                <a:solidFill>
                  <a:srgbClr val="FF0000"/>
                </a:solidFill>
              </a:rPr>
              <a:t>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l-GR" sz="3600" b="1" dirty="0">
                <a:solidFill>
                  <a:srgbClr val="1A0BDF"/>
                </a:solidFill>
              </a:rPr>
              <a:t>Μοντέλα και Δομές Χωρικών Δεδομένων -</a:t>
            </a:r>
            <a:endParaRPr lang="en-US" sz="3600" b="1" dirty="0">
              <a:solidFill>
                <a:srgbClr val="1A0BDF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l-GR" sz="3600" b="1" dirty="0">
                <a:solidFill>
                  <a:srgbClr val="1A0BDF"/>
                </a:solidFill>
              </a:rPr>
              <a:t>Διαχείριση με ΣΔΒΔ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3600" b="1" dirty="0">
                <a:solidFill>
                  <a:srgbClr val="FF0000"/>
                </a:solidFill>
              </a:rPr>
              <a:t>Models</a:t>
            </a:r>
            <a:r>
              <a:rPr lang="el-GR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>
                <a:solidFill>
                  <a:srgbClr val="FF0000"/>
                </a:solidFill>
              </a:rPr>
              <a:t>and structures of</a:t>
            </a:r>
            <a:r>
              <a:rPr lang="el-GR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>
                <a:solidFill>
                  <a:srgbClr val="FF0000"/>
                </a:solidFill>
              </a:rPr>
              <a:t>Spatial Data</a:t>
            </a:r>
            <a:r>
              <a:rPr lang="el-GR" sz="3600" b="1" dirty="0">
                <a:solidFill>
                  <a:srgbClr val="FF0000"/>
                </a:solidFill>
              </a:rPr>
              <a:t> -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l-GR" sz="3600" b="1" dirty="0">
                <a:solidFill>
                  <a:srgbClr val="FF0000"/>
                </a:solidFill>
              </a:rPr>
              <a:t>Η</a:t>
            </a:r>
            <a:r>
              <a:rPr lang="en-US" sz="3600" b="1" dirty="0" err="1">
                <a:solidFill>
                  <a:srgbClr val="FF0000"/>
                </a:solidFill>
              </a:rPr>
              <a:t>andling</a:t>
            </a:r>
            <a:r>
              <a:rPr lang="el-GR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>
                <a:solidFill>
                  <a:srgbClr val="FF0000"/>
                </a:solidFill>
              </a:rPr>
              <a:t>with DBMS</a:t>
            </a:r>
            <a:endParaRPr lang="el-GR" sz="3600" b="1" dirty="0">
              <a:solidFill>
                <a:srgbClr val="FF0000"/>
              </a:solidFill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3146511" y="5357826"/>
            <a:ext cx="24546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Νικόλαος </a:t>
            </a:r>
            <a:r>
              <a:rPr lang="el-GR" sz="2400" dirty="0" err="1">
                <a:solidFill>
                  <a:prstClr val="black"/>
                </a:solidFill>
                <a:latin typeface="Calibri"/>
              </a:rPr>
              <a:t>Μήτρου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Καθ. ΕΜΠ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1071538" y="4714884"/>
            <a:ext cx="7072362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2577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el-GR" dirty="0"/>
              <a:t>Απλές οντότητες κατά </a:t>
            </a:r>
            <a:r>
              <a:rPr lang="en-US" dirty="0"/>
              <a:t>OGC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</a:rPr>
              <a:t>Simple entities according to OGC</a:t>
            </a:r>
            <a:r>
              <a:rPr lang="en-US" dirty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500174"/>
            <a:ext cx="8534400" cy="4625989"/>
          </a:xfrm>
        </p:spPr>
        <p:txBody>
          <a:bodyPr>
            <a:normAutofit/>
          </a:bodyPr>
          <a:lstStyle/>
          <a:p>
            <a:r>
              <a:rPr lang="el-GR" sz="2600" dirty="0"/>
              <a:t>Το </a:t>
            </a:r>
            <a:r>
              <a:rPr lang="en-GB" sz="2600" b="1" dirty="0">
                <a:solidFill>
                  <a:srgbClr val="FF0000"/>
                </a:solidFill>
              </a:rPr>
              <a:t>Open Geospatial Consortium (OGC)</a:t>
            </a:r>
            <a:r>
              <a:rPr lang="el-GR" sz="2600" dirty="0">
                <a:solidFill>
                  <a:srgbClr val="FF0000"/>
                </a:solidFill>
              </a:rPr>
              <a:t> </a:t>
            </a:r>
            <a:r>
              <a:rPr lang="el-GR" sz="2600" dirty="0"/>
              <a:t>είναι ένας μη κερδοσκοπικός οργανισμός (κοινοπραξία), απαρτιζόμενος από Πανεπιστήμια, Εταιρείες και Αρχές. Μεταξύ άλλων προσφέρει πρότυπα για </a:t>
            </a:r>
            <a:r>
              <a:rPr lang="en-GB" sz="2600" dirty="0"/>
              <a:t>simple feature access</a:t>
            </a:r>
            <a:br>
              <a:rPr lang="en-GB" sz="2600" dirty="0">
                <a:solidFill>
                  <a:srgbClr val="FF0000"/>
                </a:solidFill>
              </a:rPr>
            </a:br>
            <a:r>
              <a:rPr lang="en-GB" sz="2600" dirty="0"/>
              <a:t>(</a:t>
            </a:r>
            <a:r>
              <a:rPr lang="en-GB" sz="2600" dirty="0">
                <a:solidFill>
                  <a:srgbClr val="FF0000"/>
                </a:solidFill>
              </a:rPr>
              <a:t>Non-</a:t>
            </a:r>
            <a:r>
              <a:rPr lang="en-US" sz="2600" dirty="0">
                <a:solidFill>
                  <a:srgbClr val="FF0000"/>
                </a:solidFill>
              </a:rPr>
              <a:t>Profit </a:t>
            </a:r>
            <a:r>
              <a:rPr lang="en-GB" sz="2600" dirty="0">
                <a:solidFill>
                  <a:srgbClr val="FF0000"/>
                </a:solidFill>
              </a:rPr>
              <a:t>Consortium (including Universities, Companies, Authorities - </a:t>
            </a:r>
            <a:r>
              <a:rPr lang="en-GB" sz="2600" dirty="0">
                <a:solidFill>
                  <a:srgbClr val="FF0000"/>
                </a:solidFill>
                <a:sym typeface="Wingdings" panose="05000000000000000000" pitchFamily="2" charset="2"/>
              </a:rPr>
              <a:t>Issued </a:t>
            </a:r>
            <a:r>
              <a:rPr lang="en-GB" sz="2600" b="1" dirty="0">
                <a:solidFill>
                  <a:srgbClr val="FF0000"/>
                </a:solidFill>
                <a:sym typeface="Wingdings" panose="05000000000000000000" pitchFamily="2" charset="2"/>
              </a:rPr>
              <a:t>standards for simple features</a:t>
            </a:r>
            <a:endParaRPr lang="el-GR" b="1" dirty="0">
              <a:solidFill>
                <a:srgbClr val="1A0BDF"/>
              </a:solidFill>
            </a:endParaRPr>
          </a:p>
          <a:p>
            <a:pPr lvl="1"/>
            <a:r>
              <a:rPr lang="el-GR" dirty="0">
                <a:solidFill>
                  <a:srgbClr val="1A0BDF"/>
                </a:solidFill>
              </a:rPr>
              <a:t>Πρότυπο </a:t>
            </a:r>
            <a:r>
              <a:rPr lang="en-GB" dirty="0">
                <a:solidFill>
                  <a:srgbClr val="1A0BDF"/>
                </a:solidFill>
              </a:rPr>
              <a:t>OGC</a:t>
            </a:r>
            <a:r>
              <a:rPr lang="el-GR" dirty="0">
                <a:solidFill>
                  <a:srgbClr val="1A0BDF"/>
                </a:solidFill>
              </a:rPr>
              <a:t> και</a:t>
            </a:r>
            <a:r>
              <a:rPr lang="en-GB" dirty="0">
                <a:solidFill>
                  <a:srgbClr val="1A0BDF"/>
                </a:solidFill>
              </a:rPr>
              <a:t> ISO</a:t>
            </a:r>
            <a:r>
              <a:rPr lang="el-GR" dirty="0">
                <a:solidFill>
                  <a:srgbClr val="1A0BDF"/>
                </a:solidFill>
              </a:rPr>
              <a:t> (</a:t>
            </a:r>
            <a:r>
              <a:rPr lang="en-GB" b="1" dirty="0">
                <a:solidFill>
                  <a:srgbClr val="FF0000"/>
                </a:solidFill>
              </a:rPr>
              <a:t>ISO </a:t>
            </a:r>
            <a:r>
              <a:rPr lang="en-US" b="1" dirty="0">
                <a:solidFill>
                  <a:srgbClr val="FF0000"/>
                </a:solidFill>
              </a:rPr>
              <a:t>Standard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GB" b="1" dirty="0">
                <a:solidFill>
                  <a:srgbClr val="FF0000"/>
                </a:solidFill>
              </a:rPr>
              <a:t>19125</a:t>
            </a:r>
            <a:r>
              <a:rPr lang="en-GB" dirty="0">
                <a:solidFill>
                  <a:srgbClr val="1A0BDF"/>
                </a:solidFill>
              </a:rPr>
              <a:t>)</a:t>
            </a:r>
            <a:r>
              <a:rPr lang="el-GR" dirty="0">
                <a:solidFill>
                  <a:srgbClr val="1A0BDF"/>
                </a:solidFill>
              </a:rPr>
              <a:t> για αποθήκευση και πρόσβαση σε 2</a:t>
            </a:r>
            <a:r>
              <a:rPr lang="en-GB" dirty="0">
                <a:solidFill>
                  <a:srgbClr val="1A0BDF"/>
                </a:solidFill>
              </a:rPr>
              <a:t>D</a:t>
            </a:r>
            <a:r>
              <a:rPr lang="en-US" dirty="0">
                <a:solidFill>
                  <a:srgbClr val="1A0BDF"/>
                </a:solidFill>
              </a:rPr>
              <a:t> </a:t>
            </a:r>
            <a:r>
              <a:rPr lang="el-GR" dirty="0" err="1">
                <a:solidFill>
                  <a:srgbClr val="1A0BDF"/>
                </a:solidFill>
              </a:rPr>
              <a:t>γεωχωρικά</a:t>
            </a:r>
            <a:r>
              <a:rPr lang="el-GR" dirty="0">
                <a:solidFill>
                  <a:srgbClr val="1A0BDF"/>
                </a:solidFill>
              </a:rPr>
              <a:t> δεδομένα</a:t>
            </a:r>
          </a:p>
          <a:p>
            <a:pPr lvl="1"/>
            <a:r>
              <a:rPr lang="el-GR" dirty="0">
                <a:solidFill>
                  <a:srgbClr val="1A0BDF"/>
                </a:solidFill>
              </a:rPr>
              <a:t>Δύο μέρη</a:t>
            </a:r>
            <a:r>
              <a:rPr lang="en-US" dirty="0">
                <a:solidFill>
                  <a:srgbClr val="1A0BDF"/>
                </a:solidFill>
              </a:rPr>
              <a:t> (</a:t>
            </a:r>
            <a:r>
              <a:rPr lang="en-US" dirty="0">
                <a:solidFill>
                  <a:srgbClr val="FF0000"/>
                </a:solidFill>
              </a:rPr>
              <a:t>two parts</a:t>
            </a:r>
            <a:r>
              <a:rPr lang="en-US" dirty="0">
                <a:solidFill>
                  <a:srgbClr val="1A0BDF"/>
                </a:solidFill>
              </a:rPr>
              <a:t>)</a:t>
            </a:r>
            <a:r>
              <a:rPr lang="el-GR" dirty="0">
                <a:solidFill>
                  <a:srgbClr val="1A0BDF"/>
                </a:solidFill>
              </a:rPr>
              <a:t>:</a:t>
            </a:r>
          </a:p>
          <a:p>
            <a:pPr lvl="2"/>
            <a:r>
              <a:rPr lang="en-GB" b="1" dirty="0">
                <a:solidFill>
                  <a:srgbClr val="FF0000"/>
                </a:solidFill>
              </a:rPr>
              <a:t>ISO 19125-1 </a:t>
            </a:r>
            <a:r>
              <a:rPr lang="en-US" dirty="0">
                <a:solidFill>
                  <a:srgbClr val="FF0000"/>
                </a:solidFill>
              </a:rPr>
              <a:t>Common architecture</a:t>
            </a:r>
            <a:endParaRPr lang="el-GR" dirty="0">
              <a:solidFill>
                <a:srgbClr val="FF0000"/>
              </a:solidFill>
            </a:endParaRPr>
          </a:p>
          <a:p>
            <a:pPr lvl="2"/>
            <a:r>
              <a:rPr lang="en-GB" b="1" dirty="0">
                <a:solidFill>
                  <a:srgbClr val="FF0000"/>
                </a:solidFill>
              </a:rPr>
              <a:t>ISO 19125-2 </a:t>
            </a:r>
            <a:r>
              <a:rPr lang="en-US" dirty="0">
                <a:solidFill>
                  <a:srgbClr val="FF0000"/>
                </a:solidFill>
              </a:rPr>
              <a:t>an SQL implementation</a:t>
            </a:r>
            <a:endParaRPr lang="el-G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3499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427051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el-GR" sz="3100" dirty="0"/>
              <a:t>Απλές οντότητες κατά </a:t>
            </a:r>
            <a:r>
              <a:rPr lang="en-US" sz="3100" dirty="0"/>
              <a:t>OGC</a:t>
            </a:r>
            <a:r>
              <a:rPr lang="el-GR" sz="3100" dirty="0"/>
              <a:t> </a:t>
            </a:r>
            <a:br>
              <a:rPr lang="el-GR" sz="3100" dirty="0"/>
            </a:br>
            <a:r>
              <a:rPr lang="en-US" sz="3100" dirty="0"/>
              <a:t>(</a:t>
            </a:r>
            <a:r>
              <a:rPr lang="en-US" sz="3100" dirty="0">
                <a:solidFill>
                  <a:srgbClr val="FF0000"/>
                </a:solidFill>
              </a:rPr>
              <a:t>Simple entities according OGC</a:t>
            </a:r>
            <a:r>
              <a:rPr lang="en-US" sz="3100" dirty="0"/>
              <a:t>) </a:t>
            </a:r>
            <a:r>
              <a:rPr lang="en-US" sz="2800" b="0" dirty="0"/>
              <a:t>(</a:t>
            </a:r>
            <a:r>
              <a:rPr lang="en-US" sz="2800" b="0" dirty="0" err="1"/>
              <a:t>cont</a:t>
            </a:r>
            <a:r>
              <a:rPr lang="en-US" sz="2800" b="0" dirty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49178" y="1915159"/>
            <a:ext cx="8542421" cy="3124200"/>
          </a:xfrm>
        </p:spPr>
        <p:txBody>
          <a:bodyPr>
            <a:normAutofit fontScale="92500" lnSpcReduction="10000"/>
          </a:bodyPr>
          <a:lstStyle/>
          <a:p>
            <a:r>
              <a:rPr lang="el-GR" sz="2000" b="1" u="sng" dirty="0"/>
              <a:t>Ο όρος</a:t>
            </a:r>
            <a:r>
              <a:rPr lang="en-US" sz="2000" b="1" u="sng" dirty="0"/>
              <a:t> </a:t>
            </a:r>
            <a:r>
              <a:rPr lang="el-GR" sz="2000" b="1" i="1" u="sng" dirty="0">
                <a:solidFill>
                  <a:srgbClr val="1A0BDF"/>
                </a:solidFill>
              </a:rPr>
              <a:t>χαρακτηριστικό</a:t>
            </a:r>
            <a:r>
              <a:rPr lang="el-GR" sz="2000" b="1" u="sng" dirty="0">
                <a:solidFill>
                  <a:srgbClr val="1A0BDF"/>
                </a:solidFill>
              </a:rPr>
              <a:t> (</a:t>
            </a:r>
            <a:r>
              <a:rPr lang="en-GB" sz="2000" b="1" i="1" u="sng" dirty="0">
                <a:solidFill>
                  <a:srgbClr val="FF0000"/>
                </a:solidFill>
              </a:rPr>
              <a:t>feature</a:t>
            </a:r>
            <a:r>
              <a:rPr lang="el-GR" sz="2000" b="1" i="1" u="sng" dirty="0">
                <a:solidFill>
                  <a:srgbClr val="1A0BDF"/>
                </a:solidFill>
              </a:rPr>
              <a:t>)</a:t>
            </a:r>
            <a:r>
              <a:rPr lang="el-GR" sz="2000" dirty="0">
                <a:solidFill>
                  <a:srgbClr val="1A0BDF"/>
                </a:solidFill>
              </a:rPr>
              <a:t>:</a:t>
            </a:r>
            <a:r>
              <a:rPr lang="el-GR" sz="2000" dirty="0">
                <a:solidFill>
                  <a:srgbClr val="FF0000"/>
                </a:solidFill>
              </a:rPr>
              <a:t> </a:t>
            </a:r>
            <a:r>
              <a:rPr lang="el-GR" sz="2000" dirty="0"/>
              <a:t>είναι αφαιρετική περιγραφή ενός φαινομένου ή αντικειμένου (οντότητας) του πραγματικού κόσμου (</a:t>
            </a:r>
            <a:r>
              <a:rPr lang="el-GR" sz="2000" dirty="0" err="1"/>
              <a:t>γεωχωρικές</a:t>
            </a:r>
            <a:r>
              <a:rPr lang="el-GR" sz="2000" dirty="0"/>
              <a:t> οντότητες: πόλεις, κτήρια, δάση, δένδρα, …)</a:t>
            </a:r>
          </a:p>
          <a:p>
            <a:r>
              <a:rPr lang="el-GR" sz="2000" dirty="0"/>
              <a:t>Ένα </a:t>
            </a:r>
            <a:r>
              <a:rPr lang="el-GR" sz="2000" b="1" i="1" dirty="0"/>
              <a:t>χαρακτηριστικό</a:t>
            </a:r>
            <a:r>
              <a:rPr lang="en-GB" sz="2000" dirty="0"/>
              <a:t> </a:t>
            </a:r>
            <a:r>
              <a:rPr lang="el-GR" sz="2000" dirty="0"/>
              <a:t>αποθηκεύεται ως σύνολο δεδομένων σε έναν  </a:t>
            </a:r>
            <a:r>
              <a:rPr lang="el-GR" sz="2000" b="1" i="1" dirty="0"/>
              <a:t>πίνακα χαρακτηριστικού </a:t>
            </a:r>
            <a:r>
              <a:rPr lang="el-GR" sz="2000" i="1" dirty="0"/>
              <a:t>(</a:t>
            </a:r>
            <a:r>
              <a:rPr lang="en-US" sz="2000" i="1" dirty="0">
                <a:solidFill>
                  <a:srgbClr val="FF0000"/>
                </a:solidFill>
              </a:rPr>
              <a:t>A </a:t>
            </a:r>
            <a:r>
              <a:rPr lang="en-GB" sz="2000" b="1" i="1" dirty="0">
                <a:solidFill>
                  <a:srgbClr val="FF0000"/>
                </a:solidFill>
              </a:rPr>
              <a:t>feature</a:t>
            </a:r>
            <a:r>
              <a:rPr lang="en-US" sz="2000" i="1" dirty="0">
                <a:solidFill>
                  <a:srgbClr val="FF0000"/>
                </a:solidFill>
              </a:rPr>
              <a:t> is stored as a </a:t>
            </a:r>
            <a:r>
              <a:rPr lang="en-GB" sz="2000" dirty="0">
                <a:solidFill>
                  <a:srgbClr val="FF0000"/>
                </a:solidFill>
              </a:rPr>
              <a:t>dataset</a:t>
            </a:r>
            <a:r>
              <a:rPr lang="en-GB" sz="2000" dirty="0"/>
              <a:t> </a:t>
            </a:r>
            <a:r>
              <a:rPr lang="en-GB" sz="2000" dirty="0">
                <a:solidFill>
                  <a:srgbClr val="FF0000"/>
                </a:solidFill>
              </a:rPr>
              <a:t>in a </a:t>
            </a:r>
            <a:r>
              <a:rPr lang="en-GB" sz="2000" b="1" dirty="0">
                <a:solidFill>
                  <a:srgbClr val="FF0000"/>
                </a:solidFill>
              </a:rPr>
              <a:t>feature </a:t>
            </a:r>
            <a:r>
              <a:rPr lang="en-GB" sz="2000" b="1" i="1" dirty="0">
                <a:solidFill>
                  <a:srgbClr val="FF0000"/>
                </a:solidFill>
              </a:rPr>
              <a:t>table</a:t>
            </a:r>
            <a:r>
              <a:rPr lang="en-GB" sz="2000" i="1" dirty="0"/>
              <a:t>)</a:t>
            </a:r>
            <a:endParaRPr lang="el-GR" sz="2000" i="1" dirty="0"/>
          </a:p>
          <a:p>
            <a:r>
              <a:rPr lang="el-GR" sz="2000" b="1" dirty="0"/>
              <a:t>Μοντελοποίηση της γεωμετρίας γεωχωρικών αντικειμένων</a:t>
            </a:r>
            <a:r>
              <a:rPr lang="en-US" sz="2000" b="1" dirty="0"/>
              <a:t> </a:t>
            </a:r>
            <a:br>
              <a:rPr lang="en-US" sz="2000" b="1" dirty="0"/>
            </a:br>
            <a:r>
              <a:rPr lang="en-US" sz="2000" b="1" dirty="0"/>
              <a:t>(</a:t>
            </a:r>
            <a:r>
              <a:rPr lang="en-US" sz="2000" b="1" dirty="0">
                <a:solidFill>
                  <a:srgbClr val="FF0000"/>
                </a:solidFill>
              </a:rPr>
              <a:t>Modeling of geospatial object geometries</a:t>
            </a:r>
            <a:r>
              <a:rPr lang="en-US" sz="2000" b="1" dirty="0"/>
              <a:t>)</a:t>
            </a:r>
            <a:endParaRPr lang="el-GR" sz="2000" b="1" dirty="0"/>
          </a:p>
          <a:p>
            <a:pPr lvl="1"/>
            <a:r>
              <a:rPr lang="el-GR" sz="1800" dirty="0"/>
              <a:t>κυρίως αντικείμενα 0-2 διαστάσεων</a:t>
            </a:r>
            <a:r>
              <a:rPr lang="en-US" sz="1800" dirty="0"/>
              <a:t>  (</a:t>
            </a:r>
            <a:r>
              <a:rPr lang="en-US" sz="1800" dirty="0">
                <a:solidFill>
                  <a:srgbClr val="FF0000"/>
                </a:solidFill>
              </a:rPr>
              <a:t>mainly of 0-2 dimensions</a:t>
            </a:r>
            <a:r>
              <a:rPr lang="en-US" sz="1800" dirty="0"/>
              <a:t>)</a:t>
            </a:r>
            <a:endParaRPr lang="el-GR" sz="1800" dirty="0"/>
          </a:p>
          <a:p>
            <a:pPr lvl="1"/>
            <a:r>
              <a:rPr lang="el-GR" sz="1800" dirty="0"/>
              <a:t>μόνο γραμμική παρεμβολή μεταξύ σημείων</a:t>
            </a:r>
            <a:r>
              <a:rPr lang="en-US" sz="1800" dirty="0"/>
              <a:t> (</a:t>
            </a:r>
            <a:r>
              <a:rPr lang="en-US" sz="1800" dirty="0">
                <a:solidFill>
                  <a:srgbClr val="FF0000"/>
                </a:solidFill>
              </a:rPr>
              <a:t>linear interpolation between points</a:t>
            </a:r>
            <a:r>
              <a:rPr lang="en-US" sz="1800" dirty="0"/>
              <a:t>)</a:t>
            </a:r>
            <a:endParaRPr lang="el-GR" sz="1800" dirty="0"/>
          </a:p>
          <a:p>
            <a:pPr lvl="1"/>
            <a:r>
              <a:rPr lang="el-GR" sz="1800" dirty="0"/>
              <a:t>Χωρίς ρητή παράσταση της τοπολογίας</a:t>
            </a:r>
            <a:r>
              <a:rPr lang="en-US" sz="1800" dirty="0"/>
              <a:t> (</a:t>
            </a:r>
            <a:r>
              <a:rPr lang="en-US" sz="1800" dirty="0">
                <a:solidFill>
                  <a:srgbClr val="FF0000"/>
                </a:solidFill>
              </a:rPr>
              <a:t>without explicit representation off the topology</a:t>
            </a:r>
            <a:r>
              <a:rPr lang="en-US" sz="1800" dirty="0"/>
              <a:t>)</a:t>
            </a:r>
            <a:endParaRPr lang="el-GR" sz="1800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quarter" idx="13"/>
          </p:nvPr>
        </p:nvSpPr>
        <p:spPr>
          <a:xfrm>
            <a:off x="600407" y="1371600"/>
            <a:ext cx="7000896" cy="5715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Features</a:t>
            </a:r>
            <a:endParaRPr lang="el-GR" sz="2800" dirty="0">
              <a:solidFill>
                <a:srgbClr val="1A0BDF"/>
              </a:solidFill>
            </a:endParaRPr>
          </a:p>
        </p:txBody>
      </p:sp>
      <p:grpSp>
        <p:nvGrpSpPr>
          <p:cNvPr id="29" name="Ομάδα 28"/>
          <p:cNvGrpSpPr/>
          <p:nvPr/>
        </p:nvGrpSpPr>
        <p:grpSpPr>
          <a:xfrm>
            <a:off x="1371600" y="5105400"/>
            <a:ext cx="6019800" cy="1585694"/>
            <a:chOff x="1905000" y="5001260"/>
            <a:chExt cx="6019800" cy="1585694"/>
          </a:xfrm>
        </p:grpSpPr>
        <p:sp>
          <p:nvSpPr>
            <p:cNvPr id="5" name="Στρογγυλεμένο ορθογώνιο 4"/>
            <p:cNvSpPr/>
            <p:nvPr/>
          </p:nvSpPr>
          <p:spPr>
            <a:xfrm>
              <a:off x="1905000" y="5001260"/>
              <a:ext cx="6019800" cy="1569720"/>
            </a:xfrm>
            <a:prstGeom prst="roundRect">
              <a:avLst>
                <a:gd name="adj" fmla="val 10392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6" name="Έλλειψη 5"/>
            <p:cNvSpPr/>
            <p:nvPr/>
          </p:nvSpPr>
          <p:spPr>
            <a:xfrm>
              <a:off x="3562658" y="5247640"/>
              <a:ext cx="838200" cy="304800"/>
            </a:xfrm>
            <a:prstGeom prst="ellipse">
              <a:avLst/>
            </a:prstGeom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7" name="Έλλειψη 6"/>
            <p:cNvSpPr/>
            <p:nvPr/>
          </p:nvSpPr>
          <p:spPr>
            <a:xfrm>
              <a:off x="2316480" y="5181600"/>
              <a:ext cx="419100" cy="457200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rgbClr val="1A0B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9" name="Ελεύθερη σχεδίαση 8"/>
            <p:cNvSpPr/>
            <p:nvPr/>
          </p:nvSpPr>
          <p:spPr>
            <a:xfrm>
              <a:off x="3011454" y="5107940"/>
              <a:ext cx="549922" cy="741680"/>
            </a:xfrm>
            <a:custGeom>
              <a:avLst/>
              <a:gdLst>
                <a:gd name="connsiteX0" fmla="*/ 153682 w 549922"/>
                <a:gd name="connsiteY0" fmla="*/ 0 h 741680"/>
                <a:gd name="connsiteX1" fmla="*/ 52082 w 549922"/>
                <a:gd name="connsiteY1" fmla="*/ 101600 h 741680"/>
                <a:gd name="connsiteX2" fmla="*/ 1282 w 549922"/>
                <a:gd name="connsiteY2" fmla="*/ 274320 h 741680"/>
                <a:gd name="connsiteX3" fmla="*/ 41922 w 549922"/>
                <a:gd name="connsiteY3" fmla="*/ 426720 h 741680"/>
                <a:gd name="connsiteX4" fmla="*/ 295922 w 549922"/>
                <a:gd name="connsiteY4" fmla="*/ 487680 h 741680"/>
                <a:gd name="connsiteX5" fmla="*/ 468642 w 549922"/>
                <a:gd name="connsiteY5" fmla="*/ 548640 h 741680"/>
                <a:gd name="connsiteX6" fmla="*/ 549922 w 549922"/>
                <a:gd name="connsiteY6" fmla="*/ 741680 h 741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9922" h="741680">
                  <a:moveTo>
                    <a:pt x="153682" y="0"/>
                  </a:moveTo>
                  <a:cubicBezTo>
                    <a:pt x="115582" y="27940"/>
                    <a:pt x="77482" y="55880"/>
                    <a:pt x="52082" y="101600"/>
                  </a:cubicBezTo>
                  <a:cubicBezTo>
                    <a:pt x="26682" y="147320"/>
                    <a:pt x="2975" y="220133"/>
                    <a:pt x="1282" y="274320"/>
                  </a:cubicBezTo>
                  <a:cubicBezTo>
                    <a:pt x="-411" y="328507"/>
                    <a:pt x="-7185" y="391160"/>
                    <a:pt x="41922" y="426720"/>
                  </a:cubicBezTo>
                  <a:cubicBezTo>
                    <a:pt x="91029" y="462280"/>
                    <a:pt x="224802" y="467360"/>
                    <a:pt x="295922" y="487680"/>
                  </a:cubicBezTo>
                  <a:cubicBezTo>
                    <a:pt x="367042" y="508000"/>
                    <a:pt x="426309" y="506307"/>
                    <a:pt x="468642" y="548640"/>
                  </a:cubicBezTo>
                  <a:cubicBezTo>
                    <a:pt x="510975" y="590973"/>
                    <a:pt x="530448" y="666326"/>
                    <a:pt x="549922" y="74168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0" name="Τόξο 9"/>
            <p:cNvSpPr/>
            <p:nvPr/>
          </p:nvSpPr>
          <p:spPr>
            <a:xfrm>
              <a:off x="2842235" y="5478780"/>
              <a:ext cx="888359" cy="614680"/>
            </a:xfrm>
            <a:prstGeom prst="arc">
              <a:avLst>
                <a:gd name="adj1" fmla="val 1063873"/>
                <a:gd name="adj2" fmla="val 11790468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12" name="Ευθεία γραμμή σύνδεσης 11"/>
            <p:cNvCxnSpPr/>
            <p:nvPr/>
          </p:nvCxnSpPr>
          <p:spPr>
            <a:xfrm>
              <a:off x="2209800" y="5181600"/>
              <a:ext cx="2286000" cy="10668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Ευθεία γραμμή σύνδεσης 12"/>
            <p:cNvCxnSpPr/>
            <p:nvPr/>
          </p:nvCxnSpPr>
          <p:spPr>
            <a:xfrm flipV="1">
              <a:off x="2209800" y="5247640"/>
              <a:ext cx="2331720" cy="100076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Ελεύθερη σχεδίαση 16"/>
            <p:cNvSpPr/>
            <p:nvPr/>
          </p:nvSpPr>
          <p:spPr>
            <a:xfrm>
              <a:off x="5557520" y="5171440"/>
              <a:ext cx="325120" cy="426720"/>
            </a:xfrm>
            <a:custGeom>
              <a:avLst/>
              <a:gdLst>
                <a:gd name="connsiteX0" fmla="*/ 142240 w 325120"/>
                <a:gd name="connsiteY0" fmla="*/ 81280 h 426720"/>
                <a:gd name="connsiteX1" fmla="*/ 0 w 325120"/>
                <a:gd name="connsiteY1" fmla="*/ 426720 h 426720"/>
                <a:gd name="connsiteX2" fmla="*/ 274320 w 325120"/>
                <a:gd name="connsiteY2" fmla="*/ 396240 h 426720"/>
                <a:gd name="connsiteX3" fmla="*/ 325120 w 325120"/>
                <a:gd name="connsiteY3" fmla="*/ 0 h 426720"/>
                <a:gd name="connsiteX4" fmla="*/ 142240 w 325120"/>
                <a:gd name="connsiteY4" fmla="*/ 81280 h 426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120" h="426720">
                  <a:moveTo>
                    <a:pt x="142240" y="81280"/>
                  </a:moveTo>
                  <a:lnTo>
                    <a:pt x="0" y="426720"/>
                  </a:lnTo>
                  <a:lnTo>
                    <a:pt x="274320" y="396240"/>
                  </a:lnTo>
                  <a:lnTo>
                    <a:pt x="325120" y="0"/>
                  </a:lnTo>
                  <a:lnTo>
                    <a:pt x="142240" y="8128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8" name="Ελεύθερη σχεδίαση 17"/>
            <p:cNvSpPr/>
            <p:nvPr/>
          </p:nvSpPr>
          <p:spPr>
            <a:xfrm>
              <a:off x="6116320" y="5069840"/>
              <a:ext cx="843280" cy="822960"/>
            </a:xfrm>
            <a:custGeom>
              <a:avLst/>
              <a:gdLst>
                <a:gd name="connsiteX0" fmla="*/ 152400 w 843280"/>
                <a:gd name="connsiteY0" fmla="*/ 182880 h 822960"/>
                <a:gd name="connsiteX1" fmla="*/ 0 w 843280"/>
                <a:gd name="connsiteY1" fmla="*/ 690880 h 822960"/>
                <a:gd name="connsiteX2" fmla="*/ 335280 w 843280"/>
                <a:gd name="connsiteY2" fmla="*/ 629920 h 822960"/>
                <a:gd name="connsiteX3" fmla="*/ 568960 w 843280"/>
                <a:gd name="connsiteY3" fmla="*/ 822960 h 822960"/>
                <a:gd name="connsiteX4" fmla="*/ 843280 w 843280"/>
                <a:gd name="connsiteY4" fmla="*/ 375920 h 822960"/>
                <a:gd name="connsiteX5" fmla="*/ 762000 w 843280"/>
                <a:gd name="connsiteY5" fmla="*/ 0 h 822960"/>
                <a:gd name="connsiteX6" fmla="*/ 487680 w 843280"/>
                <a:gd name="connsiteY6" fmla="*/ 223520 h 822960"/>
                <a:gd name="connsiteX7" fmla="*/ 152400 w 843280"/>
                <a:gd name="connsiteY7" fmla="*/ 182880 h 822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43280" h="822960">
                  <a:moveTo>
                    <a:pt x="152400" y="182880"/>
                  </a:moveTo>
                  <a:lnTo>
                    <a:pt x="0" y="690880"/>
                  </a:lnTo>
                  <a:lnTo>
                    <a:pt x="335280" y="629920"/>
                  </a:lnTo>
                  <a:lnTo>
                    <a:pt x="568960" y="822960"/>
                  </a:lnTo>
                  <a:lnTo>
                    <a:pt x="843280" y="375920"/>
                  </a:lnTo>
                  <a:lnTo>
                    <a:pt x="762000" y="0"/>
                  </a:lnTo>
                  <a:lnTo>
                    <a:pt x="487680" y="223520"/>
                  </a:lnTo>
                  <a:lnTo>
                    <a:pt x="152400" y="18288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0" name="Ελεύθερη σχεδίαση 19"/>
            <p:cNvSpPr/>
            <p:nvPr/>
          </p:nvSpPr>
          <p:spPr>
            <a:xfrm>
              <a:off x="6278880" y="5370576"/>
              <a:ext cx="536448" cy="292608"/>
            </a:xfrm>
            <a:custGeom>
              <a:avLst/>
              <a:gdLst>
                <a:gd name="connsiteX0" fmla="*/ 134112 w 536448"/>
                <a:gd name="connsiteY0" fmla="*/ 12192 h 292608"/>
                <a:gd name="connsiteX1" fmla="*/ 0 w 536448"/>
                <a:gd name="connsiteY1" fmla="*/ 176784 h 292608"/>
                <a:gd name="connsiteX2" fmla="*/ 195072 w 536448"/>
                <a:gd name="connsiteY2" fmla="*/ 134112 h 292608"/>
                <a:gd name="connsiteX3" fmla="*/ 262128 w 536448"/>
                <a:gd name="connsiteY3" fmla="*/ 292608 h 292608"/>
                <a:gd name="connsiteX4" fmla="*/ 536448 w 536448"/>
                <a:gd name="connsiteY4" fmla="*/ 0 h 292608"/>
                <a:gd name="connsiteX5" fmla="*/ 134112 w 536448"/>
                <a:gd name="connsiteY5" fmla="*/ 12192 h 292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6448" h="292608">
                  <a:moveTo>
                    <a:pt x="134112" y="12192"/>
                  </a:moveTo>
                  <a:lnTo>
                    <a:pt x="0" y="176784"/>
                  </a:lnTo>
                  <a:lnTo>
                    <a:pt x="195072" y="134112"/>
                  </a:lnTo>
                  <a:lnTo>
                    <a:pt x="262128" y="292608"/>
                  </a:lnTo>
                  <a:lnTo>
                    <a:pt x="536448" y="0"/>
                  </a:lnTo>
                  <a:lnTo>
                    <a:pt x="134112" y="12192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1" name="Έλλειψη 20"/>
            <p:cNvSpPr/>
            <p:nvPr/>
          </p:nvSpPr>
          <p:spPr>
            <a:xfrm>
              <a:off x="5638800" y="5943600"/>
              <a:ext cx="45719" cy="45719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2" name="Έλλειψη 21"/>
            <p:cNvSpPr/>
            <p:nvPr/>
          </p:nvSpPr>
          <p:spPr>
            <a:xfrm>
              <a:off x="6233161" y="5977126"/>
              <a:ext cx="45719" cy="45719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3" name="Ελεύθερη σχεδίαση 22"/>
            <p:cNvSpPr/>
            <p:nvPr/>
          </p:nvSpPr>
          <p:spPr>
            <a:xfrm>
              <a:off x="5925312" y="5458965"/>
              <a:ext cx="810768" cy="713232"/>
            </a:xfrm>
            <a:custGeom>
              <a:avLst/>
              <a:gdLst>
                <a:gd name="connsiteX0" fmla="*/ 85344 w 810768"/>
                <a:gd name="connsiteY0" fmla="*/ 0 h 713232"/>
                <a:gd name="connsiteX1" fmla="*/ 0 w 810768"/>
                <a:gd name="connsiteY1" fmla="*/ 627888 h 713232"/>
                <a:gd name="connsiteX2" fmla="*/ 627888 w 810768"/>
                <a:gd name="connsiteY2" fmla="*/ 713232 h 713232"/>
                <a:gd name="connsiteX3" fmla="*/ 810768 w 810768"/>
                <a:gd name="connsiteY3" fmla="*/ 609600 h 713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0768" h="713232">
                  <a:moveTo>
                    <a:pt x="85344" y="0"/>
                  </a:moveTo>
                  <a:lnTo>
                    <a:pt x="0" y="627888"/>
                  </a:lnTo>
                  <a:lnTo>
                    <a:pt x="627888" y="713232"/>
                  </a:lnTo>
                  <a:lnTo>
                    <a:pt x="810768" y="609600"/>
                  </a:lnTo>
                </a:path>
              </a:pathLst>
            </a:cu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25" name="Ευθεία γραμμή σύνδεσης 24"/>
            <p:cNvCxnSpPr/>
            <p:nvPr/>
          </p:nvCxnSpPr>
          <p:spPr>
            <a:xfrm flipV="1">
              <a:off x="6959600" y="5516880"/>
              <a:ext cx="355600" cy="676656"/>
            </a:xfrm>
            <a:prstGeom prst="line">
              <a:avLst/>
            </a:prstGeom>
            <a:ln w="2540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5720080" y="6248400"/>
              <a:ext cx="15760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600" i="1" dirty="0"/>
                <a:t>simple features</a:t>
              </a:r>
              <a:endParaRPr lang="el-GR" sz="1600" i="1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316480" y="6208773"/>
              <a:ext cx="198644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600" i="1" dirty="0"/>
                <a:t>non-simple features</a:t>
              </a:r>
              <a:endParaRPr lang="el-GR" sz="16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2918874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31018" y="431816"/>
            <a:ext cx="8229600" cy="939784"/>
          </a:xfrm>
        </p:spPr>
        <p:txBody>
          <a:bodyPr>
            <a:noAutofit/>
          </a:bodyPr>
          <a:lstStyle/>
          <a:p>
            <a:r>
              <a:rPr lang="el-GR" sz="2800" dirty="0"/>
              <a:t>Απλές οντότητες κατά </a:t>
            </a:r>
            <a:r>
              <a:rPr lang="en-US" sz="2800" dirty="0"/>
              <a:t>OGC</a:t>
            </a:r>
            <a:r>
              <a:rPr lang="el-GR" sz="2800" dirty="0"/>
              <a:t> </a:t>
            </a:r>
            <a:br>
              <a:rPr lang="el-GR" sz="2800" dirty="0"/>
            </a:br>
            <a:r>
              <a:rPr lang="en-US" sz="2800" dirty="0"/>
              <a:t>(</a:t>
            </a:r>
            <a:r>
              <a:rPr lang="en-US" sz="2800" dirty="0">
                <a:solidFill>
                  <a:srgbClr val="FF0000"/>
                </a:solidFill>
              </a:rPr>
              <a:t>Simple entities according OGC</a:t>
            </a:r>
            <a:r>
              <a:rPr lang="en-US" sz="2800" dirty="0"/>
              <a:t>) </a:t>
            </a:r>
            <a:r>
              <a:rPr lang="en-US" sz="2800" b="0" dirty="0"/>
              <a:t>(</a:t>
            </a:r>
            <a:r>
              <a:rPr lang="en-US" sz="2800" b="0" dirty="0" err="1"/>
              <a:t>cont</a:t>
            </a:r>
            <a:r>
              <a:rPr lang="en-US" sz="2800" b="0" dirty="0"/>
              <a:t>)</a:t>
            </a:r>
            <a:endParaRPr lang="el-GR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17" y="2311384"/>
            <a:ext cx="8153402" cy="3680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1371600"/>
            <a:ext cx="75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l-GR" sz="2400" b="1" i="1" u="sng" dirty="0">
                <a:solidFill>
                  <a:srgbClr val="1A0BDF"/>
                </a:solidFill>
                <a:latin typeface="Calibri" panose="020F0502020204030204" pitchFamily="34" charset="0"/>
              </a:rPr>
              <a:t>Η ιεραρχία απλών </a:t>
            </a:r>
            <a:r>
              <a:rPr lang="en-US" sz="2400" b="1" i="1" u="sng" dirty="0">
                <a:solidFill>
                  <a:srgbClr val="1A0BDF"/>
                </a:solidFill>
                <a:latin typeface="Calibri" panose="020F0502020204030204" pitchFamily="34" charset="0"/>
              </a:rPr>
              <a:t>(</a:t>
            </a:r>
            <a:r>
              <a:rPr lang="el-GR" sz="2400" b="1" i="1" u="sng" dirty="0">
                <a:solidFill>
                  <a:srgbClr val="1A0BDF"/>
                </a:solidFill>
                <a:latin typeface="Calibri" panose="020F0502020204030204" pitchFamily="34" charset="0"/>
              </a:rPr>
              <a:t>γεωμετρικών</a:t>
            </a:r>
            <a:r>
              <a:rPr lang="en-US" sz="2400" b="1" i="1" u="sng" dirty="0">
                <a:solidFill>
                  <a:srgbClr val="1A0BDF"/>
                </a:solidFill>
                <a:latin typeface="Calibri" panose="020F0502020204030204" pitchFamily="34" charset="0"/>
              </a:rPr>
              <a:t>) </a:t>
            </a:r>
            <a:r>
              <a:rPr lang="el-GR" sz="2400" b="1" i="1" u="sng" dirty="0">
                <a:solidFill>
                  <a:srgbClr val="1A0BDF"/>
                </a:solidFill>
                <a:latin typeface="Calibri" panose="020F0502020204030204" pitchFamily="34" charset="0"/>
              </a:rPr>
              <a:t>οντοτήτων</a:t>
            </a:r>
            <a:r>
              <a:rPr lang="en-US" sz="2400" b="1" i="1" u="sng" dirty="0">
                <a:solidFill>
                  <a:srgbClr val="1A0BDF"/>
                </a:solidFill>
                <a:latin typeface="Calibri" panose="020F0502020204030204" pitchFamily="34" charset="0"/>
              </a:rPr>
              <a:t> </a:t>
            </a:r>
            <a:r>
              <a:rPr lang="el-GR" sz="2400" b="1" i="1" u="sng" dirty="0">
                <a:solidFill>
                  <a:srgbClr val="1A0BDF"/>
                </a:solidFill>
                <a:latin typeface="Calibri" panose="020F0502020204030204" pitchFamily="34" charset="0"/>
              </a:rPr>
              <a:t>κατά </a:t>
            </a:r>
            <a:r>
              <a:rPr lang="en-US" sz="2400" b="1" i="1" u="sng" dirty="0">
                <a:solidFill>
                  <a:srgbClr val="1A0BDF"/>
                </a:solidFill>
                <a:latin typeface="Calibri" panose="020F0502020204030204" pitchFamily="34" charset="0"/>
              </a:rPr>
              <a:t>OGC</a:t>
            </a:r>
            <a:r>
              <a:rPr lang="el-GR" sz="2400" b="1" i="1" u="sng" dirty="0">
                <a:solidFill>
                  <a:srgbClr val="1A0BDF"/>
                </a:solidFill>
                <a:latin typeface="Calibri" panose="020F0502020204030204" pitchFamily="34" charset="0"/>
              </a:rPr>
              <a:t> </a:t>
            </a:r>
          </a:p>
          <a:p>
            <a:pPr algn="l"/>
            <a:r>
              <a:rPr lang="el-GR" sz="2400" b="1" i="1" u="sng" dirty="0">
                <a:solidFill>
                  <a:srgbClr val="1A0BDF"/>
                </a:solidFill>
                <a:latin typeface="Calibri" panose="020F0502020204030204" pitchFamily="34" charset="0"/>
              </a:rPr>
              <a:t>(</a:t>
            </a:r>
            <a:r>
              <a:rPr lang="en-US" sz="2400" b="1" i="1" u="sng" dirty="0">
                <a:solidFill>
                  <a:srgbClr val="FF0000"/>
                </a:solidFill>
                <a:latin typeface="Calibri" panose="020F0502020204030204" pitchFamily="34" charset="0"/>
              </a:rPr>
              <a:t>OGC simple features</a:t>
            </a:r>
            <a:r>
              <a:rPr lang="el-GR" sz="2400" b="1" i="1" u="sng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sz="2400" b="1" i="1" u="sng" dirty="0">
                <a:solidFill>
                  <a:srgbClr val="FF0000"/>
                </a:solidFill>
                <a:latin typeface="Calibri" panose="020F0502020204030204" pitchFamily="34" charset="0"/>
              </a:rPr>
              <a:t>hierarchy</a:t>
            </a:r>
            <a:r>
              <a:rPr lang="en-US" sz="2400" b="1" i="1" u="sng" dirty="0">
                <a:solidFill>
                  <a:srgbClr val="1A0BDF"/>
                </a:solidFill>
                <a:latin typeface="Calibri" panose="020F0502020204030204" pitchFamily="34" charset="0"/>
              </a:rPr>
              <a:t>)</a:t>
            </a:r>
            <a:endParaRPr lang="el-GR" sz="2000" dirty="0">
              <a:solidFill>
                <a:srgbClr val="1A0BDF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D93ED8-AB38-5680-78D8-5C5440BE61B5}"/>
              </a:ext>
            </a:extLst>
          </p:cNvPr>
          <p:cNvSpPr txBox="1"/>
          <p:nvPr/>
        </p:nvSpPr>
        <p:spPr>
          <a:xfrm>
            <a:off x="568861" y="6083678"/>
            <a:ext cx="82979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u="sng" dirty="0"/>
              <a:t>See taxonomy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>
                <a:hlinkClick r:id="rId3"/>
              </a:rPr>
              <a:t>https://opengeospatial.github.io/ogc-geosparql/geosparql11/sf_geometries.html</a:t>
            </a:r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6728752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Geometry class</a:t>
            </a:r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488731" y="1092669"/>
            <a:ext cx="4953000" cy="58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Αριστερό άγκιστρο 2"/>
          <p:cNvSpPr/>
          <p:nvPr/>
        </p:nvSpPr>
        <p:spPr>
          <a:xfrm>
            <a:off x="1676400" y="1981200"/>
            <a:ext cx="228600" cy="4267200"/>
          </a:xfrm>
          <a:prstGeom prst="leftBrac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TextBox 3"/>
          <p:cNvSpPr txBox="1"/>
          <p:nvPr/>
        </p:nvSpPr>
        <p:spPr>
          <a:xfrm rot="16200000">
            <a:off x="874361" y="3930134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functions</a:t>
            </a:r>
            <a:endParaRPr lang="el-GR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2394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81000" y="380991"/>
            <a:ext cx="8229600" cy="939784"/>
          </a:xfrm>
        </p:spPr>
        <p:txBody>
          <a:bodyPr>
            <a:normAutofit fontScale="90000"/>
          </a:bodyPr>
          <a:lstStyle/>
          <a:p>
            <a:r>
              <a:rPr lang="el-GR" dirty="0"/>
              <a:t>Μοντέλα απλών χαρακτηριστικών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</a:rPr>
              <a:t>Simple feature models</a:t>
            </a:r>
            <a:r>
              <a:rPr lang="en-US" dirty="0"/>
              <a:t>)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533400" y="1371600"/>
            <a:ext cx="4040188" cy="639762"/>
          </a:xfrm>
        </p:spPr>
        <p:txBody>
          <a:bodyPr>
            <a:normAutofit/>
          </a:bodyPr>
          <a:lstStyle/>
          <a:p>
            <a:r>
              <a:rPr lang="en-GB" sz="2800" u="sng" dirty="0">
                <a:solidFill>
                  <a:srgbClr val="1A0BDF"/>
                </a:solidFill>
              </a:rPr>
              <a:t>Line</a:t>
            </a:r>
            <a:r>
              <a:rPr lang="el-GR" sz="2800" u="sng" dirty="0">
                <a:solidFill>
                  <a:srgbClr val="1A0BDF"/>
                </a:solidFill>
              </a:rPr>
              <a:t>, </a:t>
            </a:r>
            <a:r>
              <a:rPr lang="en-GB" sz="2800" u="sng" dirty="0" err="1">
                <a:solidFill>
                  <a:srgbClr val="1A0BDF"/>
                </a:solidFill>
              </a:rPr>
              <a:t>LineString</a:t>
            </a:r>
            <a:r>
              <a:rPr lang="el-GR" sz="2800" u="sng" dirty="0">
                <a:solidFill>
                  <a:srgbClr val="1A0BDF"/>
                </a:solidFill>
              </a:rPr>
              <a:t>, </a:t>
            </a:r>
            <a:r>
              <a:rPr lang="en-GB" sz="2800" u="sng" dirty="0" err="1">
                <a:solidFill>
                  <a:srgbClr val="1A0BDF"/>
                </a:solidFill>
              </a:rPr>
              <a:t>LineRing</a:t>
            </a:r>
            <a:endParaRPr lang="el-GR" sz="2800" u="sng" dirty="0">
              <a:solidFill>
                <a:srgbClr val="1A0BDF"/>
              </a:solidFill>
            </a:endParaRP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33136" y="2011362"/>
            <a:ext cx="5434264" cy="1524000"/>
          </a:xfrm>
        </p:spPr>
        <p:txBody>
          <a:bodyPr>
            <a:normAutofit fontScale="92500" lnSpcReduction="10000"/>
          </a:bodyPr>
          <a:lstStyle/>
          <a:p>
            <a:r>
              <a:rPr lang="en-US" sz="2000" b="1" dirty="0" err="1">
                <a:solidFill>
                  <a:srgbClr val="FF0000"/>
                </a:solidFill>
              </a:rPr>
              <a:t>LineString</a:t>
            </a:r>
            <a:r>
              <a:rPr lang="en-US" sz="2000" b="1" dirty="0">
                <a:solidFill>
                  <a:srgbClr val="FF0000"/>
                </a:solidFill>
              </a:rPr>
              <a:t>: </a:t>
            </a:r>
            <a:r>
              <a:rPr lang="en-US" sz="2000" dirty="0"/>
              <a:t>a continuous set of linear segments (linear interpolation between edge points), not crossing each other</a:t>
            </a:r>
            <a:endParaRPr lang="el-GR" sz="2000" dirty="0"/>
          </a:p>
          <a:p>
            <a:r>
              <a:rPr lang="en-GB" sz="2000" b="1" u="sng" dirty="0">
                <a:solidFill>
                  <a:srgbClr val="FF0000"/>
                </a:solidFill>
              </a:rPr>
              <a:t>Line</a:t>
            </a:r>
            <a:r>
              <a:rPr lang="en-GB" sz="2000" b="1" dirty="0">
                <a:solidFill>
                  <a:srgbClr val="FF0000"/>
                </a:solidFill>
              </a:rPr>
              <a:t>:</a:t>
            </a:r>
            <a:r>
              <a:rPr lang="el-GR" sz="2000" b="1" dirty="0"/>
              <a:t> </a:t>
            </a:r>
            <a:r>
              <a:rPr lang="en-GB" sz="2000" dirty="0" err="1"/>
              <a:t>LineString</a:t>
            </a:r>
            <a:r>
              <a:rPr lang="el-GR" sz="2000" dirty="0"/>
              <a:t> </a:t>
            </a:r>
            <a:r>
              <a:rPr lang="en-US" sz="2000" dirty="0"/>
              <a:t>with one segment (2 points)</a:t>
            </a:r>
            <a:endParaRPr lang="el-GR" sz="2000" dirty="0"/>
          </a:p>
          <a:p>
            <a:r>
              <a:rPr lang="en-GB" sz="2000" b="1" dirty="0" err="1"/>
              <a:t>LineRing</a:t>
            </a:r>
            <a:r>
              <a:rPr lang="en-GB" sz="2000" b="1" dirty="0"/>
              <a:t>:</a:t>
            </a:r>
            <a:r>
              <a:rPr lang="en-GB" sz="2000" dirty="0"/>
              <a:t> </a:t>
            </a:r>
            <a:r>
              <a:rPr lang="en-GB" sz="2000" dirty="0" err="1"/>
              <a:t>LineString</a:t>
            </a:r>
            <a:r>
              <a:rPr lang="el-GR" sz="2000" dirty="0"/>
              <a:t> </a:t>
            </a:r>
            <a:r>
              <a:rPr lang="en-US" sz="2000" dirty="0"/>
              <a:t>simple and closed</a:t>
            </a:r>
            <a:endParaRPr lang="el-GR" sz="2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389" y="3855437"/>
            <a:ext cx="2159758" cy="2471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589" y="1662446"/>
            <a:ext cx="2962275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40404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52400" y="370697"/>
            <a:ext cx="8229600" cy="939784"/>
          </a:xfrm>
        </p:spPr>
        <p:txBody>
          <a:bodyPr>
            <a:normAutofit fontScale="90000"/>
          </a:bodyPr>
          <a:lstStyle/>
          <a:p>
            <a:r>
              <a:rPr lang="el-GR" sz="3200" dirty="0"/>
              <a:t>Μοντέλα απλών χαρακτηριστικών</a:t>
            </a:r>
            <a:br>
              <a:rPr lang="en-US" sz="3200" dirty="0"/>
            </a:br>
            <a:r>
              <a:rPr lang="en-US" sz="3200" dirty="0"/>
              <a:t>(</a:t>
            </a:r>
            <a:r>
              <a:rPr lang="en-US" sz="3200" dirty="0">
                <a:solidFill>
                  <a:srgbClr val="FF0000"/>
                </a:solidFill>
              </a:rPr>
              <a:t>Simple feature models</a:t>
            </a:r>
            <a:r>
              <a:rPr lang="en-US" sz="3200" dirty="0"/>
              <a:t>) </a:t>
            </a:r>
            <a:r>
              <a:rPr lang="en-US" sz="2400" b="0" dirty="0"/>
              <a:t>(</a:t>
            </a:r>
            <a:r>
              <a:rPr lang="en-US" sz="2400" b="0" dirty="0" err="1"/>
              <a:t>cont</a:t>
            </a:r>
            <a:r>
              <a:rPr lang="el-GR" sz="2400" b="0" dirty="0"/>
              <a:t>)</a:t>
            </a:r>
            <a:r>
              <a:rPr lang="en-US" sz="3200" dirty="0"/>
              <a:t> </a:t>
            </a:r>
            <a:endParaRPr lang="el-GR" sz="3200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541020" y="1371600"/>
            <a:ext cx="4040188" cy="639762"/>
          </a:xfrm>
        </p:spPr>
        <p:txBody>
          <a:bodyPr>
            <a:normAutofit/>
          </a:bodyPr>
          <a:lstStyle/>
          <a:p>
            <a:r>
              <a:rPr lang="en-GB" sz="2800" u="sng" dirty="0" err="1">
                <a:solidFill>
                  <a:srgbClr val="1A0BDF"/>
                </a:solidFill>
              </a:rPr>
              <a:t>MultiLineString</a:t>
            </a:r>
            <a:endParaRPr lang="el-GR" sz="2800" u="sng" dirty="0">
              <a:solidFill>
                <a:srgbClr val="1A0BDF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880" y="1567815"/>
            <a:ext cx="42291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614966"/>
            <a:ext cx="3048000" cy="2848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381000" y="2133600"/>
            <a:ext cx="4495800" cy="990600"/>
          </a:xfrm>
        </p:spPr>
        <p:txBody>
          <a:bodyPr>
            <a:normAutofit lnSpcReduction="10000"/>
          </a:bodyPr>
          <a:lstStyle/>
          <a:p>
            <a:r>
              <a:rPr lang="en-GB" sz="2000" b="1" dirty="0">
                <a:solidFill>
                  <a:srgbClr val="FF0000"/>
                </a:solidFill>
              </a:rPr>
              <a:t>Multi</a:t>
            </a:r>
            <a:r>
              <a:rPr lang="en-US" sz="2000" b="1" dirty="0" err="1">
                <a:solidFill>
                  <a:srgbClr val="FF0000"/>
                </a:solidFill>
              </a:rPr>
              <a:t>LineString</a:t>
            </a:r>
            <a:r>
              <a:rPr lang="en-US" sz="2000" b="1" dirty="0">
                <a:solidFill>
                  <a:srgbClr val="FF0000"/>
                </a:solidFill>
              </a:rPr>
              <a:t>:</a:t>
            </a:r>
            <a:r>
              <a:rPr lang="el-GR" sz="2000" b="1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a set or string consisting of</a:t>
            </a:r>
            <a:r>
              <a:rPr lang="el-GR" sz="2000" dirty="0"/>
              <a:t> </a:t>
            </a:r>
            <a:r>
              <a:rPr lang="en-GB" sz="2000" dirty="0" err="1"/>
              <a:t>LineStrings</a:t>
            </a:r>
            <a:r>
              <a:rPr lang="en-GB" sz="2000" dirty="0"/>
              <a:t>, non-closed not crossing each other.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0310332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81000" y="401234"/>
            <a:ext cx="8229600" cy="939784"/>
          </a:xfrm>
        </p:spPr>
        <p:txBody>
          <a:bodyPr>
            <a:normAutofit fontScale="90000"/>
          </a:bodyPr>
          <a:lstStyle/>
          <a:p>
            <a:r>
              <a:rPr lang="el-GR" sz="3200" dirty="0"/>
              <a:t>Μοντέλα απλών χαρακτηριστικών</a:t>
            </a:r>
            <a:br>
              <a:rPr lang="en-US" sz="3200" dirty="0"/>
            </a:br>
            <a:r>
              <a:rPr lang="en-US" sz="3200" dirty="0"/>
              <a:t>(</a:t>
            </a:r>
            <a:r>
              <a:rPr lang="en-US" sz="3200" dirty="0">
                <a:solidFill>
                  <a:srgbClr val="FF0000"/>
                </a:solidFill>
              </a:rPr>
              <a:t>Simple feature models</a:t>
            </a:r>
            <a:r>
              <a:rPr lang="en-US" sz="3200" dirty="0"/>
              <a:t>) </a:t>
            </a:r>
            <a:r>
              <a:rPr lang="en-US" sz="2400" b="0" dirty="0"/>
              <a:t>(</a:t>
            </a:r>
            <a:r>
              <a:rPr lang="en-US" sz="2400" b="0" dirty="0" err="1"/>
              <a:t>cont</a:t>
            </a:r>
            <a:r>
              <a:rPr lang="el-GR" sz="2400" b="0" dirty="0"/>
              <a:t>)</a:t>
            </a:r>
            <a:r>
              <a:rPr lang="en-US" sz="3200" dirty="0"/>
              <a:t> </a:t>
            </a:r>
            <a:endParaRPr lang="el-GR" sz="3200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914400" y="1371600"/>
            <a:ext cx="2667000" cy="639762"/>
          </a:xfrm>
        </p:spPr>
        <p:txBody>
          <a:bodyPr>
            <a:normAutofit/>
          </a:bodyPr>
          <a:lstStyle/>
          <a:p>
            <a:r>
              <a:rPr lang="en-US" sz="2800" u="sng" dirty="0">
                <a:solidFill>
                  <a:srgbClr val="1A0BDF"/>
                </a:solidFill>
              </a:rPr>
              <a:t>Polygon</a:t>
            </a:r>
            <a:endParaRPr lang="el-GR" sz="2800" u="sng" dirty="0">
              <a:solidFill>
                <a:srgbClr val="1A0BDF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361592"/>
            <a:ext cx="3048000" cy="2696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054" y="4495800"/>
            <a:ext cx="3171825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804" y="2438400"/>
            <a:ext cx="174307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85800" y="2064543"/>
            <a:ext cx="6096000" cy="14747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b="1" u="sng" dirty="0">
                <a:solidFill>
                  <a:srgbClr val="FF0000"/>
                </a:solidFill>
              </a:rPr>
              <a:t>Polygon</a:t>
            </a:r>
            <a:r>
              <a:rPr lang="en-GB" sz="2000" b="1" dirty="0">
                <a:solidFill>
                  <a:srgbClr val="FF0000"/>
                </a:solidFill>
              </a:rPr>
              <a:t>: </a:t>
            </a:r>
            <a:r>
              <a:rPr lang="en-US" sz="2000" dirty="0"/>
              <a:t>a planar surface, with one</a:t>
            </a:r>
            <a:r>
              <a:rPr lang="el-GR" sz="2000" dirty="0"/>
              <a:t> </a:t>
            </a:r>
            <a:r>
              <a:rPr lang="en-US" sz="2000" dirty="0"/>
              <a:t>outer boundary (ring</a:t>
            </a:r>
            <a:r>
              <a:rPr lang="el-GR" sz="2000" dirty="0"/>
              <a:t>) </a:t>
            </a:r>
            <a:r>
              <a:rPr lang="en-US" sz="2000" dirty="0"/>
              <a:t>and</a:t>
            </a:r>
            <a:r>
              <a:rPr lang="el-GR" sz="2000" dirty="0"/>
              <a:t> </a:t>
            </a:r>
            <a:r>
              <a:rPr lang="en-US" sz="2000" dirty="0"/>
              <a:t>zero or more</a:t>
            </a:r>
            <a:r>
              <a:rPr lang="el-GR" sz="2000" dirty="0"/>
              <a:t> </a:t>
            </a:r>
            <a:r>
              <a:rPr lang="en-US" sz="2000" dirty="0"/>
              <a:t>inner boundaries</a:t>
            </a:r>
            <a:r>
              <a:rPr lang="el-GR" sz="2000" dirty="0"/>
              <a:t>. </a:t>
            </a:r>
            <a:r>
              <a:rPr lang="en-US" sz="2000" dirty="0"/>
              <a:t>Each inner boundary defines a hole in the polygon</a:t>
            </a:r>
            <a:r>
              <a:rPr lang="el-GR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169684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02299" y="393583"/>
            <a:ext cx="8229600" cy="939784"/>
          </a:xfrm>
        </p:spPr>
        <p:txBody>
          <a:bodyPr>
            <a:normAutofit fontScale="90000"/>
          </a:bodyPr>
          <a:lstStyle/>
          <a:p>
            <a:r>
              <a:rPr lang="el-GR" sz="3200" dirty="0"/>
              <a:t>Μοντέλα απλών χαρακτηριστικών</a:t>
            </a:r>
            <a:br>
              <a:rPr lang="en-US" sz="3200" dirty="0"/>
            </a:br>
            <a:r>
              <a:rPr lang="en-US" sz="3200" dirty="0"/>
              <a:t>(</a:t>
            </a:r>
            <a:r>
              <a:rPr lang="en-US" sz="3200" dirty="0">
                <a:solidFill>
                  <a:srgbClr val="FF0000"/>
                </a:solidFill>
              </a:rPr>
              <a:t>Simple feature models</a:t>
            </a:r>
            <a:r>
              <a:rPr lang="en-US" sz="3200" dirty="0"/>
              <a:t>) </a:t>
            </a:r>
            <a:r>
              <a:rPr lang="en-US" sz="2400" b="0" dirty="0"/>
              <a:t>(</a:t>
            </a:r>
            <a:r>
              <a:rPr lang="en-US" sz="2400" b="0" dirty="0" err="1"/>
              <a:t>cont</a:t>
            </a:r>
            <a:r>
              <a:rPr lang="el-GR" sz="2400" b="0" dirty="0"/>
              <a:t>)</a:t>
            </a:r>
            <a:r>
              <a:rPr lang="en-US" sz="3200" dirty="0"/>
              <a:t> </a:t>
            </a:r>
            <a:endParaRPr lang="el-GR" sz="3200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333374" y="1390600"/>
            <a:ext cx="5915025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u="sng" dirty="0"/>
              <a:t>Requirements for a </a:t>
            </a:r>
            <a:r>
              <a:rPr lang="en-GB" sz="2000" b="1" u="sng" dirty="0">
                <a:solidFill>
                  <a:srgbClr val="FF0000"/>
                </a:solidFill>
              </a:rPr>
              <a:t>Polygon</a:t>
            </a:r>
            <a:r>
              <a:rPr lang="el-GR" sz="2000" b="1" dirty="0"/>
              <a:t>:</a:t>
            </a:r>
          </a:p>
          <a:p>
            <a:r>
              <a:rPr lang="en-US" sz="2000" dirty="0"/>
              <a:t>Topologically closed</a:t>
            </a:r>
            <a:endParaRPr lang="el-GR" sz="2000" dirty="0"/>
          </a:p>
          <a:p>
            <a:r>
              <a:rPr lang="en-US" sz="2000" dirty="0"/>
              <a:t>The boundaries (outer and inner) are </a:t>
            </a:r>
            <a:r>
              <a:rPr lang="en-GB" sz="2000" dirty="0" err="1"/>
              <a:t>LinearRings</a:t>
            </a:r>
            <a:endParaRPr lang="en-US" sz="2000" dirty="0"/>
          </a:p>
          <a:p>
            <a:r>
              <a:rPr lang="en-US" sz="2000" dirty="0"/>
              <a:t>The rings must not intersect. However, they can touch at individual </a:t>
            </a:r>
            <a:r>
              <a:rPr lang="el-GR" sz="2000" dirty="0"/>
              <a:t>(</a:t>
            </a:r>
            <a:r>
              <a:rPr lang="en-US" sz="2000" dirty="0"/>
              <a:t>isolated) points</a:t>
            </a:r>
            <a:endParaRPr lang="el-GR" sz="2000" dirty="0"/>
          </a:p>
          <a:p>
            <a:r>
              <a:rPr lang="en-US" sz="2000" dirty="0"/>
              <a:t>A Polygon cannot have cut lines, spikes or punctures</a:t>
            </a:r>
          </a:p>
          <a:p>
            <a:r>
              <a:rPr lang="el-GR" sz="2000" b="1" dirty="0">
                <a:solidFill>
                  <a:srgbClr val="1A0BDF"/>
                </a:solidFill>
              </a:rPr>
              <a:t>Ένα </a:t>
            </a:r>
            <a:r>
              <a:rPr lang="en-GB" sz="2000" b="1" dirty="0">
                <a:solidFill>
                  <a:srgbClr val="1A0BDF"/>
                </a:solidFill>
              </a:rPr>
              <a:t>Polygon </a:t>
            </a:r>
            <a:r>
              <a:rPr lang="el-GR" sz="2000" b="1" dirty="0">
                <a:solidFill>
                  <a:srgbClr val="1A0BDF"/>
                </a:solidFill>
              </a:rPr>
              <a:t>είναι ένα </a:t>
            </a:r>
            <a:r>
              <a:rPr lang="el-GR" sz="2000" b="1" u="sng" dirty="0">
                <a:solidFill>
                  <a:srgbClr val="1A0BDF"/>
                </a:solidFill>
              </a:rPr>
              <a:t>συμπαγές</a:t>
            </a:r>
            <a:r>
              <a:rPr lang="el-GR" sz="2000" b="1" dirty="0">
                <a:solidFill>
                  <a:srgbClr val="1A0BDF"/>
                </a:solidFill>
              </a:rPr>
              <a:t> και  </a:t>
            </a:r>
            <a:r>
              <a:rPr lang="el-GR" sz="2000" b="1" u="sng" dirty="0">
                <a:solidFill>
                  <a:srgbClr val="1A0BDF"/>
                </a:solidFill>
              </a:rPr>
              <a:t>συνεκτικό</a:t>
            </a:r>
            <a:r>
              <a:rPr lang="el-GR" sz="2000" b="1" dirty="0">
                <a:solidFill>
                  <a:srgbClr val="1A0BDF"/>
                </a:solidFill>
              </a:rPr>
              <a:t> σύνολο σημείων</a:t>
            </a:r>
            <a:br>
              <a:rPr lang="el-GR" sz="2000" b="1" dirty="0">
                <a:solidFill>
                  <a:srgbClr val="1A0BDF"/>
                </a:solidFill>
              </a:rPr>
            </a:br>
            <a:r>
              <a:rPr lang="en-US" sz="2000" b="1" dirty="0">
                <a:solidFill>
                  <a:srgbClr val="FF0000"/>
                </a:solidFill>
              </a:rPr>
              <a:t>A polygon is a </a:t>
            </a:r>
            <a:r>
              <a:rPr lang="en-US" sz="2000" b="1" u="sng" dirty="0">
                <a:solidFill>
                  <a:srgbClr val="FF0000"/>
                </a:solidFill>
              </a:rPr>
              <a:t>compact</a:t>
            </a:r>
            <a:r>
              <a:rPr lang="en-US" sz="2000" b="1" dirty="0">
                <a:solidFill>
                  <a:srgbClr val="FF0000"/>
                </a:solidFill>
              </a:rPr>
              <a:t> and </a:t>
            </a:r>
            <a:r>
              <a:rPr lang="en-US" sz="2000" b="1" u="sng" dirty="0">
                <a:solidFill>
                  <a:srgbClr val="FF0000"/>
                </a:solidFill>
              </a:rPr>
              <a:t>cohesive</a:t>
            </a:r>
            <a:r>
              <a:rPr lang="en-US" sz="2000" b="1" dirty="0">
                <a:solidFill>
                  <a:srgbClr val="FF0000"/>
                </a:solidFill>
              </a:rPr>
              <a:t> set of points</a:t>
            </a:r>
            <a:endParaRPr lang="el-GR" sz="2000" b="1" dirty="0">
              <a:solidFill>
                <a:srgbClr val="FF0000"/>
              </a:solidFill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2DE709B-1EA8-684D-7002-FE34FE3F2E51}"/>
              </a:ext>
            </a:extLst>
          </p:cNvPr>
          <p:cNvGrpSpPr/>
          <p:nvPr/>
        </p:nvGrpSpPr>
        <p:grpSpPr>
          <a:xfrm>
            <a:off x="6283386" y="1779738"/>
            <a:ext cx="2484402" cy="4419600"/>
            <a:chOff x="6388649" y="1905000"/>
            <a:chExt cx="2484402" cy="4419600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13266A2-6B21-674C-81F4-F1110A8DFA5F}"/>
                </a:ext>
              </a:extLst>
            </p:cNvPr>
            <p:cNvSpPr/>
            <p:nvPr/>
          </p:nvSpPr>
          <p:spPr>
            <a:xfrm>
              <a:off x="6388649" y="1905000"/>
              <a:ext cx="2484402" cy="4419600"/>
            </a:xfrm>
            <a:prstGeom prst="rect">
              <a:avLst/>
            </a:prstGeom>
            <a:noFill/>
            <a:ln>
              <a:solidFill>
                <a:schemeClr val="accent1">
                  <a:shade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5469" y="4154699"/>
              <a:ext cx="2383901" cy="1722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767" y="2024509"/>
              <a:ext cx="1466850" cy="1295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6668414" y="3650312"/>
              <a:ext cx="19415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b="1" dirty="0">
                  <a:solidFill>
                    <a:srgbClr val="FF0000"/>
                  </a:solidFill>
                </a:rPr>
                <a:t>Not a Polygon ?</a:t>
              </a:r>
              <a:endParaRPr lang="el-GR" b="1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45685E9-4198-9E51-E10F-AAFDD48D3A88}"/>
              </a:ext>
            </a:extLst>
          </p:cNvPr>
          <p:cNvCxnSpPr>
            <a:cxnSpLocks/>
          </p:cNvCxnSpPr>
          <p:nvPr/>
        </p:nvCxnSpPr>
        <p:spPr>
          <a:xfrm flipH="1">
            <a:off x="2087660" y="4448131"/>
            <a:ext cx="479637" cy="6825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CB43B22-98AF-7385-E599-290CD0E5B1DB}"/>
              </a:ext>
            </a:extLst>
          </p:cNvPr>
          <p:cNvSpPr txBox="1"/>
          <p:nvPr/>
        </p:nvSpPr>
        <p:spPr>
          <a:xfrm>
            <a:off x="587062" y="5102123"/>
            <a:ext cx="25699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closed and bounded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(every accumulation 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point belongs to the set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B3B2A11-721D-40A8-14F1-729570D4698D}"/>
              </a:ext>
            </a:extLst>
          </p:cNvPr>
          <p:cNvGrpSpPr/>
          <p:nvPr/>
        </p:nvGrpSpPr>
        <p:grpSpPr>
          <a:xfrm>
            <a:off x="4049463" y="4904788"/>
            <a:ext cx="1730217" cy="1294550"/>
            <a:chOff x="3941534" y="5000733"/>
            <a:chExt cx="1730217" cy="129455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DE0465F-A5DA-A320-F481-89F06B146F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41534" y="5000733"/>
              <a:ext cx="1730217" cy="1294550"/>
            </a:xfrm>
            <a:prstGeom prst="rect">
              <a:avLst/>
            </a:prstGeom>
          </p:spPr>
        </p:pic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421FDC0-3707-D6D3-3253-DD0659670D05}"/>
                </a:ext>
              </a:extLst>
            </p:cNvPr>
            <p:cNvSpPr/>
            <p:nvPr/>
          </p:nvSpPr>
          <p:spPr>
            <a:xfrm>
              <a:off x="4370101" y="5457933"/>
              <a:ext cx="659100" cy="601579"/>
            </a:xfrm>
            <a:custGeom>
              <a:avLst/>
              <a:gdLst>
                <a:gd name="connsiteX0" fmla="*/ 96253 w 709863"/>
                <a:gd name="connsiteY0" fmla="*/ 0 h 601579"/>
                <a:gd name="connsiteX1" fmla="*/ 0 w 709863"/>
                <a:gd name="connsiteY1" fmla="*/ 228600 h 601579"/>
                <a:gd name="connsiteX2" fmla="*/ 0 w 709863"/>
                <a:gd name="connsiteY2" fmla="*/ 469231 h 601579"/>
                <a:gd name="connsiteX3" fmla="*/ 252663 w 709863"/>
                <a:gd name="connsiteY3" fmla="*/ 553453 h 601579"/>
                <a:gd name="connsiteX4" fmla="*/ 493295 w 709863"/>
                <a:gd name="connsiteY4" fmla="*/ 601579 h 601579"/>
                <a:gd name="connsiteX5" fmla="*/ 709863 w 709863"/>
                <a:gd name="connsiteY5" fmla="*/ 433137 h 601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09863" h="601579">
                  <a:moveTo>
                    <a:pt x="96253" y="0"/>
                  </a:moveTo>
                  <a:lnTo>
                    <a:pt x="0" y="228600"/>
                  </a:lnTo>
                  <a:lnTo>
                    <a:pt x="0" y="469231"/>
                  </a:lnTo>
                  <a:lnTo>
                    <a:pt x="252663" y="553453"/>
                  </a:lnTo>
                  <a:lnTo>
                    <a:pt x="493295" y="601579"/>
                  </a:lnTo>
                  <a:lnTo>
                    <a:pt x="709863" y="433137"/>
                  </a:lnTo>
                </a:path>
              </a:pathLst>
            </a:custGeom>
            <a:noFill/>
            <a:ln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86B221D-2B47-ED89-C834-997C0D0332B1}"/>
                </a:ext>
              </a:extLst>
            </p:cNvPr>
            <p:cNvSpPr txBox="1"/>
            <p:nvPr/>
          </p:nvSpPr>
          <p:spPr>
            <a:xfrm>
              <a:off x="4419961" y="5222162"/>
              <a:ext cx="3385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6EE8B18-2FFD-3B8F-FBF5-2324CF238CE0}"/>
                </a:ext>
              </a:extLst>
            </p:cNvPr>
            <p:cNvSpPr txBox="1"/>
            <p:nvPr/>
          </p:nvSpPr>
          <p:spPr>
            <a:xfrm>
              <a:off x="4955233" y="5758722"/>
              <a:ext cx="3385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1DB8436-8B40-85D3-BDCA-5349F29F0C4B}"/>
              </a:ext>
            </a:extLst>
          </p:cNvPr>
          <p:cNvCxnSpPr>
            <a:cxnSpLocks/>
          </p:cNvCxnSpPr>
          <p:nvPr/>
        </p:nvCxnSpPr>
        <p:spPr>
          <a:xfrm>
            <a:off x="4189713" y="4448131"/>
            <a:ext cx="382287" cy="5676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4867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/>
              <a:t>Μοντέλα απλών χαρακτηριστικών</a:t>
            </a:r>
            <a:r>
              <a:rPr lang="en-US" sz="3200" dirty="0"/>
              <a:t> </a:t>
            </a:r>
            <a:r>
              <a:rPr lang="en-US" sz="2400" b="0" dirty="0"/>
              <a:t>(</a:t>
            </a:r>
            <a:r>
              <a:rPr lang="el-GR" sz="2400" b="0" dirty="0"/>
              <a:t>συνέχεια)</a:t>
            </a:r>
            <a:r>
              <a:rPr lang="en-US" sz="3200" dirty="0"/>
              <a:t> </a:t>
            </a:r>
            <a:endParaRPr lang="el-GR" sz="3200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914400" y="1371600"/>
            <a:ext cx="2667000" cy="639762"/>
          </a:xfrm>
        </p:spPr>
        <p:txBody>
          <a:bodyPr>
            <a:normAutofit/>
          </a:bodyPr>
          <a:lstStyle/>
          <a:p>
            <a:r>
              <a:rPr lang="en-GB" sz="2800" u="sng" dirty="0">
                <a:solidFill>
                  <a:srgbClr val="1A0BDF"/>
                </a:solidFill>
              </a:rPr>
              <a:t>Multi</a:t>
            </a:r>
            <a:r>
              <a:rPr lang="en-US" sz="2800" u="sng" dirty="0">
                <a:solidFill>
                  <a:srgbClr val="1A0BDF"/>
                </a:solidFill>
              </a:rPr>
              <a:t>Polygon</a:t>
            </a:r>
            <a:endParaRPr lang="el-GR" sz="2800" u="sng" dirty="0">
              <a:solidFill>
                <a:srgbClr val="1A0BDF"/>
              </a:solidFill>
            </a:endParaRPr>
          </a:p>
        </p:txBody>
      </p:sp>
      <p:sp>
        <p:nvSpPr>
          <p:cNvPr id="10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85800" y="2106612"/>
            <a:ext cx="4038600" cy="10175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b="1" u="sng" dirty="0" err="1">
                <a:solidFill>
                  <a:srgbClr val="FF0000"/>
                </a:solidFill>
              </a:rPr>
              <a:t>MultiPolygon</a:t>
            </a:r>
            <a:r>
              <a:rPr lang="en-GB" sz="2000" dirty="0">
                <a:solidFill>
                  <a:srgbClr val="FF0000"/>
                </a:solidFill>
              </a:rPr>
              <a:t>:</a:t>
            </a:r>
            <a:r>
              <a:rPr lang="en-GB" sz="2000" dirty="0"/>
              <a:t> a </a:t>
            </a:r>
            <a:r>
              <a:rPr lang="en-GB" sz="2000" dirty="0" err="1"/>
              <a:t>MultiSurface</a:t>
            </a:r>
            <a:r>
              <a:rPr lang="en-US" sz="2000" dirty="0"/>
              <a:t> consisting of </a:t>
            </a:r>
            <a:r>
              <a:rPr lang="en-US" sz="2000" dirty="0" err="1"/>
              <a:t>multipe</a:t>
            </a:r>
            <a:r>
              <a:rPr lang="en-US" sz="2000" dirty="0"/>
              <a:t> polygons</a:t>
            </a:r>
            <a:endParaRPr lang="el-GR" sz="2000" dirty="0"/>
          </a:p>
        </p:txBody>
      </p:sp>
      <p:pic>
        <p:nvPicPr>
          <p:cNvPr id="5125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352800"/>
            <a:ext cx="3124200" cy="286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715" y="2362200"/>
            <a:ext cx="436245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Ομάδα 4"/>
          <p:cNvGrpSpPr/>
          <p:nvPr/>
        </p:nvGrpSpPr>
        <p:grpSpPr>
          <a:xfrm>
            <a:off x="4338320" y="4648200"/>
            <a:ext cx="4381500" cy="1752600"/>
            <a:chOff x="4343400" y="4305300"/>
            <a:chExt cx="4381500" cy="1752600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400" y="4305300"/>
              <a:ext cx="4381500" cy="175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Ορθογώνιο 3"/>
            <p:cNvSpPr/>
            <p:nvPr/>
          </p:nvSpPr>
          <p:spPr>
            <a:xfrm>
              <a:off x="5181600" y="5638800"/>
              <a:ext cx="2286000" cy="4191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347902" y="4038600"/>
            <a:ext cx="3018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>
                <a:solidFill>
                  <a:srgbClr val="FF0000"/>
                </a:solidFill>
              </a:rPr>
              <a:t>acceptable</a:t>
            </a:r>
            <a:r>
              <a:rPr lang="el-GR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MultiPolygons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76520" y="6191250"/>
            <a:ext cx="3544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>
                <a:solidFill>
                  <a:srgbClr val="FF0000"/>
                </a:solidFill>
              </a:rPr>
              <a:t>Non-acceptable </a:t>
            </a:r>
            <a:r>
              <a:rPr lang="en-GB" b="1" dirty="0" err="1">
                <a:solidFill>
                  <a:srgbClr val="FF0000"/>
                </a:solidFill>
              </a:rPr>
              <a:t>MultiPolygons</a:t>
            </a:r>
            <a:endParaRPr lang="el-G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2646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1211" y="381000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el-GR" dirty="0"/>
              <a:t>Βασικές λειτουργίες</a:t>
            </a:r>
            <a:r>
              <a:rPr lang="en-US" dirty="0"/>
              <a:t>/</a:t>
            </a:r>
            <a:r>
              <a:rPr lang="el-GR" dirty="0"/>
              <a:t>συναρτήσεις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</a:rPr>
              <a:t>OGC basic operations</a:t>
            </a:r>
            <a:r>
              <a:rPr lang="el-GR" dirty="0">
                <a:solidFill>
                  <a:srgbClr val="FF0000"/>
                </a:solidFill>
              </a:rPr>
              <a:t>/</a:t>
            </a:r>
            <a:r>
              <a:rPr lang="en-US" dirty="0">
                <a:solidFill>
                  <a:srgbClr val="FF0000"/>
                </a:solidFill>
              </a:rPr>
              <a:t>functions</a:t>
            </a:r>
            <a:r>
              <a:rPr lang="en-US" dirty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505302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2400" b="1" dirty="0">
                <a:solidFill>
                  <a:srgbClr val="FF0000"/>
                </a:solidFill>
              </a:rPr>
              <a:t>OGC</a:t>
            </a:r>
            <a:r>
              <a:rPr lang="el-GR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defines specific operations/functions on geometries </a:t>
            </a:r>
            <a:br>
              <a:rPr lang="en-US" sz="2400" b="1" dirty="0">
                <a:solidFill>
                  <a:srgbClr val="FF0000"/>
                </a:solidFill>
              </a:rPr>
            </a:br>
            <a:r>
              <a:rPr lang="el-GR" sz="2400" b="1" dirty="0"/>
              <a:t>(</a:t>
            </a:r>
            <a:r>
              <a:rPr lang="en-US" sz="2400" b="1" dirty="0">
                <a:solidFill>
                  <a:srgbClr val="00B050"/>
                </a:solidFill>
              </a:rPr>
              <a:t>g</a:t>
            </a:r>
            <a:r>
              <a:rPr lang="en-GB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stands for</a:t>
            </a:r>
            <a:r>
              <a:rPr lang="el-GR" sz="2400" b="1" dirty="0">
                <a:solidFill>
                  <a:srgbClr val="FF0000"/>
                </a:solidFill>
              </a:rPr>
              <a:t> </a:t>
            </a:r>
            <a:r>
              <a:rPr lang="en-GB" sz="2400" b="1" dirty="0">
                <a:solidFill>
                  <a:srgbClr val="00B050"/>
                </a:solidFill>
              </a:rPr>
              <a:t>geometry</a:t>
            </a:r>
            <a:r>
              <a:rPr lang="en-GB" sz="2400" b="1" dirty="0"/>
              <a:t>)</a:t>
            </a:r>
            <a:endParaRPr lang="el-GR" sz="2400" b="1" dirty="0"/>
          </a:p>
          <a:p>
            <a:pPr marL="0" indent="0">
              <a:buNone/>
            </a:pPr>
            <a:endParaRPr lang="en-GB" sz="2400" b="1" dirty="0">
              <a:solidFill>
                <a:srgbClr val="FF0000"/>
              </a:solidFill>
            </a:endParaRPr>
          </a:p>
          <a:p>
            <a:r>
              <a:rPr lang="en-GB" sz="1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Dimension(</a:t>
            </a:r>
            <a:r>
              <a:rPr lang="en-GB" sz="18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GB" sz="1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l-GR" sz="1800" dirty="0">
                <a:cs typeface="Courier New" panose="02070309020205020404" pitchFamily="49" charset="0"/>
              </a:rPr>
              <a:t>επιστρέφει τη διάσταση της γεωμετρίας</a:t>
            </a:r>
          </a:p>
          <a:p>
            <a:r>
              <a:rPr lang="en-US" sz="18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GeometryType</a:t>
            </a:r>
            <a:r>
              <a:rPr lang="en-GB" sz="1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8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GB" sz="1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l-GR" sz="1800" dirty="0">
                <a:cs typeface="Courier New" panose="02070309020205020404" pitchFamily="49" charset="0"/>
              </a:rPr>
              <a:t>επιστρέφει το όνομα του γεωμετρικού τύπου της</a:t>
            </a:r>
            <a:r>
              <a:rPr lang="en-GB" sz="1800" dirty="0">
                <a:cs typeface="Courier New" panose="02070309020205020404" pitchFamily="49" charset="0"/>
              </a:rPr>
              <a:t> </a:t>
            </a:r>
            <a:r>
              <a:rPr lang="en-US" sz="1800" dirty="0">
                <a:solidFill>
                  <a:srgbClr val="00B050"/>
                </a:solidFill>
                <a:cs typeface="Courier New" panose="02070309020205020404" pitchFamily="49" charset="0"/>
              </a:rPr>
              <a:t>g</a:t>
            </a:r>
            <a:r>
              <a:rPr lang="el-GR" sz="1800" dirty="0">
                <a:cs typeface="Courier New" panose="02070309020205020404" pitchFamily="49" charset="0"/>
              </a:rPr>
              <a:t> (π.χ. </a:t>
            </a:r>
            <a:r>
              <a:rPr lang="en-GB" sz="18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LINESTRING, POLYGON, MULTICURVE</a:t>
            </a:r>
            <a:r>
              <a:rPr lang="en-GB" sz="1800" dirty="0">
                <a:cs typeface="Courier New" panose="02070309020205020404" pitchFamily="49" charset="0"/>
              </a:rPr>
              <a:t>,…)</a:t>
            </a:r>
            <a:endParaRPr lang="el-GR" sz="1800" dirty="0">
              <a:cs typeface="Courier New" panose="02070309020205020404" pitchFamily="49" charset="0"/>
            </a:endParaRPr>
          </a:p>
          <a:p>
            <a:r>
              <a:rPr lang="en-US" sz="18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Astext</a:t>
            </a:r>
            <a:r>
              <a:rPr lang="en-GB" sz="1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8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GB" sz="1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l-GR" sz="1800" dirty="0">
                <a:cs typeface="Courier New" panose="02070309020205020404" pitchFamily="49" charset="0"/>
              </a:rPr>
              <a:t>μετατρέπει τη γεωμετρία </a:t>
            </a:r>
            <a:r>
              <a:rPr lang="en-GB" sz="1800" dirty="0">
                <a:solidFill>
                  <a:srgbClr val="00B050"/>
                </a:solidFill>
                <a:cs typeface="Courier New" panose="02070309020205020404" pitchFamily="49" charset="0"/>
              </a:rPr>
              <a:t>g</a:t>
            </a:r>
            <a:r>
              <a:rPr lang="el-GR" sz="1800" dirty="0">
                <a:cs typeface="Courier New" panose="02070309020205020404" pitchFamily="49" charset="0"/>
              </a:rPr>
              <a:t> σε </a:t>
            </a:r>
            <a:r>
              <a:rPr lang="en-US" sz="1800" dirty="0">
                <a:cs typeface="Courier New" panose="02070309020205020404" pitchFamily="49" charset="0"/>
              </a:rPr>
              <a:t>“</a:t>
            </a:r>
            <a:r>
              <a:rPr lang="en-GB" sz="1800" dirty="0">
                <a:cs typeface="Courier New" panose="02070309020205020404" pitchFamily="49" charset="0"/>
              </a:rPr>
              <a:t>SQL text format” </a:t>
            </a:r>
            <a:r>
              <a:rPr lang="el-GR" sz="1800" dirty="0">
                <a:cs typeface="Courier New" panose="02070309020205020404" pitchFamily="49" charset="0"/>
              </a:rPr>
              <a:t>για εξαγωγή σε άλλες εφαρμογές (π.χ. </a:t>
            </a:r>
            <a:r>
              <a:rPr lang="en-US" sz="18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LINESTRING(0 0,1</a:t>
            </a:r>
            <a:r>
              <a:rPr lang="el-GR" sz="18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8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</a:t>
            </a:r>
            <a:r>
              <a:rPr lang="el-GR" sz="18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8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,1</a:t>
            </a:r>
            <a:r>
              <a:rPr lang="el-GR" sz="18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8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2</a:t>
            </a:r>
            <a:r>
              <a:rPr lang="el-GR" sz="18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8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1800" dirty="0">
                <a:cs typeface="Courier New" panose="02070309020205020404" pitchFamily="49" charset="0"/>
              </a:rPr>
              <a:t>)</a:t>
            </a:r>
            <a:endParaRPr lang="en-GB" sz="1800" dirty="0">
              <a:cs typeface="Courier New" panose="02070309020205020404" pitchFamily="49" charset="0"/>
            </a:endParaRPr>
          </a:p>
          <a:p>
            <a:r>
              <a:rPr lang="en-US" sz="18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AsBinary</a:t>
            </a:r>
            <a:r>
              <a:rPr lang="en-GB" sz="1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8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GB" sz="1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l-GR" sz="1800" dirty="0">
                <a:cs typeface="Courier New" panose="02070309020205020404" pitchFamily="49" charset="0"/>
              </a:rPr>
              <a:t>μετατρέπει τη γεωμετρία </a:t>
            </a:r>
            <a:r>
              <a:rPr lang="en-GB" sz="1800" dirty="0">
                <a:solidFill>
                  <a:srgbClr val="00B050"/>
                </a:solidFill>
                <a:cs typeface="Courier New" panose="02070309020205020404" pitchFamily="49" charset="0"/>
              </a:rPr>
              <a:t>g</a:t>
            </a:r>
            <a:r>
              <a:rPr lang="el-GR" sz="1800" dirty="0">
                <a:cs typeface="Courier New" panose="02070309020205020404" pitchFamily="49" charset="0"/>
              </a:rPr>
              <a:t> σε </a:t>
            </a:r>
            <a:r>
              <a:rPr lang="en-US" sz="1800" dirty="0">
                <a:cs typeface="Courier New" panose="02070309020205020404" pitchFamily="49" charset="0"/>
              </a:rPr>
              <a:t>binary </a:t>
            </a:r>
            <a:r>
              <a:rPr lang="en-GB" sz="1800" dirty="0">
                <a:cs typeface="Courier New" panose="02070309020205020404" pitchFamily="49" charset="0"/>
              </a:rPr>
              <a:t>format </a:t>
            </a:r>
            <a:r>
              <a:rPr lang="el-GR" sz="1800" dirty="0">
                <a:cs typeface="Courier New" panose="02070309020205020404" pitchFamily="49" charset="0"/>
              </a:rPr>
              <a:t>για εξαγωγή σε άλλες εφαρμογές</a:t>
            </a:r>
            <a:r>
              <a:rPr lang="en-GB" sz="1800" dirty="0">
                <a:cs typeface="Courier New" panose="02070309020205020404" pitchFamily="49" charset="0"/>
              </a:rPr>
              <a:t> </a:t>
            </a:r>
          </a:p>
          <a:p>
            <a:r>
              <a:rPr lang="en-GB" sz="1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SRID(</a:t>
            </a:r>
            <a:r>
              <a:rPr lang="en-GB" sz="18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GB" sz="1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l-GR" sz="1800" dirty="0">
                <a:cs typeface="Courier New" panose="02070309020205020404" pitchFamily="49" charset="0"/>
              </a:rPr>
              <a:t>επιστρέφει το αναγνωριστικό (</a:t>
            </a:r>
            <a:r>
              <a:rPr lang="en-GB" sz="1800" dirty="0">
                <a:cs typeface="Courier New" panose="02070309020205020404" pitchFamily="49" charset="0"/>
              </a:rPr>
              <a:t>ID)</a:t>
            </a:r>
            <a:r>
              <a:rPr lang="el-GR" sz="1800" dirty="0">
                <a:cs typeface="Courier New" panose="02070309020205020404" pitchFamily="49" charset="0"/>
              </a:rPr>
              <a:t> του συστήματος </a:t>
            </a:r>
            <a:r>
              <a:rPr lang="el-GR" sz="1800" dirty="0" err="1">
                <a:cs typeface="Courier New" panose="02070309020205020404" pitchFamily="49" charset="0"/>
              </a:rPr>
              <a:t>γεωαναφοράς</a:t>
            </a:r>
            <a:r>
              <a:rPr lang="el-GR" sz="1800" dirty="0">
                <a:cs typeface="Courier New" panose="02070309020205020404" pitchFamily="49" charset="0"/>
              </a:rPr>
              <a:t> (</a:t>
            </a:r>
            <a:r>
              <a:rPr lang="en-US" sz="1800" dirty="0">
                <a:cs typeface="Courier New" panose="02070309020205020404" pitchFamily="49" charset="0"/>
              </a:rPr>
              <a:t>S</a:t>
            </a:r>
            <a:r>
              <a:rPr lang="en-GB" sz="1800" dirty="0" err="1">
                <a:cs typeface="Courier New" panose="02070309020205020404" pitchFamily="49" charset="0"/>
              </a:rPr>
              <a:t>patial</a:t>
            </a:r>
            <a:r>
              <a:rPr lang="en-GB" sz="1800" dirty="0">
                <a:cs typeface="Courier New" panose="02070309020205020404" pitchFamily="49" charset="0"/>
              </a:rPr>
              <a:t> Reference system </a:t>
            </a:r>
            <a:r>
              <a:rPr lang="en-US" sz="1800" dirty="0">
                <a:cs typeface="Courier New" panose="02070309020205020404" pitchFamily="49" charset="0"/>
              </a:rPr>
              <a:t>ID)</a:t>
            </a:r>
            <a:endParaRPr lang="en-GB" sz="1800" dirty="0">
              <a:cs typeface="Courier New" panose="02070309020205020404" pitchFamily="49" charset="0"/>
            </a:endParaRPr>
          </a:p>
          <a:p>
            <a:r>
              <a:rPr lang="en-US" sz="18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IsEmpty</a:t>
            </a:r>
            <a:r>
              <a:rPr lang="en-GB" sz="1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8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GB" sz="1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l-GR" sz="1800" dirty="0">
                <a:cs typeface="Courier New" panose="02070309020205020404" pitchFamily="49" charset="0"/>
              </a:rPr>
              <a:t>ελέγχει αν η </a:t>
            </a:r>
            <a:r>
              <a:rPr lang="en-GB" sz="1800" dirty="0">
                <a:solidFill>
                  <a:srgbClr val="00B050"/>
                </a:solidFill>
                <a:cs typeface="Courier New" panose="02070309020205020404" pitchFamily="49" charset="0"/>
              </a:rPr>
              <a:t>g</a:t>
            </a:r>
            <a:r>
              <a:rPr lang="el-GR" sz="1800" dirty="0">
                <a:cs typeface="Courier New" panose="02070309020205020404" pitchFamily="49" charset="0"/>
              </a:rPr>
              <a:t> είναι κενή</a:t>
            </a:r>
            <a:r>
              <a:rPr lang="el-G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US" sz="18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IsSimple</a:t>
            </a:r>
            <a:r>
              <a:rPr lang="en-GB" sz="1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8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GB" sz="1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l-GR" sz="1800" dirty="0">
                <a:cs typeface="Courier New" panose="02070309020205020404" pitchFamily="49" charset="0"/>
              </a:rPr>
              <a:t>ελέγχει αν η </a:t>
            </a:r>
            <a:r>
              <a:rPr lang="en-US" sz="1800" dirty="0">
                <a:solidFill>
                  <a:srgbClr val="00B050"/>
                </a:solidFill>
                <a:cs typeface="Courier New" panose="02070309020205020404" pitchFamily="49" charset="0"/>
              </a:rPr>
              <a:t>g</a:t>
            </a:r>
            <a:r>
              <a:rPr lang="el-GR" sz="1800" dirty="0">
                <a:cs typeface="Courier New" panose="02070309020205020404" pitchFamily="49" charset="0"/>
              </a:rPr>
              <a:t> είναι απλή </a:t>
            </a:r>
            <a:r>
              <a:rPr lang="en-US" sz="1800" dirty="0">
                <a:cs typeface="Courier New" panose="02070309020205020404" pitchFamily="49" charset="0"/>
              </a:rPr>
              <a:t>(</a:t>
            </a:r>
            <a:r>
              <a:rPr lang="el-GR" sz="1800" dirty="0">
                <a:cs typeface="Courier New" panose="02070309020205020404" pitchFamily="49" charset="0"/>
              </a:rPr>
              <a:t>κατά </a:t>
            </a:r>
            <a:r>
              <a:rPr lang="en-US" sz="1800" dirty="0">
                <a:cs typeface="Courier New" panose="02070309020205020404" pitchFamily="49" charset="0"/>
              </a:rPr>
              <a:t>OGC)</a:t>
            </a:r>
            <a:endParaRPr lang="el-GR" sz="1800" dirty="0">
              <a:cs typeface="Courier New" panose="02070309020205020404" pitchFamily="49" charset="0"/>
            </a:endParaRPr>
          </a:p>
          <a:p>
            <a:r>
              <a:rPr lang="en-US" sz="1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Boundary</a:t>
            </a:r>
            <a:r>
              <a:rPr lang="en-GB" sz="1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8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GB" sz="1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l-GR" sz="1800" dirty="0">
                <a:cs typeface="Courier New" panose="02070309020205020404" pitchFamily="49" charset="0"/>
              </a:rPr>
              <a:t>επιστρέφει το όριο ενός αντικειμένου </a:t>
            </a:r>
          </a:p>
          <a:p>
            <a:r>
              <a:rPr lang="en-US" sz="1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Envelope</a:t>
            </a:r>
            <a:r>
              <a:rPr lang="en-GB" sz="1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8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GB" sz="1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l-GR" sz="1800" dirty="0">
                <a:cs typeface="Courier New" panose="02070309020205020404" pitchFamily="49" charset="0"/>
              </a:rPr>
              <a:t>επιστρέφει την ελάχιστη περιβάλλουσα (περιγεγραμμένο </a:t>
            </a:r>
            <a:r>
              <a:rPr lang="en-GB" sz="1800" dirty="0">
                <a:cs typeface="Courier New" panose="02070309020205020404" pitchFamily="49" charset="0"/>
              </a:rPr>
              <a:t>Minimum Bounding Rectangle – MBR)</a:t>
            </a:r>
            <a:endParaRPr lang="el-GR" sz="1800" dirty="0">
              <a:cs typeface="Courier New" panose="02070309020205020404" pitchFamily="49" charset="0"/>
            </a:endParaRPr>
          </a:p>
          <a:p>
            <a:endParaRPr lang="el-GR" sz="1800" dirty="0"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847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81000" y="1295400"/>
            <a:ext cx="8763000" cy="541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b="1" i="1" u="sng" dirty="0"/>
              <a:t>Περιεχόμενα</a:t>
            </a:r>
            <a:r>
              <a:rPr lang="en-US" b="1" i="1" u="sng" dirty="0"/>
              <a:t> (</a:t>
            </a:r>
            <a:r>
              <a:rPr lang="en-US" b="1" i="1" u="sng" dirty="0">
                <a:solidFill>
                  <a:srgbClr val="FF0000"/>
                </a:solidFill>
              </a:rPr>
              <a:t>Topics</a:t>
            </a:r>
            <a:r>
              <a:rPr lang="en-US" b="1" i="1" u="sng" dirty="0"/>
              <a:t>)</a:t>
            </a:r>
          </a:p>
          <a:p>
            <a:pPr marL="539750" lvl="1"/>
            <a:r>
              <a:rPr lang="el-GR" dirty="0"/>
              <a:t>Παράσταση και Διαχείριση χωρικών δεδομένων (γενικά)</a:t>
            </a:r>
          </a:p>
          <a:p>
            <a:pPr marL="539750" lvl="1"/>
            <a:r>
              <a:rPr lang="el-GR" dirty="0"/>
              <a:t>Γενικευμένοι τύποι δεδομένων και απλές οντότητες κατά </a:t>
            </a:r>
            <a:r>
              <a:rPr lang="en-GB" dirty="0"/>
              <a:t>OGC (</a:t>
            </a:r>
            <a:r>
              <a:rPr lang="en-US" dirty="0">
                <a:solidFill>
                  <a:srgbClr val="FF0000"/>
                </a:solidFill>
              </a:rPr>
              <a:t>Abstract data types</a:t>
            </a:r>
            <a:r>
              <a:rPr lang="en-GB" dirty="0">
                <a:solidFill>
                  <a:srgbClr val="FF0000"/>
                </a:solidFill>
              </a:rPr>
              <a:t> and simple features according to OGC</a:t>
            </a:r>
            <a:r>
              <a:rPr lang="en-GB" dirty="0"/>
              <a:t>)</a:t>
            </a:r>
            <a:endParaRPr lang="el-GR" dirty="0"/>
          </a:p>
          <a:p>
            <a:pPr marL="539750" lvl="1"/>
            <a:r>
              <a:rPr lang="el-GR" dirty="0"/>
              <a:t>Μοντέλα απλών χαρακτηριστικών</a:t>
            </a:r>
            <a:r>
              <a:rPr lang="en-US" dirty="0"/>
              <a:t> (</a:t>
            </a:r>
            <a:r>
              <a:rPr lang="en-US" dirty="0">
                <a:solidFill>
                  <a:srgbClr val="FF0000"/>
                </a:solidFill>
              </a:rPr>
              <a:t>models of simple features</a:t>
            </a:r>
            <a:r>
              <a:rPr lang="en-US" dirty="0"/>
              <a:t>)</a:t>
            </a:r>
            <a:endParaRPr lang="el-GR" dirty="0"/>
          </a:p>
          <a:p>
            <a:pPr marL="539750" lvl="1"/>
            <a:r>
              <a:rPr lang="el-GR" dirty="0"/>
              <a:t>Βασικές πράξεις/λειτουργίες</a:t>
            </a:r>
            <a:r>
              <a:rPr lang="en-US" dirty="0"/>
              <a:t> (</a:t>
            </a:r>
            <a:r>
              <a:rPr lang="en-US" dirty="0">
                <a:solidFill>
                  <a:srgbClr val="FF0000"/>
                </a:solidFill>
              </a:rPr>
              <a:t>basic functions/operations</a:t>
            </a:r>
            <a:r>
              <a:rPr lang="en-US" dirty="0"/>
              <a:t>)</a:t>
            </a:r>
            <a:endParaRPr lang="el-GR" dirty="0"/>
          </a:p>
          <a:p>
            <a:pPr marL="539750" lvl="1"/>
            <a:r>
              <a:rPr lang="el-GR" dirty="0"/>
              <a:t>Τοπολογικές Συσχετίσεις</a:t>
            </a:r>
            <a:r>
              <a:rPr lang="en-US" dirty="0"/>
              <a:t> (</a:t>
            </a:r>
            <a:r>
              <a:rPr lang="en-US" dirty="0">
                <a:solidFill>
                  <a:srgbClr val="FF0000"/>
                </a:solidFill>
              </a:rPr>
              <a:t>Topological relationships</a:t>
            </a:r>
            <a:r>
              <a:rPr lang="en-US" dirty="0"/>
              <a:t>)</a:t>
            </a:r>
            <a:endParaRPr lang="el-GR" dirty="0"/>
          </a:p>
          <a:p>
            <a:pPr marL="539750" lvl="1"/>
            <a:r>
              <a:rPr lang="el-GR" dirty="0"/>
              <a:t>Έλεγχος Τοπολογικών Συσχετίσεων</a:t>
            </a:r>
            <a:r>
              <a:rPr lang="en-US" dirty="0"/>
              <a:t> (</a:t>
            </a:r>
            <a:r>
              <a:rPr lang="en-US" dirty="0">
                <a:solidFill>
                  <a:srgbClr val="FF0000"/>
                </a:solidFill>
              </a:rPr>
              <a:t>check of   ”      )</a:t>
            </a:r>
            <a:endParaRPr lang="el-GR" dirty="0">
              <a:solidFill>
                <a:srgbClr val="FF0000"/>
              </a:solidFill>
            </a:endParaRPr>
          </a:p>
          <a:p>
            <a:pPr marL="539750" lvl="1"/>
            <a:r>
              <a:rPr lang="el-GR" dirty="0"/>
              <a:t>Χωρικοί Τελεστές</a:t>
            </a:r>
            <a:r>
              <a:rPr lang="en-US" dirty="0"/>
              <a:t> (</a:t>
            </a:r>
            <a:r>
              <a:rPr lang="en-US" dirty="0">
                <a:solidFill>
                  <a:srgbClr val="FF0000"/>
                </a:solidFill>
              </a:rPr>
              <a:t>spatial operators</a:t>
            </a:r>
            <a:r>
              <a:rPr lang="en-US" dirty="0"/>
              <a:t>)</a:t>
            </a:r>
            <a:endParaRPr lang="el-GR" dirty="0"/>
          </a:p>
          <a:p>
            <a:pPr marL="539750" lvl="1"/>
            <a:r>
              <a:rPr lang="el-GR" dirty="0"/>
              <a:t>Γεωμετρικοί τύποι σε</a:t>
            </a:r>
            <a:r>
              <a:rPr lang="en-GB" dirty="0"/>
              <a:t> </a:t>
            </a:r>
            <a:r>
              <a:rPr lang="el-GR" dirty="0"/>
              <a:t>μορφή  </a:t>
            </a:r>
            <a:r>
              <a:rPr lang="en-GB" dirty="0"/>
              <a:t>SQL Text (</a:t>
            </a:r>
            <a:r>
              <a:rPr lang="en-GB" dirty="0">
                <a:solidFill>
                  <a:srgbClr val="FF0000"/>
                </a:solidFill>
              </a:rPr>
              <a:t>Geometry types</a:t>
            </a:r>
            <a:r>
              <a:rPr lang="en-GB" dirty="0"/>
              <a:t>)</a:t>
            </a:r>
            <a:endParaRPr lang="el-GR" dirty="0"/>
          </a:p>
          <a:p>
            <a:pPr marL="539750" lvl="1"/>
            <a:r>
              <a:rPr lang="el-GR" dirty="0"/>
              <a:t>Ερωτήματα με χωρικό </a:t>
            </a:r>
            <a:r>
              <a:rPr lang="en-GB" dirty="0"/>
              <a:t>JOIN (</a:t>
            </a:r>
            <a:r>
              <a:rPr lang="en-GB" dirty="0">
                <a:solidFill>
                  <a:srgbClr val="FF0000"/>
                </a:solidFill>
              </a:rPr>
              <a:t>Queries with spatial JOIN</a:t>
            </a:r>
            <a:r>
              <a:rPr lang="en-GB" dirty="0"/>
              <a:t>)</a:t>
            </a:r>
          </a:p>
          <a:p>
            <a:pPr marL="539750" lvl="1"/>
            <a:r>
              <a:rPr lang="el-GR" dirty="0"/>
              <a:t>Αναφορές</a:t>
            </a:r>
            <a:r>
              <a:rPr lang="en-US" dirty="0"/>
              <a:t> (</a:t>
            </a:r>
            <a:r>
              <a:rPr lang="en-US" dirty="0">
                <a:solidFill>
                  <a:srgbClr val="FF0000"/>
                </a:solidFill>
              </a:rPr>
              <a:t>References</a:t>
            </a:r>
            <a:r>
              <a:rPr lang="en-US" dirty="0"/>
              <a:t>)</a:t>
            </a:r>
          </a:p>
        </p:txBody>
      </p:sp>
      <p:sp>
        <p:nvSpPr>
          <p:cNvPr id="4" name="Τίτλος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939784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en-US" sz="3200" b="1" dirty="0">
                <a:solidFill>
                  <a:srgbClr val="FF0000"/>
                </a:solidFill>
              </a:rPr>
              <a:t>Models</a:t>
            </a:r>
            <a:r>
              <a:rPr lang="en-US" sz="3200" dirty="0">
                <a:solidFill>
                  <a:srgbClr val="FF0000"/>
                </a:solidFill>
              </a:rPr>
              <a:t> and </a:t>
            </a:r>
            <a:r>
              <a:rPr lang="en-US" sz="3200" b="1" dirty="0">
                <a:solidFill>
                  <a:srgbClr val="FF0000"/>
                </a:solidFill>
              </a:rPr>
              <a:t>structures </a:t>
            </a:r>
            <a:r>
              <a:rPr lang="en-US" sz="3200" dirty="0">
                <a:solidFill>
                  <a:srgbClr val="FF0000"/>
                </a:solidFill>
              </a:rPr>
              <a:t>of Spatial Data -</a:t>
            </a:r>
            <a:br>
              <a:rPr lang="en-US" sz="3200" dirty="0">
                <a:solidFill>
                  <a:srgbClr val="FF0000"/>
                </a:solidFill>
              </a:rPr>
            </a:br>
            <a:r>
              <a:rPr lang="en-US" sz="3200" dirty="0">
                <a:solidFill>
                  <a:srgbClr val="FF0000"/>
                </a:solidFill>
              </a:rPr>
              <a:t>H</a:t>
            </a:r>
            <a:r>
              <a:rPr lang="en-US" sz="3200" b="1" dirty="0">
                <a:solidFill>
                  <a:srgbClr val="FF0000"/>
                </a:solidFill>
              </a:rPr>
              <a:t>andling with DBMS</a:t>
            </a:r>
            <a:endParaRPr lang="el-GR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4948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89284" y="400067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el-GR" dirty="0"/>
              <a:t>Τοπολογικές Συσχετίσεις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</a:rPr>
              <a:t>Topological relationships</a:t>
            </a:r>
            <a:r>
              <a:rPr lang="en-US" dirty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752600"/>
            <a:ext cx="3352800" cy="4373563"/>
          </a:xfrm>
        </p:spPr>
        <p:txBody>
          <a:bodyPr>
            <a:norm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8 </a:t>
            </a:r>
            <a:r>
              <a:rPr lang="en-US" sz="2400" b="1" dirty="0">
                <a:solidFill>
                  <a:srgbClr val="FF0000"/>
                </a:solidFill>
              </a:rPr>
              <a:t>Topological relationships </a:t>
            </a:r>
            <a:br>
              <a:rPr lang="en-US" sz="2400" b="1" dirty="0">
                <a:solidFill>
                  <a:srgbClr val="FF0000"/>
                </a:solidFill>
              </a:rPr>
            </a:br>
            <a:r>
              <a:rPr lang="el-GR" sz="2400" b="1" dirty="0">
                <a:solidFill>
                  <a:srgbClr val="FF0000"/>
                </a:solidFill>
              </a:rPr>
              <a:t>(</a:t>
            </a:r>
            <a:r>
              <a:rPr lang="en-US" sz="2400" b="1" dirty="0">
                <a:solidFill>
                  <a:srgbClr val="FF0000"/>
                </a:solidFill>
              </a:rPr>
              <a:t>by </a:t>
            </a:r>
            <a:r>
              <a:rPr lang="en-GB" sz="2400" b="1" dirty="0" err="1">
                <a:solidFill>
                  <a:srgbClr val="FF0000"/>
                </a:solidFill>
              </a:rPr>
              <a:t>Egenhofer</a:t>
            </a:r>
            <a:r>
              <a:rPr lang="en-GB" sz="2400" b="1" dirty="0">
                <a:solidFill>
                  <a:srgbClr val="FF0000"/>
                </a:solidFill>
              </a:rPr>
              <a:t>)</a:t>
            </a:r>
            <a:endParaRPr lang="el-GR" sz="2400" b="1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524000"/>
            <a:ext cx="5256901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00158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39837" y="406390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el-GR" dirty="0"/>
              <a:t>Τοπολογικές Συσχετίσεις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</a:rPr>
              <a:t>Topological relationships</a:t>
            </a:r>
            <a:r>
              <a:rPr lang="en-US" dirty="0"/>
              <a:t>)</a:t>
            </a:r>
            <a:r>
              <a:rPr lang="el-GR" sz="2800" b="0" dirty="0"/>
              <a:t>(</a:t>
            </a:r>
            <a:r>
              <a:rPr lang="en-US" sz="2800" b="0" dirty="0" err="1"/>
              <a:t>cont</a:t>
            </a:r>
            <a:r>
              <a:rPr lang="el-GR" sz="2800" b="0" dirty="0"/>
              <a:t>)</a:t>
            </a:r>
            <a:endParaRPr lang="el-GR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500175"/>
            <a:ext cx="8229600" cy="1471626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Definitions (</a:t>
            </a:r>
            <a:r>
              <a:rPr lang="en-US" b="1" u="sng" dirty="0" err="1">
                <a:solidFill>
                  <a:srgbClr val="FF0000"/>
                </a:solidFill>
              </a:rPr>
              <a:t>Egenhofer</a:t>
            </a:r>
            <a:r>
              <a:rPr lang="en-US" b="1" u="sng" dirty="0">
                <a:solidFill>
                  <a:srgbClr val="FF0000"/>
                </a:solidFill>
              </a:rPr>
              <a:t>)</a:t>
            </a:r>
            <a:endParaRPr lang="el-GR" b="1" u="sng" dirty="0">
              <a:solidFill>
                <a:srgbClr val="FF0000"/>
              </a:solidFill>
            </a:endParaRPr>
          </a:p>
          <a:p>
            <a:pPr lvl="1"/>
            <a:r>
              <a:rPr lang="el-GR" b="1" dirty="0">
                <a:solidFill>
                  <a:srgbClr val="1A0BDF"/>
                </a:solidFill>
              </a:rPr>
              <a:t>Π</a:t>
            </a:r>
            <a:r>
              <a:rPr lang="en-US" b="1" baseline="-25000" dirty="0">
                <a:solidFill>
                  <a:srgbClr val="1A0BDF"/>
                </a:solidFill>
              </a:rPr>
              <a:t>A</a:t>
            </a:r>
            <a:r>
              <a:rPr lang="el-GR" b="1" dirty="0">
                <a:solidFill>
                  <a:srgbClr val="1A0BDF"/>
                </a:solidFill>
              </a:rPr>
              <a:t> </a:t>
            </a:r>
            <a:r>
              <a:rPr lang="en-US" b="1" dirty="0">
                <a:solidFill>
                  <a:srgbClr val="1A0BDF"/>
                </a:solidFill>
              </a:rPr>
              <a:t>the boundary of </a:t>
            </a:r>
            <a:r>
              <a:rPr lang="el-GR" b="1" dirty="0">
                <a:solidFill>
                  <a:srgbClr val="1A0BDF"/>
                </a:solidFill>
              </a:rPr>
              <a:t>Α</a:t>
            </a:r>
            <a:r>
              <a:rPr lang="en-US" b="1" dirty="0">
                <a:solidFill>
                  <a:srgbClr val="1A0BDF"/>
                </a:solidFill>
              </a:rPr>
              <a:t>,  </a:t>
            </a:r>
            <a:endParaRPr lang="el-GR" b="1" dirty="0">
              <a:solidFill>
                <a:srgbClr val="1A0BDF"/>
              </a:solidFill>
            </a:endParaRPr>
          </a:p>
          <a:p>
            <a:pPr lvl="1"/>
            <a:r>
              <a:rPr lang="en-US" b="1" dirty="0">
                <a:solidFill>
                  <a:srgbClr val="1A0BDF"/>
                </a:solidFill>
              </a:rPr>
              <a:t>E</a:t>
            </a:r>
            <a:r>
              <a:rPr lang="en-US" b="1" baseline="-25000" dirty="0">
                <a:solidFill>
                  <a:srgbClr val="1A0BDF"/>
                </a:solidFill>
              </a:rPr>
              <a:t>A  </a:t>
            </a:r>
            <a:r>
              <a:rPr lang="en-US" b="1" dirty="0">
                <a:solidFill>
                  <a:srgbClr val="1A0BDF"/>
                </a:solidFill>
              </a:rPr>
              <a:t>the inner space of A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07" y="2819400"/>
            <a:ext cx="8277225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92518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06332" y="423951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el-GR" dirty="0"/>
              <a:t>Έλεγχος Τοπολογικών Συσχετίσεων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</a:rPr>
              <a:t>Check of topological relationships</a:t>
            </a:r>
            <a:r>
              <a:rPr lang="en-US" dirty="0"/>
              <a:t>)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In an </a:t>
            </a:r>
            <a:r>
              <a:rPr lang="en-GB" sz="2400" b="1" dirty="0"/>
              <a:t>SQL context, </a:t>
            </a:r>
            <a:r>
              <a:rPr lang="en-US" sz="2400" b="1" dirty="0"/>
              <a:t>compatible with </a:t>
            </a:r>
            <a:r>
              <a:rPr lang="en-GB" sz="2400" b="1" dirty="0"/>
              <a:t>OGC, </a:t>
            </a:r>
            <a:r>
              <a:rPr lang="en-US" sz="2400" b="1" dirty="0"/>
              <a:t>user can check the topological relationships</a:t>
            </a:r>
            <a:endParaRPr lang="el-GR" sz="2400" b="1" dirty="0"/>
          </a:p>
          <a:p>
            <a:pPr marL="0" indent="0">
              <a:buNone/>
            </a:pPr>
            <a:r>
              <a:rPr lang="en-US" sz="2400" b="1" u="sng" dirty="0">
                <a:solidFill>
                  <a:srgbClr val="FF0000"/>
                </a:solidFill>
              </a:rPr>
              <a:t>Example</a:t>
            </a:r>
            <a:r>
              <a:rPr lang="el-GR" sz="2400" b="1" dirty="0">
                <a:solidFill>
                  <a:srgbClr val="FF0000"/>
                </a:solidFill>
              </a:rPr>
              <a:t>: </a:t>
            </a:r>
            <a:r>
              <a:rPr lang="en-US" sz="2400" dirty="0">
                <a:solidFill>
                  <a:srgbClr val="FF0000"/>
                </a:solidFill>
              </a:rPr>
              <a:t>Find the regions through</a:t>
            </a:r>
            <a:r>
              <a:rPr lang="el-GR" sz="2400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which a river passes</a:t>
            </a:r>
            <a:endParaRPr lang="el-GR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l-GR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l-GR" sz="2400" b="1" dirty="0">
              <a:solidFill>
                <a:srgbClr val="FF0000"/>
              </a:solidFill>
            </a:endParaRPr>
          </a:p>
        </p:txBody>
      </p:sp>
      <p:grpSp>
        <p:nvGrpSpPr>
          <p:cNvPr id="6" name="Ομάδα 5"/>
          <p:cNvGrpSpPr/>
          <p:nvPr/>
        </p:nvGrpSpPr>
        <p:grpSpPr>
          <a:xfrm>
            <a:off x="457200" y="3598594"/>
            <a:ext cx="6109365" cy="914400"/>
            <a:chOff x="609600" y="3048000"/>
            <a:chExt cx="6109365" cy="914400"/>
          </a:xfrm>
        </p:grpSpPr>
        <p:sp>
          <p:nvSpPr>
            <p:cNvPr id="4" name="Ορθογώνιο 3"/>
            <p:cNvSpPr/>
            <p:nvPr/>
          </p:nvSpPr>
          <p:spPr>
            <a:xfrm>
              <a:off x="609600" y="3048000"/>
              <a:ext cx="6096000" cy="9144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09600" y="3048000"/>
              <a:ext cx="610936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600" b="1" dirty="0">
                  <a:solidFill>
                    <a:srgbClr val="1A0BD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SELECT</a:t>
              </a:r>
              <a:r>
                <a:rPr lang="el-GR" sz="16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GB" sz="16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region.name</a:t>
              </a:r>
            </a:p>
            <a:p>
              <a:pPr algn="l"/>
              <a:r>
                <a:rPr lang="en-GB" sz="1600" b="1" dirty="0">
                  <a:solidFill>
                    <a:srgbClr val="1A0BD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FROM</a:t>
              </a:r>
              <a:r>
                <a:rPr lang="en-GB" sz="16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 region </a:t>
              </a:r>
              <a:r>
                <a:rPr lang="en-GB" sz="1600" b="1" dirty="0">
                  <a:solidFill>
                    <a:srgbClr val="1A0BD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JOIN</a:t>
              </a:r>
              <a:r>
                <a:rPr lang="en-GB" sz="16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 river </a:t>
              </a:r>
              <a:r>
                <a:rPr lang="en-GB" sz="1600" b="1" dirty="0">
                  <a:solidFill>
                    <a:srgbClr val="1A0BD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ON</a:t>
              </a:r>
            </a:p>
            <a:p>
              <a:pPr algn="l"/>
              <a:r>
                <a:rPr lang="en-GB" sz="16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 </a:t>
              </a:r>
              <a:r>
                <a:rPr lang="en-GB" sz="1600" b="1" dirty="0">
                  <a:solidFill>
                    <a:srgbClr val="1A0BD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CROSSES </a:t>
              </a:r>
              <a:r>
                <a:rPr lang="en-GB" sz="16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(</a:t>
              </a:r>
              <a:r>
                <a:rPr lang="en-GB" sz="1600" b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region.geometry</a:t>
              </a:r>
              <a:r>
                <a:rPr lang="en-GB" sz="16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, </a:t>
              </a:r>
              <a:r>
                <a:rPr lang="en-GB" sz="1600" b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river.geometry</a:t>
              </a:r>
              <a:r>
                <a:rPr lang="en-GB" sz="16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)=1; </a:t>
              </a:r>
              <a:endParaRPr lang="el-GR" sz="1600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11" name="Ομάδα 10"/>
          <p:cNvGrpSpPr/>
          <p:nvPr/>
        </p:nvGrpSpPr>
        <p:grpSpPr>
          <a:xfrm>
            <a:off x="6739128" y="3007360"/>
            <a:ext cx="1563624" cy="2326640"/>
            <a:chOff x="6754368" y="2880360"/>
            <a:chExt cx="1063752" cy="1859280"/>
          </a:xfrm>
        </p:grpSpPr>
        <p:sp>
          <p:nvSpPr>
            <p:cNvPr id="7" name="Ελεύθερη σχεδίαση 6"/>
            <p:cNvSpPr/>
            <p:nvPr/>
          </p:nvSpPr>
          <p:spPr>
            <a:xfrm>
              <a:off x="6837680" y="3058160"/>
              <a:ext cx="782320" cy="690880"/>
            </a:xfrm>
            <a:custGeom>
              <a:avLst/>
              <a:gdLst>
                <a:gd name="connsiteX0" fmla="*/ 213360 w 782320"/>
                <a:gd name="connsiteY0" fmla="*/ 10160 h 690880"/>
                <a:gd name="connsiteX1" fmla="*/ 0 w 782320"/>
                <a:gd name="connsiteY1" fmla="*/ 203200 h 690880"/>
                <a:gd name="connsiteX2" fmla="*/ 50800 w 782320"/>
                <a:gd name="connsiteY2" fmla="*/ 304800 h 690880"/>
                <a:gd name="connsiteX3" fmla="*/ 91440 w 782320"/>
                <a:gd name="connsiteY3" fmla="*/ 619760 h 690880"/>
                <a:gd name="connsiteX4" fmla="*/ 264160 w 782320"/>
                <a:gd name="connsiteY4" fmla="*/ 619760 h 690880"/>
                <a:gd name="connsiteX5" fmla="*/ 782320 w 782320"/>
                <a:gd name="connsiteY5" fmla="*/ 690880 h 690880"/>
                <a:gd name="connsiteX6" fmla="*/ 660400 w 782320"/>
                <a:gd name="connsiteY6" fmla="*/ 528320 h 690880"/>
                <a:gd name="connsiteX7" fmla="*/ 701040 w 782320"/>
                <a:gd name="connsiteY7" fmla="*/ 233680 h 690880"/>
                <a:gd name="connsiteX8" fmla="*/ 538480 w 782320"/>
                <a:gd name="connsiteY8" fmla="*/ 0 h 690880"/>
                <a:gd name="connsiteX9" fmla="*/ 213360 w 782320"/>
                <a:gd name="connsiteY9" fmla="*/ 10160 h 690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2320" h="690880">
                  <a:moveTo>
                    <a:pt x="213360" y="10160"/>
                  </a:moveTo>
                  <a:lnTo>
                    <a:pt x="0" y="203200"/>
                  </a:lnTo>
                  <a:lnTo>
                    <a:pt x="50800" y="304800"/>
                  </a:lnTo>
                  <a:lnTo>
                    <a:pt x="91440" y="619760"/>
                  </a:lnTo>
                  <a:lnTo>
                    <a:pt x="264160" y="619760"/>
                  </a:lnTo>
                  <a:lnTo>
                    <a:pt x="782320" y="690880"/>
                  </a:lnTo>
                  <a:lnTo>
                    <a:pt x="660400" y="528320"/>
                  </a:lnTo>
                  <a:lnTo>
                    <a:pt x="701040" y="233680"/>
                  </a:lnTo>
                  <a:lnTo>
                    <a:pt x="538480" y="0"/>
                  </a:lnTo>
                  <a:lnTo>
                    <a:pt x="213360" y="10160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8" name="Ελεύθερη σχεδίαση 7"/>
            <p:cNvSpPr/>
            <p:nvPr/>
          </p:nvSpPr>
          <p:spPr>
            <a:xfrm>
              <a:off x="6754368" y="3669792"/>
              <a:ext cx="1011936" cy="810768"/>
            </a:xfrm>
            <a:custGeom>
              <a:avLst/>
              <a:gdLst>
                <a:gd name="connsiteX0" fmla="*/ 182880 w 1011936"/>
                <a:gd name="connsiteY0" fmla="*/ 24384 h 810768"/>
                <a:gd name="connsiteX1" fmla="*/ 304800 w 1011936"/>
                <a:gd name="connsiteY1" fmla="*/ 0 h 810768"/>
                <a:gd name="connsiteX2" fmla="*/ 652272 w 1011936"/>
                <a:gd name="connsiteY2" fmla="*/ 67056 h 810768"/>
                <a:gd name="connsiteX3" fmla="*/ 725424 w 1011936"/>
                <a:gd name="connsiteY3" fmla="*/ 243840 h 810768"/>
                <a:gd name="connsiteX4" fmla="*/ 1011936 w 1011936"/>
                <a:gd name="connsiteY4" fmla="*/ 487680 h 810768"/>
                <a:gd name="connsiteX5" fmla="*/ 774192 w 1011936"/>
                <a:gd name="connsiteY5" fmla="*/ 694944 h 810768"/>
                <a:gd name="connsiteX6" fmla="*/ 530352 w 1011936"/>
                <a:gd name="connsiteY6" fmla="*/ 810768 h 810768"/>
                <a:gd name="connsiteX7" fmla="*/ 109728 w 1011936"/>
                <a:gd name="connsiteY7" fmla="*/ 676656 h 810768"/>
                <a:gd name="connsiteX8" fmla="*/ 0 w 1011936"/>
                <a:gd name="connsiteY8" fmla="*/ 341376 h 810768"/>
                <a:gd name="connsiteX9" fmla="*/ 79248 w 1011936"/>
                <a:gd name="connsiteY9" fmla="*/ 207264 h 810768"/>
                <a:gd name="connsiteX10" fmla="*/ 79248 w 1011936"/>
                <a:gd name="connsiteY10" fmla="*/ 18288 h 810768"/>
                <a:gd name="connsiteX11" fmla="*/ 182880 w 1011936"/>
                <a:gd name="connsiteY11" fmla="*/ 24384 h 810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11936" h="810768">
                  <a:moveTo>
                    <a:pt x="182880" y="24384"/>
                  </a:moveTo>
                  <a:lnTo>
                    <a:pt x="304800" y="0"/>
                  </a:lnTo>
                  <a:lnTo>
                    <a:pt x="652272" y="67056"/>
                  </a:lnTo>
                  <a:lnTo>
                    <a:pt x="725424" y="243840"/>
                  </a:lnTo>
                  <a:lnTo>
                    <a:pt x="1011936" y="487680"/>
                  </a:lnTo>
                  <a:lnTo>
                    <a:pt x="774192" y="694944"/>
                  </a:lnTo>
                  <a:lnTo>
                    <a:pt x="530352" y="810768"/>
                  </a:lnTo>
                  <a:lnTo>
                    <a:pt x="109728" y="676656"/>
                  </a:lnTo>
                  <a:lnTo>
                    <a:pt x="0" y="341376"/>
                  </a:lnTo>
                  <a:lnTo>
                    <a:pt x="79248" y="207264"/>
                  </a:lnTo>
                  <a:lnTo>
                    <a:pt x="79248" y="18288"/>
                  </a:lnTo>
                  <a:lnTo>
                    <a:pt x="182880" y="24384"/>
                  </a:lnTo>
                  <a:close/>
                </a:path>
              </a:pathLst>
            </a:custGeom>
            <a:solidFill>
              <a:srgbClr val="00B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9" name="Ελεύθερη σχεδίαση 8"/>
            <p:cNvSpPr/>
            <p:nvPr/>
          </p:nvSpPr>
          <p:spPr>
            <a:xfrm>
              <a:off x="7127240" y="2880360"/>
              <a:ext cx="670560" cy="1859280"/>
            </a:xfrm>
            <a:custGeom>
              <a:avLst/>
              <a:gdLst>
                <a:gd name="connsiteX0" fmla="*/ 91440 w 670560"/>
                <a:gd name="connsiteY0" fmla="*/ 0 h 1859280"/>
                <a:gd name="connsiteX1" fmla="*/ 50800 w 670560"/>
                <a:gd name="connsiteY1" fmla="*/ 55880 h 1859280"/>
                <a:gd name="connsiteX2" fmla="*/ 25400 w 670560"/>
                <a:gd name="connsiteY2" fmla="*/ 91440 h 1859280"/>
                <a:gd name="connsiteX3" fmla="*/ 25400 w 670560"/>
                <a:gd name="connsiteY3" fmla="*/ 127000 h 1859280"/>
                <a:gd name="connsiteX4" fmla="*/ 35560 w 670560"/>
                <a:gd name="connsiteY4" fmla="*/ 172720 h 1859280"/>
                <a:gd name="connsiteX5" fmla="*/ 66040 w 670560"/>
                <a:gd name="connsiteY5" fmla="*/ 228600 h 1859280"/>
                <a:gd name="connsiteX6" fmla="*/ 86360 w 670560"/>
                <a:gd name="connsiteY6" fmla="*/ 314960 h 1859280"/>
                <a:gd name="connsiteX7" fmla="*/ 66040 w 670560"/>
                <a:gd name="connsiteY7" fmla="*/ 360680 h 1859280"/>
                <a:gd name="connsiteX8" fmla="*/ 50800 w 670560"/>
                <a:gd name="connsiteY8" fmla="*/ 447040 h 1859280"/>
                <a:gd name="connsiteX9" fmla="*/ 0 w 670560"/>
                <a:gd name="connsiteY9" fmla="*/ 538480 h 1859280"/>
                <a:gd name="connsiteX10" fmla="*/ 15240 w 670560"/>
                <a:gd name="connsiteY10" fmla="*/ 680720 h 1859280"/>
                <a:gd name="connsiteX11" fmla="*/ 96520 w 670560"/>
                <a:gd name="connsiteY11" fmla="*/ 782320 h 1859280"/>
                <a:gd name="connsiteX12" fmla="*/ 116840 w 670560"/>
                <a:gd name="connsiteY12" fmla="*/ 1041400 h 1859280"/>
                <a:gd name="connsiteX13" fmla="*/ 193040 w 670560"/>
                <a:gd name="connsiteY13" fmla="*/ 1198880 h 1859280"/>
                <a:gd name="connsiteX14" fmla="*/ 304800 w 670560"/>
                <a:gd name="connsiteY14" fmla="*/ 1336040 h 1859280"/>
                <a:gd name="connsiteX15" fmla="*/ 436880 w 670560"/>
                <a:gd name="connsiteY15" fmla="*/ 1397000 h 1859280"/>
                <a:gd name="connsiteX16" fmla="*/ 513080 w 670560"/>
                <a:gd name="connsiteY16" fmla="*/ 1417320 h 1859280"/>
                <a:gd name="connsiteX17" fmla="*/ 574040 w 670560"/>
                <a:gd name="connsiteY17" fmla="*/ 1503680 h 1859280"/>
                <a:gd name="connsiteX18" fmla="*/ 670560 w 670560"/>
                <a:gd name="connsiteY18" fmla="*/ 1625600 h 1859280"/>
                <a:gd name="connsiteX19" fmla="*/ 665480 w 670560"/>
                <a:gd name="connsiteY19" fmla="*/ 1706880 h 1859280"/>
                <a:gd name="connsiteX20" fmla="*/ 665480 w 670560"/>
                <a:gd name="connsiteY20" fmla="*/ 1752600 h 1859280"/>
                <a:gd name="connsiteX21" fmla="*/ 650240 w 670560"/>
                <a:gd name="connsiteY21" fmla="*/ 1859280 h 1859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70560" h="1859280">
                  <a:moveTo>
                    <a:pt x="91440" y="0"/>
                  </a:moveTo>
                  <a:lnTo>
                    <a:pt x="50800" y="55880"/>
                  </a:lnTo>
                  <a:lnTo>
                    <a:pt x="25400" y="91440"/>
                  </a:lnTo>
                  <a:lnTo>
                    <a:pt x="25400" y="127000"/>
                  </a:lnTo>
                  <a:lnTo>
                    <a:pt x="35560" y="172720"/>
                  </a:lnTo>
                  <a:lnTo>
                    <a:pt x="66040" y="228600"/>
                  </a:lnTo>
                  <a:lnTo>
                    <a:pt x="86360" y="314960"/>
                  </a:lnTo>
                  <a:lnTo>
                    <a:pt x="66040" y="360680"/>
                  </a:lnTo>
                  <a:lnTo>
                    <a:pt x="50800" y="447040"/>
                  </a:lnTo>
                  <a:lnTo>
                    <a:pt x="0" y="538480"/>
                  </a:lnTo>
                  <a:lnTo>
                    <a:pt x="15240" y="680720"/>
                  </a:lnTo>
                  <a:lnTo>
                    <a:pt x="96520" y="782320"/>
                  </a:lnTo>
                  <a:lnTo>
                    <a:pt x="116840" y="1041400"/>
                  </a:lnTo>
                  <a:lnTo>
                    <a:pt x="193040" y="1198880"/>
                  </a:lnTo>
                  <a:lnTo>
                    <a:pt x="304800" y="1336040"/>
                  </a:lnTo>
                  <a:lnTo>
                    <a:pt x="436880" y="1397000"/>
                  </a:lnTo>
                  <a:lnTo>
                    <a:pt x="513080" y="1417320"/>
                  </a:lnTo>
                  <a:lnTo>
                    <a:pt x="574040" y="1503680"/>
                  </a:lnTo>
                  <a:lnTo>
                    <a:pt x="670560" y="1625600"/>
                  </a:lnTo>
                  <a:lnTo>
                    <a:pt x="665480" y="1706880"/>
                  </a:lnTo>
                  <a:lnTo>
                    <a:pt x="665480" y="1752600"/>
                  </a:lnTo>
                  <a:lnTo>
                    <a:pt x="650240" y="1859280"/>
                  </a:lnTo>
                </a:path>
              </a:pathLst>
            </a:cu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0" name="Ελεύθερη σχεδίαση 9"/>
            <p:cNvSpPr/>
            <p:nvPr/>
          </p:nvSpPr>
          <p:spPr>
            <a:xfrm>
              <a:off x="7513320" y="3439160"/>
              <a:ext cx="304800" cy="822960"/>
            </a:xfrm>
            <a:custGeom>
              <a:avLst/>
              <a:gdLst>
                <a:gd name="connsiteX0" fmla="*/ 304800 w 304800"/>
                <a:gd name="connsiteY0" fmla="*/ 0 h 822960"/>
                <a:gd name="connsiteX1" fmla="*/ 269240 w 304800"/>
                <a:gd name="connsiteY1" fmla="*/ 76200 h 822960"/>
                <a:gd name="connsiteX2" fmla="*/ 264160 w 304800"/>
                <a:gd name="connsiteY2" fmla="*/ 167640 h 822960"/>
                <a:gd name="connsiteX3" fmla="*/ 284480 w 304800"/>
                <a:gd name="connsiteY3" fmla="*/ 218440 h 822960"/>
                <a:gd name="connsiteX4" fmla="*/ 279400 w 304800"/>
                <a:gd name="connsiteY4" fmla="*/ 314960 h 822960"/>
                <a:gd name="connsiteX5" fmla="*/ 228600 w 304800"/>
                <a:gd name="connsiteY5" fmla="*/ 355600 h 822960"/>
                <a:gd name="connsiteX6" fmla="*/ 167640 w 304800"/>
                <a:gd name="connsiteY6" fmla="*/ 401320 h 822960"/>
                <a:gd name="connsiteX7" fmla="*/ 167640 w 304800"/>
                <a:gd name="connsiteY7" fmla="*/ 447040 h 822960"/>
                <a:gd name="connsiteX8" fmla="*/ 177800 w 304800"/>
                <a:gd name="connsiteY8" fmla="*/ 492760 h 822960"/>
                <a:gd name="connsiteX9" fmla="*/ 142240 w 304800"/>
                <a:gd name="connsiteY9" fmla="*/ 563880 h 822960"/>
                <a:gd name="connsiteX10" fmla="*/ 76200 w 304800"/>
                <a:gd name="connsiteY10" fmla="*/ 629920 h 822960"/>
                <a:gd name="connsiteX11" fmla="*/ 35560 w 304800"/>
                <a:gd name="connsiteY11" fmla="*/ 711200 h 822960"/>
                <a:gd name="connsiteX12" fmla="*/ 0 w 304800"/>
                <a:gd name="connsiteY12" fmla="*/ 817880 h 822960"/>
                <a:gd name="connsiteX13" fmla="*/ 0 w 304800"/>
                <a:gd name="connsiteY13" fmla="*/ 822960 h 822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4800" h="822960">
                  <a:moveTo>
                    <a:pt x="304800" y="0"/>
                  </a:moveTo>
                  <a:lnTo>
                    <a:pt x="269240" y="76200"/>
                  </a:lnTo>
                  <a:lnTo>
                    <a:pt x="264160" y="167640"/>
                  </a:lnTo>
                  <a:lnTo>
                    <a:pt x="284480" y="218440"/>
                  </a:lnTo>
                  <a:lnTo>
                    <a:pt x="279400" y="314960"/>
                  </a:lnTo>
                  <a:lnTo>
                    <a:pt x="228600" y="355600"/>
                  </a:lnTo>
                  <a:lnTo>
                    <a:pt x="167640" y="401320"/>
                  </a:lnTo>
                  <a:lnTo>
                    <a:pt x="167640" y="447040"/>
                  </a:lnTo>
                  <a:lnTo>
                    <a:pt x="177800" y="492760"/>
                  </a:lnTo>
                  <a:lnTo>
                    <a:pt x="142240" y="563880"/>
                  </a:lnTo>
                  <a:lnTo>
                    <a:pt x="76200" y="629920"/>
                  </a:lnTo>
                  <a:lnTo>
                    <a:pt x="35560" y="711200"/>
                  </a:lnTo>
                  <a:lnTo>
                    <a:pt x="0" y="817880"/>
                  </a:lnTo>
                  <a:lnTo>
                    <a:pt x="0" y="822960"/>
                  </a:lnTo>
                </a:path>
              </a:pathLst>
            </a:cu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14396206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09600" y="431300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el-GR" dirty="0"/>
              <a:t>Έλεγχος Τοπολογικών Συσχετίσεων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</a:rPr>
              <a:t>Check of topological relationships</a:t>
            </a:r>
            <a:r>
              <a:rPr lang="en-US" dirty="0"/>
              <a:t>)</a:t>
            </a:r>
            <a:r>
              <a:rPr lang="en-GB" dirty="0"/>
              <a:t> </a:t>
            </a:r>
            <a:r>
              <a:rPr lang="en-GB" sz="2800" b="0" dirty="0"/>
              <a:t>(</a:t>
            </a:r>
            <a:r>
              <a:rPr lang="en-US" sz="2800" b="0" dirty="0" err="1"/>
              <a:t>cont</a:t>
            </a:r>
            <a:r>
              <a:rPr lang="en-GB" sz="2800" b="0" dirty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00306"/>
            <a:ext cx="8153400" cy="54102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l-GR" sz="2400" b="1" u="sng" dirty="0">
                <a:solidFill>
                  <a:srgbClr val="1A0BDF"/>
                </a:solidFill>
              </a:rPr>
              <a:t>Παράμετροι</a:t>
            </a:r>
            <a:r>
              <a:rPr lang="el-GR" sz="2400" b="1" u="sng" dirty="0">
                <a:solidFill>
                  <a:srgbClr val="FF0000"/>
                </a:solidFill>
              </a:rPr>
              <a:t> - Α</a:t>
            </a:r>
            <a:r>
              <a:rPr lang="en-US" sz="2400" b="1" u="sng" dirty="0" err="1">
                <a:solidFill>
                  <a:srgbClr val="FF0000"/>
                </a:solidFill>
              </a:rPr>
              <a:t>ttributes</a:t>
            </a:r>
            <a:r>
              <a:rPr lang="el-GR" sz="2400" b="1" u="sng" dirty="0">
                <a:solidFill>
                  <a:srgbClr val="FF0000"/>
                </a:solidFill>
              </a:rPr>
              <a:t> </a:t>
            </a:r>
            <a:r>
              <a:rPr lang="en-US" sz="2400" b="1" u="sng" dirty="0">
                <a:solidFill>
                  <a:srgbClr val="FF0000"/>
                </a:solidFill>
              </a:rPr>
              <a:t>of topological relationships</a:t>
            </a:r>
            <a:r>
              <a:rPr lang="el-GR" sz="2400" b="1" u="sng" dirty="0">
                <a:solidFill>
                  <a:srgbClr val="FF0000"/>
                </a:solidFill>
              </a:rPr>
              <a:t> </a:t>
            </a:r>
            <a:endParaRPr lang="el-GR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400" b="1" u="sng" dirty="0"/>
              <a:t>Input</a:t>
            </a:r>
            <a:r>
              <a:rPr lang="en-US" sz="2400" b="1" dirty="0"/>
              <a:t>: Two</a:t>
            </a:r>
            <a:r>
              <a:rPr lang="el-GR" sz="2400" b="1" dirty="0"/>
              <a:t> </a:t>
            </a:r>
            <a:r>
              <a:rPr lang="en-US" sz="2400" b="1" dirty="0"/>
              <a:t>geometries</a:t>
            </a:r>
            <a:br>
              <a:rPr lang="en-US" sz="2400" b="1" dirty="0"/>
            </a:br>
            <a:r>
              <a:rPr lang="en-US" sz="2400" b="1" u="sng" dirty="0"/>
              <a:t>Output</a:t>
            </a:r>
            <a:r>
              <a:rPr lang="en-US" sz="2400" b="1" dirty="0"/>
              <a:t>: an integer (-1, 0, 1)</a:t>
            </a:r>
            <a:endParaRPr lang="el-GR" sz="2400" b="1" dirty="0"/>
          </a:p>
          <a:p>
            <a:r>
              <a:rPr lang="el-GR" sz="2400" b="1" dirty="0">
                <a:solidFill>
                  <a:srgbClr val="FF0000"/>
                </a:solidFill>
              </a:rPr>
              <a:t>0</a:t>
            </a:r>
            <a:r>
              <a:rPr lang="en-US" sz="2400" b="1" dirty="0">
                <a:solidFill>
                  <a:srgbClr val="1A0BDF"/>
                </a:solidFill>
              </a:rPr>
              <a:t>: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GB" sz="2400" b="1" dirty="0">
                <a:solidFill>
                  <a:srgbClr val="FF0000"/>
                </a:solidFill>
              </a:rPr>
              <a:t>is not true </a:t>
            </a:r>
          </a:p>
          <a:p>
            <a:r>
              <a:rPr lang="el-GR" sz="2400" b="1" dirty="0">
                <a:solidFill>
                  <a:srgbClr val="FF0000"/>
                </a:solidFill>
              </a:rPr>
              <a:t>1</a:t>
            </a:r>
            <a:r>
              <a:rPr lang="el-GR" sz="2400" b="1" dirty="0">
                <a:solidFill>
                  <a:srgbClr val="1A0BDF"/>
                </a:solidFill>
              </a:rPr>
              <a:t>: </a:t>
            </a:r>
            <a:r>
              <a:rPr lang="en-GB" sz="2400" b="1" dirty="0">
                <a:solidFill>
                  <a:srgbClr val="FF0000"/>
                </a:solidFill>
              </a:rPr>
              <a:t>is true</a:t>
            </a:r>
            <a:endParaRPr lang="el-GR" sz="2400" b="1" dirty="0">
              <a:solidFill>
                <a:srgbClr val="FF0000"/>
              </a:solidFill>
            </a:endParaRPr>
          </a:p>
          <a:p>
            <a:r>
              <a:rPr lang="el-GR" sz="2400" b="1" dirty="0">
                <a:solidFill>
                  <a:srgbClr val="FF0000"/>
                </a:solidFill>
              </a:rPr>
              <a:t>-1</a:t>
            </a:r>
            <a:r>
              <a:rPr lang="el-GR" sz="2400" b="1" dirty="0"/>
              <a:t>:</a:t>
            </a:r>
            <a:r>
              <a:rPr lang="en-GB" sz="2400" b="1" dirty="0"/>
              <a:t> </a:t>
            </a:r>
            <a:r>
              <a:rPr lang="en-GB" sz="2400" b="1" dirty="0">
                <a:solidFill>
                  <a:srgbClr val="FF0000"/>
                </a:solidFill>
              </a:rPr>
              <a:t>unknown</a:t>
            </a:r>
            <a:r>
              <a:rPr lang="en-US" sz="2400" b="1" dirty="0">
                <a:solidFill>
                  <a:srgbClr val="FF0000"/>
                </a:solidFill>
              </a:rPr>
              <a:t>, </a:t>
            </a:r>
            <a:r>
              <a:rPr lang="en-US" sz="2400" b="1" dirty="0"/>
              <a:t>when one of the input geometries is NULL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u="sng" dirty="0"/>
              <a:t>Examples</a:t>
            </a:r>
            <a:endParaRPr lang="en-GB" sz="2400" b="1" u="sng" dirty="0"/>
          </a:p>
          <a:p>
            <a:pPr lvl="1"/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Equals</a:t>
            </a:r>
            <a:r>
              <a:rPr lang="en-GB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(g1,g2)</a:t>
            </a:r>
            <a:r>
              <a:rPr lang="en-GB" sz="2000" b="1" dirty="0">
                <a:cs typeface="Courier New" panose="02070309020205020404" pitchFamily="49" charset="0"/>
              </a:rPr>
              <a:t>: </a:t>
            </a:r>
            <a:r>
              <a:rPr lang="en-GB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g1</a:t>
            </a:r>
            <a:r>
              <a:rPr lang="en-GB" sz="2000" dirty="0">
                <a:cs typeface="Courier New" panose="02070309020205020404" pitchFamily="49" charset="0"/>
              </a:rPr>
              <a:t> </a:t>
            </a:r>
            <a:r>
              <a:rPr lang="en-US" sz="2000" dirty="0">
                <a:cs typeface="Courier New" panose="02070309020205020404" pitchFamily="49" charset="0"/>
              </a:rPr>
              <a:t>and</a:t>
            </a:r>
            <a:r>
              <a:rPr lang="en-GB" sz="2000" dirty="0">
                <a:cs typeface="Courier New" panose="02070309020205020404" pitchFamily="49" charset="0"/>
              </a:rPr>
              <a:t> </a:t>
            </a:r>
            <a:r>
              <a:rPr lang="en-GB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g2</a:t>
            </a:r>
            <a:r>
              <a:rPr lang="en-GB" sz="2000" dirty="0">
                <a:cs typeface="Courier New" panose="02070309020205020404" pitchFamily="49" charset="0"/>
              </a:rPr>
              <a:t> </a:t>
            </a:r>
            <a:r>
              <a:rPr lang="en-US" sz="2000" dirty="0" err="1">
                <a:cs typeface="Courier New" panose="02070309020205020404" pitchFamily="49" charset="0"/>
              </a:rPr>
              <a:t>coinside</a:t>
            </a:r>
            <a:endParaRPr lang="el-GR" sz="2000" dirty="0">
              <a:cs typeface="Courier New" panose="02070309020205020404" pitchFamily="49" charset="0"/>
            </a:endParaRPr>
          </a:p>
          <a:p>
            <a:pPr lvl="1"/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Disjoint</a:t>
            </a:r>
            <a:r>
              <a:rPr lang="en-GB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(g1,g2)</a:t>
            </a:r>
            <a:r>
              <a:rPr lang="en-GB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</a:t>
            </a:r>
            <a:r>
              <a:rPr lang="en-GB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NOT Intersects(g1,g2)</a:t>
            </a:r>
            <a:r>
              <a:rPr lang="en-GB" sz="2000" dirty="0">
                <a:cs typeface="Courier New" panose="02070309020205020404" pitchFamily="49" charset="0"/>
              </a:rPr>
              <a:t>: </a:t>
            </a:r>
            <a:br>
              <a:rPr lang="en-GB" sz="2000" dirty="0">
                <a:cs typeface="Courier New" panose="02070309020205020404" pitchFamily="49" charset="0"/>
              </a:rPr>
            </a:br>
            <a:r>
              <a:rPr lang="en-GB" sz="2000" dirty="0">
                <a:cs typeface="Courier New" panose="02070309020205020404" pitchFamily="49" charset="0"/>
              </a:rPr>
              <a:t> </a:t>
            </a:r>
            <a:r>
              <a:rPr lang="en-GB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g1</a:t>
            </a:r>
            <a:r>
              <a:rPr lang="en-GB" sz="2000" dirty="0">
                <a:cs typeface="Courier New" panose="02070309020205020404" pitchFamily="49" charset="0"/>
              </a:rPr>
              <a:t> </a:t>
            </a:r>
            <a:r>
              <a:rPr lang="en-US" sz="2000" dirty="0">
                <a:cs typeface="Courier New" panose="02070309020205020404" pitchFamily="49" charset="0"/>
              </a:rPr>
              <a:t>and</a:t>
            </a:r>
            <a:r>
              <a:rPr lang="en-GB" sz="2000" dirty="0">
                <a:cs typeface="Courier New" panose="02070309020205020404" pitchFamily="49" charset="0"/>
              </a:rPr>
              <a:t> </a:t>
            </a:r>
            <a:r>
              <a:rPr lang="en-GB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g2</a:t>
            </a:r>
            <a:r>
              <a:rPr lang="en-GB" sz="2000" dirty="0">
                <a:cs typeface="Courier New" panose="02070309020205020404" pitchFamily="49" charset="0"/>
              </a:rPr>
              <a:t> </a:t>
            </a:r>
            <a:r>
              <a:rPr lang="en-US" sz="2000" dirty="0">
                <a:cs typeface="Courier New" panose="02070309020205020404" pitchFamily="49" charset="0"/>
              </a:rPr>
              <a:t>are topologically apart</a:t>
            </a:r>
            <a:endParaRPr lang="el-GR" sz="2000" dirty="0">
              <a:cs typeface="Courier New" panose="02070309020205020404" pitchFamily="49" charset="0"/>
            </a:endParaRPr>
          </a:p>
          <a:p>
            <a:pPr lvl="1"/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Touches</a:t>
            </a:r>
            <a:r>
              <a:rPr lang="en-GB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(g1,g2)</a:t>
            </a:r>
            <a:r>
              <a:rPr lang="en-GB" sz="2000" b="1" dirty="0">
                <a:cs typeface="Courier New" panose="02070309020205020404" pitchFamily="49" charset="0"/>
              </a:rPr>
              <a:t> : </a:t>
            </a:r>
            <a:r>
              <a:rPr lang="en-US" sz="2000" dirty="0">
                <a:cs typeface="Courier New" panose="02070309020205020404" pitchFamily="49" charset="0"/>
              </a:rPr>
              <a:t>the boundaries of </a:t>
            </a:r>
            <a:r>
              <a:rPr lang="en-GB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g1</a:t>
            </a:r>
            <a:r>
              <a:rPr lang="en-GB" sz="2000" dirty="0">
                <a:cs typeface="Courier New" panose="02070309020205020404" pitchFamily="49" charset="0"/>
              </a:rPr>
              <a:t> </a:t>
            </a:r>
            <a:r>
              <a:rPr lang="en-US" sz="2000" dirty="0">
                <a:cs typeface="Courier New" panose="02070309020205020404" pitchFamily="49" charset="0"/>
              </a:rPr>
              <a:t>and</a:t>
            </a:r>
            <a:r>
              <a:rPr lang="en-GB" sz="2000" dirty="0">
                <a:cs typeface="Courier New" panose="02070309020205020404" pitchFamily="49" charset="0"/>
              </a:rPr>
              <a:t> </a:t>
            </a:r>
            <a:r>
              <a:rPr lang="en-GB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g2</a:t>
            </a:r>
            <a:br>
              <a:rPr lang="en-GB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sz="2000" dirty="0">
                <a:cs typeface="Courier New" panose="02070309020205020404" pitchFamily="49" charset="0"/>
              </a:rPr>
              <a:t> </a:t>
            </a:r>
            <a:r>
              <a:rPr lang="en-US" sz="2000" dirty="0">
                <a:cs typeface="Courier New" panose="02070309020205020404" pitchFamily="49" charset="0"/>
              </a:rPr>
              <a:t>intersect</a:t>
            </a:r>
            <a:r>
              <a:rPr lang="el-GR" sz="2000" dirty="0">
                <a:cs typeface="Courier New" panose="02070309020205020404" pitchFamily="49" charset="0"/>
              </a:rPr>
              <a:t>, </a:t>
            </a:r>
            <a:r>
              <a:rPr lang="en-US" sz="2000" dirty="0">
                <a:cs typeface="Courier New" panose="02070309020205020404" pitchFamily="49" charset="0"/>
              </a:rPr>
              <a:t>but not their interior</a:t>
            </a:r>
            <a:endParaRPr lang="el-GR" sz="2000" dirty="0">
              <a:cs typeface="Courier New" panose="02070309020205020404" pitchFamily="49" charset="0"/>
            </a:endParaRPr>
          </a:p>
          <a:p>
            <a:pPr lvl="1"/>
            <a:endParaRPr lang="el-GR" sz="2000" dirty="0"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l-GR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l-GR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l-GR" sz="2400" b="1" dirty="0">
              <a:solidFill>
                <a:srgbClr val="FF0000"/>
              </a:solidFill>
            </a:endParaRPr>
          </a:p>
        </p:txBody>
      </p:sp>
      <p:grpSp>
        <p:nvGrpSpPr>
          <p:cNvPr id="19" name="Ομάδα 18"/>
          <p:cNvGrpSpPr/>
          <p:nvPr/>
        </p:nvGrpSpPr>
        <p:grpSpPr>
          <a:xfrm>
            <a:off x="6546396" y="5743707"/>
            <a:ext cx="990600" cy="445927"/>
            <a:chOff x="3962400" y="5573873"/>
            <a:chExt cx="894080" cy="517047"/>
          </a:xfrm>
        </p:grpSpPr>
        <p:sp>
          <p:nvSpPr>
            <p:cNvPr id="7" name="Ελεύθερη σχεδίαση 6"/>
            <p:cNvSpPr/>
            <p:nvPr/>
          </p:nvSpPr>
          <p:spPr>
            <a:xfrm>
              <a:off x="3962400" y="5573873"/>
              <a:ext cx="605214" cy="445927"/>
            </a:xfrm>
            <a:custGeom>
              <a:avLst/>
              <a:gdLst>
                <a:gd name="connsiteX0" fmla="*/ 213360 w 782320"/>
                <a:gd name="connsiteY0" fmla="*/ 10160 h 690880"/>
                <a:gd name="connsiteX1" fmla="*/ 0 w 782320"/>
                <a:gd name="connsiteY1" fmla="*/ 203200 h 690880"/>
                <a:gd name="connsiteX2" fmla="*/ 50800 w 782320"/>
                <a:gd name="connsiteY2" fmla="*/ 304800 h 690880"/>
                <a:gd name="connsiteX3" fmla="*/ 91440 w 782320"/>
                <a:gd name="connsiteY3" fmla="*/ 619760 h 690880"/>
                <a:gd name="connsiteX4" fmla="*/ 264160 w 782320"/>
                <a:gd name="connsiteY4" fmla="*/ 619760 h 690880"/>
                <a:gd name="connsiteX5" fmla="*/ 782320 w 782320"/>
                <a:gd name="connsiteY5" fmla="*/ 690880 h 690880"/>
                <a:gd name="connsiteX6" fmla="*/ 660400 w 782320"/>
                <a:gd name="connsiteY6" fmla="*/ 528320 h 690880"/>
                <a:gd name="connsiteX7" fmla="*/ 701040 w 782320"/>
                <a:gd name="connsiteY7" fmla="*/ 233680 h 690880"/>
                <a:gd name="connsiteX8" fmla="*/ 538480 w 782320"/>
                <a:gd name="connsiteY8" fmla="*/ 0 h 690880"/>
                <a:gd name="connsiteX9" fmla="*/ 213360 w 782320"/>
                <a:gd name="connsiteY9" fmla="*/ 10160 h 690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2320" h="690880">
                  <a:moveTo>
                    <a:pt x="213360" y="10160"/>
                  </a:moveTo>
                  <a:lnTo>
                    <a:pt x="0" y="203200"/>
                  </a:lnTo>
                  <a:lnTo>
                    <a:pt x="50800" y="304800"/>
                  </a:lnTo>
                  <a:lnTo>
                    <a:pt x="91440" y="619760"/>
                  </a:lnTo>
                  <a:lnTo>
                    <a:pt x="264160" y="619760"/>
                  </a:lnTo>
                  <a:lnTo>
                    <a:pt x="782320" y="690880"/>
                  </a:lnTo>
                  <a:lnTo>
                    <a:pt x="660400" y="528320"/>
                  </a:lnTo>
                  <a:lnTo>
                    <a:pt x="701040" y="233680"/>
                  </a:lnTo>
                  <a:lnTo>
                    <a:pt x="538480" y="0"/>
                  </a:lnTo>
                  <a:lnTo>
                    <a:pt x="213360" y="10160"/>
                  </a:ln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3" name="Ελεύθερη σχεδίαση 12"/>
            <p:cNvSpPr/>
            <p:nvPr/>
          </p:nvSpPr>
          <p:spPr>
            <a:xfrm>
              <a:off x="4470400" y="5588000"/>
              <a:ext cx="386080" cy="502920"/>
            </a:xfrm>
            <a:custGeom>
              <a:avLst/>
              <a:gdLst>
                <a:gd name="connsiteX0" fmla="*/ 162560 w 386080"/>
                <a:gd name="connsiteY0" fmla="*/ 492760 h 502920"/>
                <a:gd name="connsiteX1" fmla="*/ 0 w 386080"/>
                <a:gd name="connsiteY1" fmla="*/ 320040 h 502920"/>
                <a:gd name="connsiteX2" fmla="*/ 35560 w 386080"/>
                <a:gd name="connsiteY2" fmla="*/ 121920 h 502920"/>
                <a:gd name="connsiteX3" fmla="*/ 187960 w 386080"/>
                <a:gd name="connsiteY3" fmla="*/ 0 h 502920"/>
                <a:gd name="connsiteX4" fmla="*/ 350520 w 386080"/>
                <a:gd name="connsiteY4" fmla="*/ 111760 h 502920"/>
                <a:gd name="connsiteX5" fmla="*/ 340360 w 386080"/>
                <a:gd name="connsiteY5" fmla="*/ 264160 h 502920"/>
                <a:gd name="connsiteX6" fmla="*/ 386080 w 386080"/>
                <a:gd name="connsiteY6" fmla="*/ 457200 h 502920"/>
                <a:gd name="connsiteX7" fmla="*/ 284480 w 386080"/>
                <a:gd name="connsiteY7" fmla="*/ 502920 h 502920"/>
                <a:gd name="connsiteX8" fmla="*/ 162560 w 386080"/>
                <a:gd name="connsiteY8" fmla="*/ 492760 h 502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6080" h="502920">
                  <a:moveTo>
                    <a:pt x="162560" y="492760"/>
                  </a:moveTo>
                  <a:lnTo>
                    <a:pt x="0" y="320040"/>
                  </a:lnTo>
                  <a:lnTo>
                    <a:pt x="35560" y="121920"/>
                  </a:lnTo>
                  <a:lnTo>
                    <a:pt x="187960" y="0"/>
                  </a:lnTo>
                  <a:lnTo>
                    <a:pt x="350520" y="111760"/>
                  </a:lnTo>
                  <a:lnTo>
                    <a:pt x="340360" y="264160"/>
                  </a:lnTo>
                  <a:lnTo>
                    <a:pt x="386080" y="457200"/>
                  </a:lnTo>
                  <a:lnTo>
                    <a:pt x="284480" y="502920"/>
                  </a:lnTo>
                  <a:lnTo>
                    <a:pt x="162560" y="492760"/>
                  </a:lnTo>
                  <a:close/>
                </a:path>
              </a:pathLst>
            </a:custGeom>
            <a:solidFill>
              <a:srgbClr val="FFFF00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081303" y="5627559"/>
              <a:ext cx="39946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g1</a:t>
              </a:r>
              <a:endParaRPr lang="el-GR" sz="14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433648" y="5685571"/>
              <a:ext cx="39946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g</a:t>
              </a:r>
              <a:r>
                <a:rPr lang="el-GR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  <a:endParaRPr lang="el-GR" sz="1400" dirty="0"/>
            </a:p>
          </p:txBody>
        </p:sp>
      </p:grpSp>
      <p:grpSp>
        <p:nvGrpSpPr>
          <p:cNvPr id="27" name="Ομάδα 26"/>
          <p:cNvGrpSpPr/>
          <p:nvPr/>
        </p:nvGrpSpPr>
        <p:grpSpPr>
          <a:xfrm>
            <a:off x="7704397" y="5429620"/>
            <a:ext cx="1154856" cy="543142"/>
            <a:chOff x="7304314" y="5242556"/>
            <a:chExt cx="1154856" cy="543142"/>
          </a:xfrm>
        </p:grpSpPr>
        <p:cxnSp>
          <p:nvCxnSpPr>
            <p:cNvPr id="21" name="Ευθεία γραμμή σύνδεσης 20"/>
            <p:cNvCxnSpPr/>
            <p:nvPr/>
          </p:nvCxnSpPr>
          <p:spPr>
            <a:xfrm flipV="1">
              <a:off x="7315200" y="5475023"/>
              <a:ext cx="533400" cy="31067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Ευθεία γραμμή σύνδεσης 21"/>
            <p:cNvCxnSpPr/>
            <p:nvPr/>
          </p:nvCxnSpPr>
          <p:spPr>
            <a:xfrm flipH="1" flipV="1">
              <a:off x="7848600" y="5475023"/>
              <a:ext cx="533400" cy="117125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7304314" y="5363093"/>
              <a:ext cx="442592" cy="2654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g1</a:t>
              </a:r>
              <a:endParaRPr lang="el-GR" sz="14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059702" y="5242556"/>
              <a:ext cx="39946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g</a:t>
              </a:r>
              <a:r>
                <a:rPr lang="el-GR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  <a:endParaRPr lang="el-GR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135873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375225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el-GR" dirty="0"/>
              <a:t>Έλεγχος Τοπολογικών Συσχετίσεων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</a:rPr>
              <a:t>Check of topological relationships</a:t>
            </a:r>
            <a:r>
              <a:rPr lang="en-US" dirty="0"/>
              <a:t>)</a:t>
            </a:r>
            <a:r>
              <a:rPr lang="en-GB" dirty="0"/>
              <a:t> </a:t>
            </a:r>
            <a:r>
              <a:rPr lang="en-GB" sz="2800" b="0" dirty="0"/>
              <a:t>(</a:t>
            </a:r>
            <a:r>
              <a:rPr lang="en-US" sz="2800" b="0" dirty="0" err="1"/>
              <a:t>cont</a:t>
            </a:r>
            <a:r>
              <a:rPr lang="en-GB" sz="2800" b="0" dirty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6200" y="1447800"/>
            <a:ext cx="8534400" cy="5410200"/>
          </a:xfrm>
        </p:spPr>
        <p:txBody>
          <a:bodyPr>
            <a:normAutofit/>
          </a:bodyPr>
          <a:lstStyle/>
          <a:p>
            <a:pPr lvl="1"/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Within</a:t>
            </a:r>
            <a:r>
              <a:rPr lang="en-GB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(g1,g2)</a:t>
            </a:r>
            <a:r>
              <a:rPr lang="en-GB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 </a:t>
            </a:r>
            <a:r>
              <a:rPr lang="en-GB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Contains(g2,g1)</a:t>
            </a:r>
            <a:r>
              <a:rPr lang="en-GB" sz="2000" b="1" dirty="0">
                <a:cs typeface="Courier New" panose="02070309020205020404" pitchFamily="49" charset="0"/>
              </a:rPr>
              <a:t>: </a:t>
            </a:r>
            <a:r>
              <a:rPr lang="en-GB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g1</a:t>
            </a:r>
            <a:r>
              <a:rPr lang="en-GB" sz="2000" dirty="0">
                <a:cs typeface="Courier New" panose="02070309020205020404" pitchFamily="49" charset="0"/>
              </a:rPr>
              <a:t> </a:t>
            </a:r>
            <a:r>
              <a:rPr lang="en-US" sz="2000" dirty="0">
                <a:cs typeface="Courier New" panose="02070309020205020404" pitchFamily="49" charset="0"/>
              </a:rPr>
              <a:t>is located entirely</a:t>
            </a:r>
            <a:br>
              <a:rPr lang="en-US" sz="2000" dirty="0">
                <a:cs typeface="Courier New" panose="02070309020205020404" pitchFamily="49" charset="0"/>
              </a:rPr>
            </a:br>
            <a:r>
              <a:rPr lang="en-US" sz="2000" dirty="0">
                <a:cs typeface="Courier New" panose="02070309020205020404" pitchFamily="49" charset="0"/>
              </a:rPr>
              <a:t>in the interior of </a:t>
            </a:r>
            <a:r>
              <a:rPr lang="en-GB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g2</a:t>
            </a:r>
            <a:endParaRPr lang="el-GR" sz="2000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GB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Crosses(g1,g2)</a:t>
            </a:r>
            <a:r>
              <a:rPr lang="en-GB" sz="2000" b="1" dirty="0">
                <a:cs typeface="Courier New" panose="02070309020205020404" pitchFamily="49" charset="0"/>
              </a:rPr>
              <a:t>:</a:t>
            </a:r>
            <a:r>
              <a:rPr lang="el-GR" sz="2000" dirty="0">
                <a:cs typeface="Courier New" panose="02070309020205020404" pitchFamily="49" charset="0"/>
              </a:rPr>
              <a:t> </a:t>
            </a:r>
            <a:r>
              <a:rPr lang="en-US" sz="2000" dirty="0">
                <a:cs typeface="Courier New" panose="02070309020205020404" pitchFamily="49" charset="0"/>
              </a:rPr>
              <a:t>the intersection of </a:t>
            </a:r>
            <a:r>
              <a:rPr lang="en-GB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g1</a:t>
            </a:r>
            <a:r>
              <a:rPr lang="en-GB" sz="2000" dirty="0">
                <a:cs typeface="Courier New" panose="02070309020205020404" pitchFamily="49" charset="0"/>
              </a:rPr>
              <a:t> </a:t>
            </a:r>
            <a:r>
              <a:rPr lang="en-US" sz="2000" dirty="0">
                <a:cs typeface="Courier New" panose="02070309020205020404" pitchFamily="49" charset="0"/>
              </a:rPr>
              <a:t>and</a:t>
            </a:r>
            <a:r>
              <a:rPr lang="el-GR" sz="2000" dirty="0">
                <a:cs typeface="Courier New" panose="02070309020205020404" pitchFamily="49" charset="0"/>
              </a:rPr>
              <a:t> </a:t>
            </a:r>
            <a:r>
              <a:rPr lang="en-GB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g2</a:t>
            </a:r>
            <a:r>
              <a:rPr lang="el-GR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cs typeface="Courier New" panose="02070309020205020404" pitchFamily="49" charset="0"/>
              </a:rPr>
              <a:t>has dimension less than the maximum of their dimensions, contains internal points of them and is not equal to any of them</a:t>
            </a:r>
            <a:r>
              <a:rPr lang="el-GR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. </a:t>
            </a:r>
            <a:endParaRPr lang="en-GB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GB" sz="2400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GB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GB" sz="2000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GB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Overlaps(g1,g2)</a:t>
            </a:r>
            <a:r>
              <a:rPr lang="en-GB" sz="2000" b="1" dirty="0">
                <a:cs typeface="Courier New" panose="02070309020205020404" pitchFamily="49" charset="0"/>
              </a:rPr>
              <a:t>: </a:t>
            </a:r>
            <a:r>
              <a:rPr lang="en-US" sz="2000" dirty="0">
                <a:cs typeface="Courier New" panose="02070309020205020404" pitchFamily="49" charset="0"/>
              </a:rPr>
              <a:t>the intersection of </a:t>
            </a:r>
            <a:r>
              <a:rPr lang="en-GB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g1</a:t>
            </a:r>
            <a:r>
              <a:rPr lang="en-GB" sz="2000" dirty="0">
                <a:cs typeface="Courier New" panose="02070309020205020404" pitchFamily="49" charset="0"/>
              </a:rPr>
              <a:t> </a:t>
            </a:r>
            <a:r>
              <a:rPr lang="en-US" sz="2000" dirty="0">
                <a:cs typeface="Courier New" panose="02070309020205020404" pitchFamily="49" charset="0"/>
              </a:rPr>
              <a:t>and</a:t>
            </a:r>
            <a:r>
              <a:rPr lang="el-GR" sz="2000" dirty="0">
                <a:cs typeface="Courier New" panose="02070309020205020404" pitchFamily="49" charset="0"/>
              </a:rPr>
              <a:t> </a:t>
            </a:r>
            <a:r>
              <a:rPr lang="en-GB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g2</a:t>
            </a:r>
            <a:r>
              <a:rPr lang="el-GR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cs typeface="Courier New" panose="02070309020205020404" pitchFamily="49" charset="0"/>
              </a:rPr>
              <a:t>has dimension equal to the dimension of</a:t>
            </a:r>
            <a:r>
              <a:rPr lang="el-GR" sz="2000" dirty="0">
                <a:cs typeface="Courier New" panose="02070309020205020404" pitchFamily="49" charset="0"/>
              </a:rPr>
              <a:t> </a:t>
            </a:r>
            <a:r>
              <a:rPr lang="en-GB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g1</a:t>
            </a:r>
            <a:r>
              <a:rPr lang="en-GB" sz="2000" dirty="0">
                <a:cs typeface="Courier New" panose="02070309020205020404" pitchFamily="49" charset="0"/>
              </a:rPr>
              <a:t> </a:t>
            </a:r>
            <a:r>
              <a:rPr lang="el-GR" sz="2000" dirty="0">
                <a:cs typeface="Courier New" panose="02070309020205020404" pitchFamily="49" charset="0"/>
              </a:rPr>
              <a:t>κ</a:t>
            </a:r>
            <a:r>
              <a:rPr lang="en-US" sz="2000" dirty="0">
                <a:cs typeface="Courier New" panose="02070309020205020404" pitchFamily="49" charset="0"/>
              </a:rPr>
              <a:t>and</a:t>
            </a:r>
            <a:r>
              <a:rPr lang="el-GR" sz="2000" dirty="0">
                <a:cs typeface="Courier New" panose="02070309020205020404" pitchFamily="49" charset="0"/>
              </a:rPr>
              <a:t> </a:t>
            </a:r>
            <a:r>
              <a:rPr lang="en-GB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g2</a:t>
            </a:r>
            <a:r>
              <a:rPr lang="el-GR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cs typeface="Courier New" panose="02070309020205020404" pitchFamily="49" charset="0"/>
              </a:rPr>
              <a:t>and it is not equal to either </a:t>
            </a:r>
            <a:r>
              <a:rPr lang="en-GB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g1</a:t>
            </a:r>
            <a:r>
              <a:rPr lang="en-GB" sz="2000" dirty="0">
                <a:cs typeface="Courier New" panose="02070309020205020404" pitchFamily="49" charset="0"/>
              </a:rPr>
              <a:t> </a:t>
            </a:r>
            <a:r>
              <a:rPr lang="en-US" sz="2000" dirty="0">
                <a:cs typeface="Courier New" panose="02070309020205020404" pitchFamily="49" charset="0"/>
              </a:rPr>
              <a:t>or</a:t>
            </a:r>
            <a:r>
              <a:rPr lang="el-GR" sz="2000" dirty="0">
                <a:cs typeface="Courier New" panose="02070309020205020404" pitchFamily="49" charset="0"/>
              </a:rPr>
              <a:t> </a:t>
            </a:r>
            <a:r>
              <a:rPr lang="en-GB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g2</a:t>
            </a:r>
            <a:r>
              <a:rPr lang="el-GR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endParaRPr lang="el-GR" sz="2000" dirty="0">
              <a:cs typeface="Courier New" panose="02070309020205020404" pitchFamily="49" charset="0"/>
            </a:endParaRPr>
          </a:p>
          <a:p>
            <a:pPr lvl="1"/>
            <a:endParaRPr lang="en-GB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l-GR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l-GR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l-GR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l-GR" sz="2400" b="1" dirty="0">
              <a:solidFill>
                <a:srgbClr val="FF0000"/>
              </a:solidFill>
            </a:endParaRPr>
          </a:p>
        </p:txBody>
      </p:sp>
      <p:grpSp>
        <p:nvGrpSpPr>
          <p:cNvPr id="4" name="Ομάδα 3"/>
          <p:cNvGrpSpPr/>
          <p:nvPr/>
        </p:nvGrpSpPr>
        <p:grpSpPr>
          <a:xfrm>
            <a:off x="1051226" y="5418734"/>
            <a:ext cx="1359243" cy="859418"/>
            <a:chOff x="4661972" y="5015231"/>
            <a:chExt cx="1359243" cy="859418"/>
          </a:xfrm>
        </p:grpSpPr>
        <p:sp>
          <p:nvSpPr>
            <p:cNvPr id="7" name="Ελεύθερη σχεδίαση 6"/>
            <p:cNvSpPr/>
            <p:nvPr/>
          </p:nvSpPr>
          <p:spPr>
            <a:xfrm>
              <a:off x="4724399" y="5032475"/>
              <a:ext cx="983210" cy="554004"/>
            </a:xfrm>
            <a:custGeom>
              <a:avLst/>
              <a:gdLst>
                <a:gd name="connsiteX0" fmla="*/ 213360 w 782320"/>
                <a:gd name="connsiteY0" fmla="*/ 10160 h 690880"/>
                <a:gd name="connsiteX1" fmla="*/ 0 w 782320"/>
                <a:gd name="connsiteY1" fmla="*/ 203200 h 690880"/>
                <a:gd name="connsiteX2" fmla="*/ 50800 w 782320"/>
                <a:gd name="connsiteY2" fmla="*/ 304800 h 690880"/>
                <a:gd name="connsiteX3" fmla="*/ 91440 w 782320"/>
                <a:gd name="connsiteY3" fmla="*/ 619760 h 690880"/>
                <a:gd name="connsiteX4" fmla="*/ 264160 w 782320"/>
                <a:gd name="connsiteY4" fmla="*/ 619760 h 690880"/>
                <a:gd name="connsiteX5" fmla="*/ 782320 w 782320"/>
                <a:gd name="connsiteY5" fmla="*/ 690880 h 690880"/>
                <a:gd name="connsiteX6" fmla="*/ 660400 w 782320"/>
                <a:gd name="connsiteY6" fmla="*/ 528320 h 690880"/>
                <a:gd name="connsiteX7" fmla="*/ 701040 w 782320"/>
                <a:gd name="connsiteY7" fmla="*/ 233680 h 690880"/>
                <a:gd name="connsiteX8" fmla="*/ 538480 w 782320"/>
                <a:gd name="connsiteY8" fmla="*/ 0 h 690880"/>
                <a:gd name="connsiteX9" fmla="*/ 213360 w 782320"/>
                <a:gd name="connsiteY9" fmla="*/ 10160 h 690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2320" h="690880">
                  <a:moveTo>
                    <a:pt x="213360" y="10160"/>
                  </a:moveTo>
                  <a:lnTo>
                    <a:pt x="0" y="203200"/>
                  </a:lnTo>
                  <a:lnTo>
                    <a:pt x="50800" y="304800"/>
                  </a:lnTo>
                  <a:lnTo>
                    <a:pt x="91440" y="619760"/>
                  </a:lnTo>
                  <a:lnTo>
                    <a:pt x="264160" y="619760"/>
                  </a:lnTo>
                  <a:lnTo>
                    <a:pt x="782320" y="690880"/>
                  </a:lnTo>
                  <a:lnTo>
                    <a:pt x="660400" y="528320"/>
                  </a:lnTo>
                  <a:lnTo>
                    <a:pt x="701040" y="233680"/>
                  </a:lnTo>
                  <a:lnTo>
                    <a:pt x="538480" y="0"/>
                  </a:lnTo>
                  <a:lnTo>
                    <a:pt x="213360" y="10160"/>
                  </a:ln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3" name="Ελεύθερη σχεδίαση 12"/>
            <p:cNvSpPr/>
            <p:nvPr/>
          </p:nvSpPr>
          <p:spPr>
            <a:xfrm>
              <a:off x="5394003" y="5015231"/>
              <a:ext cx="627212" cy="859418"/>
            </a:xfrm>
            <a:custGeom>
              <a:avLst/>
              <a:gdLst>
                <a:gd name="connsiteX0" fmla="*/ 162560 w 386080"/>
                <a:gd name="connsiteY0" fmla="*/ 492760 h 502920"/>
                <a:gd name="connsiteX1" fmla="*/ 0 w 386080"/>
                <a:gd name="connsiteY1" fmla="*/ 320040 h 502920"/>
                <a:gd name="connsiteX2" fmla="*/ 35560 w 386080"/>
                <a:gd name="connsiteY2" fmla="*/ 121920 h 502920"/>
                <a:gd name="connsiteX3" fmla="*/ 187960 w 386080"/>
                <a:gd name="connsiteY3" fmla="*/ 0 h 502920"/>
                <a:gd name="connsiteX4" fmla="*/ 350520 w 386080"/>
                <a:gd name="connsiteY4" fmla="*/ 111760 h 502920"/>
                <a:gd name="connsiteX5" fmla="*/ 340360 w 386080"/>
                <a:gd name="connsiteY5" fmla="*/ 264160 h 502920"/>
                <a:gd name="connsiteX6" fmla="*/ 386080 w 386080"/>
                <a:gd name="connsiteY6" fmla="*/ 457200 h 502920"/>
                <a:gd name="connsiteX7" fmla="*/ 284480 w 386080"/>
                <a:gd name="connsiteY7" fmla="*/ 502920 h 502920"/>
                <a:gd name="connsiteX8" fmla="*/ 162560 w 386080"/>
                <a:gd name="connsiteY8" fmla="*/ 492760 h 502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6080" h="502920">
                  <a:moveTo>
                    <a:pt x="162560" y="492760"/>
                  </a:moveTo>
                  <a:lnTo>
                    <a:pt x="0" y="320040"/>
                  </a:lnTo>
                  <a:lnTo>
                    <a:pt x="35560" y="121920"/>
                  </a:lnTo>
                  <a:lnTo>
                    <a:pt x="187960" y="0"/>
                  </a:lnTo>
                  <a:lnTo>
                    <a:pt x="350520" y="111760"/>
                  </a:lnTo>
                  <a:lnTo>
                    <a:pt x="340360" y="264160"/>
                  </a:lnTo>
                  <a:lnTo>
                    <a:pt x="386080" y="457200"/>
                  </a:lnTo>
                  <a:lnTo>
                    <a:pt x="284480" y="502920"/>
                  </a:lnTo>
                  <a:lnTo>
                    <a:pt x="162560" y="492760"/>
                  </a:lnTo>
                  <a:close/>
                </a:path>
              </a:pathLst>
            </a:custGeom>
            <a:solidFill>
              <a:srgbClr val="FFFF00">
                <a:alpha val="34000"/>
              </a:srgb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661972" y="5051370"/>
              <a:ext cx="648962" cy="3823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g1</a:t>
              </a:r>
              <a:endParaRPr lang="el-GR" sz="14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359848" y="5216394"/>
              <a:ext cx="648962" cy="3823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g</a:t>
              </a:r>
              <a:r>
                <a:rPr lang="el-GR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  <a:endParaRPr lang="el-GR" sz="1400" dirty="0"/>
            </a:p>
          </p:txBody>
        </p:sp>
      </p:grpSp>
      <p:grpSp>
        <p:nvGrpSpPr>
          <p:cNvPr id="8" name="Ομάδα 7"/>
          <p:cNvGrpSpPr/>
          <p:nvPr/>
        </p:nvGrpSpPr>
        <p:grpSpPr>
          <a:xfrm>
            <a:off x="5071584" y="3312590"/>
            <a:ext cx="754696" cy="740102"/>
            <a:chOff x="7139308" y="5134547"/>
            <a:chExt cx="754696" cy="740102"/>
          </a:xfrm>
        </p:grpSpPr>
        <p:cxnSp>
          <p:nvCxnSpPr>
            <p:cNvPr id="21" name="Ευθεία γραμμή σύνδεσης 20"/>
            <p:cNvCxnSpPr/>
            <p:nvPr/>
          </p:nvCxnSpPr>
          <p:spPr>
            <a:xfrm flipV="1">
              <a:off x="7315200" y="5475023"/>
              <a:ext cx="533400" cy="39962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Ευθεία γραμμή σύνδεσης 21"/>
            <p:cNvCxnSpPr/>
            <p:nvPr/>
          </p:nvCxnSpPr>
          <p:spPr>
            <a:xfrm flipH="1" flipV="1">
              <a:off x="7231380" y="5363093"/>
              <a:ext cx="662624" cy="311743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7139308" y="5504632"/>
              <a:ext cx="442592" cy="2654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g1</a:t>
              </a:r>
              <a:endParaRPr lang="el-GR" sz="14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231380" y="5134547"/>
              <a:ext cx="39946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g</a:t>
              </a:r>
              <a:r>
                <a:rPr lang="el-GR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  <a:endParaRPr lang="el-GR" sz="1400" dirty="0"/>
            </a:p>
          </p:txBody>
        </p:sp>
      </p:grpSp>
      <p:sp>
        <p:nvSpPr>
          <p:cNvPr id="17" name="Ελεύθερη σχεδίαση 16"/>
          <p:cNvSpPr/>
          <p:nvPr/>
        </p:nvSpPr>
        <p:spPr>
          <a:xfrm>
            <a:off x="914400" y="3498688"/>
            <a:ext cx="983210" cy="554004"/>
          </a:xfrm>
          <a:custGeom>
            <a:avLst/>
            <a:gdLst>
              <a:gd name="connsiteX0" fmla="*/ 213360 w 782320"/>
              <a:gd name="connsiteY0" fmla="*/ 10160 h 690880"/>
              <a:gd name="connsiteX1" fmla="*/ 0 w 782320"/>
              <a:gd name="connsiteY1" fmla="*/ 203200 h 690880"/>
              <a:gd name="connsiteX2" fmla="*/ 50800 w 782320"/>
              <a:gd name="connsiteY2" fmla="*/ 304800 h 690880"/>
              <a:gd name="connsiteX3" fmla="*/ 91440 w 782320"/>
              <a:gd name="connsiteY3" fmla="*/ 619760 h 690880"/>
              <a:gd name="connsiteX4" fmla="*/ 264160 w 782320"/>
              <a:gd name="connsiteY4" fmla="*/ 619760 h 690880"/>
              <a:gd name="connsiteX5" fmla="*/ 782320 w 782320"/>
              <a:gd name="connsiteY5" fmla="*/ 690880 h 690880"/>
              <a:gd name="connsiteX6" fmla="*/ 660400 w 782320"/>
              <a:gd name="connsiteY6" fmla="*/ 528320 h 690880"/>
              <a:gd name="connsiteX7" fmla="*/ 701040 w 782320"/>
              <a:gd name="connsiteY7" fmla="*/ 233680 h 690880"/>
              <a:gd name="connsiteX8" fmla="*/ 538480 w 782320"/>
              <a:gd name="connsiteY8" fmla="*/ 0 h 690880"/>
              <a:gd name="connsiteX9" fmla="*/ 213360 w 782320"/>
              <a:gd name="connsiteY9" fmla="*/ 10160 h 690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2320" h="690880">
                <a:moveTo>
                  <a:pt x="213360" y="10160"/>
                </a:moveTo>
                <a:lnTo>
                  <a:pt x="0" y="203200"/>
                </a:lnTo>
                <a:lnTo>
                  <a:pt x="50800" y="304800"/>
                </a:lnTo>
                <a:lnTo>
                  <a:pt x="91440" y="619760"/>
                </a:lnTo>
                <a:lnTo>
                  <a:pt x="264160" y="619760"/>
                </a:lnTo>
                <a:lnTo>
                  <a:pt x="782320" y="690880"/>
                </a:lnTo>
                <a:lnTo>
                  <a:pt x="660400" y="528320"/>
                </a:lnTo>
                <a:lnTo>
                  <a:pt x="701040" y="233680"/>
                </a:lnTo>
                <a:lnTo>
                  <a:pt x="538480" y="0"/>
                </a:lnTo>
                <a:lnTo>
                  <a:pt x="213360" y="10160"/>
                </a:lnTo>
                <a:close/>
              </a:path>
            </a:pathLst>
          </a:cu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8" name="Ευθεία γραμμή σύνδεσης 17"/>
          <p:cNvCxnSpPr/>
          <p:nvPr/>
        </p:nvCxnSpPr>
        <p:spPr>
          <a:xfrm flipH="1" flipV="1">
            <a:off x="986230" y="3503707"/>
            <a:ext cx="1216656" cy="45092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973335" y="3634619"/>
            <a:ext cx="3994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l-G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endParaRPr lang="el-GR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986230" y="3669059"/>
            <a:ext cx="442592" cy="2654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g1</a:t>
            </a:r>
            <a:endParaRPr lang="el-GR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2410469" y="3237081"/>
            <a:ext cx="2416046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n-GB" sz="1600" dirty="0">
                <a:solidFill>
                  <a:srgbClr val="1A0BDF"/>
                </a:solidFill>
              </a:rPr>
              <a:t>dim(g1)=2, dim(g2)=1</a:t>
            </a:r>
          </a:p>
          <a:p>
            <a:pPr algn="l"/>
            <a:r>
              <a:rPr lang="en-GB" sz="1600" dirty="0">
                <a:solidFill>
                  <a:srgbClr val="1A0BDF"/>
                </a:solidFill>
              </a:rPr>
              <a:t>dim(g1∩g2)=1, </a:t>
            </a:r>
          </a:p>
          <a:p>
            <a:pPr algn="l"/>
            <a:r>
              <a:rPr lang="en-GB" sz="1600" dirty="0">
                <a:solidFill>
                  <a:srgbClr val="1A0BDF"/>
                </a:solidFill>
              </a:rPr>
              <a:t>g1∩g2 </a:t>
            </a:r>
            <a:r>
              <a:rPr lang="az-Cyrl-AZ" sz="1600" dirty="0">
                <a:solidFill>
                  <a:srgbClr val="1A0BDF"/>
                </a:solidFill>
              </a:rPr>
              <a:t>є</a:t>
            </a:r>
            <a:r>
              <a:rPr lang="en-US" sz="1600" dirty="0">
                <a:solidFill>
                  <a:srgbClr val="1A0BDF"/>
                </a:solidFill>
              </a:rPr>
              <a:t> </a:t>
            </a:r>
            <a:r>
              <a:rPr lang="en-GB" sz="1600" dirty="0">
                <a:solidFill>
                  <a:srgbClr val="1A0BDF"/>
                </a:solidFill>
              </a:rPr>
              <a:t>g1, g1∩g2 </a:t>
            </a:r>
            <a:r>
              <a:rPr lang="az-Cyrl-AZ" sz="1600" dirty="0">
                <a:solidFill>
                  <a:srgbClr val="1A0BDF"/>
                </a:solidFill>
              </a:rPr>
              <a:t>є</a:t>
            </a:r>
            <a:r>
              <a:rPr lang="en-US" sz="1600" dirty="0">
                <a:solidFill>
                  <a:srgbClr val="1A0BDF"/>
                </a:solidFill>
              </a:rPr>
              <a:t> </a:t>
            </a:r>
            <a:r>
              <a:rPr lang="en-GB" sz="1600" dirty="0">
                <a:solidFill>
                  <a:srgbClr val="1A0BDF"/>
                </a:solidFill>
              </a:rPr>
              <a:t>g2</a:t>
            </a:r>
          </a:p>
          <a:p>
            <a:pPr algn="l"/>
            <a:r>
              <a:rPr lang="en-GB" sz="1600" dirty="0">
                <a:solidFill>
                  <a:srgbClr val="1A0BDF"/>
                </a:solidFill>
              </a:rPr>
              <a:t>g1∩g2 ≠g1, g1∩g2 ≠ g2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943600" y="3237081"/>
            <a:ext cx="2416046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n-GB" sz="1600" dirty="0">
                <a:solidFill>
                  <a:srgbClr val="1A0BDF"/>
                </a:solidFill>
              </a:rPr>
              <a:t>dim(g1) = dim(g2)=1</a:t>
            </a:r>
          </a:p>
          <a:p>
            <a:pPr algn="l"/>
            <a:r>
              <a:rPr lang="en-GB" sz="1600" dirty="0">
                <a:solidFill>
                  <a:srgbClr val="1A0BDF"/>
                </a:solidFill>
              </a:rPr>
              <a:t>dim(g1∩g2)=0, </a:t>
            </a:r>
          </a:p>
          <a:p>
            <a:pPr algn="l"/>
            <a:r>
              <a:rPr lang="en-GB" sz="1600" dirty="0">
                <a:solidFill>
                  <a:srgbClr val="1A0BDF"/>
                </a:solidFill>
              </a:rPr>
              <a:t>g1∩g2 </a:t>
            </a:r>
            <a:r>
              <a:rPr lang="az-Cyrl-AZ" sz="1600" dirty="0">
                <a:solidFill>
                  <a:srgbClr val="1A0BDF"/>
                </a:solidFill>
              </a:rPr>
              <a:t>є</a:t>
            </a:r>
            <a:r>
              <a:rPr lang="en-US" sz="1600" dirty="0">
                <a:solidFill>
                  <a:srgbClr val="1A0BDF"/>
                </a:solidFill>
              </a:rPr>
              <a:t> </a:t>
            </a:r>
            <a:r>
              <a:rPr lang="en-GB" sz="1600" dirty="0">
                <a:solidFill>
                  <a:srgbClr val="1A0BDF"/>
                </a:solidFill>
              </a:rPr>
              <a:t>g1, g1∩g2 </a:t>
            </a:r>
            <a:r>
              <a:rPr lang="az-Cyrl-AZ" sz="1600" dirty="0">
                <a:solidFill>
                  <a:srgbClr val="1A0BDF"/>
                </a:solidFill>
              </a:rPr>
              <a:t>є</a:t>
            </a:r>
            <a:r>
              <a:rPr lang="en-US" sz="1600" dirty="0">
                <a:solidFill>
                  <a:srgbClr val="1A0BDF"/>
                </a:solidFill>
              </a:rPr>
              <a:t> </a:t>
            </a:r>
            <a:r>
              <a:rPr lang="en-GB" sz="1600" dirty="0">
                <a:solidFill>
                  <a:srgbClr val="1A0BDF"/>
                </a:solidFill>
              </a:rPr>
              <a:t>g2</a:t>
            </a:r>
          </a:p>
          <a:p>
            <a:pPr algn="l"/>
            <a:r>
              <a:rPr lang="en-GB" sz="1600" dirty="0">
                <a:solidFill>
                  <a:srgbClr val="1A0BDF"/>
                </a:solidFill>
              </a:rPr>
              <a:t>g1∩g2 ≠g1, g1∩g2 ≠ g2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747610" y="5361550"/>
            <a:ext cx="2358338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n-GB" sz="1600" dirty="0">
                <a:solidFill>
                  <a:srgbClr val="1A0BDF"/>
                </a:solidFill>
              </a:rPr>
              <a:t>dim(g1) = dim(g2)=2</a:t>
            </a:r>
          </a:p>
          <a:p>
            <a:pPr algn="l"/>
            <a:r>
              <a:rPr lang="en-GB" sz="1600" dirty="0">
                <a:solidFill>
                  <a:srgbClr val="1A0BDF"/>
                </a:solidFill>
              </a:rPr>
              <a:t>dim(g1∩g2)=2, </a:t>
            </a:r>
          </a:p>
          <a:p>
            <a:pPr algn="l"/>
            <a:r>
              <a:rPr lang="en-GB" sz="1600" dirty="0">
                <a:solidFill>
                  <a:srgbClr val="1A0BDF"/>
                </a:solidFill>
              </a:rPr>
              <a:t>g1∩g2 ≠g1, g1∩g2 ≠ g2</a:t>
            </a:r>
          </a:p>
        </p:txBody>
      </p:sp>
    </p:spTree>
    <p:extLst>
      <p:ext uri="{BB962C8B-B14F-4D97-AF65-F5344CB8AC3E}">
        <p14:creationId xmlns:p14="http://schemas.microsoft.com/office/powerpoint/2010/main" val="36362488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868346"/>
          </a:xfrm>
        </p:spPr>
        <p:txBody>
          <a:bodyPr>
            <a:normAutofit/>
          </a:bodyPr>
          <a:lstStyle/>
          <a:p>
            <a:r>
              <a:rPr lang="el-GR" dirty="0"/>
              <a:t>Χωρικοί τελεστές</a:t>
            </a:r>
            <a:r>
              <a:rPr lang="en-US" dirty="0"/>
              <a:t> (</a:t>
            </a:r>
            <a:r>
              <a:rPr lang="en-US" dirty="0">
                <a:solidFill>
                  <a:srgbClr val="FF0000"/>
                </a:solidFill>
              </a:rPr>
              <a:t>Spatial Operators</a:t>
            </a:r>
            <a:r>
              <a:rPr lang="en-US" dirty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00306"/>
            <a:ext cx="8382000" cy="541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/>
              <a:t>Ο μετρικός τελεστής </a:t>
            </a:r>
            <a:r>
              <a:rPr lang="en-GB" sz="2400" dirty="0">
                <a:solidFill>
                  <a:srgbClr val="FF0000"/>
                </a:solidFill>
              </a:rPr>
              <a:t>Distance</a:t>
            </a:r>
            <a:r>
              <a:rPr lang="el-GR" sz="2400" dirty="0"/>
              <a:t> υπολογίζει τη μικρότερη απόσταση μεταξύ δύο </a:t>
            </a:r>
            <a:r>
              <a:rPr lang="en-GB" sz="2400" dirty="0">
                <a:solidFill>
                  <a:srgbClr val="FF0000"/>
                </a:solidFill>
              </a:rPr>
              <a:t>geometries</a:t>
            </a:r>
            <a:r>
              <a:rPr lang="en-GB" sz="2400" dirty="0"/>
              <a:t>  </a:t>
            </a:r>
            <a:r>
              <a:rPr lang="el-GR" sz="2400" dirty="0"/>
              <a:t>στο αντίστοιχο σύστημα αναφοράς. Οι ακόλουθοι τελεστές παράγουν νέα γεωμετρικά αντικείμενα:</a:t>
            </a:r>
          </a:p>
          <a:p>
            <a:r>
              <a:rPr lang="en-GB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Buffer(</a:t>
            </a:r>
            <a:r>
              <a:rPr lang="en-GB" sz="20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g,d</a:t>
            </a:r>
            <a:r>
              <a:rPr lang="en-GB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l-GR" sz="2000" b="1" dirty="0"/>
              <a:t>:</a:t>
            </a:r>
            <a:r>
              <a:rPr lang="el-GR" sz="2000" b="1" dirty="0">
                <a:solidFill>
                  <a:srgbClr val="FF0000"/>
                </a:solidFill>
              </a:rPr>
              <a:t> </a:t>
            </a:r>
            <a:r>
              <a:rPr lang="el-GR" sz="2000" b="1" dirty="0"/>
              <a:t>υπολογίζει τη γεωμετρία ενός </a:t>
            </a:r>
            <a:r>
              <a:rPr lang="el-GR" sz="2000" b="1" dirty="0" err="1">
                <a:solidFill>
                  <a:srgbClr val="FF0000"/>
                </a:solidFill>
              </a:rPr>
              <a:t>απομονωτή</a:t>
            </a:r>
            <a:r>
              <a:rPr lang="el-GR" sz="2000" b="1" dirty="0"/>
              <a:t> (</a:t>
            </a:r>
            <a:r>
              <a:rPr lang="en-GB" sz="2000" b="1" dirty="0">
                <a:solidFill>
                  <a:srgbClr val="FF0000"/>
                </a:solidFill>
              </a:rPr>
              <a:t>buffer</a:t>
            </a:r>
            <a:r>
              <a:rPr lang="el-GR" sz="2000" b="1" dirty="0"/>
              <a:t>) μεγέθους </a:t>
            </a:r>
            <a:r>
              <a:rPr lang="en-GB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l-GR" sz="2000" b="1" dirty="0"/>
              <a:t> γύρω από την </a:t>
            </a:r>
            <a:r>
              <a:rPr lang="en-GB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GB" sz="2000" b="1" dirty="0"/>
              <a:t>.</a:t>
            </a:r>
          </a:p>
          <a:p>
            <a:r>
              <a:rPr lang="en-GB" sz="20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ConvexHull</a:t>
            </a:r>
            <a:r>
              <a:rPr lang="en-GB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(g)</a:t>
            </a:r>
            <a:r>
              <a:rPr lang="el-GR" sz="2000" b="1" dirty="0"/>
              <a:t> :</a:t>
            </a:r>
            <a:r>
              <a:rPr lang="el-GR" sz="2000" b="1" dirty="0">
                <a:solidFill>
                  <a:srgbClr val="FF0000"/>
                </a:solidFill>
              </a:rPr>
              <a:t> </a:t>
            </a:r>
            <a:r>
              <a:rPr lang="el-GR" sz="2000" b="1" dirty="0"/>
              <a:t>υπολογίζει</a:t>
            </a:r>
            <a:r>
              <a:rPr lang="en-GB" sz="2000" b="1" dirty="0"/>
              <a:t> </a:t>
            </a:r>
            <a:r>
              <a:rPr lang="el-GR" sz="2000" b="1" dirty="0"/>
              <a:t>τη γεωμετρία (</a:t>
            </a:r>
            <a:r>
              <a:rPr lang="en-GB" sz="2000" b="1" dirty="0"/>
              <a:t>convex hull</a:t>
            </a:r>
            <a:r>
              <a:rPr lang="en-GB" sz="2000" b="1" baseline="30000" dirty="0">
                <a:solidFill>
                  <a:srgbClr val="00B050"/>
                </a:solidFill>
              </a:rPr>
              <a:t>*</a:t>
            </a:r>
            <a:r>
              <a:rPr lang="en-GB" sz="2000" b="1" dirty="0">
                <a:solidFill>
                  <a:srgbClr val="00B050"/>
                </a:solidFill>
              </a:rPr>
              <a:t> </a:t>
            </a:r>
            <a:r>
              <a:rPr lang="en-GB" sz="2000" b="1" dirty="0"/>
              <a:t>of </a:t>
            </a:r>
            <a:r>
              <a:rPr lang="en-GB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GB" sz="2000" b="1" dirty="0"/>
              <a:t>).</a:t>
            </a:r>
          </a:p>
          <a:p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Intersection</a:t>
            </a:r>
            <a:r>
              <a:rPr lang="en-GB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(g1,g2)</a:t>
            </a:r>
            <a:r>
              <a:rPr lang="el-GR" sz="2000" b="1" dirty="0"/>
              <a:t> :</a:t>
            </a:r>
            <a:r>
              <a:rPr lang="el-GR" sz="2000" b="1" dirty="0">
                <a:solidFill>
                  <a:srgbClr val="FF0000"/>
                </a:solidFill>
              </a:rPr>
              <a:t> </a:t>
            </a:r>
            <a:r>
              <a:rPr lang="el-GR" sz="2000" b="1" dirty="0"/>
              <a:t>υπολογίζει</a:t>
            </a:r>
            <a:r>
              <a:rPr lang="en-US" sz="2000" b="1" dirty="0"/>
              <a:t> </a:t>
            </a:r>
            <a:r>
              <a:rPr lang="el-GR" sz="2000" b="1" dirty="0"/>
              <a:t>τη γεωμετρία που σχηματίζει η τομή των </a:t>
            </a:r>
            <a:r>
              <a:rPr lang="en-GB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g1</a:t>
            </a:r>
            <a:r>
              <a:rPr lang="en-GB" sz="2000" dirty="0">
                <a:cs typeface="Courier New" panose="02070309020205020404" pitchFamily="49" charset="0"/>
              </a:rPr>
              <a:t> </a:t>
            </a:r>
            <a:r>
              <a:rPr lang="el-GR" sz="2000" dirty="0">
                <a:cs typeface="Courier New" panose="02070309020205020404" pitchFamily="49" charset="0"/>
              </a:rPr>
              <a:t>ή </a:t>
            </a:r>
            <a:r>
              <a:rPr lang="en-GB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g2</a:t>
            </a:r>
            <a:r>
              <a:rPr lang="el-GR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r>
              <a:rPr lang="en-GB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Union(g1,g2)</a:t>
            </a:r>
            <a:r>
              <a:rPr lang="el-GR" sz="2000" b="1" dirty="0"/>
              <a:t> :</a:t>
            </a:r>
            <a:r>
              <a:rPr lang="el-GR" sz="2000" b="1" dirty="0">
                <a:solidFill>
                  <a:srgbClr val="FF0000"/>
                </a:solidFill>
              </a:rPr>
              <a:t> </a:t>
            </a:r>
            <a:r>
              <a:rPr lang="el-GR" sz="2000" b="1" dirty="0"/>
              <a:t>υπολογίζει τη γεωμετρία που σχηματίζει η ένωση των </a:t>
            </a:r>
            <a:r>
              <a:rPr lang="en-GB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g1</a:t>
            </a:r>
            <a:r>
              <a:rPr lang="en-GB" sz="2000" dirty="0">
                <a:cs typeface="Courier New" panose="02070309020205020404" pitchFamily="49" charset="0"/>
              </a:rPr>
              <a:t> </a:t>
            </a:r>
            <a:r>
              <a:rPr lang="el-GR" sz="2000" dirty="0">
                <a:cs typeface="Courier New" panose="02070309020205020404" pitchFamily="49" charset="0"/>
              </a:rPr>
              <a:t>ή </a:t>
            </a:r>
            <a:r>
              <a:rPr lang="en-GB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g2</a:t>
            </a:r>
            <a:r>
              <a:rPr lang="el-GR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r>
              <a:rPr lang="en-GB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Difference(g1,g2)</a:t>
            </a:r>
            <a:r>
              <a:rPr lang="el-GR" sz="2000" b="1" dirty="0"/>
              <a:t> :</a:t>
            </a:r>
            <a:r>
              <a:rPr lang="el-GR" sz="2000" b="1" dirty="0">
                <a:solidFill>
                  <a:srgbClr val="FF0000"/>
                </a:solidFill>
              </a:rPr>
              <a:t> </a:t>
            </a:r>
            <a:r>
              <a:rPr lang="el-GR" sz="2000" b="1" dirty="0"/>
              <a:t>υπολογίζει τη γεωμετρία που σχηματίζει η </a:t>
            </a:r>
            <a:r>
              <a:rPr lang="en-GB" sz="2000" b="1" dirty="0"/>
              <a:t>(</a:t>
            </a:r>
            <a:r>
              <a:rPr lang="el-GR" sz="2000" b="1" dirty="0"/>
              <a:t>κλειστή) διαφορά συνόλων των </a:t>
            </a:r>
            <a:r>
              <a:rPr lang="en-GB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g1</a:t>
            </a:r>
            <a:r>
              <a:rPr lang="en-GB" sz="2000" dirty="0">
                <a:cs typeface="Courier New" panose="02070309020205020404" pitchFamily="49" charset="0"/>
              </a:rPr>
              <a:t> </a:t>
            </a:r>
            <a:r>
              <a:rPr lang="el-GR" sz="2000" dirty="0">
                <a:cs typeface="Courier New" panose="02070309020205020404" pitchFamily="49" charset="0"/>
              </a:rPr>
              <a:t>ή </a:t>
            </a:r>
            <a:r>
              <a:rPr lang="en-GB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g2</a:t>
            </a:r>
            <a:r>
              <a:rPr lang="el-GR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l-GR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g1</a:t>
            </a:r>
            <a:r>
              <a:rPr lang="el-GR" sz="2000" dirty="0">
                <a:cs typeface="Courier New" panose="02070309020205020404" pitchFamily="49" charset="0"/>
              </a:rPr>
              <a:t>-</a:t>
            </a:r>
            <a:r>
              <a:rPr lang="en-GB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g2</a:t>
            </a:r>
            <a:r>
              <a:rPr lang="el-GR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).</a:t>
            </a:r>
          </a:p>
          <a:p>
            <a:r>
              <a:rPr lang="en-GB" sz="20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SymDifference</a:t>
            </a:r>
            <a:r>
              <a:rPr lang="en-GB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(g1,g2)</a:t>
            </a:r>
            <a:r>
              <a:rPr lang="el-GR" sz="2000" b="1" dirty="0"/>
              <a:t> :</a:t>
            </a:r>
            <a:r>
              <a:rPr lang="el-GR" sz="2000" b="1" dirty="0">
                <a:solidFill>
                  <a:srgbClr val="FF0000"/>
                </a:solidFill>
              </a:rPr>
              <a:t> </a:t>
            </a:r>
            <a:r>
              <a:rPr lang="el-GR" sz="2000" b="1" dirty="0"/>
              <a:t>υπολογίζει τη γεωμετρία που σχηματίζει η </a:t>
            </a:r>
            <a:r>
              <a:rPr lang="en-GB" sz="2000" b="1" dirty="0"/>
              <a:t>(</a:t>
            </a:r>
            <a:r>
              <a:rPr lang="el-GR" sz="2000" b="1" dirty="0"/>
              <a:t>κλειστή) συμμετρική διαφορά συνόλων των </a:t>
            </a:r>
            <a:r>
              <a:rPr lang="en-GB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g1</a:t>
            </a:r>
            <a:r>
              <a:rPr lang="en-GB" sz="2000" dirty="0">
                <a:cs typeface="Courier New" panose="02070309020205020404" pitchFamily="49" charset="0"/>
              </a:rPr>
              <a:t> </a:t>
            </a:r>
            <a:r>
              <a:rPr lang="el-GR" sz="2000" dirty="0">
                <a:cs typeface="Courier New" panose="02070309020205020404" pitchFamily="49" charset="0"/>
              </a:rPr>
              <a:t>ή </a:t>
            </a:r>
            <a:r>
              <a:rPr lang="en-GB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g2</a:t>
            </a:r>
            <a:r>
              <a:rPr lang="el-GR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l-GR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g1</a:t>
            </a:r>
            <a:r>
              <a:rPr lang="el-GR" sz="2000" dirty="0">
                <a:cs typeface="Courier New" panose="02070309020205020404" pitchFamily="49" charset="0"/>
              </a:rPr>
              <a:t>-</a:t>
            </a:r>
            <a:r>
              <a:rPr lang="en-GB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g2</a:t>
            </a:r>
            <a:r>
              <a:rPr lang="el-GR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).</a:t>
            </a:r>
            <a:endParaRPr lang="el-GR" sz="2000" b="1" dirty="0"/>
          </a:p>
          <a:p>
            <a:pPr marL="0" indent="0">
              <a:buNone/>
            </a:pPr>
            <a:r>
              <a:rPr lang="en-GB" sz="1800" dirty="0">
                <a:solidFill>
                  <a:srgbClr val="00B050"/>
                </a:solidFill>
              </a:rPr>
              <a:t>* </a:t>
            </a:r>
            <a:r>
              <a:rPr lang="el-GR" sz="1800" dirty="0">
                <a:solidFill>
                  <a:srgbClr val="00B050"/>
                </a:solidFill>
              </a:rPr>
              <a:t>Το μικρότερο κυρτό σύνολο που περικλείει την</a:t>
            </a:r>
            <a:r>
              <a:rPr lang="el-GR" sz="1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endParaRPr lang="el-GR" sz="1800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l-GR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l-GR" sz="2400" b="1" dirty="0">
              <a:solidFill>
                <a:srgbClr val="FF0000"/>
              </a:solidFill>
            </a:endParaRPr>
          </a:p>
        </p:txBody>
      </p:sp>
      <p:cxnSp>
        <p:nvCxnSpPr>
          <p:cNvPr id="5" name="Ευθεία γραμμή σύνδεσης 4"/>
          <p:cNvCxnSpPr/>
          <p:nvPr/>
        </p:nvCxnSpPr>
        <p:spPr>
          <a:xfrm>
            <a:off x="609600" y="6324600"/>
            <a:ext cx="80772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20472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Χωρικοί τελεστές</a:t>
            </a:r>
            <a:r>
              <a:rPr lang="en-US" dirty="0"/>
              <a:t> (</a:t>
            </a:r>
            <a:r>
              <a:rPr lang="en-US" dirty="0">
                <a:solidFill>
                  <a:srgbClr val="FF0000"/>
                </a:solidFill>
              </a:rPr>
              <a:t>Spatial Operators</a:t>
            </a:r>
            <a:r>
              <a:rPr lang="en-US" dirty="0"/>
              <a:t>)</a:t>
            </a:r>
            <a:r>
              <a:rPr lang="el-GR" sz="2800" b="0" dirty="0"/>
              <a:t>(</a:t>
            </a:r>
            <a:r>
              <a:rPr lang="en-US" sz="2800" b="0" dirty="0" err="1"/>
              <a:t>cont</a:t>
            </a:r>
            <a:r>
              <a:rPr lang="el-GR" sz="2800" b="0" dirty="0"/>
              <a:t>)</a:t>
            </a:r>
            <a:endParaRPr lang="el-GR" dirty="0"/>
          </a:p>
        </p:txBody>
      </p:sp>
      <p:sp>
        <p:nvSpPr>
          <p:cNvPr id="4" name="Θέση περιεχομένου 2"/>
          <p:cNvSpPr>
            <a:spLocks noGrp="1"/>
          </p:cNvSpPr>
          <p:nvPr>
            <p:ph idx="1"/>
          </p:nvPr>
        </p:nvSpPr>
        <p:spPr>
          <a:xfrm>
            <a:off x="533400" y="2133600"/>
            <a:ext cx="3529382" cy="2511942"/>
          </a:xfrm>
        </p:spPr>
        <p:txBody>
          <a:bodyPr>
            <a:normAutofit/>
          </a:bodyPr>
          <a:lstStyle/>
          <a:p>
            <a:r>
              <a:rPr lang="en-US" sz="2000" b="1" u="sng" dirty="0"/>
              <a:t>Symmetric difference</a:t>
            </a:r>
            <a:endParaRPr lang="el-GR" sz="2000" b="1" u="sng" dirty="0"/>
          </a:p>
          <a:p>
            <a:pPr marL="0" indent="0">
              <a:buNone/>
            </a:pPr>
            <a:r>
              <a:rPr lang="en-US" sz="2000" dirty="0"/>
              <a:t>Gives the parts of the geometries that do not belong to their intersection</a:t>
            </a:r>
            <a:r>
              <a:rPr lang="el-GR" sz="2000" dirty="0"/>
              <a:t>. </a:t>
            </a:r>
            <a:r>
              <a:rPr lang="en-US" sz="2000" dirty="0"/>
              <a:t>Geometries must share the same dimension</a:t>
            </a:r>
            <a:endParaRPr lang="el-GR" sz="2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182" y="1564758"/>
            <a:ext cx="4376368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701797" y="6170980"/>
            <a:ext cx="58897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3"/>
              </a:rPr>
              <a:t>http://edndoc.esri.com/arcsde/9.0/general_topics/understand_spatial_relations.htm</a:t>
            </a:r>
            <a:r>
              <a:rPr lang="en-US" sz="1200" dirty="0"/>
              <a:t> 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423821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58994" y="401051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el-GR" dirty="0"/>
              <a:t>Γεωμετρικοί τύποι σε</a:t>
            </a:r>
            <a:r>
              <a:rPr lang="en-GB" dirty="0"/>
              <a:t> </a:t>
            </a:r>
            <a:r>
              <a:rPr lang="el-GR" dirty="0"/>
              <a:t>μορφή  </a:t>
            </a:r>
            <a:r>
              <a:rPr lang="en-GB" dirty="0"/>
              <a:t>SQL Text</a:t>
            </a:r>
            <a:br>
              <a:rPr lang="el-GR" dirty="0"/>
            </a:br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</a:rPr>
              <a:t>Geometric types in the form of SQL Text</a:t>
            </a:r>
            <a:r>
              <a:rPr lang="en-US" dirty="0"/>
              <a:t>)</a:t>
            </a:r>
            <a:endParaRPr lang="el-G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590800"/>
            <a:ext cx="7823588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1422267"/>
            <a:ext cx="777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For the construction of geometric objects, e.g.</a:t>
            </a:r>
            <a:r>
              <a:rPr lang="el-GR" sz="2000" dirty="0"/>
              <a:t> </a:t>
            </a:r>
            <a:r>
              <a:rPr lang="en-US" sz="2000" dirty="0"/>
              <a:t>with</a:t>
            </a:r>
            <a:r>
              <a:rPr lang="el-GR" sz="2000" dirty="0"/>
              <a:t> </a:t>
            </a:r>
            <a:r>
              <a:rPr lang="en-GB" sz="2000" dirty="0"/>
              <a:t>SQL queries,</a:t>
            </a:r>
            <a:r>
              <a:rPr lang="el-GR" sz="2000" dirty="0"/>
              <a:t> </a:t>
            </a:r>
            <a:r>
              <a:rPr lang="en-US" sz="2000" dirty="0"/>
              <a:t>and for the exchange of data</a:t>
            </a:r>
            <a:r>
              <a:rPr lang="el-GR" sz="2000" dirty="0"/>
              <a:t>, </a:t>
            </a:r>
            <a:r>
              <a:rPr lang="en-GB" sz="2000" dirty="0"/>
              <a:t>OGC</a:t>
            </a:r>
            <a:r>
              <a:rPr lang="el-GR" sz="2000" dirty="0"/>
              <a:t> </a:t>
            </a:r>
            <a:r>
              <a:rPr lang="en-US" sz="2000" dirty="0"/>
              <a:t>has specified a text format</a:t>
            </a:r>
            <a:r>
              <a:rPr lang="el-GR" sz="2000" dirty="0"/>
              <a:t>, </a:t>
            </a:r>
            <a:r>
              <a:rPr lang="en-US" sz="2000" dirty="0"/>
              <a:t>the</a:t>
            </a:r>
            <a:r>
              <a:rPr lang="el-GR" sz="2000" dirty="0"/>
              <a:t> </a:t>
            </a:r>
            <a:r>
              <a:rPr lang="en-GB" sz="2000" b="1" dirty="0">
                <a:solidFill>
                  <a:srgbClr val="FF0000"/>
                </a:solidFill>
              </a:rPr>
              <a:t>Well Known Text </a:t>
            </a:r>
            <a:r>
              <a:rPr lang="en-GB" sz="2000" dirty="0"/>
              <a:t>(</a:t>
            </a:r>
            <a:r>
              <a:rPr lang="en-GB" sz="2000" b="1" dirty="0">
                <a:solidFill>
                  <a:srgbClr val="FF0000"/>
                </a:solidFill>
              </a:rPr>
              <a:t>WKT</a:t>
            </a:r>
            <a:r>
              <a:rPr lang="en-GB" sz="2000" dirty="0"/>
              <a:t>)</a:t>
            </a:r>
            <a:r>
              <a:rPr lang="el-GR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537767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10813" y="388815"/>
            <a:ext cx="8229600" cy="939784"/>
          </a:xfrm>
        </p:spPr>
        <p:txBody>
          <a:bodyPr>
            <a:noAutofit/>
          </a:bodyPr>
          <a:lstStyle/>
          <a:p>
            <a:r>
              <a:rPr lang="el-GR" sz="2800" dirty="0"/>
              <a:t>Γεωμετρικοί τύποι σε</a:t>
            </a:r>
            <a:r>
              <a:rPr lang="en-GB" sz="2800" dirty="0"/>
              <a:t> </a:t>
            </a:r>
            <a:r>
              <a:rPr lang="el-GR" sz="2800" dirty="0"/>
              <a:t>μορφή  </a:t>
            </a:r>
            <a:r>
              <a:rPr lang="en-GB" sz="2800" dirty="0"/>
              <a:t>SQL Text</a:t>
            </a:r>
            <a:br>
              <a:rPr lang="el-GR" sz="2800" dirty="0"/>
            </a:br>
            <a:r>
              <a:rPr lang="en-US" sz="2800" dirty="0"/>
              <a:t>(</a:t>
            </a:r>
            <a:r>
              <a:rPr lang="en-US" sz="2800" dirty="0">
                <a:solidFill>
                  <a:srgbClr val="FF0000"/>
                </a:solidFill>
              </a:rPr>
              <a:t>Geometric types in the form of SQL Text</a:t>
            </a:r>
            <a:r>
              <a:rPr lang="en-US" sz="2800" dirty="0"/>
              <a:t>)</a:t>
            </a:r>
            <a:r>
              <a:rPr lang="en-GB" sz="2800" b="0" dirty="0"/>
              <a:t> </a:t>
            </a:r>
            <a:r>
              <a:rPr lang="en-GB" sz="2000" b="0" dirty="0"/>
              <a:t>(</a:t>
            </a:r>
            <a:r>
              <a:rPr lang="en-US" sz="2000" b="0" dirty="0" err="1"/>
              <a:t>cont</a:t>
            </a:r>
            <a:r>
              <a:rPr lang="el-GR" sz="2000" b="0" dirty="0"/>
              <a:t>)</a:t>
            </a:r>
            <a:endParaRPr lang="el-GR" sz="2800" dirty="0"/>
          </a:p>
        </p:txBody>
      </p:sp>
      <p:graphicFrame>
        <p:nvGraphicFramePr>
          <p:cNvPr id="3" name="Πίνακας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737850"/>
              </p:ext>
            </p:extLst>
          </p:nvPr>
        </p:nvGraphicFramePr>
        <p:xfrm>
          <a:off x="5162107" y="2882340"/>
          <a:ext cx="3352800" cy="805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1025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1A0BDF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CREATE</a:t>
                      </a:r>
                      <a:r>
                        <a:rPr lang="en-US" sz="1200" b="1" baseline="0" dirty="0">
                          <a:solidFill>
                            <a:srgbClr val="1A0BDF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TABLE </a:t>
                      </a:r>
                      <a:r>
                        <a:rPr lang="en-US" sz="12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lakes (</a:t>
                      </a:r>
                      <a:endParaRPr lang="el-GR" sz="12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1448">
                <a:tc>
                  <a:txBody>
                    <a:bodyPr/>
                    <a:lstStyle/>
                    <a:p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 </a:t>
                      </a:r>
                      <a:r>
                        <a:rPr lang="en-US" sz="1200" b="1" kern="120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IDlake</a:t>
                      </a:r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200" b="1" kern="1200" dirty="0">
                          <a:solidFill>
                            <a:srgbClr val="1A0BDF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VARCHAR</a:t>
                      </a:r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(20) </a:t>
                      </a:r>
                      <a:r>
                        <a:rPr lang="en-US" sz="1200" b="1" kern="1200" baseline="0" dirty="0">
                          <a:solidFill>
                            <a:srgbClr val="1A0BDF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PRIMARY KEY</a:t>
                      </a:r>
                      <a:r>
                        <a:rPr lang="en-US" sz="1200" b="1" kern="1200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, 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 name </a:t>
                      </a:r>
                      <a:r>
                        <a:rPr lang="en-US" sz="1200" b="1" kern="1200" dirty="0">
                          <a:solidFill>
                            <a:srgbClr val="1A0BDF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VARCHAR</a:t>
                      </a:r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(50));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Πίνακας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5119942"/>
              </p:ext>
            </p:extLst>
          </p:nvPr>
        </p:nvGraphicFramePr>
        <p:xfrm>
          <a:off x="5238307" y="4321474"/>
          <a:ext cx="3276598" cy="567603"/>
        </p:xfrm>
        <a:graphic>
          <a:graphicData uri="http://schemas.openxmlformats.org/drawingml/2006/table">
            <a:tbl>
              <a:tblPr firstRow="1" firstCol="1" bandRow="1"/>
              <a:tblGrid>
                <a:gridCol w="9973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05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87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57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Calibri"/>
                          <a:ea typeface="Times New Roman"/>
                        </a:rPr>
                        <a:t>IDlake</a:t>
                      </a:r>
                      <a:endParaRPr lang="el-G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</a:rPr>
                        <a:t>name</a:t>
                      </a:r>
                      <a:endParaRPr lang="el-G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Calibri"/>
                          <a:ea typeface="Times New Roman"/>
                        </a:rPr>
                        <a:t>lake_geom</a:t>
                      </a:r>
                      <a:endParaRPr lang="el-G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7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l-G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l-G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l-G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6" name="Ομάδα 5"/>
          <p:cNvGrpSpPr/>
          <p:nvPr/>
        </p:nvGrpSpPr>
        <p:grpSpPr>
          <a:xfrm>
            <a:off x="627135" y="2133600"/>
            <a:ext cx="4414837" cy="3200400"/>
            <a:chOff x="533400" y="2057400"/>
            <a:chExt cx="4768169" cy="3352800"/>
          </a:xfrm>
        </p:grpSpPr>
        <p:pic>
          <p:nvPicPr>
            <p:cNvPr id="7" name="Εικόνα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" y="2057400"/>
              <a:ext cx="4768169" cy="3352800"/>
            </a:xfrm>
            <a:prstGeom prst="rect">
              <a:avLst/>
            </a:prstGeom>
          </p:spPr>
        </p:pic>
        <p:sp>
          <p:nvSpPr>
            <p:cNvPr id="8" name="Ελεύθερη σχεδίαση 7"/>
            <p:cNvSpPr/>
            <p:nvPr/>
          </p:nvSpPr>
          <p:spPr>
            <a:xfrm>
              <a:off x="2517148" y="3001451"/>
              <a:ext cx="637633" cy="844865"/>
            </a:xfrm>
            <a:custGeom>
              <a:avLst/>
              <a:gdLst>
                <a:gd name="connsiteX0" fmla="*/ 181484 w 837618"/>
                <a:gd name="connsiteY0" fmla="*/ 48862 h 1109845"/>
                <a:gd name="connsiteX1" fmla="*/ 443239 w 837618"/>
                <a:gd name="connsiteY1" fmla="*/ 0 h 1109845"/>
                <a:gd name="connsiteX2" fmla="*/ 516531 w 837618"/>
                <a:gd name="connsiteY2" fmla="*/ 31411 h 1109845"/>
                <a:gd name="connsiteX3" fmla="*/ 540961 w 837618"/>
                <a:gd name="connsiteY3" fmla="*/ 69802 h 1109845"/>
                <a:gd name="connsiteX4" fmla="*/ 670094 w 837618"/>
                <a:gd name="connsiteY4" fmla="*/ 83762 h 1109845"/>
                <a:gd name="connsiteX5" fmla="*/ 743386 w 837618"/>
                <a:gd name="connsiteY5" fmla="*/ 191955 h 1109845"/>
                <a:gd name="connsiteX6" fmla="*/ 767816 w 837618"/>
                <a:gd name="connsiteY6" fmla="*/ 314107 h 1109845"/>
                <a:gd name="connsiteX7" fmla="*/ 795737 w 837618"/>
                <a:gd name="connsiteY7" fmla="*/ 366458 h 1109845"/>
                <a:gd name="connsiteX8" fmla="*/ 827148 w 837618"/>
                <a:gd name="connsiteY8" fmla="*/ 439750 h 1109845"/>
                <a:gd name="connsiteX9" fmla="*/ 837618 w 837618"/>
                <a:gd name="connsiteY9" fmla="*/ 502571 h 1109845"/>
                <a:gd name="connsiteX10" fmla="*/ 809697 w 837618"/>
                <a:gd name="connsiteY10" fmla="*/ 603784 h 1109845"/>
                <a:gd name="connsiteX11" fmla="*/ 767816 w 837618"/>
                <a:gd name="connsiteY11" fmla="*/ 708486 h 1109845"/>
                <a:gd name="connsiteX12" fmla="*/ 729426 w 837618"/>
                <a:gd name="connsiteY12" fmla="*/ 799228 h 1109845"/>
                <a:gd name="connsiteX13" fmla="*/ 624723 w 837618"/>
                <a:gd name="connsiteY13" fmla="*/ 942321 h 1109845"/>
                <a:gd name="connsiteX14" fmla="*/ 589823 w 837618"/>
                <a:gd name="connsiteY14" fmla="*/ 980712 h 1109845"/>
                <a:gd name="connsiteX15" fmla="*/ 443239 w 837618"/>
                <a:gd name="connsiteY15" fmla="*/ 1109845 h 1109845"/>
                <a:gd name="connsiteX16" fmla="*/ 321087 w 837618"/>
                <a:gd name="connsiteY16" fmla="*/ 1095884 h 1109845"/>
                <a:gd name="connsiteX17" fmla="*/ 261755 w 837618"/>
                <a:gd name="connsiteY17" fmla="*/ 1043533 h 1109845"/>
                <a:gd name="connsiteX18" fmla="*/ 205914 w 837618"/>
                <a:gd name="connsiteY18" fmla="*/ 938831 h 1109845"/>
                <a:gd name="connsiteX19" fmla="*/ 115172 w 837618"/>
                <a:gd name="connsiteY19" fmla="*/ 841109 h 1109845"/>
                <a:gd name="connsiteX20" fmla="*/ 62821 w 837618"/>
                <a:gd name="connsiteY20" fmla="*/ 708486 h 1109845"/>
                <a:gd name="connsiteX21" fmla="*/ 48861 w 837618"/>
                <a:gd name="connsiteY21" fmla="*/ 547942 h 1109845"/>
                <a:gd name="connsiteX22" fmla="*/ 0 w 837618"/>
                <a:gd name="connsiteY22" fmla="*/ 373439 h 1109845"/>
                <a:gd name="connsiteX23" fmla="*/ 34900 w 837618"/>
                <a:gd name="connsiteY23" fmla="*/ 258266 h 1109845"/>
                <a:gd name="connsiteX24" fmla="*/ 153563 w 837618"/>
                <a:gd name="connsiteY24" fmla="*/ 164034 h 1109845"/>
                <a:gd name="connsiteX25" fmla="*/ 181484 w 837618"/>
                <a:gd name="connsiteY25" fmla="*/ 48862 h 1109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37618" h="1109845">
                  <a:moveTo>
                    <a:pt x="181484" y="48862"/>
                  </a:moveTo>
                  <a:lnTo>
                    <a:pt x="443239" y="0"/>
                  </a:lnTo>
                  <a:lnTo>
                    <a:pt x="516531" y="31411"/>
                  </a:lnTo>
                  <a:lnTo>
                    <a:pt x="540961" y="69802"/>
                  </a:lnTo>
                  <a:lnTo>
                    <a:pt x="670094" y="83762"/>
                  </a:lnTo>
                  <a:lnTo>
                    <a:pt x="743386" y="191955"/>
                  </a:lnTo>
                  <a:lnTo>
                    <a:pt x="767816" y="314107"/>
                  </a:lnTo>
                  <a:lnTo>
                    <a:pt x="795737" y="366458"/>
                  </a:lnTo>
                  <a:lnTo>
                    <a:pt x="827148" y="439750"/>
                  </a:lnTo>
                  <a:lnTo>
                    <a:pt x="837618" y="502571"/>
                  </a:lnTo>
                  <a:lnTo>
                    <a:pt x="809697" y="603784"/>
                  </a:lnTo>
                  <a:lnTo>
                    <a:pt x="767816" y="708486"/>
                  </a:lnTo>
                  <a:lnTo>
                    <a:pt x="729426" y="799228"/>
                  </a:lnTo>
                  <a:lnTo>
                    <a:pt x="624723" y="942321"/>
                  </a:lnTo>
                  <a:lnTo>
                    <a:pt x="589823" y="980712"/>
                  </a:lnTo>
                  <a:lnTo>
                    <a:pt x="443239" y="1109845"/>
                  </a:lnTo>
                  <a:lnTo>
                    <a:pt x="321087" y="1095884"/>
                  </a:lnTo>
                  <a:lnTo>
                    <a:pt x="261755" y="1043533"/>
                  </a:lnTo>
                  <a:lnTo>
                    <a:pt x="205914" y="938831"/>
                  </a:lnTo>
                  <a:lnTo>
                    <a:pt x="115172" y="841109"/>
                  </a:lnTo>
                  <a:lnTo>
                    <a:pt x="62821" y="708486"/>
                  </a:lnTo>
                  <a:lnTo>
                    <a:pt x="48861" y="547942"/>
                  </a:lnTo>
                  <a:lnTo>
                    <a:pt x="0" y="373439"/>
                  </a:lnTo>
                  <a:lnTo>
                    <a:pt x="34900" y="258266"/>
                  </a:lnTo>
                  <a:lnTo>
                    <a:pt x="153563" y="164034"/>
                  </a:lnTo>
                  <a:lnTo>
                    <a:pt x="181484" y="48862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  <a:alpha val="41000"/>
              </a:schemeClr>
            </a:solidFill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9" name="Ελεύθερη σχεδίαση 8"/>
            <p:cNvSpPr/>
            <p:nvPr/>
          </p:nvSpPr>
          <p:spPr>
            <a:xfrm>
              <a:off x="538163" y="2057400"/>
              <a:ext cx="2714625" cy="2424113"/>
            </a:xfrm>
            <a:custGeom>
              <a:avLst/>
              <a:gdLst>
                <a:gd name="connsiteX0" fmla="*/ 2714625 w 2714625"/>
                <a:gd name="connsiteY0" fmla="*/ 0 h 2424113"/>
                <a:gd name="connsiteX1" fmla="*/ 2676525 w 2714625"/>
                <a:gd name="connsiteY1" fmla="*/ 71438 h 2424113"/>
                <a:gd name="connsiteX2" fmla="*/ 2657475 w 2714625"/>
                <a:gd name="connsiteY2" fmla="*/ 61913 h 2424113"/>
                <a:gd name="connsiteX3" fmla="*/ 2643187 w 2714625"/>
                <a:gd name="connsiteY3" fmla="*/ 85725 h 2424113"/>
                <a:gd name="connsiteX4" fmla="*/ 2562225 w 2714625"/>
                <a:gd name="connsiteY4" fmla="*/ 80963 h 2424113"/>
                <a:gd name="connsiteX5" fmla="*/ 2490787 w 2714625"/>
                <a:gd name="connsiteY5" fmla="*/ 95250 h 2424113"/>
                <a:gd name="connsiteX6" fmla="*/ 2433637 w 2714625"/>
                <a:gd name="connsiteY6" fmla="*/ 161925 h 2424113"/>
                <a:gd name="connsiteX7" fmla="*/ 2428875 w 2714625"/>
                <a:gd name="connsiteY7" fmla="*/ 219075 h 2424113"/>
                <a:gd name="connsiteX8" fmla="*/ 2386012 w 2714625"/>
                <a:gd name="connsiteY8" fmla="*/ 304800 h 2424113"/>
                <a:gd name="connsiteX9" fmla="*/ 2400300 w 2714625"/>
                <a:gd name="connsiteY9" fmla="*/ 404813 h 2424113"/>
                <a:gd name="connsiteX10" fmla="*/ 2471737 w 2714625"/>
                <a:gd name="connsiteY10" fmla="*/ 423863 h 2424113"/>
                <a:gd name="connsiteX11" fmla="*/ 2476500 w 2714625"/>
                <a:gd name="connsiteY11" fmla="*/ 461963 h 2424113"/>
                <a:gd name="connsiteX12" fmla="*/ 2457450 w 2714625"/>
                <a:gd name="connsiteY12" fmla="*/ 495300 h 2424113"/>
                <a:gd name="connsiteX13" fmla="*/ 2452687 w 2714625"/>
                <a:gd name="connsiteY13" fmla="*/ 542925 h 2424113"/>
                <a:gd name="connsiteX14" fmla="*/ 2438400 w 2714625"/>
                <a:gd name="connsiteY14" fmla="*/ 576263 h 2424113"/>
                <a:gd name="connsiteX15" fmla="*/ 2414587 w 2714625"/>
                <a:gd name="connsiteY15" fmla="*/ 623888 h 2424113"/>
                <a:gd name="connsiteX16" fmla="*/ 2390775 w 2714625"/>
                <a:gd name="connsiteY16" fmla="*/ 642938 h 2424113"/>
                <a:gd name="connsiteX17" fmla="*/ 2424112 w 2714625"/>
                <a:gd name="connsiteY17" fmla="*/ 752475 h 2424113"/>
                <a:gd name="connsiteX18" fmla="*/ 2400300 w 2714625"/>
                <a:gd name="connsiteY18" fmla="*/ 866775 h 2424113"/>
                <a:gd name="connsiteX19" fmla="*/ 2395537 w 2714625"/>
                <a:gd name="connsiteY19" fmla="*/ 995363 h 2424113"/>
                <a:gd name="connsiteX20" fmla="*/ 2328862 w 2714625"/>
                <a:gd name="connsiteY20" fmla="*/ 1766888 h 2424113"/>
                <a:gd name="connsiteX21" fmla="*/ 2319337 w 2714625"/>
                <a:gd name="connsiteY21" fmla="*/ 1833563 h 2424113"/>
                <a:gd name="connsiteX22" fmla="*/ 2305050 w 2714625"/>
                <a:gd name="connsiteY22" fmla="*/ 1881188 h 2424113"/>
                <a:gd name="connsiteX23" fmla="*/ 2281237 w 2714625"/>
                <a:gd name="connsiteY23" fmla="*/ 1933575 h 2424113"/>
                <a:gd name="connsiteX24" fmla="*/ 2238375 w 2714625"/>
                <a:gd name="connsiteY24" fmla="*/ 2019300 h 2424113"/>
                <a:gd name="connsiteX25" fmla="*/ 2200275 w 2714625"/>
                <a:gd name="connsiteY25" fmla="*/ 2090738 h 2424113"/>
                <a:gd name="connsiteX26" fmla="*/ 2166937 w 2714625"/>
                <a:gd name="connsiteY26" fmla="*/ 2119313 h 2424113"/>
                <a:gd name="connsiteX27" fmla="*/ 2085975 w 2714625"/>
                <a:gd name="connsiteY27" fmla="*/ 2119313 h 2424113"/>
                <a:gd name="connsiteX28" fmla="*/ 2052637 w 2714625"/>
                <a:gd name="connsiteY28" fmla="*/ 2133600 h 2424113"/>
                <a:gd name="connsiteX29" fmla="*/ 2024062 w 2714625"/>
                <a:gd name="connsiteY29" fmla="*/ 2176463 h 2424113"/>
                <a:gd name="connsiteX30" fmla="*/ 1943100 w 2714625"/>
                <a:gd name="connsiteY30" fmla="*/ 2100263 h 2424113"/>
                <a:gd name="connsiteX31" fmla="*/ 1924050 w 2714625"/>
                <a:gd name="connsiteY31" fmla="*/ 2033588 h 2424113"/>
                <a:gd name="connsiteX32" fmla="*/ 1857375 w 2714625"/>
                <a:gd name="connsiteY32" fmla="*/ 1957388 h 2424113"/>
                <a:gd name="connsiteX33" fmla="*/ 1809750 w 2714625"/>
                <a:gd name="connsiteY33" fmla="*/ 1924050 h 2424113"/>
                <a:gd name="connsiteX34" fmla="*/ 1747837 w 2714625"/>
                <a:gd name="connsiteY34" fmla="*/ 1843088 h 2424113"/>
                <a:gd name="connsiteX35" fmla="*/ 1724025 w 2714625"/>
                <a:gd name="connsiteY35" fmla="*/ 1771650 h 2424113"/>
                <a:gd name="connsiteX36" fmla="*/ 1652587 w 2714625"/>
                <a:gd name="connsiteY36" fmla="*/ 1724025 h 2424113"/>
                <a:gd name="connsiteX37" fmla="*/ 1638300 w 2714625"/>
                <a:gd name="connsiteY37" fmla="*/ 1647825 h 2424113"/>
                <a:gd name="connsiteX38" fmla="*/ 1547812 w 2714625"/>
                <a:gd name="connsiteY38" fmla="*/ 1681163 h 2424113"/>
                <a:gd name="connsiteX39" fmla="*/ 1528762 w 2714625"/>
                <a:gd name="connsiteY39" fmla="*/ 1724025 h 2424113"/>
                <a:gd name="connsiteX40" fmla="*/ 1490662 w 2714625"/>
                <a:gd name="connsiteY40" fmla="*/ 1719263 h 2424113"/>
                <a:gd name="connsiteX41" fmla="*/ 1466850 w 2714625"/>
                <a:gd name="connsiteY41" fmla="*/ 1747838 h 2424113"/>
                <a:gd name="connsiteX42" fmla="*/ 1466850 w 2714625"/>
                <a:gd name="connsiteY42" fmla="*/ 1785938 h 2424113"/>
                <a:gd name="connsiteX43" fmla="*/ 1409700 w 2714625"/>
                <a:gd name="connsiteY43" fmla="*/ 1824038 h 2424113"/>
                <a:gd name="connsiteX44" fmla="*/ 1447800 w 2714625"/>
                <a:gd name="connsiteY44" fmla="*/ 1928813 h 2424113"/>
                <a:gd name="connsiteX45" fmla="*/ 1414462 w 2714625"/>
                <a:gd name="connsiteY45" fmla="*/ 1985963 h 2424113"/>
                <a:gd name="connsiteX46" fmla="*/ 1271587 w 2714625"/>
                <a:gd name="connsiteY46" fmla="*/ 2166938 h 2424113"/>
                <a:gd name="connsiteX47" fmla="*/ 1228725 w 2714625"/>
                <a:gd name="connsiteY47" fmla="*/ 2233613 h 2424113"/>
                <a:gd name="connsiteX48" fmla="*/ 1190625 w 2714625"/>
                <a:gd name="connsiteY48" fmla="*/ 2295525 h 2424113"/>
                <a:gd name="connsiteX49" fmla="*/ 1014412 w 2714625"/>
                <a:gd name="connsiteY49" fmla="*/ 2424113 h 2424113"/>
                <a:gd name="connsiteX50" fmla="*/ 933450 w 2714625"/>
                <a:gd name="connsiteY50" fmla="*/ 2414588 h 2424113"/>
                <a:gd name="connsiteX51" fmla="*/ 857250 w 2714625"/>
                <a:gd name="connsiteY51" fmla="*/ 2405063 h 2424113"/>
                <a:gd name="connsiteX52" fmla="*/ 814387 w 2714625"/>
                <a:gd name="connsiteY52" fmla="*/ 2352675 h 2424113"/>
                <a:gd name="connsiteX53" fmla="*/ 785812 w 2714625"/>
                <a:gd name="connsiteY53" fmla="*/ 2328863 h 2424113"/>
                <a:gd name="connsiteX54" fmla="*/ 742950 w 2714625"/>
                <a:gd name="connsiteY54" fmla="*/ 2262188 h 2424113"/>
                <a:gd name="connsiteX55" fmla="*/ 485775 w 2714625"/>
                <a:gd name="connsiteY55" fmla="*/ 2290763 h 2424113"/>
                <a:gd name="connsiteX56" fmla="*/ 338137 w 2714625"/>
                <a:gd name="connsiteY56" fmla="*/ 2314575 h 2424113"/>
                <a:gd name="connsiteX57" fmla="*/ 285750 w 2714625"/>
                <a:gd name="connsiteY57" fmla="*/ 2333625 h 2424113"/>
                <a:gd name="connsiteX58" fmla="*/ 180975 w 2714625"/>
                <a:gd name="connsiteY58" fmla="*/ 2376488 h 2424113"/>
                <a:gd name="connsiteX59" fmla="*/ 128587 w 2714625"/>
                <a:gd name="connsiteY59" fmla="*/ 2386013 h 2424113"/>
                <a:gd name="connsiteX60" fmla="*/ 104775 w 2714625"/>
                <a:gd name="connsiteY60" fmla="*/ 2395538 h 2424113"/>
                <a:gd name="connsiteX61" fmla="*/ 76200 w 2714625"/>
                <a:gd name="connsiteY61" fmla="*/ 2381250 h 2424113"/>
                <a:gd name="connsiteX62" fmla="*/ 0 w 2714625"/>
                <a:gd name="connsiteY62" fmla="*/ 2395538 h 2424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2714625" h="2424113">
                  <a:moveTo>
                    <a:pt x="2714625" y="0"/>
                  </a:moveTo>
                  <a:lnTo>
                    <a:pt x="2676525" y="71438"/>
                  </a:lnTo>
                  <a:lnTo>
                    <a:pt x="2657475" y="61913"/>
                  </a:lnTo>
                  <a:lnTo>
                    <a:pt x="2643187" y="85725"/>
                  </a:lnTo>
                  <a:lnTo>
                    <a:pt x="2562225" y="80963"/>
                  </a:lnTo>
                  <a:lnTo>
                    <a:pt x="2490787" y="95250"/>
                  </a:lnTo>
                  <a:lnTo>
                    <a:pt x="2433637" y="161925"/>
                  </a:lnTo>
                  <a:lnTo>
                    <a:pt x="2428875" y="219075"/>
                  </a:lnTo>
                  <a:lnTo>
                    <a:pt x="2386012" y="304800"/>
                  </a:lnTo>
                  <a:lnTo>
                    <a:pt x="2400300" y="404813"/>
                  </a:lnTo>
                  <a:lnTo>
                    <a:pt x="2471737" y="423863"/>
                  </a:lnTo>
                  <a:lnTo>
                    <a:pt x="2476500" y="461963"/>
                  </a:lnTo>
                  <a:lnTo>
                    <a:pt x="2457450" y="495300"/>
                  </a:lnTo>
                  <a:lnTo>
                    <a:pt x="2452687" y="542925"/>
                  </a:lnTo>
                  <a:lnTo>
                    <a:pt x="2438400" y="576263"/>
                  </a:lnTo>
                  <a:lnTo>
                    <a:pt x="2414587" y="623888"/>
                  </a:lnTo>
                  <a:lnTo>
                    <a:pt x="2390775" y="642938"/>
                  </a:lnTo>
                  <a:lnTo>
                    <a:pt x="2424112" y="752475"/>
                  </a:lnTo>
                  <a:lnTo>
                    <a:pt x="2400300" y="866775"/>
                  </a:lnTo>
                  <a:lnTo>
                    <a:pt x="2395537" y="995363"/>
                  </a:lnTo>
                  <a:lnTo>
                    <a:pt x="2328862" y="1766888"/>
                  </a:lnTo>
                  <a:lnTo>
                    <a:pt x="2319337" y="1833563"/>
                  </a:lnTo>
                  <a:lnTo>
                    <a:pt x="2305050" y="1881188"/>
                  </a:lnTo>
                  <a:lnTo>
                    <a:pt x="2281237" y="1933575"/>
                  </a:lnTo>
                  <a:lnTo>
                    <a:pt x="2238375" y="2019300"/>
                  </a:lnTo>
                  <a:lnTo>
                    <a:pt x="2200275" y="2090738"/>
                  </a:lnTo>
                  <a:lnTo>
                    <a:pt x="2166937" y="2119313"/>
                  </a:lnTo>
                  <a:lnTo>
                    <a:pt x="2085975" y="2119313"/>
                  </a:lnTo>
                  <a:lnTo>
                    <a:pt x="2052637" y="2133600"/>
                  </a:lnTo>
                  <a:lnTo>
                    <a:pt x="2024062" y="2176463"/>
                  </a:lnTo>
                  <a:lnTo>
                    <a:pt x="1943100" y="2100263"/>
                  </a:lnTo>
                  <a:lnTo>
                    <a:pt x="1924050" y="2033588"/>
                  </a:lnTo>
                  <a:lnTo>
                    <a:pt x="1857375" y="1957388"/>
                  </a:lnTo>
                  <a:lnTo>
                    <a:pt x="1809750" y="1924050"/>
                  </a:lnTo>
                  <a:lnTo>
                    <a:pt x="1747837" y="1843088"/>
                  </a:lnTo>
                  <a:lnTo>
                    <a:pt x="1724025" y="1771650"/>
                  </a:lnTo>
                  <a:lnTo>
                    <a:pt x="1652587" y="1724025"/>
                  </a:lnTo>
                  <a:lnTo>
                    <a:pt x="1638300" y="1647825"/>
                  </a:lnTo>
                  <a:lnTo>
                    <a:pt x="1547812" y="1681163"/>
                  </a:lnTo>
                  <a:lnTo>
                    <a:pt x="1528762" y="1724025"/>
                  </a:lnTo>
                  <a:lnTo>
                    <a:pt x="1490662" y="1719263"/>
                  </a:lnTo>
                  <a:lnTo>
                    <a:pt x="1466850" y="1747838"/>
                  </a:lnTo>
                  <a:lnTo>
                    <a:pt x="1466850" y="1785938"/>
                  </a:lnTo>
                  <a:lnTo>
                    <a:pt x="1409700" y="1824038"/>
                  </a:lnTo>
                  <a:lnTo>
                    <a:pt x="1447800" y="1928813"/>
                  </a:lnTo>
                  <a:lnTo>
                    <a:pt x="1414462" y="1985963"/>
                  </a:lnTo>
                  <a:lnTo>
                    <a:pt x="1271587" y="2166938"/>
                  </a:lnTo>
                  <a:lnTo>
                    <a:pt x="1228725" y="2233613"/>
                  </a:lnTo>
                  <a:lnTo>
                    <a:pt x="1190625" y="2295525"/>
                  </a:lnTo>
                  <a:lnTo>
                    <a:pt x="1014412" y="2424113"/>
                  </a:lnTo>
                  <a:lnTo>
                    <a:pt x="933450" y="2414588"/>
                  </a:lnTo>
                  <a:lnTo>
                    <a:pt x="857250" y="2405063"/>
                  </a:lnTo>
                  <a:lnTo>
                    <a:pt x="814387" y="2352675"/>
                  </a:lnTo>
                  <a:lnTo>
                    <a:pt x="785812" y="2328863"/>
                  </a:lnTo>
                  <a:lnTo>
                    <a:pt x="742950" y="2262188"/>
                  </a:lnTo>
                  <a:lnTo>
                    <a:pt x="485775" y="2290763"/>
                  </a:lnTo>
                  <a:lnTo>
                    <a:pt x="338137" y="2314575"/>
                  </a:lnTo>
                  <a:lnTo>
                    <a:pt x="285750" y="2333625"/>
                  </a:lnTo>
                  <a:lnTo>
                    <a:pt x="180975" y="2376488"/>
                  </a:lnTo>
                  <a:lnTo>
                    <a:pt x="128587" y="2386013"/>
                  </a:lnTo>
                  <a:lnTo>
                    <a:pt x="104775" y="2395538"/>
                  </a:lnTo>
                  <a:lnTo>
                    <a:pt x="76200" y="2381250"/>
                  </a:lnTo>
                  <a:lnTo>
                    <a:pt x="0" y="2395538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aphicFrame>
        <p:nvGraphicFramePr>
          <p:cNvPr id="10" name="Πίνακας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7512109"/>
              </p:ext>
            </p:extLst>
          </p:nvPr>
        </p:nvGraphicFramePr>
        <p:xfrm>
          <a:off x="5162107" y="3742424"/>
          <a:ext cx="33528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1025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1A0BDF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SELECT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AddGeometryColumn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('lakes', </a:t>
                      </a:r>
                    </a:p>
                    <a:p>
                      <a:r>
                        <a:rPr lang="en-US" sz="12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'lake_geom',2100,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‘</a:t>
                      </a:r>
                      <a:r>
                        <a:rPr lang="en-US" sz="1200" dirty="0">
                          <a:solidFill>
                            <a:srgbClr val="1A0BDF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POLYGON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', 2);</a:t>
                      </a:r>
                      <a:endParaRPr lang="el-GR" sz="12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Πίνακας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9991768"/>
              </p:ext>
            </p:extLst>
          </p:nvPr>
        </p:nvGraphicFramePr>
        <p:xfrm>
          <a:off x="510813" y="5539985"/>
          <a:ext cx="4670787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707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r>
                        <a:rPr lang="en-GB" sz="1400" baseline="0" dirty="0">
                          <a:solidFill>
                            <a:srgbClr val="1A0BDF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INSERT INTO </a:t>
                      </a:r>
                      <a:r>
                        <a:rPr lang="en-GB" sz="1400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lakes </a:t>
                      </a:r>
                      <a:r>
                        <a:rPr lang="en-GB" sz="1400" baseline="0" dirty="0">
                          <a:solidFill>
                            <a:srgbClr val="1A0BDF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VALUES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endParaRPr lang="el-GR" sz="14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GR_L021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', '</a:t>
                      </a:r>
                      <a:r>
                        <a:rPr lang="el-GR" sz="14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Δοϊράνη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</a:t>
                      </a:r>
                      <a:r>
                        <a:rPr lang="el-GR" sz="14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ST_GeomFromText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(“</a:t>
                      </a:r>
                      <a:r>
                        <a:rPr lang="en-GB" sz="1400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POLYGON((478895 4204061, 479267 4204500 , … ))”,</a:t>
                      </a:r>
                      <a:r>
                        <a:rPr lang="el-GR" sz="1400" baseline="0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400" baseline="0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2100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  <a:r>
                        <a:rPr lang="en-US" sz="1400" baseline="0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);</a:t>
                      </a:r>
                      <a:endParaRPr lang="el-GR" sz="14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" name="Ελεύθερη σχεδίαση 11"/>
          <p:cNvSpPr/>
          <p:nvPr/>
        </p:nvSpPr>
        <p:spPr>
          <a:xfrm>
            <a:off x="7868093" y="6012425"/>
            <a:ext cx="304800" cy="403861"/>
          </a:xfrm>
          <a:custGeom>
            <a:avLst/>
            <a:gdLst>
              <a:gd name="connsiteX0" fmla="*/ 181484 w 837618"/>
              <a:gd name="connsiteY0" fmla="*/ 48862 h 1109845"/>
              <a:gd name="connsiteX1" fmla="*/ 443239 w 837618"/>
              <a:gd name="connsiteY1" fmla="*/ 0 h 1109845"/>
              <a:gd name="connsiteX2" fmla="*/ 516531 w 837618"/>
              <a:gd name="connsiteY2" fmla="*/ 31411 h 1109845"/>
              <a:gd name="connsiteX3" fmla="*/ 540961 w 837618"/>
              <a:gd name="connsiteY3" fmla="*/ 69802 h 1109845"/>
              <a:gd name="connsiteX4" fmla="*/ 670094 w 837618"/>
              <a:gd name="connsiteY4" fmla="*/ 83762 h 1109845"/>
              <a:gd name="connsiteX5" fmla="*/ 743386 w 837618"/>
              <a:gd name="connsiteY5" fmla="*/ 191955 h 1109845"/>
              <a:gd name="connsiteX6" fmla="*/ 767816 w 837618"/>
              <a:gd name="connsiteY6" fmla="*/ 314107 h 1109845"/>
              <a:gd name="connsiteX7" fmla="*/ 795737 w 837618"/>
              <a:gd name="connsiteY7" fmla="*/ 366458 h 1109845"/>
              <a:gd name="connsiteX8" fmla="*/ 827148 w 837618"/>
              <a:gd name="connsiteY8" fmla="*/ 439750 h 1109845"/>
              <a:gd name="connsiteX9" fmla="*/ 837618 w 837618"/>
              <a:gd name="connsiteY9" fmla="*/ 502571 h 1109845"/>
              <a:gd name="connsiteX10" fmla="*/ 809697 w 837618"/>
              <a:gd name="connsiteY10" fmla="*/ 603784 h 1109845"/>
              <a:gd name="connsiteX11" fmla="*/ 767816 w 837618"/>
              <a:gd name="connsiteY11" fmla="*/ 708486 h 1109845"/>
              <a:gd name="connsiteX12" fmla="*/ 729426 w 837618"/>
              <a:gd name="connsiteY12" fmla="*/ 799228 h 1109845"/>
              <a:gd name="connsiteX13" fmla="*/ 624723 w 837618"/>
              <a:gd name="connsiteY13" fmla="*/ 942321 h 1109845"/>
              <a:gd name="connsiteX14" fmla="*/ 589823 w 837618"/>
              <a:gd name="connsiteY14" fmla="*/ 980712 h 1109845"/>
              <a:gd name="connsiteX15" fmla="*/ 443239 w 837618"/>
              <a:gd name="connsiteY15" fmla="*/ 1109845 h 1109845"/>
              <a:gd name="connsiteX16" fmla="*/ 321087 w 837618"/>
              <a:gd name="connsiteY16" fmla="*/ 1095884 h 1109845"/>
              <a:gd name="connsiteX17" fmla="*/ 261755 w 837618"/>
              <a:gd name="connsiteY17" fmla="*/ 1043533 h 1109845"/>
              <a:gd name="connsiteX18" fmla="*/ 205914 w 837618"/>
              <a:gd name="connsiteY18" fmla="*/ 938831 h 1109845"/>
              <a:gd name="connsiteX19" fmla="*/ 115172 w 837618"/>
              <a:gd name="connsiteY19" fmla="*/ 841109 h 1109845"/>
              <a:gd name="connsiteX20" fmla="*/ 62821 w 837618"/>
              <a:gd name="connsiteY20" fmla="*/ 708486 h 1109845"/>
              <a:gd name="connsiteX21" fmla="*/ 48861 w 837618"/>
              <a:gd name="connsiteY21" fmla="*/ 547942 h 1109845"/>
              <a:gd name="connsiteX22" fmla="*/ 0 w 837618"/>
              <a:gd name="connsiteY22" fmla="*/ 373439 h 1109845"/>
              <a:gd name="connsiteX23" fmla="*/ 34900 w 837618"/>
              <a:gd name="connsiteY23" fmla="*/ 258266 h 1109845"/>
              <a:gd name="connsiteX24" fmla="*/ 153563 w 837618"/>
              <a:gd name="connsiteY24" fmla="*/ 164034 h 1109845"/>
              <a:gd name="connsiteX25" fmla="*/ 181484 w 837618"/>
              <a:gd name="connsiteY25" fmla="*/ 48862 h 1109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37618" h="1109845">
                <a:moveTo>
                  <a:pt x="181484" y="48862"/>
                </a:moveTo>
                <a:lnTo>
                  <a:pt x="443239" y="0"/>
                </a:lnTo>
                <a:lnTo>
                  <a:pt x="516531" y="31411"/>
                </a:lnTo>
                <a:lnTo>
                  <a:pt x="540961" y="69802"/>
                </a:lnTo>
                <a:lnTo>
                  <a:pt x="670094" y="83762"/>
                </a:lnTo>
                <a:lnTo>
                  <a:pt x="743386" y="191955"/>
                </a:lnTo>
                <a:lnTo>
                  <a:pt x="767816" y="314107"/>
                </a:lnTo>
                <a:lnTo>
                  <a:pt x="795737" y="366458"/>
                </a:lnTo>
                <a:lnTo>
                  <a:pt x="827148" y="439750"/>
                </a:lnTo>
                <a:lnTo>
                  <a:pt x="837618" y="502571"/>
                </a:lnTo>
                <a:lnTo>
                  <a:pt x="809697" y="603784"/>
                </a:lnTo>
                <a:lnTo>
                  <a:pt x="767816" y="708486"/>
                </a:lnTo>
                <a:lnTo>
                  <a:pt x="729426" y="799228"/>
                </a:lnTo>
                <a:lnTo>
                  <a:pt x="624723" y="942321"/>
                </a:lnTo>
                <a:lnTo>
                  <a:pt x="589823" y="980712"/>
                </a:lnTo>
                <a:lnTo>
                  <a:pt x="443239" y="1109845"/>
                </a:lnTo>
                <a:lnTo>
                  <a:pt x="321087" y="1095884"/>
                </a:lnTo>
                <a:lnTo>
                  <a:pt x="261755" y="1043533"/>
                </a:lnTo>
                <a:lnTo>
                  <a:pt x="205914" y="938831"/>
                </a:lnTo>
                <a:lnTo>
                  <a:pt x="115172" y="841109"/>
                </a:lnTo>
                <a:lnTo>
                  <a:pt x="62821" y="708486"/>
                </a:lnTo>
                <a:lnTo>
                  <a:pt x="48861" y="547942"/>
                </a:lnTo>
                <a:lnTo>
                  <a:pt x="0" y="373439"/>
                </a:lnTo>
                <a:lnTo>
                  <a:pt x="34900" y="258266"/>
                </a:lnTo>
                <a:lnTo>
                  <a:pt x="153563" y="164034"/>
                </a:lnTo>
                <a:lnTo>
                  <a:pt x="181484" y="48862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41000"/>
            </a:scheme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aphicFrame>
        <p:nvGraphicFramePr>
          <p:cNvPr id="13" name="Πίνακας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3890459"/>
              </p:ext>
            </p:extLst>
          </p:nvPr>
        </p:nvGraphicFramePr>
        <p:xfrm>
          <a:off x="5498096" y="5693137"/>
          <a:ext cx="3276598" cy="776048"/>
        </p:xfrm>
        <a:graphic>
          <a:graphicData uri="http://schemas.openxmlformats.org/drawingml/2006/table">
            <a:tbl>
              <a:tblPr firstRow="1" firstCol="1" bandRow="1"/>
              <a:tblGrid>
                <a:gridCol w="9973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05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87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37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Calibri"/>
                          <a:ea typeface="Times New Roman"/>
                        </a:rPr>
                        <a:t>IDlake</a:t>
                      </a:r>
                      <a:endParaRPr lang="el-G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</a:rPr>
                        <a:t>name</a:t>
                      </a:r>
                      <a:endParaRPr lang="el-G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Calibri"/>
                          <a:ea typeface="Times New Roman"/>
                        </a:rPr>
                        <a:t>lake_geom</a:t>
                      </a:r>
                      <a:endParaRPr lang="el-G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23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</a:rPr>
                        <a:t>GR_L021</a:t>
                      </a:r>
                      <a:endParaRPr lang="el-G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  <a:latin typeface="Calibri"/>
                          <a:ea typeface="Times New Roman"/>
                        </a:rPr>
                        <a:t>Δοϊράνη</a:t>
                      </a:r>
                      <a:endParaRPr lang="el-G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l-G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09414" y="1567934"/>
            <a:ext cx="82367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b="1" i="1" u="sng" dirty="0">
                <a:solidFill>
                  <a:srgbClr val="1A0BDF"/>
                </a:solidFill>
              </a:rPr>
              <a:t>Insertion of </a:t>
            </a:r>
            <a:r>
              <a:rPr lang="en-US" sz="2000" b="1" i="1" u="sng" dirty="0" err="1">
                <a:solidFill>
                  <a:srgbClr val="1A0BDF"/>
                </a:solidFill>
              </a:rPr>
              <a:t>Polygone</a:t>
            </a:r>
            <a:r>
              <a:rPr lang="en-US" sz="2000" b="1" i="1" u="sng" dirty="0">
                <a:solidFill>
                  <a:srgbClr val="1A0BDF"/>
                </a:solidFill>
              </a:rPr>
              <a:t> data into a database with</a:t>
            </a:r>
            <a:r>
              <a:rPr lang="el-GR" sz="2000" b="1" i="1" u="sng" dirty="0">
                <a:solidFill>
                  <a:srgbClr val="1A0BDF"/>
                </a:solidFill>
              </a:rPr>
              <a:t> </a:t>
            </a:r>
            <a:r>
              <a:rPr lang="en-GB" sz="2000" b="1" i="1" u="sng" dirty="0">
                <a:solidFill>
                  <a:srgbClr val="1A0BDF"/>
                </a:solidFill>
              </a:rPr>
              <a:t>SQL query as</a:t>
            </a:r>
            <a:r>
              <a:rPr lang="el-GR" sz="2000" b="1" i="1" u="sng" dirty="0">
                <a:solidFill>
                  <a:srgbClr val="1A0BDF"/>
                </a:solidFill>
              </a:rPr>
              <a:t> </a:t>
            </a:r>
            <a:r>
              <a:rPr lang="en-GB" sz="2000" b="1" i="1" u="sng" dirty="0">
                <a:solidFill>
                  <a:srgbClr val="1A0BDF"/>
                </a:solidFill>
              </a:rPr>
              <a:t>text</a:t>
            </a:r>
            <a:r>
              <a:rPr lang="el-GR" sz="2000" b="1" i="1" u="sng" dirty="0">
                <a:solidFill>
                  <a:srgbClr val="1A0BDF"/>
                </a:solidFill>
              </a:rPr>
              <a:t> </a:t>
            </a:r>
          </a:p>
        </p:txBody>
      </p:sp>
      <p:sp>
        <p:nvSpPr>
          <p:cNvPr id="15" name="Δεξιό βέλος 14"/>
          <p:cNvSpPr/>
          <p:nvPr/>
        </p:nvSpPr>
        <p:spPr>
          <a:xfrm>
            <a:off x="5254256" y="5980196"/>
            <a:ext cx="228600" cy="2019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6" name="Ευθύγραμμο βέλος σύνδεσης 15"/>
          <p:cNvCxnSpPr/>
          <p:nvPr/>
        </p:nvCxnSpPr>
        <p:spPr>
          <a:xfrm flipH="1" flipV="1">
            <a:off x="685800" y="6182126"/>
            <a:ext cx="762000" cy="4472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463040" y="6469185"/>
            <a:ext cx="8996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1A0B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Spatial Type</a:t>
            </a:r>
            <a:endParaRPr lang="el-GR" sz="1100" dirty="0">
              <a:solidFill>
                <a:srgbClr val="1A0BD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1791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81000" y="353351"/>
            <a:ext cx="8229600" cy="939784"/>
          </a:xfrm>
        </p:spPr>
        <p:txBody>
          <a:bodyPr>
            <a:normAutofit fontScale="90000"/>
          </a:bodyPr>
          <a:lstStyle/>
          <a:p>
            <a:r>
              <a:rPr lang="el-GR" sz="3200" dirty="0"/>
              <a:t>Γεωμετρικοί τύποι σε</a:t>
            </a:r>
            <a:r>
              <a:rPr lang="en-GB" sz="3200" dirty="0"/>
              <a:t> </a:t>
            </a:r>
            <a:r>
              <a:rPr lang="el-GR" sz="3200" dirty="0"/>
              <a:t>μορφή  </a:t>
            </a:r>
            <a:r>
              <a:rPr lang="en-GB" sz="3200" dirty="0"/>
              <a:t>SQL Text</a:t>
            </a:r>
            <a:br>
              <a:rPr lang="el-GR" sz="3200" dirty="0"/>
            </a:br>
            <a:r>
              <a:rPr lang="en-US" sz="3200" dirty="0"/>
              <a:t>(</a:t>
            </a:r>
            <a:r>
              <a:rPr lang="en-US" sz="3200" dirty="0">
                <a:solidFill>
                  <a:srgbClr val="FF0000"/>
                </a:solidFill>
              </a:rPr>
              <a:t>Geometric types in the form of SQL Text</a:t>
            </a:r>
            <a:r>
              <a:rPr lang="en-US" sz="3200" dirty="0"/>
              <a:t>)</a:t>
            </a:r>
            <a:r>
              <a:rPr lang="en-GB" sz="3200" b="0" dirty="0"/>
              <a:t> </a:t>
            </a:r>
            <a:r>
              <a:rPr lang="en-GB" sz="2400" b="0" dirty="0"/>
              <a:t>(</a:t>
            </a:r>
            <a:r>
              <a:rPr lang="en-US" sz="2400" b="0" dirty="0" err="1"/>
              <a:t>cont</a:t>
            </a:r>
            <a:r>
              <a:rPr lang="el-GR" sz="2400" b="0" dirty="0"/>
              <a:t>)</a:t>
            </a:r>
            <a:endParaRPr lang="el-GR" sz="3200" dirty="0"/>
          </a:p>
        </p:txBody>
      </p:sp>
      <p:graphicFrame>
        <p:nvGraphicFramePr>
          <p:cNvPr id="11" name="Πίνακας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0520830"/>
              </p:ext>
            </p:extLst>
          </p:nvPr>
        </p:nvGraphicFramePr>
        <p:xfrm>
          <a:off x="723900" y="3429000"/>
          <a:ext cx="704850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48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r>
                        <a:rPr lang="en-GB" sz="1600" baseline="0" dirty="0">
                          <a:solidFill>
                            <a:srgbClr val="1A0BDF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SELECT </a:t>
                      </a:r>
                      <a:r>
                        <a:rPr lang="en-GB" sz="1600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name AS </a:t>
                      </a:r>
                      <a:r>
                        <a:rPr lang="el-GR" sz="1600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Όνομα</a:t>
                      </a:r>
                      <a:r>
                        <a:rPr lang="en-GB" sz="1600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en-GB" sz="1600" baseline="0" dirty="0" err="1">
                          <a:solidFill>
                            <a:srgbClr val="1A0BDF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ST_AsText</a:t>
                      </a:r>
                      <a:r>
                        <a:rPr lang="en-GB" sz="1600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n-GB" sz="1600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lake_geom</a:t>
                      </a:r>
                      <a:r>
                        <a:rPr lang="en-GB" sz="1600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  <a:r>
                        <a:rPr lang="en-GB" sz="1600" baseline="0" dirty="0">
                          <a:solidFill>
                            <a:srgbClr val="1A0BDF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AS</a:t>
                      </a:r>
                      <a:r>
                        <a:rPr lang="en-US" sz="1600" baseline="0" dirty="0">
                          <a:solidFill>
                            <a:srgbClr val="1A0BDF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l-GR" sz="1600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Γεωμετρία</a:t>
                      </a:r>
                    </a:p>
                    <a:p>
                      <a:r>
                        <a:rPr lang="en-GB" sz="1600" baseline="0" dirty="0">
                          <a:solidFill>
                            <a:srgbClr val="1A0BDF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FROM </a:t>
                      </a:r>
                      <a:r>
                        <a:rPr lang="en-GB" sz="1600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lakes </a:t>
                      </a:r>
                      <a:endParaRPr lang="en-GB" sz="1600" baseline="0" dirty="0">
                        <a:solidFill>
                          <a:srgbClr val="1A0BDF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GB" sz="1600" baseline="0" dirty="0">
                          <a:solidFill>
                            <a:srgbClr val="1A0BDF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WHERE </a:t>
                      </a:r>
                      <a:r>
                        <a:rPr lang="en-GB" sz="1600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Idlake</a:t>
                      </a:r>
                      <a:r>
                        <a:rPr lang="en-GB" sz="1600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=‘GR_L021’</a:t>
                      </a:r>
                      <a:endParaRPr lang="el-GR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" name="Ελεύθερη σχεδίαση 11"/>
          <p:cNvSpPr/>
          <p:nvPr/>
        </p:nvSpPr>
        <p:spPr>
          <a:xfrm>
            <a:off x="3163186" y="2438400"/>
            <a:ext cx="304800" cy="403861"/>
          </a:xfrm>
          <a:custGeom>
            <a:avLst/>
            <a:gdLst>
              <a:gd name="connsiteX0" fmla="*/ 181484 w 837618"/>
              <a:gd name="connsiteY0" fmla="*/ 48862 h 1109845"/>
              <a:gd name="connsiteX1" fmla="*/ 443239 w 837618"/>
              <a:gd name="connsiteY1" fmla="*/ 0 h 1109845"/>
              <a:gd name="connsiteX2" fmla="*/ 516531 w 837618"/>
              <a:gd name="connsiteY2" fmla="*/ 31411 h 1109845"/>
              <a:gd name="connsiteX3" fmla="*/ 540961 w 837618"/>
              <a:gd name="connsiteY3" fmla="*/ 69802 h 1109845"/>
              <a:gd name="connsiteX4" fmla="*/ 670094 w 837618"/>
              <a:gd name="connsiteY4" fmla="*/ 83762 h 1109845"/>
              <a:gd name="connsiteX5" fmla="*/ 743386 w 837618"/>
              <a:gd name="connsiteY5" fmla="*/ 191955 h 1109845"/>
              <a:gd name="connsiteX6" fmla="*/ 767816 w 837618"/>
              <a:gd name="connsiteY6" fmla="*/ 314107 h 1109845"/>
              <a:gd name="connsiteX7" fmla="*/ 795737 w 837618"/>
              <a:gd name="connsiteY7" fmla="*/ 366458 h 1109845"/>
              <a:gd name="connsiteX8" fmla="*/ 827148 w 837618"/>
              <a:gd name="connsiteY8" fmla="*/ 439750 h 1109845"/>
              <a:gd name="connsiteX9" fmla="*/ 837618 w 837618"/>
              <a:gd name="connsiteY9" fmla="*/ 502571 h 1109845"/>
              <a:gd name="connsiteX10" fmla="*/ 809697 w 837618"/>
              <a:gd name="connsiteY10" fmla="*/ 603784 h 1109845"/>
              <a:gd name="connsiteX11" fmla="*/ 767816 w 837618"/>
              <a:gd name="connsiteY11" fmla="*/ 708486 h 1109845"/>
              <a:gd name="connsiteX12" fmla="*/ 729426 w 837618"/>
              <a:gd name="connsiteY12" fmla="*/ 799228 h 1109845"/>
              <a:gd name="connsiteX13" fmla="*/ 624723 w 837618"/>
              <a:gd name="connsiteY13" fmla="*/ 942321 h 1109845"/>
              <a:gd name="connsiteX14" fmla="*/ 589823 w 837618"/>
              <a:gd name="connsiteY14" fmla="*/ 980712 h 1109845"/>
              <a:gd name="connsiteX15" fmla="*/ 443239 w 837618"/>
              <a:gd name="connsiteY15" fmla="*/ 1109845 h 1109845"/>
              <a:gd name="connsiteX16" fmla="*/ 321087 w 837618"/>
              <a:gd name="connsiteY16" fmla="*/ 1095884 h 1109845"/>
              <a:gd name="connsiteX17" fmla="*/ 261755 w 837618"/>
              <a:gd name="connsiteY17" fmla="*/ 1043533 h 1109845"/>
              <a:gd name="connsiteX18" fmla="*/ 205914 w 837618"/>
              <a:gd name="connsiteY18" fmla="*/ 938831 h 1109845"/>
              <a:gd name="connsiteX19" fmla="*/ 115172 w 837618"/>
              <a:gd name="connsiteY19" fmla="*/ 841109 h 1109845"/>
              <a:gd name="connsiteX20" fmla="*/ 62821 w 837618"/>
              <a:gd name="connsiteY20" fmla="*/ 708486 h 1109845"/>
              <a:gd name="connsiteX21" fmla="*/ 48861 w 837618"/>
              <a:gd name="connsiteY21" fmla="*/ 547942 h 1109845"/>
              <a:gd name="connsiteX22" fmla="*/ 0 w 837618"/>
              <a:gd name="connsiteY22" fmla="*/ 373439 h 1109845"/>
              <a:gd name="connsiteX23" fmla="*/ 34900 w 837618"/>
              <a:gd name="connsiteY23" fmla="*/ 258266 h 1109845"/>
              <a:gd name="connsiteX24" fmla="*/ 153563 w 837618"/>
              <a:gd name="connsiteY24" fmla="*/ 164034 h 1109845"/>
              <a:gd name="connsiteX25" fmla="*/ 181484 w 837618"/>
              <a:gd name="connsiteY25" fmla="*/ 48862 h 1109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37618" h="1109845">
                <a:moveTo>
                  <a:pt x="181484" y="48862"/>
                </a:moveTo>
                <a:lnTo>
                  <a:pt x="443239" y="0"/>
                </a:lnTo>
                <a:lnTo>
                  <a:pt x="516531" y="31411"/>
                </a:lnTo>
                <a:lnTo>
                  <a:pt x="540961" y="69802"/>
                </a:lnTo>
                <a:lnTo>
                  <a:pt x="670094" y="83762"/>
                </a:lnTo>
                <a:lnTo>
                  <a:pt x="743386" y="191955"/>
                </a:lnTo>
                <a:lnTo>
                  <a:pt x="767816" y="314107"/>
                </a:lnTo>
                <a:lnTo>
                  <a:pt x="795737" y="366458"/>
                </a:lnTo>
                <a:lnTo>
                  <a:pt x="827148" y="439750"/>
                </a:lnTo>
                <a:lnTo>
                  <a:pt x="837618" y="502571"/>
                </a:lnTo>
                <a:lnTo>
                  <a:pt x="809697" y="603784"/>
                </a:lnTo>
                <a:lnTo>
                  <a:pt x="767816" y="708486"/>
                </a:lnTo>
                <a:lnTo>
                  <a:pt x="729426" y="799228"/>
                </a:lnTo>
                <a:lnTo>
                  <a:pt x="624723" y="942321"/>
                </a:lnTo>
                <a:lnTo>
                  <a:pt x="589823" y="980712"/>
                </a:lnTo>
                <a:lnTo>
                  <a:pt x="443239" y="1109845"/>
                </a:lnTo>
                <a:lnTo>
                  <a:pt x="321087" y="1095884"/>
                </a:lnTo>
                <a:lnTo>
                  <a:pt x="261755" y="1043533"/>
                </a:lnTo>
                <a:lnTo>
                  <a:pt x="205914" y="938831"/>
                </a:lnTo>
                <a:lnTo>
                  <a:pt x="115172" y="841109"/>
                </a:lnTo>
                <a:lnTo>
                  <a:pt x="62821" y="708486"/>
                </a:lnTo>
                <a:lnTo>
                  <a:pt x="48861" y="547942"/>
                </a:lnTo>
                <a:lnTo>
                  <a:pt x="0" y="373439"/>
                </a:lnTo>
                <a:lnTo>
                  <a:pt x="34900" y="258266"/>
                </a:lnTo>
                <a:lnTo>
                  <a:pt x="153563" y="164034"/>
                </a:lnTo>
                <a:lnTo>
                  <a:pt x="181484" y="48862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41000"/>
            </a:scheme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aphicFrame>
        <p:nvGraphicFramePr>
          <p:cNvPr id="13" name="Πίνακας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7025396"/>
              </p:ext>
            </p:extLst>
          </p:nvPr>
        </p:nvGraphicFramePr>
        <p:xfrm>
          <a:off x="838200" y="2133600"/>
          <a:ext cx="3276598" cy="776048"/>
        </p:xfrm>
        <a:graphic>
          <a:graphicData uri="http://schemas.openxmlformats.org/drawingml/2006/table">
            <a:tbl>
              <a:tblPr firstRow="1" firstCol="1" bandRow="1"/>
              <a:tblGrid>
                <a:gridCol w="9973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05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87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37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Calibri"/>
                          <a:ea typeface="Times New Roman"/>
                        </a:rPr>
                        <a:t>IDlake</a:t>
                      </a:r>
                      <a:endParaRPr lang="el-G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</a:rPr>
                        <a:t>name</a:t>
                      </a:r>
                      <a:endParaRPr lang="el-G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Calibri"/>
                          <a:ea typeface="Times New Roman"/>
                        </a:rPr>
                        <a:t>lake_geom</a:t>
                      </a:r>
                      <a:endParaRPr lang="el-G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23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</a:rPr>
                        <a:t>GR_L021</a:t>
                      </a:r>
                      <a:endParaRPr lang="el-G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  <a:latin typeface="Calibri"/>
                          <a:ea typeface="Times New Roman"/>
                        </a:rPr>
                        <a:t>Δοϊράνη</a:t>
                      </a:r>
                      <a:endParaRPr lang="el-G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l-G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09414" y="1567934"/>
            <a:ext cx="45255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b="1" i="1" u="sng" dirty="0">
                <a:solidFill>
                  <a:srgbClr val="1A0BDF"/>
                </a:solidFill>
              </a:rPr>
              <a:t>Export of a geometric object as text</a:t>
            </a:r>
            <a:endParaRPr lang="el-GR" sz="2000" b="1" i="1" u="sng" dirty="0">
              <a:solidFill>
                <a:srgbClr val="1A0BDF"/>
              </a:solidFill>
            </a:endParaRPr>
          </a:p>
        </p:txBody>
      </p:sp>
      <p:graphicFrame>
        <p:nvGraphicFramePr>
          <p:cNvPr id="15" name="Πίνακας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3953902"/>
              </p:ext>
            </p:extLst>
          </p:nvPr>
        </p:nvGraphicFramePr>
        <p:xfrm>
          <a:off x="838200" y="4953000"/>
          <a:ext cx="1219200" cy="6389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9262">
                <a:tc>
                  <a:txBody>
                    <a:bodyPr/>
                    <a:lstStyle/>
                    <a:p>
                      <a:r>
                        <a:rPr lang="el-GR" sz="14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Όνομα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137">
                <a:tc>
                  <a:txBody>
                    <a:bodyPr/>
                    <a:lstStyle/>
                    <a:p>
                      <a:r>
                        <a:rPr lang="el-GR" sz="1400" b="1" kern="12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Δοϊράνη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6" name="Πίνακας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3986012"/>
              </p:ext>
            </p:extLst>
          </p:nvPr>
        </p:nvGraphicFramePr>
        <p:xfrm>
          <a:off x="2096386" y="4953000"/>
          <a:ext cx="5371214" cy="6389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71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9262">
                <a:tc>
                  <a:txBody>
                    <a:bodyPr/>
                    <a:lstStyle/>
                    <a:p>
                      <a:r>
                        <a:rPr lang="el-GR" sz="14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Γεωμετρία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137">
                <a:tc>
                  <a:txBody>
                    <a:bodyPr/>
                    <a:lstStyle/>
                    <a:p>
                      <a:r>
                        <a:rPr lang="en-GB" sz="1400" b="1" kern="12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POLYGON((478895 4204061 , 479267 4204500 , … ))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Ορθογώνιο 3"/>
          <p:cNvSpPr/>
          <p:nvPr/>
        </p:nvSpPr>
        <p:spPr>
          <a:xfrm>
            <a:off x="838200" y="4953000"/>
            <a:ext cx="6629400" cy="6096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Βέλος προς τα κάτω 16"/>
          <p:cNvSpPr/>
          <p:nvPr/>
        </p:nvSpPr>
        <p:spPr>
          <a:xfrm>
            <a:off x="3810000" y="4333653"/>
            <a:ext cx="1524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24005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412767"/>
            <a:ext cx="8229600" cy="939784"/>
          </a:xfrm>
        </p:spPr>
        <p:txBody>
          <a:bodyPr>
            <a:normAutofit fontScale="90000"/>
          </a:bodyPr>
          <a:lstStyle/>
          <a:p>
            <a:pPr lvl="0"/>
            <a:r>
              <a:rPr lang="el-GR" sz="3100" dirty="0"/>
              <a:t>Παράσταση &amp; Διαχείριση Χωρικών Δεδομένων</a:t>
            </a:r>
            <a:br>
              <a:rPr lang="en-US" sz="2800" dirty="0"/>
            </a:br>
            <a:r>
              <a:rPr lang="en-US" sz="3100" dirty="0"/>
              <a:t>(</a:t>
            </a:r>
            <a:r>
              <a:rPr lang="en-US" sz="3100" dirty="0">
                <a:solidFill>
                  <a:srgbClr val="FF0000"/>
                </a:solidFill>
              </a:rPr>
              <a:t>Modeling and handling of spatial data</a:t>
            </a:r>
            <a:r>
              <a:rPr lang="en-US" sz="3100" dirty="0"/>
              <a:t>)</a:t>
            </a:r>
            <a:endParaRPr lang="el-GR" sz="2800" dirty="0"/>
          </a:p>
        </p:txBody>
      </p:sp>
      <p:sp>
        <p:nvSpPr>
          <p:cNvPr id="45" name="Θέση περιεχομένου 2"/>
          <p:cNvSpPr txBox="1">
            <a:spLocks/>
          </p:cNvSpPr>
          <p:nvPr/>
        </p:nvSpPr>
        <p:spPr>
          <a:xfrm>
            <a:off x="4572000" y="2951276"/>
            <a:ext cx="3905596" cy="3351793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l-GR" sz="1800" dirty="0"/>
              <a:t>Επίπεδα γεωμετρικά ή γεωγραφικά αντικείμενα συσχετίζονται με ένα ή περισσότερα πολύγωνα</a:t>
            </a:r>
          </a:p>
          <a:p>
            <a:pPr fontAlgn="auto">
              <a:spcAft>
                <a:spcPts val="0"/>
              </a:spcAft>
            </a:pPr>
            <a:r>
              <a:rPr lang="el-GR" sz="1800" dirty="0"/>
              <a:t>Κάθε πολύγωνο απαρτίζεται από ένα σύνολο πλευρών (ή ακμών, τρεις ή περισσότερες). Κάθε πλευρά συμμετέχει στην περίμετρο ενός ή δύο μη επικαλυπτόμενων πολυγώνων</a:t>
            </a:r>
          </a:p>
          <a:p>
            <a:pPr fontAlgn="auto">
              <a:spcAft>
                <a:spcPts val="0"/>
              </a:spcAft>
            </a:pPr>
            <a:r>
              <a:rPr lang="el-GR" sz="1800" dirty="0"/>
              <a:t>Κάθε ακμή ορίζεται από ακριβώς δύο σημεία. Κάθε σημείο συμμετέχει στον ορισμό δύο ή περισσότερων ακμών</a:t>
            </a:r>
          </a:p>
        </p:txBody>
      </p:sp>
      <p:grpSp>
        <p:nvGrpSpPr>
          <p:cNvPr id="47" name="Ομάδα 46"/>
          <p:cNvGrpSpPr/>
          <p:nvPr/>
        </p:nvGrpSpPr>
        <p:grpSpPr>
          <a:xfrm>
            <a:off x="666404" y="2685149"/>
            <a:ext cx="3545177" cy="3598339"/>
            <a:chOff x="489618" y="2014600"/>
            <a:chExt cx="3545177" cy="3598339"/>
          </a:xfrm>
        </p:grpSpPr>
        <p:grpSp>
          <p:nvGrpSpPr>
            <p:cNvPr id="30" name="Ομάδα 29"/>
            <p:cNvGrpSpPr/>
            <p:nvPr/>
          </p:nvGrpSpPr>
          <p:grpSpPr>
            <a:xfrm>
              <a:off x="1384625" y="2450760"/>
              <a:ext cx="1117466" cy="0"/>
              <a:chOff x="1143000" y="2362200"/>
              <a:chExt cx="1117466" cy="0"/>
            </a:xfrm>
          </p:grpSpPr>
          <p:cxnSp>
            <p:nvCxnSpPr>
              <p:cNvPr id="26" name="Ευθεία γραμμή σύνδεσης 25"/>
              <p:cNvCxnSpPr/>
              <p:nvPr/>
            </p:nvCxnSpPr>
            <p:spPr>
              <a:xfrm flipH="1">
                <a:off x="1597691" y="2362200"/>
                <a:ext cx="662775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Ευθεία γραμμή σύνδεσης 27"/>
              <p:cNvCxnSpPr/>
              <p:nvPr/>
            </p:nvCxnSpPr>
            <p:spPr>
              <a:xfrm flipH="1">
                <a:off x="1143000" y="2362200"/>
                <a:ext cx="457201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Ομάδα 30"/>
            <p:cNvGrpSpPr/>
            <p:nvPr/>
          </p:nvGrpSpPr>
          <p:grpSpPr>
            <a:xfrm>
              <a:off x="1382117" y="2622089"/>
              <a:ext cx="1119975" cy="0"/>
              <a:chOff x="1143000" y="2362200"/>
              <a:chExt cx="1119975" cy="0"/>
            </a:xfrm>
          </p:grpSpPr>
          <p:cxnSp>
            <p:nvCxnSpPr>
              <p:cNvPr id="32" name="Ευθεία γραμμή σύνδεσης 31"/>
              <p:cNvCxnSpPr/>
              <p:nvPr/>
            </p:nvCxnSpPr>
            <p:spPr>
              <a:xfrm flipH="1">
                <a:off x="1600200" y="2362200"/>
                <a:ext cx="662775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Ευθεία γραμμή σύνδεσης 32"/>
              <p:cNvCxnSpPr/>
              <p:nvPr/>
            </p:nvCxnSpPr>
            <p:spPr>
              <a:xfrm flipH="1">
                <a:off x="1143000" y="2362200"/>
                <a:ext cx="457201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Ομάδα 33"/>
            <p:cNvGrpSpPr/>
            <p:nvPr/>
          </p:nvGrpSpPr>
          <p:grpSpPr>
            <a:xfrm>
              <a:off x="1384625" y="2812589"/>
              <a:ext cx="1119975" cy="0"/>
              <a:chOff x="1143000" y="2362200"/>
              <a:chExt cx="1119975" cy="0"/>
            </a:xfrm>
          </p:grpSpPr>
          <p:cxnSp>
            <p:nvCxnSpPr>
              <p:cNvPr id="35" name="Ευθεία γραμμή σύνδεσης 34"/>
              <p:cNvCxnSpPr/>
              <p:nvPr/>
            </p:nvCxnSpPr>
            <p:spPr>
              <a:xfrm flipH="1">
                <a:off x="1600200" y="2362200"/>
                <a:ext cx="662775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Ευθεία γραμμή σύνδεσης 35"/>
              <p:cNvCxnSpPr/>
              <p:nvPr/>
            </p:nvCxnSpPr>
            <p:spPr>
              <a:xfrm flipH="1">
                <a:off x="1143000" y="2362200"/>
                <a:ext cx="457201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" name="Ελεύθερη σχεδίαση 36"/>
            <p:cNvSpPr/>
            <p:nvPr/>
          </p:nvSpPr>
          <p:spPr>
            <a:xfrm>
              <a:off x="1082596" y="2385176"/>
              <a:ext cx="307571" cy="473825"/>
            </a:xfrm>
            <a:custGeom>
              <a:avLst/>
              <a:gdLst>
                <a:gd name="connsiteX0" fmla="*/ 307571 w 307571"/>
                <a:gd name="connsiteY0" fmla="*/ 0 h 473825"/>
                <a:gd name="connsiteX1" fmla="*/ 0 w 307571"/>
                <a:gd name="connsiteY1" fmla="*/ 249381 h 473825"/>
                <a:gd name="connsiteX2" fmla="*/ 299258 w 307571"/>
                <a:gd name="connsiteY2" fmla="*/ 473825 h 47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7571" h="473825">
                  <a:moveTo>
                    <a:pt x="307571" y="0"/>
                  </a:moveTo>
                  <a:lnTo>
                    <a:pt x="0" y="249381"/>
                  </a:lnTo>
                  <a:lnTo>
                    <a:pt x="299258" y="473825"/>
                  </a:ln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8" name="TextBox 37"/>
            <p:cNvSpPr txBox="1"/>
            <p:nvPr/>
          </p:nvSpPr>
          <p:spPr>
            <a:xfrm rot="16200000">
              <a:off x="-185104" y="2689322"/>
              <a:ext cx="18111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200" dirty="0"/>
                <a:t>Επίπεδα γεωμετρικά ή γεωγραφικά στοιχεία</a:t>
              </a:r>
            </a:p>
          </p:txBody>
        </p:sp>
        <p:grpSp>
          <p:nvGrpSpPr>
            <p:cNvPr id="43" name="Ομάδα 42"/>
            <p:cNvGrpSpPr/>
            <p:nvPr/>
          </p:nvGrpSpPr>
          <p:grpSpPr>
            <a:xfrm>
              <a:off x="2504600" y="2336339"/>
              <a:ext cx="1530195" cy="3276600"/>
              <a:chOff x="2933593" y="2209003"/>
              <a:chExt cx="1530195" cy="3276600"/>
            </a:xfrm>
          </p:grpSpPr>
          <p:grpSp>
            <p:nvGrpSpPr>
              <p:cNvPr id="13" name="Ομάδα 12"/>
              <p:cNvGrpSpPr/>
              <p:nvPr/>
            </p:nvGrpSpPr>
            <p:grpSpPr>
              <a:xfrm>
                <a:off x="3642418" y="2894803"/>
                <a:ext cx="118739" cy="518974"/>
                <a:chOff x="2366739" y="2071826"/>
                <a:chExt cx="118739" cy="518974"/>
              </a:xfrm>
            </p:grpSpPr>
            <p:sp>
              <p:nvSpPr>
                <p:cNvPr id="6" name="Διάγραμμα ροής: Απόφαση 5"/>
                <p:cNvSpPr/>
                <p:nvPr/>
              </p:nvSpPr>
              <p:spPr>
                <a:xfrm>
                  <a:off x="2366739" y="2071826"/>
                  <a:ext cx="118739" cy="228600"/>
                </a:xfrm>
                <a:prstGeom prst="flowChartDecision">
                  <a:avLst/>
                </a:prstGeom>
                <a:noFill/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cxnSp>
              <p:nvCxnSpPr>
                <p:cNvPr id="7" name="Ευθεία γραμμή σύνδεσης 6"/>
                <p:cNvCxnSpPr>
                  <a:stCxn id="6" idx="2"/>
                </p:cNvCxnSpPr>
                <p:nvPr/>
              </p:nvCxnSpPr>
              <p:spPr>
                <a:xfrm>
                  <a:off x="2426109" y="2300426"/>
                  <a:ext cx="0" cy="290374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" name="Ομάδα 13"/>
              <p:cNvGrpSpPr/>
              <p:nvPr/>
            </p:nvGrpSpPr>
            <p:grpSpPr>
              <a:xfrm>
                <a:off x="2933593" y="2209003"/>
                <a:ext cx="1524000" cy="685800"/>
                <a:chOff x="1447800" y="1524000"/>
                <a:chExt cx="1524000" cy="685800"/>
              </a:xfrm>
            </p:grpSpPr>
            <p:sp>
              <p:nvSpPr>
                <p:cNvPr id="4" name="Ορθογώνιο 3"/>
                <p:cNvSpPr/>
                <p:nvPr/>
              </p:nvSpPr>
              <p:spPr>
                <a:xfrm>
                  <a:off x="1447800" y="1524000"/>
                  <a:ext cx="1524000" cy="26670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</a:rPr>
                    <a:t>polygon</a:t>
                  </a:r>
                  <a:endParaRPr lang="el-GR" sz="1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" name="Ορθογώνιο 11"/>
                <p:cNvSpPr/>
                <p:nvPr/>
              </p:nvSpPr>
              <p:spPr>
                <a:xfrm>
                  <a:off x="1447800" y="1790700"/>
                  <a:ext cx="1524000" cy="41910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 sz="14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5" name="Ομάδα 14"/>
              <p:cNvGrpSpPr/>
              <p:nvPr/>
            </p:nvGrpSpPr>
            <p:grpSpPr>
              <a:xfrm>
                <a:off x="2939788" y="3413777"/>
                <a:ext cx="1524000" cy="685800"/>
                <a:chOff x="1447800" y="1524000"/>
                <a:chExt cx="1524000" cy="685800"/>
              </a:xfrm>
            </p:grpSpPr>
            <p:sp>
              <p:nvSpPr>
                <p:cNvPr id="16" name="Ορθογώνιο 15"/>
                <p:cNvSpPr/>
                <p:nvPr/>
              </p:nvSpPr>
              <p:spPr>
                <a:xfrm>
                  <a:off x="1447800" y="1524000"/>
                  <a:ext cx="1524000" cy="26670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</a:rPr>
                    <a:t>edge</a:t>
                  </a:r>
                  <a:endParaRPr lang="el-GR" sz="1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" name="Ορθογώνιο 16"/>
                <p:cNvSpPr/>
                <p:nvPr/>
              </p:nvSpPr>
              <p:spPr>
                <a:xfrm>
                  <a:off x="1447800" y="1790700"/>
                  <a:ext cx="1524000" cy="41910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 sz="14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4" name="Ομάδα 23"/>
              <p:cNvGrpSpPr/>
              <p:nvPr/>
            </p:nvGrpSpPr>
            <p:grpSpPr>
              <a:xfrm>
                <a:off x="2933593" y="4618551"/>
                <a:ext cx="1524000" cy="867052"/>
                <a:chOff x="1447800" y="3933548"/>
                <a:chExt cx="1524000" cy="867052"/>
              </a:xfrm>
            </p:grpSpPr>
            <p:sp>
              <p:nvSpPr>
                <p:cNvPr id="19" name="Ορθογώνιο 18"/>
                <p:cNvSpPr/>
                <p:nvPr/>
              </p:nvSpPr>
              <p:spPr>
                <a:xfrm>
                  <a:off x="1447800" y="3933548"/>
                  <a:ext cx="1524000" cy="26670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</a:rPr>
                    <a:t>point</a:t>
                  </a:r>
                  <a:endParaRPr lang="el-GR" sz="1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" name="Ορθογώνιο 19"/>
                <p:cNvSpPr/>
                <p:nvPr/>
              </p:nvSpPr>
              <p:spPr>
                <a:xfrm>
                  <a:off x="1447800" y="4200248"/>
                  <a:ext cx="1524000" cy="600352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</a:rPr>
                    <a:t>+x : double</a:t>
                  </a:r>
                </a:p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</a:rPr>
                    <a:t>+y : double</a:t>
                  </a:r>
                  <a:endParaRPr lang="el-GR" sz="14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1" name="Ομάδα 20"/>
              <p:cNvGrpSpPr/>
              <p:nvPr/>
            </p:nvGrpSpPr>
            <p:grpSpPr>
              <a:xfrm>
                <a:off x="3642418" y="4099577"/>
                <a:ext cx="118739" cy="518974"/>
                <a:chOff x="2366739" y="2071826"/>
                <a:chExt cx="118739" cy="518974"/>
              </a:xfrm>
            </p:grpSpPr>
            <p:sp>
              <p:nvSpPr>
                <p:cNvPr id="22" name="Διάγραμμα ροής: Απόφαση 21"/>
                <p:cNvSpPr/>
                <p:nvPr/>
              </p:nvSpPr>
              <p:spPr>
                <a:xfrm>
                  <a:off x="2366739" y="2071826"/>
                  <a:ext cx="118739" cy="228600"/>
                </a:xfrm>
                <a:prstGeom prst="flowChartDecision">
                  <a:avLst/>
                </a:prstGeom>
                <a:noFill/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cxnSp>
              <p:nvCxnSpPr>
                <p:cNvPr id="23" name="Ευθεία γραμμή σύνδεσης 22"/>
                <p:cNvCxnSpPr>
                  <a:stCxn id="22" idx="2"/>
                </p:cNvCxnSpPr>
                <p:nvPr/>
              </p:nvCxnSpPr>
              <p:spPr>
                <a:xfrm>
                  <a:off x="2426109" y="2300426"/>
                  <a:ext cx="0" cy="290374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9" name="TextBox 38"/>
              <p:cNvSpPr txBox="1"/>
              <p:nvPr/>
            </p:nvSpPr>
            <p:spPr>
              <a:xfrm>
                <a:off x="3703173" y="2878298"/>
                <a:ext cx="495407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l-GR" sz="1100" dirty="0"/>
                  <a:t>1..2</a:t>
                </a: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3721184" y="3171866"/>
                <a:ext cx="52821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l-GR" sz="1100" dirty="0"/>
                  <a:t>3..*</a:t>
                </a: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3738990" y="4099577"/>
                <a:ext cx="52821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l-GR" sz="1100" dirty="0"/>
                  <a:t>2..*</a:t>
                </a: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3771793" y="4361187"/>
                <a:ext cx="52821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l-GR" sz="1100" dirty="0"/>
                  <a:t>2</a:t>
                </a:r>
              </a:p>
            </p:txBody>
          </p:sp>
        </p:grpSp>
        <p:sp>
          <p:nvSpPr>
            <p:cNvPr id="46" name="TextBox 45"/>
            <p:cNvSpPr txBox="1"/>
            <p:nvPr/>
          </p:nvSpPr>
          <p:spPr>
            <a:xfrm>
              <a:off x="2096855" y="2205534"/>
              <a:ext cx="49540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l-GR" sz="1100" dirty="0"/>
                <a:t>1..*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720450" y="1447800"/>
            <a:ext cx="80232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l-GR" sz="2400" b="1" i="1" u="sng" dirty="0">
                <a:solidFill>
                  <a:srgbClr val="1A0BDF"/>
                </a:solidFill>
              </a:rPr>
              <a:t>Α. </a:t>
            </a:r>
            <a:r>
              <a:rPr lang="en-US" sz="2400" b="1" i="1" u="sng" dirty="0">
                <a:solidFill>
                  <a:srgbClr val="1A0BDF"/>
                </a:solidFill>
              </a:rPr>
              <a:t>X</a:t>
            </a:r>
            <a:r>
              <a:rPr lang="el-GR" sz="2400" b="1" i="1" u="sng" dirty="0">
                <a:solidFill>
                  <a:srgbClr val="1A0BDF"/>
                </a:solidFill>
              </a:rPr>
              <a:t>ωριστοί πίνακες στοιχείων στο Σχεσιακό Μοντέλο</a:t>
            </a:r>
            <a:endParaRPr lang="en-US" sz="2400" b="1" i="1" u="sng" dirty="0">
              <a:solidFill>
                <a:srgbClr val="1A0BDF"/>
              </a:solidFill>
            </a:endParaRPr>
          </a:p>
          <a:p>
            <a:pPr algn="l"/>
            <a:r>
              <a:rPr lang="en-US" sz="2400" b="1" i="1" dirty="0">
                <a:solidFill>
                  <a:srgbClr val="1A0BDF"/>
                </a:solidFill>
              </a:rPr>
              <a:t> </a:t>
            </a:r>
            <a:r>
              <a:rPr lang="en-US" sz="2400" b="1" i="1" u="sng" dirty="0">
                <a:solidFill>
                  <a:srgbClr val="1A0BDF"/>
                </a:solidFill>
              </a:rPr>
              <a:t>(</a:t>
            </a:r>
            <a:r>
              <a:rPr lang="en-US" sz="2400" b="1" i="1" u="sng" dirty="0">
                <a:solidFill>
                  <a:srgbClr val="FF0000"/>
                </a:solidFill>
              </a:rPr>
              <a:t>separate element tables in the relational model</a:t>
            </a:r>
            <a:r>
              <a:rPr lang="en-US" sz="2400" b="1" i="1" u="sng" dirty="0">
                <a:solidFill>
                  <a:srgbClr val="1A0BDF"/>
                </a:solidFill>
              </a:rPr>
              <a:t>)</a:t>
            </a:r>
            <a:endParaRPr lang="el-GR" sz="2400" b="1" i="1" u="sng" dirty="0">
              <a:solidFill>
                <a:srgbClr val="1A0BD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5809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Queries with spatial </a:t>
            </a:r>
            <a:r>
              <a:rPr lang="en-GB" dirty="0">
                <a:solidFill>
                  <a:srgbClr val="FF0000"/>
                </a:solidFill>
              </a:rPr>
              <a:t>Join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500175"/>
            <a:ext cx="4343400" cy="3224226"/>
          </a:xfrm>
        </p:spPr>
        <p:txBody>
          <a:bodyPr>
            <a:normAutofit/>
          </a:bodyPr>
          <a:lstStyle/>
          <a:p>
            <a:r>
              <a:rPr lang="el-GR" sz="2400" dirty="0"/>
              <a:t>Τ</a:t>
            </a:r>
            <a:r>
              <a:rPr lang="en-US" sz="2400" dirty="0"/>
              <a:t>he</a:t>
            </a:r>
            <a:r>
              <a:rPr lang="el-GR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spatial</a:t>
            </a:r>
            <a:r>
              <a:rPr lang="el-GR" sz="2400" dirty="0">
                <a:solidFill>
                  <a:srgbClr val="FF0000"/>
                </a:solidFill>
              </a:rPr>
              <a:t> </a:t>
            </a:r>
            <a:r>
              <a:rPr lang="en-GB" sz="2400" dirty="0">
                <a:solidFill>
                  <a:srgbClr val="FF0000"/>
                </a:solidFill>
              </a:rPr>
              <a:t>join </a:t>
            </a:r>
            <a:r>
              <a:rPr lang="en-US" sz="2400" dirty="0"/>
              <a:t>is a </a:t>
            </a:r>
            <a:r>
              <a:rPr lang="en-US" sz="2400" u="sng" dirty="0"/>
              <a:t>general</a:t>
            </a:r>
            <a:r>
              <a:rPr lang="en-US" sz="2400" dirty="0"/>
              <a:t> </a:t>
            </a:r>
            <a:r>
              <a:rPr lang="en-GB" sz="2400" u="sng" dirty="0"/>
              <a:t>join</a:t>
            </a:r>
            <a:r>
              <a:rPr lang="el-GR" sz="2400" dirty="0"/>
              <a:t>, </a:t>
            </a:r>
            <a:r>
              <a:rPr lang="en-US" sz="2400" dirty="0"/>
              <a:t>which </a:t>
            </a:r>
            <a:r>
              <a:rPr lang="en-US" sz="2400" dirty="0" err="1"/>
              <a:t>comprices</a:t>
            </a:r>
            <a:r>
              <a:rPr lang="en-US" sz="2400" dirty="0"/>
              <a:t> spatial attributes in the query conditions</a:t>
            </a:r>
            <a:endParaRPr lang="en-GB" sz="2400" dirty="0"/>
          </a:p>
          <a:p>
            <a:r>
              <a:rPr lang="en-US" sz="2400" u="sng" dirty="0">
                <a:solidFill>
                  <a:srgbClr val="FF0000"/>
                </a:solidFill>
              </a:rPr>
              <a:t>Example</a:t>
            </a:r>
            <a:r>
              <a:rPr lang="el-GR" sz="2400" u="sng" dirty="0">
                <a:solidFill>
                  <a:srgbClr val="FF0000"/>
                </a:solidFill>
              </a:rPr>
              <a:t>:</a:t>
            </a:r>
          </a:p>
          <a:p>
            <a:pPr marL="0" indent="0">
              <a:buNone/>
            </a:pPr>
            <a:r>
              <a:rPr lang="en-US" sz="2400" b="1" i="1" dirty="0">
                <a:solidFill>
                  <a:srgbClr val="FF0000"/>
                </a:solidFill>
              </a:rPr>
              <a:t>Which regions do rivers pass through?</a:t>
            </a:r>
            <a:endParaRPr lang="el-GR" sz="2400" b="1" i="1" dirty="0">
              <a:solidFill>
                <a:srgbClr val="FF0000"/>
              </a:solidFill>
            </a:endParaRPr>
          </a:p>
        </p:txBody>
      </p:sp>
      <p:grpSp>
        <p:nvGrpSpPr>
          <p:cNvPr id="5" name="Ομάδα 4"/>
          <p:cNvGrpSpPr/>
          <p:nvPr/>
        </p:nvGrpSpPr>
        <p:grpSpPr>
          <a:xfrm>
            <a:off x="609600" y="4724400"/>
            <a:ext cx="4114800" cy="1197720"/>
            <a:chOff x="609600" y="3048000"/>
            <a:chExt cx="4245614" cy="1197720"/>
          </a:xfrm>
        </p:grpSpPr>
        <p:sp>
          <p:nvSpPr>
            <p:cNvPr id="6" name="Ορθογώνιο 5"/>
            <p:cNvSpPr/>
            <p:nvPr/>
          </p:nvSpPr>
          <p:spPr>
            <a:xfrm>
              <a:off x="609600" y="3048000"/>
              <a:ext cx="4142154" cy="119772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09600" y="3048000"/>
              <a:ext cx="424561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1600" b="1" dirty="0">
                  <a:solidFill>
                    <a:srgbClr val="1A0BD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SELECT</a:t>
              </a:r>
              <a:r>
                <a:rPr lang="el-GR" sz="16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GB" sz="16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region.name, river.name</a:t>
              </a:r>
            </a:p>
            <a:p>
              <a:pPr algn="l"/>
              <a:r>
                <a:rPr lang="en-GB" sz="1600" b="1" dirty="0">
                  <a:solidFill>
                    <a:srgbClr val="1A0BD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FROM</a:t>
              </a:r>
              <a:r>
                <a:rPr lang="en-GB" sz="16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 region </a:t>
              </a:r>
              <a:r>
                <a:rPr lang="en-GB" sz="1600" b="1" dirty="0">
                  <a:solidFill>
                    <a:srgbClr val="1A0BD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JOIN</a:t>
              </a:r>
              <a:r>
                <a:rPr lang="en-GB" sz="16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 river </a:t>
              </a:r>
              <a:r>
                <a:rPr lang="en-GB" sz="1600" b="1" dirty="0">
                  <a:solidFill>
                    <a:srgbClr val="1A0BD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ON</a:t>
              </a:r>
            </a:p>
            <a:p>
              <a:pPr algn="l"/>
              <a:r>
                <a:rPr lang="en-GB" sz="16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 </a:t>
              </a:r>
              <a:r>
                <a:rPr lang="en-GB" sz="1600" b="1" dirty="0">
                  <a:solidFill>
                    <a:srgbClr val="1A0BD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CROSSES </a:t>
              </a:r>
              <a:r>
                <a:rPr lang="en-GB" sz="16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(</a:t>
              </a:r>
              <a:r>
                <a:rPr lang="en-GB" sz="1600" b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region.geometry</a:t>
              </a:r>
              <a:r>
                <a:rPr lang="en-GB" sz="16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, </a:t>
              </a:r>
              <a:r>
                <a:rPr lang="en-GB" sz="1600" b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river.geometry</a:t>
              </a:r>
              <a:r>
                <a:rPr lang="en-GB" sz="16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)=1; </a:t>
              </a:r>
              <a:endParaRPr lang="el-GR" sz="1600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sp>
        <p:nvSpPr>
          <p:cNvPr id="8" name="Ορθογώνιο 7"/>
          <p:cNvSpPr/>
          <p:nvPr/>
        </p:nvSpPr>
        <p:spPr>
          <a:xfrm>
            <a:off x="5105400" y="1676400"/>
            <a:ext cx="1600200" cy="1143000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Ορθογώνιο 8"/>
          <p:cNvSpPr/>
          <p:nvPr/>
        </p:nvSpPr>
        <p:spPr>
          <a:xfrm>
            <a:off x="7010400" y="1676400"/>
            <a:ext cx="1600200" cy="1143000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23" name="Ομάδα 22"/>
          <p:cNvGrpSpPr/>
          <p:nvPr/>
        </p:nvGrpSpPr>
        <p:grpSpPr>
          <a:xfrm>
            <a:off x="5358384" y="1749552"/>
            <a:ext cx="530352" cy="463296"/>
            <a:chOff x="5358384" y="1749552"/>
            <a:chExt cx="530352" cy="463296"/>
          </a:xfrm>
        </p:grpSpPr>
        <p:sp>
          <p:nvSpPr>
            <p:cNvPr id="12" name="Ορθογώνιο 11"/>
            <p:cNvSpPr/>
            <p:nvPr/>
          </p:nvSpPr>
          <p:spPr>
            <a:xfrm>
              <a:off x="5361214" y="1752600"/>
              <a:ext cx="527522" cy="457200"/>
            </a:xfrm>
            <a:prstGeom prst="rect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4" name="Ελεύθερη σχεδίαση 13"/>
            <p:cNvSpPr/>
            <p:nvPr/>
          </p:nvSpPr>
          <p:spPr>
            <a:xfrm>
              <a:off x="5358384" y="1749552"/>
              <a:ext cx="530352" cy="463296"/>
            </a:xfrm>
            <a:custGeom>
              <a:avLst/>
              <a:gdLst>
                <a:gd name="connsiteX0" fmla="*/ 164592 w 530352"/>
                <a:gd name="connsiteY0" fmla="*/ 18288 h 463296"/>
                <a:gd name="connsiteX1" fmla="*/ 103632 w 530352"/>
                <a:gd name="connsiteY1" fmla="*/ 79248 h 463296"/>
                <a:gd name="connsiteX2" fmla="*/ 91440 w 530352"/>
                <a:gd name="connsiteY2" fmla="*/ 158496 h 463296"/>
                <a:gd name="connsiteX3" fmla="*/ 91440 w 530352"/>
                <a:gd name="connsiteY3" fmla="*/ 158496 h 463296"/>
                <a:gd name="connsiteX4" fmla="*/ 24384 w 530352"/>
                <a:gd name="connsiteY4" fmla="*/ 219456 h 463296"/>
                <a:gd name="connsiteX5" fmla="*/ 0 w 530352"/>
                <a:gd name="connsiteY5" fmla="*/ 280416 h 463296"/>
                <a:gd name="connsiteX6" fmla="*/ 42672 w 530352"/>
                <a:gd name="connsiteY6" fmla="*/ 335280 h 463296"/>
                <a:gd name="connsiteX7" fmla="*/ 109728 w 530352"/>
                <a:gd name="connsiteY7" fmla="*/ 426720 h 463296"/>
                <a:gd name="connsiteX8" fmla="*/ 225552 w 530352"/>
                <a:gd name="connsiteY8" fmla="*/ 463296 h 463296"/>
                <a:gd name="connsiteX9" fmla="*/ 335280 w 530352"/>
                <a:gd name="connsiteY9" fmla="*/ 414528 h 463296"/>
                <a:gd name="connsiteX10" fmla="*/ 445008 w 530352"/>
                <a:gd name="connsiteY10" fmla="*/ 396240 h 463296"/>
                <a:gd name="connsiteX11" fmla="*/ 524256 w 530352"/>
                <a:gd name="connsiteY11" fmla="*/ 371856 h 463296"/>
                <a:gd name="connsiteX12" fmla="*/ 530352 w 530352"/>
                <a:gd name="connsiteY12" fmla="*/ 286512 h 463296"/>
                <a:gd name="connsiteX13" fmla="*/ 487680 w 530352"/>
                <a:gd name="connsiteY13" fmla="*/ 219456 h 463296"/>
                <a:gd name="connsiteX14" fmla="*/ 432816 w 530352"/>
                <a:gd name="connsiteY14" fmla="*/ 164592 h 463296"/>
                <a:gd name="connsiteX15" fmla="*/ 335280 w 530352"/>
                <a:gd name="connsiteY15" fmla="*/ 176784 h 463296"/>
                <a:gd name="connsiteX16" fmla="*/ 310896 w 530352"/>
                <a:gd name="connsiteY16" fmla="*/ 109728 h 463296"/>
                <a:gd name="connsiteX17" fmla="*/ 323088 w 530352"/>
                <a:gd name="connsiteY17" fmla="*/ 60960 h 463296"/>
                <a:gd name="connsiteX18" fmla="*/ 310896 w 530352"/>
                <a:gd name="connsiteY18" fmla="*/ 18288 h 463296"/>
                <a:gd name="connsiteX19" fmla="*/ 286512 w 530352"/>
                <a:gd name="connsiteY19" fmla="*/ 0 h 463296"/>
                <a:gd name="connsiteX20" fmla="*/ 164592 w 530352"/>
                <a:gd name="connsiteY20" fmla="*/ 18288 h 463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30352" h="463296">
                  <a:moveTo>
                    <a:pt x="164592" y="18288"/>
                  </a:moveTo>
                  <a:lnTo>
                    <a:pt x="103632" y="79248"/>
                  </a:lnTo>
                  <a:lnTo>
                    <a:pt x="91440" y="158496"/>
                  </a:lnTo>
                  <a:lnTo>
                    <a:pt x="91440" y="158496"/>
                  </a:lnTo>
                  <a:lnTo>
                    <a:pt x="24384" y="219456"/>
                  </a:lnTo>
                  <a:lnTo>
                    <a:pt x="0" y="280416"/>
                  </a:lnTo>
                  <a:lnTo>
                    <a:pt x="42672" y="335280"/>
                  </a:lnTo>
                  <a:lnTo>
                    <a:pt x="109728" y="426720"/>
                  </a:lnTo>
                  <a:lnTo>
                    <a:pt x="225552" y="463296"/>
                  </a:lnTo>
                  <a:lnTo>
                    <a:pt x="335280" y="414528"/>
                  </a:lnTo>
                  <a:lnTo>
                    <a:pt x="445008" y="396240"/>
                  </a:lnTo>
                  <a:lnTo>
                    <a:pt x="524256" y="371856"/>
                  </a:lnTo>
                  <a:lnTo>
                    <a:pt x="530352" y="286512"/>
                  </a:lnTo>
                  <a:lnTo>
                    <a:pt x="487680" y="219456"/>
                  </a:lnTo>
                  <a:lnTo>
                    <a:pt x="432816" y="164592"/>
                  </a:lnTo>
                  <a:lnTo>
                    <a:pt x="335280" y="176784"/>
                  </a:lnTo>
                  <a:cubicBezTo>
                    <a:pt x="308170" y="122564"/>
                    <a:pt x="310896" y="146191"/>
                    <a:pt x="310896" y="109728"/>
                  </a:cubicBezTo>
                  <a:lnTo>
                    <a:pt x="323088" y="60960"/>
                  </a:lnTo>
                  <a:lnTo>
                    <a:pt x="310896" y="18288"/>
                  </a:lnTo>
                  <a:lnTo>
                    <a:pt x="286512" y="0"/>
                  </a:lnTo>
                  <a:lnTo>
                    <a:pt x="164592" y="18288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21" name="Ομάδα 20"/>
          <p:cNvGrpSpPr/>
          <p:nvPr/>
        </p:nvGrpSpPr>
        <p:grpSpPr>
          <a:xfrm>
            <a:off x="6096000" y="1752600"/>
            <a:ext cx="520840" cy="457200"/>
            <a:chOff x="6096000" y="1752600"/>
            <a:chExt cx="520840" cy="457200"/>
          </a:xfrm>
        </p:grpSpPr>
        <p:sp>
          <p:nvSpPr>
            <p:cNvPr id="10" name="Ορθογώνιο 9"/>
            <p:cNvSpPr/>
            <p:nvPr/>
          </p:nvSpPr>
          <p:spPr>
            <a:xfrm>
              <a:off x="6096000" y="1752600"/>
              <a:ext cx="520840" cy="457200"/>
            </a:xfrm>
            <a:prstGeom prst="rect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5" name="Ελεύθερη σχεδίαση 14"/>
            <p:cNvSpPr/>
            <p:nvPr/>
          </p:nvSpPr>
          <p:spPr>
            <a:xfrm>
              <a:off x="6096000" y="1761744"/>
              <a:ext cx="505968" cy="438912"/>
            </a:xfrm>
            <a:custGeom>
              <a:avLst/>
              <a:gdLst>
                <a:gd name="connsiteX0" fmla="*/ 152400 w 505968"/>
                <a:gd name="connsiteY0" fmla="*/ 6096 h 438912"/>
                <a:gd name="connsiteX1" fmla="*/ 140208 w 505968"/>
                <a:gd name="connsiteY1" fmla="*/ 54864 h 438912"/>
                <a:gd name="connsiteX2" fmla="*/ 164592 w 505968"/>
                <a:gd name="connsiteY2" fmla="*/ 103632 h 438912"/>
                <a:gd name="connsiteX3" fmla="*/ 146304 w 505968"/>
                <a:gd name="connsiteY3" fmla="*/ 164592 h 438912"/>
                <a:gd name="connsiteX4" fmla="*/ 97536 w 505968"/>
                <a:gd name="connsiteY4" fmla="*/ 164592 h 438912"/>
                <a:gd name="connsiteX5" fmla="*/ 60960 w 505968"/>
                <a:gd name="connsiteY5" fmla="*/ 128016 h 438912"/>
                <a:gd name="connsiteX6" fmla="*/ 12192 w 505968"/>
                <a:gd name="connsiteY6" fmla="*/ 115824 h 438912"/>
                <a:gd name="connsiteX7" fmla="*/ 0 w 505968"/>
                <a:gd name="connsiteY7" fmla="*/ 164592 h 438912"/>
                <a:gd name="connsiteX8" fmla="*/ 36576 w 505968"/>
                <a:gd name="connsiteY8" fmla="*/ 195072 h 438912"/>
                <a:gd name="connsiteX9" fmla="*/ 79248 w 505968"/>
                <a:gd name="connsiteY9" fmla="*/ 195072 h 438912"/>
                <a:gd name="connsiteX10" fmla="*/ 97536 w 505968"/>
                <a:gd name="connsiteY10" fmla="*/ 237744 h 438912"/>
                <a:gd name="connsiteX11" fmla="*/ 73152 w 505968"/>
                <a:gd name="connsiteY11" fmla="*/ 292608 h 438912"/>
                <a:gd name="connsiteX12" fmla="*/ 36576 w 505968"/>
                <a:gd name="connsiteY12" fmla="*/ 304800 h 438912"/>
                <a:gd name="connsiteX13" fmla="*/ 30480 w 505968"/>
                <a:gd name="connsiteY13" fmla="*/ 371856 h 438912"/>
                <a:gd name="connsiteX14" fmla="*/ 109728 w 505968"/>
                <a:gd name="connsiteY14" fmla="*/ 408432 h 438912"/>
                <a:gd name="connsiteX15" fmla="*/ 182880 w 505968"/>
                <a:gd name="connsiteY15" fmla="*/ 371856 h 438912"/>
                <a:gd name="connsiteX16" fmla="*/ 225552 w 505968"/>
                <a:gd name="connsiteY16" fmla="*/ 438912 h 438912"/>
                <a:gd name="connsiteX17" fmla="*/ 298704 w 505968"/>
                <a:gd name="connsiteY17" fmla="*/ 432816 h 438912"/>
                <a:gd name="connsiteX18" fmla="*/ 432816 w 505968"/>
                <a:gd name="connsiteY18" fmla="*/ 432816 h 438912"/>
                <a:gd name="connsiteX19" fmla="*/ 432816 w 505968"/>
                <a:gd name="connsiteY19" fmla="*/ 384048 h 438912"/>
                <a:gd name="connsiteX20" fmla="*/ 481584 w 505968"/>
                <a:gd name="connsiteY20" fmla="*/ 341376 h 438912"/>
                <a:gd name="connsiteX21" fmla="*/ 505968 w 505968"/>
                <a:gd name="connsiteY21" fmla="*/ 323088 h 438912"/>
                <a:gd name="connsiteX22" fmla="*/ 505968 w 505968"/>
                <a:gd name="connsiteY22" fmla="*/ 323088 h 438912"/>
                <a:gd name="connsiteX23" fmla="*/ 420624 w 505968"/>
                <a:gd name="connsiteY23" fmla="*/ 286512 h 438912"/>
                <a:gd name="connsiteX24" fmla="*/ 359664 w 505968"/>
                <a:gd name="connsiteY24" fmla="*/ 316992 h 438912"/>
                <a:gd name="connsiteX25" fmla="*/ 304800 w 505968"/>
                <a:gd name="connsiteY25" fmla="*/ 329184 h 438912"/>
                <a:gd name="connsiteX26" fmla="*/ 298704 w 505968"/>
                <a:gd name="connsiteY26" fmla="*/ 256032 h 438912"/>
                <a:gd name="connsiteX27" fmla="*/ 329184 w 505968"/>
                <a:gd name="connsiteY27" fmla="*/ 225552 h 438912"/>
                <a:gd name="connsiteX28" fmla="*/ 408432 w 505968"/>
                <a:gd name="connsiteY28" fmla="*/ 213360 h 438912"/>
                <a:gd name="connsiteX29" fmla="*/ 408432 w 505968"/>
                <a:gd name="connsiteY29" fmla="*/ 213360 h 438912"/>
                <a:gd name="connsiteX30" fmla="*/ 371856 w 505968"/>
                <a:gd name="connsiteY30" fmla="*/ 152400 h 438912"/>
                <a:gd name="connsiteX31" fmla="*/ 335280 w 505968"/>
                <a:gd name="connsiteY31" fmla="*/ 73152 h 438912"/>
                <a:gd name="connsiteX32" fmla="*/ 335280 w 505968"/>
                <a:gd name="connsiteY32" fmla="*/ 73152 h 438912"/>
                <a:gd name="connsiteX33" fmla="*/ 286512 w 505968"/>
                <a:gd name="connsiteY33" fmla="*/ 6096 h 438912"/>
                <a:gd name="connsiteX34" fmla="*/ 219456 w 505968"/>
                <a:gd name="connsiteY34" fmla="*/ 0 h 438912"/>
                <a:gd name="connsiteX35" fmla="*/ 152400 w 505968"/>
                <a:gd name="connsiteY35" fmla="*/ 6096 h 438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05968" h="438912">
                  <a:moveTo>
                    <a:pt x="152400" y="6096"/>
                  </a:moveTo>
                  <a:lnTo>
                    <a:pt x="140208" y="54864"/>
                  </a:lnTo>
                  <a:lnTo>
                    <a:pt x="164592" y="103632"/>
                  </a:lnTo>
                  <a:lnTo>
                    <a:pt x="146304" y="164592"/>
                  </a:lnTo>
                  <a:lnTo>
                    <a:pt x="97536" y="164592"/>
                  </a:lnTo>
                  <a:lnTo>
                    <a:pt x="60960" y="128016"/>
                  </a:lnTo>
                  <a:lnTo>
                    <a:pt x="12192" y="115824"/>
                  </a:lnTo>
                  <a:lnTo>
                    <a:pt x="0" y="164592"/>
                  </a:lnTo>
                  <a:lnTo>
                    <a:pt x="36576" y="195072"/>
                  </a:lnTo>
                  <a:lnTo>
                    <a:pt x="79248" y="195072"/>
                  </a:lnTo>
                  <a:lnTo>
                    <a:pt x="97536" y="237744"/>
                  </a:lnTo>
                  <a:lnTo>
                    <a:pt x="73152" y="292608"/>
                  </a:lnTo>
                  <a:lnTo>
                    <a:pt x="36576" y="304800"/>
                  </a:lnTo>
                  <a:lnTo>
                    <a:pt x="30480" y="371856"/>
                  </a:lnTo>
                  <a:lnTo>
                    <a:pt x="109728" y="408432"/>
                  </a:lnTo>
                  <a:lnTo>
                    <a:pt x="182880" y="371856"/>
                  </a:lnTo>
                  <a:lnTo>
                    <a:pt x="225552" y="438912"/>
                  </a:lnTo>
                  <a:lnTo>
                    <a:pt x="298704" y="432816"/>
                  </a:lnTo>
                  <a:lnTo>
                    <a:pt x="432816" y="432816"/>
                  </a:lnTo>
                  <a:lnTo>
                    <a:pt x="432816" y="384048"/>
                  </a:lnTo>
                  <a:lnTo>
                    <a:pt x="481584" y="341376"/>
                  </a:lnTo>
                  <a:lnTo>
                    <a:pt x="505968" y="323088"/>
                  </a:lnTo>
                  <a:lnTo>
                    <a:pt x="505968" y="323088"/>
                  </a:lnTo>
                  <a:lnTo>
                    <a:pt x="420624" y="286512"/>
                  </a:lnTo>
                  <a:lnTo>
                    <a:pt x="359664" y="316992"/>
                  </a:lnTo>
                  <a:lnTo>
                    <a:pt x="304800" y="329184"/>
                  </a:lnTo>
                  <a:lnTo>
                    <a:pt x="298704" y="256032"/>
                  </a:lnTo>
                  <a:lnTo>
                    <a:pt x="329184" y="225552"/>
                  </a:lnTo>
                  <a:lnTo>
                    <a:pt x="408432" y="213360"/>
                  </a:lnTo>
                  <a:lnTo>
                    <a:pt x="408432" y="213360"/>
                  </a:lnTo>
                  <a:lnTo>
                    <a:pt x="371856" y="152400"/>
                  </a:lnTo>
                  <a:lnTo>
                    <a:pt x="335280" y="73152"/>
                  </a:lnTo>
                  <a:lnTo>
                    <a:pt x="335280" y="73152"/>
                  </a:lnTo>
                  <a:lnTo>
                    <a:pt x="286512" y="6096"/>
                  </a:lnTo>
                  <a:lnTo>
                    <a:pt x="219456" y="0"/>
                  </a:lnTo>
                  <a:lnTo>
                    <a:pt x="152400" y="6096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20" name="Ομάδα 19"/>
          <p:cNvGrpSpPr/>
          <p:nvPr/>
        </p:nvGrpSpPr>
        <p:grpSpPr>
          <a:xfrm>
            <a:off x="5458750" y="2400115"/>
            <a:ext cx="374452" cy="306509"/>
            <a:chOff x="5145024" y="2394019"/>
            <a:chExt cx="374452" cy="306509"/>
          </a:xfrm>
        </p:grpSpPr>
        <p:sp>
          <p:nvSpPr>
            <p:cNvPr id="13" name="Ορθογώνιο 12"/>
            <p:cNvSpPr/>
            <p:nvPr/>
          </p:nvSpPr>
          <p:spPr>
            <a:xfrm>
              <a:off x="5151036" y="2394019"/>
              <a:ext cx="368440" cy="304800"/>
            </a:xfrm>
            <a:prstGeom prst="rect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6" name="Ελεύθερη σχεδίαση 15"/>
            <p:cNvSpPr/>
            <p:nvPr/>
          </p:nvSpPr>
          <p:spPr>
            <a:xfrm>
              <a:off x="5145024" y="2401824"/>
              <a:ext cx="371856" cy="298704"/>
            </a:xfrm>
            <a:custGeom>
              <a:avLst/>
              <a:gdLst>
                <a:gd name="connsiteX0" fmla="*/ 97536 w 371856"/>
                <a:gd name="connsiteY0" fmla="*/ 0 h 298704"/>
                <a:gd name="connsiteX1" fmla="*/ 103632 w 371856"/>
                <a:gd name="connsiteY1" fmla="*/ 103632 h 298704"/>
                <a:gd name="connsiteX2" fmla="*/ 85344 w 371856"/>
                <a:gd name="connsiteY2" fmla="*/ 134112 h 298704"/>
                <a:gd name="connsiteX3" fmla="*/ 48768 w 371856"/>
                <a:gd name="connsiteY3" fmla="*/ 140208 h 298704"/>
                <a:gd name="connsiteX4" fmla="*/ 18288 w 371856"/>
                <a:gd name="connsiteY4" fmla="*/ 140208 h 298704"/>
                <a:gd name="connsiteX5" fmla="*/ 6096 w 371856"/>
                <a:gd name="connsiteY5" fmla="*/ 134112 h 298704"/>
                <a:gd name="connsiteX6" fmla="*/ 0 w 371856"/>
                <a:gd name="connsiteY6" fmla="*/ 188976 h 298704"/>
                <a:gd name="connsiteX7" fmla="*/ 30480 w 371856"/>
                <a:gd name="connsiteY7" fmla="*/ 213360 h 298704"/>
                <a:gd name="connsiteX8" fmla="*/ 73152 w 371856"/>
                <a:gd name="connsiteY8" fmla="*/ 243840 h 298704"/>
                <a:gd name="connsiteX9" fmla="*/ 128016 w 371856"/>
                <a:gd name="connsiteY9" fmla="*/ 219456 h 298704"/>
                <a:gd name="connsiteX10" fmla="*/ 164592 w 371856"/>
                <a:gd name="connsiteY10" fmla="*/ 262128 h 298704"/>
                <a:gd name="connsiteX11" fmla="*/ 188976 w 371856"/>
                <a:gd name="connsiteY11" fmla="*/ 286512 h 298704"/>
                <a:gd name="connsiteX12" fmla="*/ 225552 w 371856"/>
                <a:gd name="connsiteY12" fmla="*/ 292608 h 298704"/>
                <a:gd name="connsiteX13" fmla="*/ 243840 w 371856"/>
                <a:gd name="connsiteY13" fmla="*/ 298704 h 298704"/>
                <a:gd name="connsiteX14" fmla="*/ 286512 w 371856"/>
                <a:gd name="connsiteY14" fmla="*/ 274320 h 298704"/>
                <a:gd name="connsiteX15" fmla="*/ 274320 w 371856"/>
                <a:gd name="connsiteY15" fmla="*/ 219456 h 298704"/>
                <a:gd name="connsiteX16" fmla="*/ 213360 w 371856"/>
                <a:gd name="connsiteY16" fmla="*/ 195072 h 298704"/>
                <a:gd name="connsiteX17" fmla="*/ 274320 w 371856"/>
                <a:gd name="connsiteY17" fmla="*/ 176784 h 298704"/>
                <a:gd name="connsiteX18" fmla="*/ 347472 w 371856"/>
                <a:gd name="connsiteY18" fmla="*/ 176784 h 298704"/>
                <a:gd name="connsiteX19" fmla="*/ 371856 w 371856"/>
                <a:gd name="connsiteY19" fmla="*/ 152400 h 298704"/>
                <a:gd name="connsiteX20" fmla="*/ 371856 w 371856"/>
                <a:gd name="connsiteY20" fmla="*/ 91440 h 298704"/>
                <a:gd name="connsiteX21" fmla="*/ 304800 w 371856"/>
                <a:gd name="connsiteY21" fmla="*/ 79248 h 298704"/>
                <a:gd name="connsiteX22" fmla="*/ 256032 w 371856"/>
                <a:gd name="connsiteY22" fmla="*/ 109728 h 298704"/>
                <a:gd name="connsiteX23" fmla="*/ 249936 w 371856"/>
                <a:gd name="connsiteY23" fmla="*/ 30480 h 298704"/>
                <a:gd name="connsiteX24" fmla="*/ 225552 w 371856"/>
                <a:gd name="connsiteY24" fmla="*/ 6096 h 298704"/>
                <a:gd name="connsiteX25" fmla="*/ 188976 w 371856"/>
                <a:gd name="connsiteY25" fmla="*/ 0 h 298704"/>
                <a:gd name="connsiteX26" fmla="*/ 97536 w 371856"/>
                <a:gd name="connsiteY26" fmla="*/ 0 h 298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71856" h="298704">
                  <a:moveTo>
                    <a:pt x="97536" y="0"/>
                  </a:moveTo>
                  <a:lnTo>
                    <a:pt x="103632" y="103632"/>
                  </a:lnTo>
                  <a:lnTo>
                    <a:pt x="85344" y="134112"/>
                  </a:lnTo>
                  <a:lnTo>
                    <a:pt x="48768" y="140208"/>
                  </a:lnTo>
                  <a:lnTo>
                    <a:pt x="18288" y="140208"/>
                  </a:lnTo>
                  <a:lnTo>
                    <a:pt x="6096" y="134112"/>
                  </a:lnTo>
                  <a:lnTo>
                    <a:pt x="0" y="188976"/>
                  </a:lnTo>
                  <a:lnTo>
                    <a:pt x="30480" y="213360"/>
                  </a:lnTo>
                  <a:lnTo>
                    <a:pt x="73152" y="243840"/>
                  </a:lnTo>
                  <a:lnTo>
                    <a:pt x="128016" y="219456"/>
                  </a:lnTo>
                  <a:lnTo>
                    <a:pt x="164592" y="262128"/>
                  </a:lnTo>
                  <a:lnTo>
                    <a:pt x="188976" y="286512"/>
                  </a:lnTo>
                  <a:lnTo>
                    <a:pt x="225552" y="292608"/>
                  </a:lnTo>
                  <a:lnTo>
                    <a:pt x="243840" y="298704"/>
                  </a:lnTo>
                  <a:lnTo>
                    <a:pt x="286512" y="274320"/>
                  </a:lnTo>
                  <a:lnTo>
                    <a:pt x="274320" y="219456"/>
                  </a:lnTo>
                  <a:lnTo>
                    <a:pt x="213360" y="195072"/>
                  </a:lnTo>
                  <a:lnTo>
                    <a:pt x="274320" y="176784"/>
                  </a:lnTo>
                  <a:lnTo>
                    <a:pt x="347472" y="176784"/>
                  </a:lnTo>
                  <a:lnTo>
                    <a:pt x="371856" y="152400"/>
                  </a:lnTo>
                  <a:lnTo>
                    <a:pt x="371856" y="91440"/>
                  </a:lnTo>
                  <a:lnTo>
                    <a:pt x="304800" y="79248"/>
                  </a:lnTo>
                  <a:lnTo>
                    <a:pt x="256032" y="109728"/>
                  </a:lnTo>
                  <a:lnTo>
                    <a:pt x="249936" y="30480"/>
                  </a:lnTo>
                  <a:lnTo>
                    <a:pt x="225552" y="6096"/>
                  </a:lnTo>
                  <a:lnTo>
                    <a:pt x="188976" y="0"/>
                  </a:lnTo>
                  <a:lnTo>
                    <a:pt x="97536" y="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22" name="Ομάδα 21"/>
          <p:cNvGrpSpPr/>
          <p:nvPr/>
        </p:nvGrpSpPr>
        <p:grpSpPr>
          <a:xfrm>
            <a:off x="5937504" y="2256692"/>
            <a:ext cx="664464" cy="457200"/>
            <a:chOff x="5937504" y="2256692"/>
            <a:chExt cx="664464" cy="457200"/>
          </a:xfrm>
        </p:grpSpPr>
        <p:sp>
          <p:nvSpPr>
            <p:cNvPr id="11" name="Ορθογώνιο 10"/>
            <p:cNvSpPr/>
            <p:nvPr/>
          </p:nvSpPr>
          <p:spPr>
            <a:xfrm>
              <a:off x="5940250" y="2256692"/>
              <a:ext cx="658166" cy="457200"/>
            </a:xfrm>
            <a:prstGeom prst="rect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7" name="Ελεύθερη σχεδίαση 16"/>
            <p:cNvSpPr/>
            <p:nvPr/>
          </p:nvSpPr>
          <p:spPr>
            <a:xfrm>
              <a:off x="5937504" y="2261616"/>
              <a:ext cx="664464" cy="445008"/>
            </a:xfrm>
            <a:custGeom>
              <a:avLst/>
              <a:gdLst>
                <a:gd name="connsiteX0" fmla="*/ 152400 w 664464"/>
                <a:gd name="connsiteY0" fmla="*/ 73152 h 445008"/>
                <a:gd name="connsiteX1" fmla="*/ 109728 w 664464"/>
                <a:gd name="connsiteY1" fmla="*/ 109728 h 445008"/>
                <a:gd name="connsiteX2" fmla="*/ 103632 w 664464"/>
                <a:gd name="connsiteY2" fmla="*/ 188976 h 445008"/>
                <a:gd name="connsiteX3" fmla="*/ 60960 w 664464"/>
                <a:gd name="connsiteY3" fmla="*/ 207264 h 445008"/>
                <a:gd name="connsiteX4" fmla="*/ 30480 w 664464"/>
                <a:gd name="connsiteY4" fmla="*/ 219456 h 445008"/>
                <a:gd name="connsiteX5" fmla="*/ 6096 w 664464"/>
                <a:gd name="connsiteY5" fmla="*/ 243840 h 445008"/>
                <a:gd name="connsiteX6" fmla="*/ 0 w 664464"/>
                <a:gd name="connsiteY6" fmla="*/ 274320 h 445008"/>
                <a:gd name="connsiteX7" fmla="*/ 30480 w 664464"/>
                <a:gd name="connsiteY7" fmla="*/ 316992 h 445008"/>
                <a:gd name="connsiteX8" fmla="*/ 85344 w 664464"/>
                <a:gd name="connsiteY8" fmla="*/ 316992 h 445008"/>
                <a:gd name="connsiteX9" fmla="*/ 121920 w 664464"/>
                <a:gd name="connsiteY9" fmla="*/ 274320 h 445008"/>
                <a:gd name="connsiteX10" fmla="*/ 164592 w 664464"/>
                <a:gd name="connsiteY10" fmla="*/ 237744 h 445008"/>
                <a:gd name="connsiteX11" fmla="*/ 195072 w 664464"/>
                <a:gd name="connsiteY11" fmla="*/ 213360 h 445008"/>
                <a:gd name="connsiteX12" fmla="*/ 237744 w 664464"/>
                <a:gd name="connsiteY12" fmla="*/ 243840 h 445008"/>
                <a:gd name="connsiteX13" fmla="*/ 225552 w 664464"/>
                <a:gd name="connsiteY13" fmla="*/ 298704 h 445008"/>
                <a:gd name="connsiteX14" fmla="*/ 207264 w 664464"/>
                <a:gd name="connsiteY14" fmla="*/ 377952 h 445008"/>
                <a:gd name="connsiteX15" fmla="*/ 237744 w 664464"/>
                <a:gd name="connsiteY15" fmla="*/ 384048 h 445008"/>
                <a:gd name="connsiteX16" fmla="*/ 274320 w 664464"/>
                <a:gd name="connsiteY16" fmla="*/ 347472 h 445008"/>
                <a:gd name="connsiteX17" fmla="*/ 280416 w 664464"/>
                <a:gd name="connsiteY17" fmla="*/ 286512 h 445008"/>
                <a:gd name="connsiteX18" fmla="*/ 341376 w 664464"/>
                <a:gd name="connsiteY18" fmla="*/ 280416 h 445008"/>
                <a:gd name="connsiteX19" fmla="*/ 377952 w 664464"/>
                <a:gd name="connsiteY19" fmla="*/ 329184 h 445008"/>
                <a:gd name="connsiteX20" fmla="*/ 365760 w 664464"/>
                <a:gd name="connsiteY20" fmla="*/ 384048 h 445008"/>
                <a:gd name="connsiteX21" fmla="*/ 390144 w 664464"/>
                <a:gd name="connsiteY21" fmla="*/ 445008 h 445008"/>
                <a:gd name="connsiteX22" fmla="*/ 445008 w 664464"/>
                <a:gd name="connsiteY22" fmla="*/ 445008 h 445008"/>
                <a:gd name="connsiteX23" fmla="*/ 512064 w 664464"/>
                <a:gd name="connsiteY23" fmla="*/ 420624 h 445008"/>
                <a:gd name="connsiteX24" fmla="*/ 530352 w 664464"/>
                <a:gd name="connsiteY24" fmla="*/ 359664 h 445008"/>
                <a:gd name="connsiteX25" fmla="*/ 585216 w 664464"/>
                <a:gd name="connsiteY25" fmla="*/ 347472 h 445008"/>
                <a:gd name="connsiteX26" fmla="*/ 652272 w 664464"/>
                <a:gd name="connsiteY26" fmla="*/ 335280 h 445008"/>
                <a:gd name="connsiteX27" fmla="*/ 664464 w 664464"/>
                <a:gd name="connsiteY27" fmla="*/ 304800 h 445008"/>
                <a:gd name="connsiteX28" fmla="*/ 640080 w 664464"/>
                <a:gd name="connsiteY28" fmla="*/ 243840 h 445008"/>
                <a:gd name="connsiteX29" fmla="*/ 548640 w 664464"/>
                <a:gd name="connsiteY29" fmla="*/ 213360 h 445008"/>
                <a:gd name="connsiteX30" fmla="*/ 566928 w 664464"/>
                <a:gd name="connsiteY30" fmla="*/ 158496 h 445008"/>
                <a:gd name="connsiteX31" fmla="*/ 627888 w 664464"/>
                <a:gd name="connsiteY31" fmla="*/ 128016 h 445008"/>
                <a:gd name="connsiteX32" fmla="*/ 646176 w 664464"/>
                <a:gd name="connsiteY32" fmla="*/ 79248 h 445008"/>
                <a:gd name="connsiteX33" fmla="*/ 609600 w 664464"/>
                <a:gd name="connsiteY33" fmla="*/ 36576 h 445008"/>
                <a:gd name="connsiteX34" fmla="*/ 469392 w 664464"/>
                <a:gd name="connsiteY34" fmla="*/ 6096 h 445008"/>
                <a:gd name="connsiteX35" fmla="*/ 396240 w 664464"/>
                <a:gd name="connsiteY35" fmla="*/ 0 h 445008"/>
                <a:gd name="connsiteX36" fmla="*/ 347472 w 664464"/>
                <a:gd name="connsiteY36" fmla="*/ 30480 h 445008"/>
                <a:gd name="connsiteX37" fmla="*/ 377952 w 664464"/>
                <a:gd name="connsiteY37" fmla="*/ 115824 h 445008"/>
                <a:gd name="connsiteX38" fmla="*/ 377952 w 664464"/>
                <a:gd name="connsiteY38" fmla="*/ 115824 h 445008"/>
                <a:gd name="connsiteX39" fmla="*/ 316992 w 664464"/>
                <a:gd name="connsiteY39" fmla="*/ 140208 h 445008"/>
                <a:gd name="connsiteX40" fmla="*/ 262128 w 664464"/>
                <a:gd name="connsiteY40" fmla="*/ 97536 h 445008"/>
                <a:gd name="connsiteX41" fmla="*/ 201168 w 664464"/>
                <a:gd name="connsiteY41" fmla="*/ 54864 h 445008"/>
                <a:gd name="connsiteX42" fmla="*/ 152400 w 664464"/>
                <a:gd name="connsiteY42" fmla="*/ 73152 h 445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664464" h="445008">
                  <a:moveTo>
                    <a:pt x="152400" y="73152"/>
                  </a:moveTo>
                  <a:lnTo>
                    <a:pt x="109728" y="109728"/>
                  </a:lnTo>
                  <a:lnTo>
                    <a:pt x="103632" y="188976"/>
                  </a:lnTo>
                  <a:lnTo>
                    <a:pt x="60960" y="207264"/>
                  </a:lnTo>
                  <a:lnTo>
                    <a:pt x="30480" y="219456"/>
                  </a:lnTo>
                  <a:lnTo>
                    <a:pt x="6096" y="243840"/>
                  </a:lnTo>
                  <a:lnTo>
                    <a:pt x="0" y="274320"/>
                  </a:lnTo>
                  <a:lnTo>
                    <a:pt x="30480" y="316992"/>
                  </a:lnTo>
                  <a:lnTo>
                    <a:pt x="85344" y="316992"/>
                  </a:lnTo>
                  <a:lnTo>
                    <a:pt x="121920" y="274320"/>
                  </a:lnTo>
                  <a:lnTo>
                    <a:pt x="164592" y="237744"/>
                  </a:lnTo>
                  <a:lnTo>
                    <a:pt x="195072" y="213360"/>
                  </a:lnTo>
                  <a:lnTo>
                    <a:pt x="237744" y="243840"/>
                  </a:lnTo>
                  <a:lnTo>
                    <a:pt x="225552" y="298704"/>
                  </a:lnTo>
                  <a:lnTo>
                    <a:pt x="207264" y="377952"/>
                  </a:lnTo>
                  <a:lnTo>
                    <a:pt x="237744" y="384048"/>
                  </a:lnTo>
                  <a:lnTo>
                    <a:pt x="274320" y="347472"/>
                  </a:lnTo>
                  <a:lnTo>
                    <a:pt x="280416" y="286512"/>
                  </a:lnTo>
                  <a:lnTo>
                    <a:pt x="341376" y="280416"/>
                  </a:lnTo>
                  <a:lnTo>
                    <a:pt x="377952" y="329184"/>
                  </a:lnTo>
                  <a:lnTo>
                    <a:pt x="365760" y="384048"/>
                  </a:lnTo>
                  <a:lnTo>
                    <a:pt x="390144" y="445008"/>
                  </a:lnTo>
                  <a:lnTo>
                    <a:pt x="445008" y="445008"/>
                  </a:lnTo>
                  <a:lnTo>
                    <a:pt x="512064" y="420624"/>
                  </a:lnTo>
                  <a:lnTo>
                    <a:pt x="530352" y="359664"/>
                  </a:lnTo>
                  <a:lnTo>
                    <a:pt x="585216" y="347472"/>
                  </a:lnTo>
                  <a:lnTo>
                    <a:pt x="652272" y="335280"/>
                  </a:lnTo>
                  <a:lnTo>
                    <a:pt x="664464" y="304800"/>
                  </a:lnTo>
                  <a:lnTo>
                    <a:pt x="640080" y="243840"/>
                  </a:lnTo>
                  <a:lnTo>
                    <a:pt x="548640" y="213360"/>
                  </a:lnTo>
                  <a:lnTo>
                    <a:pt x="566928" y="158496"/>
                  </a:lnTo>
                  <a:lnTo>
                    <a:pt x="627888" y="128016"/>
                  </a:lnTo>
                  <a:lnTo>
                    <a:pt x="646176" y="79248"/>
                  </a:lnTo>
                  <a:lnTo>
                    <a:pt x="609600" y="36576"/>
                  </a:lnTo>
                  <a:lnTo>
                    <a:pt x="469392" y="6096"/>
                  </a:lnTo>
                  <a:lnTo>
                    <a:pt x="396240" y="0"/>
                  </a:lnTo>
                  <a:lnTo>
                    <a:pt x="347472" y="30480"/>
                  </a:lnTo>
                  <a:lnTo>
                    <a:pt x="377952" y="115824"/>
                  </a:lnTo>
                  <a:lnTo>
                    <a:pt x="377952" y="115824"/>
                  </a:lnTo>
                  <a:lnTo>
                    <a:pt x="316992" y="140208"/>
                  </a:lnTo>
                  <a:lnTo>
                    <a:pt x="262128" y="97536"/>
                  </a:lnTo>
                  <a:lnTo>
                    <a:pt x="201168" y="54864"/>
                  </a:lnTo>
                  <a:lnTo>
                    <a:pt x="152400" y="73152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50" name="Ομάδα 49"/>
          <p:cNvGrpSpPr/>
          <p:nvPr/>
        </p:nvGrpSpPr>
        <p:grpSpPr>
          <a:xfrm>
            <a:off x="7010400" y="1676400"/>
            <a:ext cx="399288" cy="347472"/>
            <a:chOff x="5105400" y="1670304"/>
            <a:chExt cx="399288" cy="347472"/>
          </a:xfrm>
        </p:grpSpPr>
        <p:sp>
          <p:nvSpPr>
            <p:cNvPr id="19" name="Ελεύθερη σχεδίαση 18"/>
            <p:cNvSpPr/>
            <p:nvPr/>
          </p:nvSpPr>
          <p:spPr>
            <a:xfrm>
              <a:off x="5105400" y="1676400"/>
              <a:ext cx="399288" cy="341376"/>
            </a:xfrm>
            <a:custGeom>
              <a:avLst/>
              <a:gdLst>
                <a:gd name="connsiteX0" fmla="*/ 402336 w 402336"/>
                <a:gd name="connsiteY0" fmla="*/ 0 h 341376"/>
                <a:gd name="connsiteX1" fmla="*/ 341376 w 402336"/>
                <a:gd name="connsiteY1" fmla="*/ 30480 h 341376"/>
                <a:gd name="connsiteX2" fmla="*/ 329184 w 402336"/>
                <a:gd name="connsiteY2" fmla="*/ 85344 h 341376"/>
                <a:gd name="connsiteX3" fmla="*/ 323088 w 402336"/>
                <a:gd name="connsiteY3" fmla="*/ 140208 h 341376"/>
                <a:gd name="connsiteX4" fmla="*/ 298704 w 402336"/>
                <a:gd name="connsiteY4" fmla="*/ 201168 h 341376"/>
                <a:gd name="connsiteX5" fmla="*/ 249936 w 402336"/>
                <a:gd name="connsiteY5" fmla="*/ 286512 h 341376"/>
                <a:gd name="connsiteX6" fmla="*/ 176784 w 402336"/>
                <a:gd name="connsiteY6" fmla="*/ 341376 h 341376"/>
                <a:gd name="connsiteX7" fmla="*/ 79248 w 402336"/>
                <a:gd name="connsiteY7" fmla="*/ 329184 h 341376"/>
                <a:gd name="connsiteX8" fmla="*/ 6096 w 402336"/>
                <a:gd name="connsiteY8" fmla="*/ 304800 h 341376"/>
                <a:gd name="connsiteX9" fmla="*/ 0 w 402336"/>
                <a:gd name="connsiteY9" fmla="*/ 310896 h 341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2336" h="341376">
                  <a:moveTo>
                    <a:pt x="402336" y="0"/>
                  </a:moveTo>
                  <a:lnTo>
                    <a:pt x="341376" y="30480"/>
                  </a:lnTo>
                  <a:lnTo>
                    <a:pt x="329184" y="85344"/>
                  </a:lnTo>
                  <a:lnTo>
                    <a:pt x="323088" y="140208"/>
                  </a:lnTo>
                  <a:lnTo>
                    <a:pt x="298704" y="201168"/>
                  </a:lnTo>
                  <a:lnTo>
                    <a:pt x="249936" y="286512"/>
                  </a:lnTo>
                  <a:lnTo>
                    <a:pt x="176784" y="341376"/>
                  </a:lnTo>
                  <a:lnTo>
                    <a:pt x="79248" y="329184"/>
                  </a:lnTo>
                  <a:lnTo>
                    <a:pt x="6096" y="304800"/>
                  </a:lnTo>
                  <a:lnTo>
                    <a:pt x="0" y="310896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5" name="Ορθογώνιο 24"/>
            <p:cNvSpPr/>
            <p:nvPr/>
          </p:nvSpPr>
          <p:spPr>
            <a:xfrm>
              <a:off x="5120640" y="1670304"/>
              <a:ext cx="384048" cy="347472"/>
            </a:xfrm>
            <a:prstGeom prst="rect">
              <a:avLst/>
            </a:prstGeom>
            <a:noFill/>
            <a:ln w="95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49" name="Ομάδα 48"/>
          <p:cNvGrpSpPr/>
          <p:nvPr/>
        </p:nvGrpSpPr>
        <p:grpSpPr>
          <a:xfrm>
            <a:off x="7010400" y="2304288"/>
            <a:ext cx="207264" cy="524256"/>
            <a:chOff x="5105400" y="2298192"/>
            <a:chExt cx="207264" cy="524256"/>
          </a:xfrm>
        </p:grpSpPr>
        <p:sp>
          <p:nvSpPr>
            <p:cNvPr id="24" name="Ελεύθερη σχεδίαση 23"/>
            <p:cNvSpPr/>
            <p:nvPr/>
          </p:nvSpPr>
          <p:spPr>
            <a:xfrm>
              <a:off x="5120640" y="2304288"/>
              <a:ext cx="182880" cy="518160"/>
            </a:xfrm>
            <a:custGeom>
              <a:avLst/>
              <a:gdLst>
                <a:gd name="connsiteX0" fmla="*/ 0 w 182880"/>
                <a:gd name="connsiteY0" fmla="*/ 0 h 518160"/>
                <a:gd name="connsiteX1" fmla="*/ 97536 w 182880"/>
                <a:gd name="connsiteY1" fmla="*/ 60960 h 518160"/>
                <a:gd name="connsiteX2" fmla="*/ 97536 w 182880"/>
                <a:gd name="connsiteY2" fmla="*/ 60960 h 518160"/>
                <a:gd name="connsiteX3" fmla="*/ 182880 w 182880"/>
                <a:gd name="connsiteY3" fmla="*/ 170688 h 518160"/>
                <a:gd name="connsiteX4" fmla="*/ 170688 w 182880"/>
                <a:gd name="connsiteY4" fmla="*/ 286512 h 518160"/>
                <a:gd name="connsiteX5" fmla="*/ 121920 w 182880"/>
                <a:gd name="connsiteY5" fmla="*/ 347472 h 518160"/>
                <a:gd name="connsiteX6" fmla="*/ 140208 w 182880"/>
                <a:gd name="connsiteY6" fmla="*/ 414528 h 518160"/>
                <a:gd name="connsiteX7" fmla="*/ 182880 w 182880"/>
                <a:gd name="connsiteY7" fmla="*/ 463296 h 518160"/>
                <a:gd name="connsiteX8" fmla="*/ 176784 w 182880"/>
                <a:gd name="connsiteY8" fmla="*/ 518160 h 518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2880" h="518160">
                  <a:moveTo>
                    <a:pt x="0" y="0"/>
                  </a:moveTo>
                  <a:lnTo>
                    <a:pt x="97536" y="60960"/>
                  </a:lnTo>
                  <a:lnTo>
                    <a:pt x="97536" y="60960"/>
                  </a:lnTo>
                  <a:lnTo>
                    <a:pt x="182880" y="170688"/>
                  </a:lnTo>
                  <a:lnTo>
                    <a:pt x="170688" y="286512"/>
                  </a:lnTo>
                  <a:lnTo>
                    <a:pt x="121920" y="347472"/>
                  </a:lnTo>
                  <a:lnTo>
                    <a:pt x="140208" y="414528"/>
                  </a:lnTo>
                  <a:lnTo>
                    <a:pt x="182880" y="463296"/>
                  </a:lnTo>
                  <a:lnTo>
                    <a:pt x="176784" y="51816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6" name="Ορθογώνιο 25"/>
            <p:cNvSpPr/>
            <p:nvPr/>
          </p:nvSpPr>
          <p:spPr>
            <a:xfrm>
              <a:off x="5105400" y="2298192"/>
              <a:ext cx="207264" cy="521208"/>
            </a:xfrm>
            <a:prstGeom prst="rect">
              <a:avLst/>
            </a:prstGeom>
            <a:noFill/>
            <a:ln w="95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51" name="Ομάδα 50"/>
          <p:cNvGrpSpPr/>
          <p:nvPr/>
        </p:nvGrpSpPr>
        <p:grpSpPr>
          <a:xfrm>
            <a:off x="8092440" y="1676400"/>
            <a:ext cx="329184" cy="1149096"/>
            <a:chOff x="6187440" y="1670304"/>
            <a:chExt cx="329184" cy="1149096"/>
          </a:xfrm>
        </p:grpSpPr>
        <p:sp>
          <p:nvSpPr>
            <p:cNvPr id="18" name="Ελεύθερη σχεδίαση 17"/>
            <p:cNvSpPr/>
            <p:nvPr/>
          </p:nvSpPr>
          <p:spPr>
            <a:xfrm>
              <a:off x="6187440" y="1670304"/>
              <a:ext cx="323088" cy="1139952"/>
            </a:xfrm>
            <a:custGeom>
              <a:avLst/>
              <a:gdLst>
                <a:gd name="connsiteX0" fmla="*/ 323088 w 323088"/>
                <a:gd name="connsiteY0" fmla="*/ 0 h 1139952"/>
                <a:gd name="connsiteX1" fmla="*/ 292608 w 323088"/>
                <a:gd name="connsiteY1" fmla="*/ 54864 h 1139952"/>
                <a:gd name="connsiteX2" fmla="*/ 292608 w 323088"/>
                <a:gd name="connsiteY2" fmla="*/ 146304 h 1139952"/>
                <a:gd name="connsiteX3" fmla="*/ 280416 w 323088"/>
                <a:gd name="connsiteY3" fmla="*/ 176784 h 1139952"/>
                <a:gd name="connsiteX4" fmla="*/ 243840 w 323088"/>
                <a:gd name="connsiteY4" fmla="*/ 225552 h 1139952"/>
                <a:gd name="connsiteX5" fmla="*/ 207264 w 323088"/>
                <a:gd name="connsiteY5" fmla="*/ 225552 h 1139952"/>
                <a:gd name="connsiteX6" fmla="*/ 164592 w 323088"/>
                <a:gd name="connsiteY6" fmla="*/ 231648 h 1139952"/>
                <a:gd name="connsiteX7" fmla="*/ 164592 w 323088"/>
                <a:gd name="connsiteY7" fmla="*/ 231648 h 1139952"/>
                <a:gd name="connsiteX8" fmla="*/ 91440 w 323088"/>
                <a:gd name="connsiteY8" fmla="*/ 298704 h 1139952"/>
                <a:gd name="connsiteX9" fmla="*/ 79248 w 323088"/>
                <a:gd name="connsiteY9" fmla="*/ 353568 h 1139952"/>
                <a:gd name="connsiteX10" fmla="*/ 79248 w 323088"/>
                <a:gd name="connsiteY10" fmla="*/ 390144 h 1139952"/>
                <a:gd name="connsiteX11" fmla="*/ 115824 w 323088"/>
                <a:gd name="connsiteY11" fmla="*/ 457200 h 1139952"/>
                <a:gd name="connsiteX12" fmla="*/ 152400 w 323088"/>
                <a:gd name="connsiteY12" fmla="*/ 524256 h 1139952"/>
                <a:gd name="connsiteX13" fmla="*/ 140208 w 323088"/>
                <a:gd name="connsiteY13" fmla="*/ 585216 h 1139952"/>
                <a:gd name="connsiteX14" fmla="*/ 128016 w 323088"/>
                <a:gd name="connsiteY14" fmla="*/ 615696 h 1139952"/>
                <a:gd name="connsiteX15" fmla="*/ 85344 w 323088"/>
                <a:gd name="connsiteY15" fmla="*/ 664464 h 1139952"/>
                <a:gd name="connsiteX16" fmla="*/ 48768 w 323088"/>
                <a:gd name="connsiteY16" fmla="*/ 731520 h 1139952"/>
                <a:gd name="connsiteX17" fmla="*/ 0 w 323088"/>
                <a:gd name="connsiteY17" fmla="*/ 780288 h 1139952"/>
                <a:gd name="connsiteX18" fmla="*/ 0 w 323088"/>
                <a:gd name="connsiteY18" fmla="*/ 902208 h 1139952"/>
                <a:gd name="connsiteX19" fmla="*/ 54864 w 323088"/>
                <a:gd name="connsiteY19" fmla="*/ 975360 h 1139952"/>
                <a:gd name="connsiteX20" fmla="*/ 91440 w 323088"/>
                <a:gd name="connsiteY20" fmla="*/ 1018032 h 1139952"/>
                <a:gd name="connsiteX21" fmla="*/ 85344 w 323088"/>
                <a:gd name="connsiteY21" fmla="*/ 1048512 h 1139952"/>
                <a:gd name="connsiteX22" fmla="*/ 97536 w 323088"/>
                <a:gd name="connsiteY22" fmla="*/ 1115568 h 1139952"/>
                <a:gd name="connsiteX23" fmla="*/ 97536 w 323088"/>
                <a:gd name="connsiteY23" fmla="*/ 1139952 h 1139952"/>
                <a:gd name="connsiteX24" fmla="*/ 91440 w 323088"/>
                <a:gd name="connsiteY24" fmla="*/ 1121664 h 1139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23088" h="1139952">
                  <a:moveTo>
                    <a:pt x="323088" y="0"/>
                  </a:moveTo>
                  <a:lnTo>
                    <a:pt x="292608" y="54864"/>
                  </a:lnTo>
                  <a:lnTo>
                    <a:pt x="292608" y="146304"/>
                  </a:lnTo>
                  <a:lnTo>
                    <a:pt x="280416" y="176784"/>
                  </a:lnTo>
                  <a:lnTo>
                    <a:pt x="243840" y="225552"/>
                  </a:lnTo>
                  <a:lnTo>
                    <a:pt x="207264" y="225552"/>
                  </a:lnTo>
                  <a:lnTo>
                    <a:pt x="164592" y="231648"/>
                  </a:lnTo>
                  <a:lnTo>
                    <a:pt x="164592" y="231648"/>
                  </a:lnTo>
                  <a:lnTo>
                    <a:pt x="91440" y="298704"/>
                  </a:lnTo>
                  <a:lnTo>
                    <a:pt x="79248" y="353568"/>
                  </a:lnTo>
                  <a:lnTo>
                    <a:pt x="79248" y="390144"/>
                  </a:lnTo>
                  <a:lnTo>
                    <a:pt x="115824" y="457200"/>
                  </a:lnTo>
                  <a:lnTo>
                    <a:pt x="152400" y="524256"/>
                  </a:lnTo>
                  <a:lnTo>
                    <a:pt x="140208" y="585216"/>
                  </a:lnTo>
                  <a:lnTo>
                    <a:pt x="128016" y="615696"/>
                  </a:lnTo>
                  <a:lnTo>
                    <a:pt x="85344" y="664464"/>
                  </a:lnTo>
                  <a:lnTo>
                    <a:pt x="48768" y="731520"/>
                  </a:lnTo>
                  <a:lnTo>
                    <a:pt x="0" y="780288"/>
                  </a:lnTo>
                  <a:lnTo>
                    <a:pt x="0" y="902208"/>
                  </a:lnTo>
                  <a:lnTo>
                    <a:pt x="54864" y="975360"/>
                  </a:lnTo>
                  <a:lnTo>
                    <a:pt x="91440" y="1018032"/>
                  </a:lnTo>
                  <a:lnTo>
                    <a:pt x="85344" y="1048512"/>
                  </a:lnTo>
                  <a:lnTo>
                    <a:pt x="97536" y="1115568"/>
                  </a:lnTo>
                  <a:lnTo>
                    <a:pt x="97536" y="1139952"/>
                  </a:lnTo>
                  <a:lnTo>
                    <a:pt x="91440" y="1121664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7" name="Ορθογώνιο 26"/>
            <p:cNvSpPr/>
            <p:nvPr/>
          </p:nvSpPr>
          <p:spPr>
            <a:xfrm>
              <a:off x="6187440" y="1676400"/>
              <a:ext cx="329184" cy="1143000"/>
            </a:xfrm>
            <a:prstGeom prst="rect">
              <a:avLst/>
            </a:prstGeom>
            <a:noFill/>
            <a:ln w="95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57" name="Ομάδα 56"/>
          <p:cNvGrpSpPr/>
          <p:nvPr/>
        </p:nvGrpSpPr>
        <p:grpSpPr>
          <a:xfrm>
            <a:off x="4469147" y="3051289"/>
            <a:ext cx="3539752" cy="461665"/>
            <a:chOff x="4801610" y="3044121"/>
            <a:chExt cx="3539752" cy="461665"/>
          </a:xfrm>
        </p:grpSpPr>
        <p:sp>
          <p:nvSpPr>
            <p:cNvPr id="58" name="Έλλειψη 57"/>
            <p:cNvSpPr/>
            <p:nvPr/>
          </p:nvSpPr>
          <p:spPr>
            <a:xfrm>
              <a:off x="4805466" y="3047999"/>
              <a:ext cx="304800" cy="304800"/>
            </a:xfrm>
            <a:prstGeom prst="ellipse">
              <a:avLst/>
            </a:prstGeom>
            <a:noFill/>
            <a:ln w="19050">
              <a:solidFill>
                <a:srgbClr val="1A0B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801610" y="3044121"/>
              <a:ext cx="353975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28600" indent="-228600" algn="l">
                <a:buAutoNum type="arabicPlain"/>
              </a:pPr>
              <a:r>
                <a:rPr lang="el-GR" sz="1200" b="1" dirty="0">
                  <a:solidFill>
                    <a:srgbClr val="1A0BDF"/>
                  </a:solidFill>
                </a:rPr>
                <a:t> </a:t>
              </a:r>
              <a:r>
                <a:rPr lang="en-US" sz="1200" b="1" dirty="0">
                  <a:solidFill>
                    <a:srgbClr val="1A0BDF"/>
                  </a:solidFill>
                </a:rPr>
                <a:t>Calculates the Minimum Bounding Boxes</a:t>
              </a:r>
              <a:endParaRPr lang="el-GR" sz="1200" b="1" dirty="0">
                <a:solidFill>
                  <a:srgbClr val="1A0BDF"/>
                </a:solidFill>
              </a:endParaRPr>
            </a:p>
            <a:p>
              <a:pPr algn="l"/>
              <a:r>
                <a:rPr lang="el-GR" sz="1200" b="1" dirty="0">
                  <a:solidFill>
                    <a:srgbClr val="1A0BDF"/>
                  </a:solidFill>
                </a:rPr>
                <a:t>       (ΜΒΒ) </a:t>
              </a:r>
              <a:r>
                <a:rPr lang="en-US" sz="1200" b="1" dirty="0">
                  <a:solidFill>
                    <a:srgbClr val="1A0BDF"/>
                  </a:solidFill>
                </a:rPr>
                <a:t>for the elements of the two classes</a:t>
              </a:r>
              <a:endParaRPr lang="el-GR" sz="1200" b="1" dirty="0">
                <a:solidFill>
                  <a:srgbClr val="1A0BD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38195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Queries with spatial </a:t>
            </a:r>
            <a:r>
              <a:rPr lang="en-GB" dirty="0">
                <a:solidFill>
                  <a:srgbClr val="FF0000"/>
                </a:solidFill>
              </a:rPr>
              <a:t>Join </a:t>
            </a:r>
            <a:r>
              <a:rPr lang="en-GB" sz="2400" dirty="0"/>
              <a:t>(</a:t>
            </a:r>
            <a:r>
              <a:rPr lang="en-GB" sz="2400" dirty="0" err="1"/>
              <a:t>cont</a:t>
            </a:r>
            <a:r>
              <a:rPr lang="en-GB" sz="2400" dirty="0"/>
              <a:t>)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500175"/>
            <a:ext cx="4343400" cy="3224226"/>
          </a:xfrm>
        </p:spPr>
        <p:txBody>
          <a:bodyPr>
            <a:normAutofit/>
          </a:bodyPr>
          <a:lstStyle/>
          <a:p>
            <a:r>
              <a:rPr lang="el-GR" sz="2400" dirty="0"/>
              <a:t>Τ</a:t>
            </a:r>
            <a:r>
              <a:rPr lang="en-US" sz="2400" dirty="0"/>
              <a:t>he</a:t>
            </a:r>
            <a:r>
              <a:rPr lang="el-GR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spatial</a:t>
            </a:r>
            <a:r>
              <a:rPr lang="el-GR" sz="2400" dirty="0">
                <a:solidFill>
                  <a:srgbClr val="FF0000"/>
                </a:solidFill>
              </a:rPr>
              <a:t> </a:t>
            </a:r>
            <a:r>
              <a:rPr lang="en-GB" sz="2400" dirty="0">
                <a:solidFill>
                  <a:srgbClr val="FF0000"/>
                </a:solidFill>
              </a:rPr>
              <a:t>join </a:t>
            </a:r>
            <a:r>
              <a:rPr lang="en-US" sz="2400" dirty="0"/>
              <a:t>is a </a:t>
            </a:r>
            <a:r>
              <a:rPr lang="en-US" sz="2400" u="sng" dirty="0"/>
              <a:t>general</a:t>
            </a:r>
            <a:r>
              <a:rPr lang="en-US" sz="2400" dirty="0"/>
              <a:t> </a:t>
            </a:r>
            <a:r>
              <a:rPr lang="en-GB" sz="2400" u="sng" dirty="0"/>
              <a:t>join</a:t>
            </a:r>
            <a:r>
              <a:rPr lang="el-GR" sz="2400" dirty="0"/>
              <a:t>, </a:t>
            </a:r>
            <a:r>
              <a:rPr lang="en-US" sz="2400" dirty="0"/>
              <a:t>which </a:t>
            </a:r>
            <a:r>
              <a:rPr lang="en-US" sz="2400" dirty="0" err="1"/>
              <a:t>comprices</a:t>
            </a:r>
            <a:r>
              <a:rPr lang="en-US" sz="2400" dirty="0"/>
              <a:t> spatial attributes in the query conditions</a:t>
            </a:r>
            <a:endParaRPr lang="en-GB" sz="2400" dirty="0"/>
          </a:p>
          <a:p>
            <a:r>
              <a:rPr lang="en-US" sz="2400" u="sng" dirty="0">
                <a:solidFill>
                  <a:srgbClr val="FF0000"/>
                </a:solidFill>
              </a:rPr>
              <a:t>Example</a:t>
            </a:r>
            <a:r>
              <a:rPr lang="el-GR" sz="2400" u="sng" dirty="0">
                <a:solidFill>
                  <a:srgbClr val="FF0000"/>
                </a:solidFill>
              </a:rPr>
              <a:t>:</a:t>
            </a:r>
          </a:p>
          <a:p>
            <a:pPr marL="0" indent="0">
              <a:buNone/>
            </a:pPr>
            <a:r>
              <a:rPr lang="en-US" sz="2400" b="1" i="1" dirty="0">
                <a:solidFill>
                  <a:srgbClr val="FF0000"/>
                </a:solidFill>
              </a:rPr>
              <a:t>Which regions do rivers pass through?</a:t>
            </a:r>
            <a:endParaRPr lang="el-GR" sz="2400" b="1" i="1" dirty="0">
              <a:solidFill>
                <a:srgbClr val="FF0000"/>
              </a:solidFill>
            </a:endParaRPr>
          </a:p>
        </p:txBody>
      </p:sp>
      <p:grpSp>
        <p:nvGrpSpPr>
          <p:cNvPr id="5" name="Ομάδα 4"/>
          <p:cNvGrpSpPr/>
          <p:nvPr/>
        </p:nvGrpSpPr>
        <p:grpSpPr>
          <a:xfrm>
            <a:off x="609600" y="4724400"/>
            <a:ext cx="4114800" cy="1197720"/>
            <a:chOff x="609600" y="3048000"/>
            <a:chExt cx="4245614" cy="1197720"/>
          </a:xfrm>
        </p:grpSpPr>
        <p:sp>
          <p:nvSpPr>
            <p:cNvPr id="6" name="Ορθογώνιο 5"/>
            <p:cNvSpPr/>
            <p:nvPr/>
          </p:nvSpPr>
          <p:spPr>
            <a:xfrm>
              <a:off x="609600" y="3048000"/>
              <a:ext cx="4142154" cy="119772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09600" y="3048000"/>
              <a:ext cx="424561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1600" b="1" dirty="0">
                  <a:solidFill>
                    <a:srgbClr val="1A0BD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SELECT</a:t>
              </a:r>
              <a:r>
                <a:rPr lang="el-GR" sz="16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GB" sz="16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region.name, river.name</a:t>
              </a:r>
            </a:p>
            <a:p>
              <a:pPr algn="l"/>
              <a:r>
                <a:rPr lang="en-GB" sz="1600" b="1" dirty="0">
                  <a:solidFill>
                    <a:srgbClr val="1A0BD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FROM</a:t>
              </a:r>
              <a:r>
                <a:rPr lang="en-GB" sz="16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 region </a:t>
              </a:r>
              <a:r>
                <a:rPr lang="en-GB" sz="1600" b="1" dirty="0">
                  <a:solidFill>
                    <a:srgbClr val="1A0BD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JOIN</a:t>
              </a:r>
              <a:r>
                <a:rPr lang="en-GB" sz="16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 river </a:t>
              </a:r>
              <a:r>
                <a:rPr lang="en-GB" sz="1600" b="1" dirty="0">
                  <a:solidFill>
                    <a:srgbClr val="1A0BD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ON</a:t>
              </a:r>
            </a:p>
            <a:p>
              <a:pPr algn="l"/>
              <a:r>
                <a:rPr lang="en-GB" sz="16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 </a:t>
              </a:r>
              <a:r>
                <a:rPr lang="en-GB" sz="1600" b="1" dirty="0">
                  <a:solidFill>
                    <a:srgbClr val="1A0BD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CROSSES </a:t>
              </a:r>
              <a:r>
                <a:rPr lang="en-GB" sz="16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(</a:t>
              </a:r>
              <a:r>
                <a:rPr lang="en-GB" sz="1600" b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region.geometry</a:t>
              </a:r>
              <a:r>
                <a:rPr lang="en-GB" sz="16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, </a:t>
              </a:r>
              <a:r>
                <a:rPr lang="en-GB" sz="1600" b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river.geometry</a:t>
              </a:r>
              <a:r>
                <a:rPr lang="en-GB" sz="16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)=1; </a:t>
              </a:r>
              <a:endParaRPr lang="el-GR" sz="1600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sp>
        <p:nvSpPr>
          <p:cNvPr id="8" name="Ορθογώνιο 7"/>
          <p:cNvSpPr/>
          <p:nvPr/>
        </p:nvSpPr>
        <p:spPr>
          <a:xfrm>
            <a:off x="5105400" y="1676400"/>
            <a:ext cx="1600200" cy="1143000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Ορθογώνιο 8"/>
          <p:cNvSpPr/>
          <p:nvPr/>
        </p:nvSpPr>
        <p:spPr>
          <a:xfrm>
            <a:off x="7010400" y="1676400"/>
            <a:ext cx="1600200" cy="1143000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23" name="Ομάδα 22"/>
          <p:cNvGrpSpPr/>
          <p:nvPr/>
        </p:nvGrpSpPr>
        <p:grpSpPr>
          <a:xfrm>
            <a:off x="5358384" y="1749552"/>
            <a:ext cx="530352" cy="463296"/>
            <a:chOff x="5358384" y="1749552"/>
            <a:chExt cx="530352" cy="463296"/>
          </a:xfrm>
        </p:grpSpPr>
        <p:sp>
          <p:nvSpPr>
            <p:cNvPr id="12" name="Ορθογώνιο 11"/>
            <p:cNvSpPr/>
            <p:nvPr/>
          </p:nvSpPr>
          <p:spPr>
            <a:xfrm>
              <a:off x="5361214" y="1752600"/>
              <a:ext cx="527522" cy="457200"/>
            </a:xfrm>
            <a:prstGeom prst="rect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4" name="Ελεύθερη σχεδίαση 13"/>
            <p:cNvSpPr/>
            <p:nvPr/>
          </p:nvSpPr>
          <p:spPr>
            <a:xfrm>
              <a:off x="5358384" y="1749552"/>
              <a:ext cx="530352" cy="463296"/>
            </a:xfrm>
            <a:custGeom>
              <a:avLst/>
              <a:gdLst>
                <a:gd name="connsiteX0" fmla="*/ 164592 w 530352"/>
                <a:gd name="connsiteY0" fmla="*/ 18288 h 463296"/>
                <a:gd name="connsiteX1" fmla="*/ 103632 w 530352"/>
                <a:gd name="connsiteY1" fmla="*/ 79248 h 463296"/>
                <a:gd name="connsiteX2" fmla="*/ 91440 w 530352"/>
                <a:gd name="connsiteY2" fmla="*/ 158496 h 463296"/>
                <a:gd name="connsiteX3" fmla="*/ 91440 w 530352"/>
                <a:gd name="connsiteY3" fmla="*/ 158496 h 463296"/>
                <a:gd name="connsiteX4" fmla="*/ 24384 w 530352"/>
                <a:gd name="connsiteY4" fmla="*/ 219456 h 463296"/>
                <a:gd name="connsiteX5" fmla="*/ 0 w 530352"/>
                <a:gd name="connsiteY5" fmla="*/ 280416 h 463296"/>
                <a:gd name="connsiteX6" fmla="*/ 42672 w 530352"/>
                <a:gd name="connsiteY6" fmla="*/ 335280 h 463296"/>
                <a:gd name="connsiteX7" fmla="*/ 109728 w 530352"/>
                <a:gd name="connsiteY7" fmla="*/ 426720 h 463296"/>
                <a:gd name="connsiteX8" fmla="*/ 225552 w 530352"/>
                <a:gd name="connsiteY8" fmla="*/ 463296 h 463296"/>
                <a:gd name="connsiteX9" fmla="*/ 335280 w 530352"/>
                <a:gd name="connsiteY9" fmla="*/ 414528 h 463296"/>
                <a:gd name="connsiteX10" fmla="*/ 445008 w 530352"/>
                <a:gd name="connsiteY10" fmla="*/ 396240 h 463296"/>
                <a:gd name="connsiteX11" fmla="*/ 524256 w 530352"/>
                <a:gd name="connsiteY11" fmla="*/ 371856 h 463296"/>
                <a:gd name="connsiteX12" fmla="*/ 530352 w 530352"/>
                <a:gd name="connsiteY12" fmla="*/ 286512 h 463296"/>
                <a:gd name="connsiteX13" fmla="*/ 487680 w 530352"/>
                <a:gd name="connsiteY13" fmla="*/ 219456 h 463296"/>
                <a:gd name="connsiteX14" fmla="*/ 432816 w 530352"/>
                <a:gd name="connsiteY14" fmla="*/ 164592 h 463296"/>
                <a:gd name="connsiteX15" fmla="*/ 335280 w 530352"/>
                <a:gd name="connsiteY15" fmla="*/ 176784 h 463296"/>
                <a:gd name="connsiteX16" fmla="*/ 310896 w 530352"/>
                <a:gd name="connsiteY16" fmla="*/ 109728 h 463296"/>
                <a:gd name="connsiteX17" fmla="*/ 323088 w 530352"/>
                <a:gd name="connsiteY17" fmla="*/ 60960 h 463296"/>
                <a:gd name="connsiteX18" fmla="*/ 310896 w 530352"/>
                <a:gd name="connsiteY18" fmla="*/ 18288 h 463296"/>
                <a:gd name="connsiteX19" fmla="*/ 286512 w 530352"/>
                <a:gd name="connsiteY19" fmla="*/ 0 h 463296"/>
                <a:gd name="connsiteX20" fmla="*/ 164592 w 530352"/>
                <a:gd name="connsiteY20" fmla="*/ 18288 h 463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30352" h="463296">
                  <a:moveTo>
                    <a:pt x="164592" y="18288"/>
                  </a:moveTo>
                  <a:lnTo>
                    <a:pt x="103632" y="79248"/>
                  </a:lnTo>
                  <a:lnTo>
                    <a:pt x="91440" y="158496"/>
                  </a:lnTo>
                  <a:lnTo>
                    <a:pt x="91440" y="158496"/>
                  </a:lnTo>
                  <a:lnTo>
                    <a:pt x="24384" y="219456"/>
                  </a:lnTo>
                  <a:lnTo>
                    <a:pt x="0" y="280416"/>
                  </a:lnTo>
                  <a:lnTo>
                    <a:pt x="42672" y="335280"/>
                  </a:lnTo>
                  <a:lnTo>
                    <a:pt x="109728" y="426720"/>
                  </a:lnTo>
                  <a:lnTo>
                    <a:pt x="225552" y="463296"/>
                  </a:lnTo>
                  <a:lnTo>
                    <a:pt x="335280" y="414528"/>
                  </a:lnTo>
                  <a:lnTo>
                    <a:pt x="445008" y="396240"/>
                  </a:lnTo>
                  <a:lnTo>
                    <a:pt x="524256" y="371856"/>
                  </a:lnTo>
                  <a:lnTo>
                    <a:pt x="530352" y="286512"/>
                  </a:lnTo>
                  <a:lnTo>
                    <a:pt x="487680" y="219456"/>
                  </a:lnTo>
                  <a:lnTo>
                    <a:pt x="432816" y="164592"/>
                  </a:lnTo>
                  <a:lnTo>
                    <a:pt x="335280" y="176784"/>
                  </a:lnTo>
                  <a:cubicBezTo>
                    <a:pt x="308170" y="122564"/>
                    <a:pt x="310896" y="146191"/>
                    <a:pt x="310896" y="109728"/>
                  </a:cubicBezTo>
                  <a:lnTo>
                    <a:pt x="323088" y="60960"/>
                  </a:lnTo>
                  <a:lnTo>
                    <a:pt x="310896" y="18288"/>
                  </a:lnTo>
                  <a:lnTo>
                    <a:pt x="286512" y="0"/>
                  </a:lnTo>
                  <a:lnTo>
                    <a:pt x="164592" y="18288"/>
                  </a:lnTo>
                  <a:close/>
                </a:path>
              </a:pathLst>
            </a:custGeom>
            <a:noFill/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21" name="Ομάδα 20"/>
          <p:cNvGrpSpPr/>
          <p:nvPr/>
        </p:nvGrpSpPr>
        <p:grpSpPr>
          <a:xfrm>
            <a:off x="6096000" y="1752600"/>
            <a:ext cx="520840" cy="457200"/>
            <a:chOff x="6096000" y="1752600"/>
            <a:chExt cx="520840" cy="457200"/>
          </a:xfrm>
        </p:grpSpPr>
        <p:sp>
          <p:nvSpPr>
            <p:cNvPr id="10" name="Ορθογώνιο 9"/>
            <p:cNvSpPr/>
            <p:nvPr/>
          </p:nvSpPr>
          <p:spPr>
            <a:xfrm>
              <a:off x="6096000" y="1752600"/>
              <a:ext cx="520840" cy="457200"/>
            </a:xfrm>
            <a:prstGeom prst="rect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5" name="Ελεύθερη σχεδίαση 14"/>
            <p:cNvSpPr/>
            <p:nvPr/>
          </p:nvSpPr>
          <p:spPr>
            <a:xfrm>
              <a:off x="6096000" y="1761744"/>
              <a:ext cx="505968" cy="438912"/>
            </a:xfrm>
            <a:custGeom>
              <a:avLst/>
              <a:gdLst>
                <a:gd name="connsiteX0" fmla="*/ 152400 w 505968"/>
                <a:gd name="connsiteY0" fmla="*/ 6096 h 438912"/>
                <a:gd name="connsiteX1" fmla="*/ 140208 w 505968"/>
                <a:gd name="connsiteY1" fmla="*/ 54864 h 438912"/>
                <a:gd name="connsiteX2" fmla="*/ 164592 w 505968"/>
                <a:gd name="connsiteY2" fmla="*/ 103632 h 438912"/>
                <a:gd name="connsiteX3" fmla="*/ 146304 w 505968"/>
                <a:gd name="connsiteY3" fmla="*/ 164592 h 438912"/>
                <a:gd name="connsiteX4" fmla="*/ 97536 w 505968"/>
                <a:gd name="connsiteY4" fmla="*/ 164592 h 438912"/>
                <a:gd name="connsiteX5" fmla="*/ 60960 w 505968"/>
                <a:gd name="connsiteY5" fmla="*/ 128016 h 438912"/>
                <a:gd name="connsiteX6" fmla="*/ 12192 w 505968"/>
                <a:gd name="connsiteY6" fmla="*/ 115824 h 438912"/>
                <a:gd name="connsiteX7" fmla="*/ 0 w 505968"/>
                <a:gd name="connsiteY7" fmla="*/ 164592 h 438912"/>
                <a:gd name="connsiteX8" fmla="*/ 36576 w 505968"/>
                <a:gd name="connsiteY8" fmla="*/ 195072 h 438912"/>
                <a:gd name="connsiteX9" fmla="*/ 79248 w 505968"/>
                <a:gd name="connsiteY9" fmla="*/ 195072 h 438912"/>
                <a:gd name="connsiteX10" fmla="*/ 97536 w 505968"/>
                <a:gd name="connsiteY10" fmla="*/ 237744 h 438912"/>
                <a:gd name="connsiteX11" fmla="*/ 73152 w 505968"/>
                <a:gd name="connsiteY11" fmla="*/ 292608 h 438912"/>
                <a:gd name="connsiteX12" fmla="*/ 36576 w 505968"/>
                <a:gd name="connsiteY12" fmla="*/ 304800 h 438912"/>
                <a:gd name="connsiteX13" fmla="*/ 30480 w 505968"/>
                <a:gd name="connsiteY13" fmla="*/ 371856 h 438912"/>
                <a:gd name="connsiteX14" fmla="*/ 109728 w 505968"/>
                <a:gd name="connsiteY14" fmla="*/ 408432 h 438912"/>
                <a:gd name="connsiteX15" fmla="*/ 182880 w 505968"/>
                <a:gd name="connsiteY15" fmla="*/ 371856 h 438912"/>
                <a:gd name="connsiteX16" fmla="*/ 225552 w 505968"/>
                <a:gd name="connsiteY16" fmla="*/ 438912 h 438912"/>
                <a:gd name="connsiteX17" fmla="*/ 298704 w 505968"/>
                <a:gd name="connsiteY17" fmla="*/ 432816 h 438912"/>
                <a:gd name="connsiteX18" fmla="*/ 432816 w 505968"/>
                <a:gd name="connsiteY18" fmla="*/ 432816 h 438912"/>
                <a:gd name="connsiteX19" fmla="*/ 432816 w 505968"/>
                <a:gd name="connsiteY19" fmla="*/ 384048 h 438912"/>
                <a:gd name="connsiteX20" fmla="*/ 481584 w 505968"/>
                <a:gd name="connsiteY20" fmla="*/ 341376 h 438912"/>
                <a:gd name="connsiteX21" fmla="*/ 505968 w 505968"/>
                <a:gd name="connsiteY21" fmla="*/ 323088 h 438912"/>
                <a:gd name="connsiteX22" fmla="*/ 505968 w 505968"/>
                <a:gd name="connsiteY22" fmla="*/ 323088 h 438912"/>
                <a:gd name="connsiteX23" fmla="*/ 420624 w 505968"/>
                <a:gd name="connsiteY23" fmla="*/ 286512 h 438912"/>
                <a:gd name="connsiteX24" fmla="*/ 359664 w 505968"/>
                <a:gd name="connsiteY24" fmla="*/ 316992 h 438912"/>
                <a:gd name="connsiteX25" fmla="*/ 304800 w 505968"/>
                <a:gd name="connsiteY25" fmla="*/ 329184 h 438912"/>
                <a:gd name="connsiteX26" fmla="*/ 298704 w 505968"/>
                <a:gd name="connsiteY26" fmla="*/ 256032 h 438912"/>
                <a:gd name="connsiteX27" fmla="*/ 329184 w 505968"/>
                <a:gd name="connsiteY27" fmla="*/ 225552 h 438912"/>
                <a:gd name="connsiteX28" fmla="*/ 408432 w 505968"/>
                <a:gd name="connsiteY28" fmla="*/ 213360 h 438912"/>
                <a:gd name="connsiteX29" fmla="*/ 408432 w 505968"/>
                <a:gd name="connsiteY29" fmla="*/ 213360 h 438912"/>
                <a:gd name="connsiteX30" fmla="*/ 371856 w 505968"/>
                <a:gd name="connsiteY30" fmla="*/ 152400 h 438912"/>
                <a:gd name="connsiteX31" fmla="*/ 335280 w 505968"/>
                <a:gd name="connsiteY31" fmla="*/ 73152 h 438912"/>
                <a:gd name="connsiteX32" fmla="*/ 335280 w 505968"/>
                <a:gd name="connsiteY32" fmla="*/ 73152 h 438912"/>
                <a:gd name="connsiteX33" fmla="*/ 286512 w 505968"/>
                <a:gd name="connsiteY33" fmla="*/ 6096 h 438912"/>
                <a:gd name="connsiteX34" fmla="*/ 219456 w 505968"/>
                <a:gd name="connsiteY34" fmla="*/ 0 h 438912"/>
                <a:gd name="connsiteX35" fmla="*/ 152400 w 505968"/>
                <a:gd name="connsiteY35" fmla="*/ 6096 h 438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05968" h="438912">
                  <a:moveTo>
                    <a:pt x="152400" y="6096"/>
                  </a:moveTo>
                  <a:lnTo>
                    <a:pt x="140208" y="54864"/>
                  </a:lnTo>
                  <a:lnTo>
                    <a:pt x="164592" y="103632"/>
                  </a:lnTo>
                  <a:lnTo>
                    <a:pt x="146304" y="164592"/>
                  </a:lnTo>
                  <a:lnTo>
                    <a:pt x="97536" y="164592"/>
                  </a:lnTo>
                  <a:lnTo>
                    <a:pt x="60960" y="128016"/>
                  </a:lnTo>
                  <a:lnTo>
                    <a:pt x="12192" y="115824"/>
                  </a:lnTo>
                  <a:lnTo>
                    <a:pt x="0" y="164592"/>
                  </a:lnTo>
                  <a:lnTo>
                    <a:pt x="36576" y="195072"/>
                  </a:lnTo>
                  <a:lnTo>
                    <a:pt x="79248" y="195072"/>
                  </a:lnTo>
                  <a:lnTo>
                    <a:pt x="97536" y="237744"/>
                  </a:lnTo>
                  <a:lnTo>
                    <a:pt x="73152" y="292608"/>
                  </a:lnTo>
                  <a:lnTo>
                    <a:pt x="36576" y="304800"/>
                  </a:lnTo>
                  <a:lnTo>
                    <a:pt x="30480" y="371856"/>
                  </a:lnTo>
                  <a:lnTo>
                    <a:pt x="109728" y="408432"/>
                  </a:lnTo>
                  <a:lnTo>
                    <a:pt x="182880" y="371856"/>
                  </a:lnTo>
                  <a:lnTo>
                    <a:pt x="225552" y="438912"/>
                  </a:lnTo>
                  <a:lnTo>
                    <a:pt x="298704" y="432816"/>
                  </a:lnTo>
                  <a:lnTo>
                    <a:pt x="432816" y="432816"/>
                  </a:lnTo>
                  <a:lnTo>
                    <a:pt x="432816" y="384048"/>
                  </a:lnTo>
                  <a:lnTo>
                    <a:pt x="481584" y="341376"/>
                  </a:lnTo>
                  <a:lnTo>
                    <a:pt x="505968" y="323088"/>
                  </a:lnTo>
                  <a:lnTo>
                    <a:pt x="505968" y="323088"/>
                  </a:lnTo>
                  <a:lnTo>
                    <a:pt x="420624" y="286512"/>
                  </a:lnTo>
                  <a:lnTo>
                    <a:pt x="359664" y="316992"/>
                  </a:lnTo>
                  <a:lnTo>
                    <a:pt x="304800" y="329184"/>
                  </a:lnTo>
                  <a:lnTo>
                    <a:pt x="298704" y="256032"/>
                  </a:lnTo>
                  <a:lnTo>
                    <a:pt x="329184" y="225552"/>
                  </a:lnTo>
                  <a:lnTo>
                    <a:pt x="408432" y="213360"/>
                  </a:lnTo>
                  <a:lnTo>
                    <a:pt x="408432" y="213360"/>
                  </a:lnTo>
                  <a:lnTo>
                    <a:pt x="371856" y="152400"/>
                  </a:lnTo>
                  <a:lnTo>
                    <a:pt x="335280" y="73152"/>
                  </a:lnTo>
                  <a:lnTo>
                    <a:pt x="335280" y="73152"/>
                  </a:lnTo>
                  <a:lnTo>
                    <a:pt x="286512" y="6096"/>
                  </a:lnTo>
                  <a:lnTo>
                    <a:pt x="219456" y="0"/>
                  </a:lnTo>
                  <a:lnTo>
                    <a:pt x="152400" y="6096"/>
                  </a:lnTo>
                  <a:close/>
                </a:path>
              </a:pathLst>
            </a:custGeom>
            <a:noFill/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20" name="Ομάδα 19"/>
          <p:cNvGrpSpPr/>
          <p:nvPr/>
        </p:nvGrpSpPr>
        <p:grpSpPr>
          <a:xfrm>
            <a:off x="5458750" y="2400115"/>
            <a:ext cx="374452" cy="306509"/>
            <a:chOff x="5145024" y="2394019"/>
            <a:chExt cx="374452" cy="306509"/>
          </a:xfrm>
        </p:grpSpPr>
        <p:sp>
          <p:nvSpPr>
            <p:cNvPr id="13" name="Ορθογώνιο 12"/>
            <p:cNvSpPr/>
            <p:nvPr/>
          </p:nvSpPr>
          <p:spPr>
            <a:xfrm>
              <a:off x="5151036" y="2394019"/>
              <a:ext cx="368440" cy="304800"/>
            </a:xfrm>
            <a:prstGeom prst="rect">
              <a:avLst/>
            </a:prstGeom>
            <a:solidFill>
              <a:schemeClr val="tx2">
                <a:lumMod val="20000"/>
                <a:lumOff val="80000"/>
                <a:alpha val="64000"/>
              </a:schemeClr>
            </a:solidFill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6" name="Ελεύθερη σχεδίαση 15"/>
            <p:cNvSpPr/>
            <p:nvPr/>
          </p:nvSpPr>
          <p:spPr>
            <a:xfrm>
              <a:off x="5145024" y="2401824"/>
              <a:ext cx="371856" cy="298704"/>
            </a:xfrm>
            <a:custGeom>
              <a:avLst/>
              <a:gdLst>
                <a:gd name="connsiteX0" fmla="*/ 97536 w 371856"/>
                <a:gd name="connsiteY0" fmla="*/ 0 h 298704"/>
                <a:gd name="connsiteX1" fmla="*/ 103632 w 371856"/>
                <a:gd name="connsiteY1" fmla="*/ 103632 h 298704"/>
                <a:gd name="connsiteX2" fmla="*/ 85344 w 371856"/>
                <a:gd name="connsiteY2" fmla="*/ 134112 h 298704"/>
                <a:gd name="connsiteX3" fmla="*/ 48768 w 371856"/>
                <a:gd name="connsiteY3" fmla="*/ 140208 h 298704"/>
                <a:gd name="connsiteX4" fmla="*/ 18288 w 371856"/>
                <a:gd name="connsiteY4" fmla="*/ 140208 h 298704"/>
                <a:gd name="connsiteX5" fmla="*/ 6096 w 371856"/>
                <a:gd name="connsiteY5" fmla="*/ 134112 h 298704"/>
                <a:gd name="connsiteX6" fmla="*/ 0 w 371856"/>
                <a:gd name="connsiteY6" fmla="*/ 188976 h 298704"/>
                <a:gd name="connsiteX7" fmla="*/ 30480 w 371856"/>
                <a:gd name="connsiteY7" fmla="*/ 213360 h 298704"/>
                <a:gd name="connsiteX8" fmla="*/ 73152 w 371856"/>
                <a:gd name="connsiteY8" fmla="*/ 243840 h 298704"/>
                <a:gd name="connsiteX9" fmla="*/ 128016 w 371856"/>
                <a:gd name="connsiteY9" fmla="*/ 219456 h 298704"/>
                <a:gd name="connsiteX10" fmla="*/ 164592 w 371856"/>
                <a:gd name="connsiteY10" fmla="*/ 262128 h 298704"/>
                <a:gd name="connsiteX11" fmla="*/ 188976 w 371856"/>
                <a:gd name="connsiteY11" fmla="*/ 286512 h 298704"/>
                <a:gd name="connsiteX12" fmla="*/ 225552 w 371856"/>
                <a:gd name="connsiteY12" fmla="*/ 292608 h 298704"/>
                <a:gd name="connsiteX13" fmla="*/ 243840 w 371856"/>
                <a:gd name="connsiteY13" fmla="*/ 298704 h 298704"/>
                <a:gd name="connsiteX14" fmla="*/ 286512 w 371856"/>
                <a:gd name="connsiteY14" fmla="*/ 274320 h 298704"/>
                <a:gd name="connsiteX15" fmla="*/ 274320 w 371856"/>
                <a:gd name="connsiteY15" fmla="*/ 219456 h 298704"/>
                <a:gd name="connsiteX16" fmla="*/ 213360 w 371856"/>
                <a:gd name="connsiteY16" fmla="*/ 195072 h 298704"/>
                <a:gd name="connsiteX17" fmla="*/ 274320 w 371856"/>
                <a:gd name="connsiteY17" fmla="*/ 176784 h 298704"/>
                <a:gd name="connsiteX18" fmla="*/ 347472 w 371856"/>
                <a:gd name="connsiteY18" fmla="*/ 176784 h 298704"/>
                <a:gd name="connsiteX19" fmla="*/ 371856 w 371856"/>
                <a:gd name="connsiteY19" fmla="*/ 152400 h 298704"/>
                <a:gd name="connsiteX20" fmla="*/ 371856 w 371856"/>
                <a:gd name="connsiteY20" fmla="*/ 91440 h 298704"/>
                <a:gd name="connsiteX21" fmla="*/ 304800 w 371856"/>
                <a:gd name="connsiteY21" fmla="*/ 79248 h 298704"/>
                <a:gd name="connsiteX22" fmla="*/ 256032 w 371856"/>
                <a:gd name="connsiteY22" fmla="*/ 109728 h 298704"/>
                <a:gd name="connsiteX23" fmla="*/ 249936 w 371856"/>
                <a:gd name="connsiteY23" fmla="*/ 30480 h 298704"/>
                <a:gd name="connsiteX24" fmla="*/ 225552 w 371856"/>
                <a:gd name="connsiteY24" fmla="*/ 6096 h 298704"/>
                <a:gd name="connsiteX25" fmla="*/ 188976 w 371856"/>
                <a:gd name="connsiteY25" fmla="*/ 0 h 298704"/>
                <a:gd name="connsiteX26" fmla="*/ 97536 w 371856"/>
                <a:gd name="connsiteY26" fmla="*/ 0 h 298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71856" h="298704">
                  <a:moveTo>
                    <a:pt x="97536" y="0"/>
                  </a:moveTo>
                  <a:lnTo>
                    <a:pt x="103632" y="103632"/>
                  </a:lnTo>
                  <a:lnTo>
                    <a:pt x="85344" y="134112"/>
                  </a:lnTo>
                  <a:lnTo>
                    <a:pt x="48768" y="140208"/>
                  </a:lnTo>
                  <a:lnTo>
                    <a:pt x="18288" y="140208"/>
                  </a:lnTo>
                  <a:lnTo>
                    <a:pt x="6096" y="134112"/>
                  </a:lnTo>
                  <a:lnTo>
                    <a:pt x="0" y="188976"/>
                  </a:lnTo>
                  <a:lnTo>
                    <a:pt x="30480" y="213360"/>
                  </a:lnTo>
                  <a:lnTo>
                    <a:pt x="73152" y="243840"/>
                  </a:lnTo>
                  <a:lnTo>
                    <a:pt x="128016" y="219456"/>
                  </a:lnTo>
                  <a:lnTo>
                    <a:pt x="164592" y="262128"/>
                  </a:lnTo>
                  <a:lnTo>
                    <a:pt x="188976" y="286512"/>
                  </a:lnTo>
                  <a:lnTo>
                    <a:pt x="225552" y="292608"/>
                  </a:lnTo>
                  <a:lnTo>
                    <a:pt x="243840" y="298704"/>
                  </a:lnTo>
                  <a:lnTo>
                    <a:pt x="286512" y="274320"/>
                  </a:lnTo>
                  <a:lnTo>
                    <a:pt x="274320" y="219456"/>
                  </a:lnTo>
                  <a:lnTo>
                    <a:pt x="213360" y="195072"/>
                  </a:lnTo>
                  <a:lnTo>
                    <a:pt x="274320" y="176784"/>
                  </a:lnTo>
                  <a:lnTo>
                    <a:pt x="347472" y="176784"/>
                  </a:lnTo>
                  <a:lnTo>
                    <a:pt x="371856" y="152400"/>
                  </a:lnTo>
                  <a:lnTo>
                    <a:pt x="371856" y="91440"/>
                  </a:lnTo>
                  <a:lnTo>
                    <a:pt x="304800" y="79248"/>
                  </a:lnTo>
                  <a:lnTo>
                    <a:pt x="256032" y="109728"/>
                  </a:lnTo>
                  <a:lnTo>
                    <a:pt x="249936" y="30480"/>
                  </a:lnTo>
                  <a:lnTo>
                    <a:pt x="225552" y="6096"/>
                  </a:lnTo>
                  <a:lnTo>
                    <a:pt x="188976" y="0"/>
                  </a:lnTo>
                  <a:lnTo>
                    <a:pt x="97536" y="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22" name="Ομάδα 21"/>
          <p:cNvGrpSpPr/>
          <p:nvPr/>
        </p:nvGrpSpPr>
        <p:grpSpPr>
          <a:xfrm>
            <a:off x="5937504" y="2256692"/>
            <a:ext cx="664464" cy="457200"/>
            <a:chOff x="5937504" y="2256692"/>
            <a:chExt cx="664464" cy="457200"/>
          </a:xfrm>
        </p:grpSpPr>
        <p:sp>
          <p:nvSpPr>
            <p:cNvPr id="11" name="Ορθογώνιο 10"/>
            <p:cNvSpPr/>
            <p:nvPr/>
          </p:nvSpPr>
          <p:spPr>
            <a:xfrm>
              <a:off x="5940250" y="2256692"/>
              <a:ext cx="658166" cy="457200"/>
            </a:xfrm>
            <a:prstGeom prst="rect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7" name="Ελεύθερη σχεδίαση 16"/>
            <p:cNvSpPr/>
            <p:nvPr/>
          </p:nvSpPr>
          <p:spPr>
            <a:xfrm>
              <a:off x="5937504" y="2261616"/>
              <a:ext cx="664464" cy="445008"/>
            </a:xfrm>
            <a:custGeom>
              <a:avLst/>
              <a:gdLst>
                <a:gd name="connsiteX0" fmla="*/ 152400 w 664464"/>
                <a:gd name="connsiteY0" fmla="*/ 73152 h 445008"/>
                <a:gd name="connsiteX1" fmla="*/ 109728 w 664464"/>
                <a:gd name="connsiteY1" fmla="*/ 109728 h 445008"/>
                <a:gd name="connsiteX2" fmla="*/ 103632 w 664464"/>
                <a:gd name="connsiteY2" fmla="*/ 188976 h 445008"/>
                <a:gd name="connsiteX3" fmla="*/ 60960 w 664464"/>
                <a:gd name="connsiteY3" fmla="*/ 207264 h 445008"/>
                <a:gd name="connsiteX4" fmla="*/ 30480 w 664464"/>
                <a:gd name="connsiteY4" fmla="*/ 219456 h 445008"/>
                <a:gd name="connsiteX5" fmla="*/ 6096 w 664464"/>
                <a:gd name="connsiteY5" fmla="*/ 243840 h 445008"/>
                <a:gd name="connsiteX6" fmla="*/ 0 w 664464"/>
                <a:gd name="connsiteY6" fmla="*/ 274320 h 445008"/>
                <a:gd name="connsiteX7" fmla="*/ 30480 w 664464"/>
                <a:gd name="connsiteY7" fmla="*/ 316992 h 445008"/>
                <a:gd name="connsiteX8" fmla="*/ 85344 w 664464"/>
                <a:gd name="connsiteY8" fmla="*/ 316992 h 445008"/>
                <a:gd name="connsiteX9" fmla="*/ 121920 w 664464"/>
                <a:gd name="connsiteY9" fmla="*/ 274320 h 445008"/>
                <a:gd name="connsiteX10" fmla="*/ 164592 w 664464"/>
                <a:gd name="connsiteY10" fmla="*/ 237744 h 445008"/>
                <a:gd name="connsiteX11" fmla="*/ 195072 w 664464"/>
                <a:gd name="connsiteY11" fmla="*/ 213360 h 445008"/>
                <a:gd name="connsiteX12" fmla="*/ 237744 w 664464"/>
                <a:gd name="connsiteY12" fmla="*/ 243840 h 445008"/>
                <a:gd name="connsiteX13" fmla="*/ 225552 w 664464"/>
                <a:gd name="connsiteY13" fmla="*/ 298704 h 445008"/>
                <a:gd name="connsiteX14" fmla="*/ 207264 w 664464"/>
                <a:gd name="connsiteY14" fmla="*/ 377952 h 445008"/>
                <a:gd name="connsiteX15" fmla="*/ 237744 w 664464"/>
                <a:gd name="connsiteY15" fmla="*/ 384048 h 445008"/>
                <a:gd name="connsiteX16" fmla="*/ 274320 w 664464"/>
                <a:gd name="connsiteY16" fmla="*/ 347472 h 445008"/>
                <a:gd name="connsiteX17" fmla="*/ 280416 w 664464"/>
                <a:gd name="connsiteY17" fmla="*/ 286512 h 445008"/>
                <a:gd name="connsiteX18" fmla="*/ 341376 w 664464"/>
                <a:gd name="connsiteY18" fmla="*/ 280416 h 445008"/>
                <a:gd name="connsiteX19" fmla="*/ 377952 w 664464"/>
                <a:gd name="connsiteY19" fmla="*/ 329184 h 445008"/>
                <a:gd name="connsiteX20" fmla="*/ 365760 w 664464"/>
                <a:gd name="connsiteY20" fmla="*/ 384048 h 445008"/>
                <a:gd name="connsiteX21" fmla="*/ 390144 w 664464"/>
                <a:gd name="connsiteY21" fmla="*/ 445008 h 445008"/>
                <a:gd name="connsiteX22" fmla="*/ 445008 w 664464"/>
                <a:gd name="connsiteY22" fmla="*/ 445008 h 445008"/>
                <a:gd name="connsiteX23" fmla="*/ 512064 w 664464"/>
                <a:gd name="connsiteY23" fmla="*/ 420624 h 445008"/>
                <a:gd name="connsiteX24" fmla="*/ 530352 w 664464"/>
                <a:gd name="connsiteY24" fmla="*/ 359664 h 445008"/>
                <a:gd name="connsiteX25" fmla="*/ 585216 w 664464"/>
                <a:gd name="connsiteY25" fmla="*/ 347472 h 445008"/>
                <a:gd name="connsiteX26" fmla="*/ 652272 w 664464"/>
                <a:gd name="connsiteY26" fmla="*/ 335280 h 445008"/>
                <a:gd name="connsiteX27" fmla="*/ 664464 w 664464"/>
                <a:gd name="connsiteY27" fmla="*/ 304800 h 445008"/>
                <a:gd name="connsiteX28" fmla="*/ 640080 w 664464"/>
                <a:gd name="connsiteY28" fmla="*/ 243840 h 445008"/>
                <a:gd name="connsiteX29" fmla="*/ 548640 w 664464"/>
                <a:gd name="connsiteY29" fmla="*/ 213360 h 445008"/>
                <a:gd name="connsiteX30" fmla="*/ 566928 w 664464"/>
                <a:gd name="connsiteY30" fmla="*/ 158496 h 445008"/>
                <a:gd name="connsiteX31" fmla="*/ 627888 w 664464"/>
                <a:gd name="connsiteY31" fmla="*/ 128016 h 445008"/>
                <a:gd name="connsiteX32" fmla="*/ 646176 w 664464"/>
                <a:gd name="connsiteY32" fmla="*/ 79248 h 445008"/>
                <a:gd name="connsiteX33" fmla="*/ 609600 w 664464"/>
                <a:gd name="connsiteY33" fmla="*/ 36576 h 445008"/>
                <a:gd name="connsiteX34" fmla="*/ 469392 w 664464"/>
                <a:gd name="connsiteY34" fmla="*/ 6096 h 445008"/>
                <a:gd name="connsiteX35" fmla="*/ 396240 w 664464"/>
                <a:gd name="connsiteY35" fmla="*/ 0 h 445008"/>
                <a:gd name="connsiteX36" fmla="*/ 347472 w 664464"/>
                <a:gd name="connsiteY36" fmla="*/ 30480 h 445008"/>
                <a:gd name="connsiteX37" fmla="*/ 377952 w 664464"/>
                <a:gd name="connsiteY37" fmla="*/ 115824 h 445008"/>
                <a:gd name="connsiteX38" fmla="*/ 377952 w 664464"/>
                <a:gd name="connsiteY38" fmla="*/ 115824 h 445008"/>
                <a:gd name="connsiteX39" fmla="*/ 316992 w 664464"/>
                <a:gd name="connsiteY39" fmla="*/ 140208 h 445008"/>
                <a:gd name="connsiteX40" fmla="*/ 262128 w 664464"/>
                <a:gd name="connsiteY40" fmla="*/ 97536 h 445008"/>
                <a:gd name="connsiteX41" fmla="*/ 201168 w 664464"/>
                <a:gd name="connsiteY41" fmla="*/ 54864 h 445008"/>
                <a:gd name="connsiteX42" fmla="*/ 152400 w 664464"/>
                <a:gd name="connsiteY42" fmla="*/ 73152 h 445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664464" h="445008">
                  <a:moveTo>
                    <a:pt x="152400" y="73152"/>
                  </a:moveTo>
                  <a:lnTo>
                    <a:pt x="109728" y="109728"/>
                  </a:lnTo>
                  <a:lnTo>
                    <a:pt x="103632" y="188976"/>
                  </a:lnTo>
                  <a:lnTo>
                    <a:pt x="60960" y="207264"/>
                  </a:lnTo>
                  <a:lnTo>
                    <a:pt x="30480" y="219456"/>
                  </a:lnTo>
                  <a:lnTo>
                    <a:pt x="6096" y="243840"/>
                  </a:lnTo>
                  <a:lnTo>
                    <a:pt x="0" y="274320"/>
                  </a:lnTo>
                  <a:lnTo>
                    <a:pt x="30480" y="316992"/>
                  </a:lnTo>
                  <a:lnTo>
                    <a:pt x="85344" y="316992"/>
                  </a:lnTo>
                  <a:lnTo>
                    <a:pt x="121920" y="274320"/>
                  </a:lnTo>
                  <a:lnTo>
                    <a:pt x="164592" y="237744"/>
                  </a:lnTo>
                  <a:lnTo>
                    <a:pt x="195072" y="213360"/>
                  </a:lnTo>
                  <a:lnTo>
                    <a:pt x="237744" y="243840"/>
                  </a:lnTo>
                  <a:lnTo>
                    <a:pt x="225552" y="298704"/>
                  </a:lnTo>
                  <a:lnTo>
                    <a:pt x="207264" y="377952"/>
                  </a:lnTo>
                  <a:lnTo>
                    <a:pt x="237744" y="384048"/>
                  </a:lnTo>
                  <a:lnTo>
                    <a:pt x="274320" y="347472"/>
                  </a:lnTo>
                  <a:lnTo>
                    <a:pt x="280416" y="286512"/>
                  </a:lnTo>
                  <a:lnTo>
                    <a:pt x="341376" y="280416"/>
                  </a:lnTo>
                  <a:lnTo>
                    <a:pt x="377952" y="329184"/>
                  </a:lnTo>
                  <a:lnTo>
                    <a:pt x="365760" y="384048"/>
                  </a:lnTo>
                  <a:lnTo>
                    <a:pt x="390144" y="445008"/>
                  </a:lnTo>
                  <a:lnTo>
                    <a:pt x="445008" y="445008"/>
                  </a:lnTo>
                  <a:lnTo>
                    <a:pt x="512064" y="420624"/>
                  </a:lnTo>
                  <a:lnTo>
                    <a:pt x="530352" y="359664"/>
                  </a:lnTo>
                  <a:lnTo>
                    <a:pt x="585216" y="347472"/>
                  </a:lnTo>
                  <a:lnTo>
                    <a:pt x="652272" y="335280"/>
                  </a:lnTo>
                  <a:lnTo>
                    <a:pt x="664464" y="304800"/>
                  </a:lnTo>
                  <a:lnTo>
                    <a:pt x="640080" y="243840"/>
                  </a:lnTo>
                  <a:lnTo>
                    <a:pt x="548640" y="213360"/>
                  </a:lnTo>
                  <a:lnTo>
                    <a:pt x="566928" y="158496"/>
                  </a:lnTo>
                  <a:lnTo>
                    <a:pt x="627888" y="128016"/>
                  </a:lnTo>
                  <a:lnTo>
                    <a:pt x="646176" y="79248"/>
                  </a:lnTo>
                  <a:lnTo>
                    <a:pt x="609600" y="36576"/>
                  </a:lnTo>
                  <a:lnTo>
                    <a:pt x="469392" y="6096"/>
                  </a:lnTo>
                  <a:lnTo>
                    <a:pt x="396240" y="0"/>
                  </a:lnTo>
                  <a:lnTo>
                    <a:pt x="347472" y="30480"/>
                  </a:lnTo>
                  <a:lnTo>
                    <a:pt x="377952" y="115824"/>
                  </a:lnTo>
                  <a:lnTo>
                    <a:pt x="377952" y="115824"/>
                  </a:lnTo>
                  <a:lnTo>
                    <a:pt x="316992" y="140208"/>
                  </a:lnTo>
                  <a:lnTo>
                    <a:pt x="262128" y="97536"/>
                  </a:lnTo>
                  <a:lnTo>
                    <a:pt x="201168" y="54864"/>
                  </a:lnTo>
                  <a:lnTo>
                    <a:pt x="152400" y="73152"/>
                  </a:lnTo>
                  <a:close/>
                </a:path>
              </a:pathLst>
            </a:custGeom>
            <a:noFill/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50" name="Ομάδα 49"/>
          <p:cNvGrpSpPr/>
          <p:nvPr/>
        </p:nvGrpSpPr>
        <p:grpSpPr>
          <a:xfrm>
            <a:off x="7010400" y="1676400"/>
            <a:ext cx="399288" cy="347472"/>
            <a:chOff x="5105400" y="1670304"/>
            <a:chExt cx="399288" cy="347472"/>
          </a:xfrm>
        </p:grpSpPr>
        <p:sp>
          <p:nvSpPr>
            <p:cNvPr id="19" name="Ελεύθερη σχεδίαση 18"/>
            <p:cNvSpPr/>
            <p:nvPr/>
          </p:nvSpPr>
          <p:spPr>
            <a:xfrm>
              <a:off x="5105400" y="1676400"/>
              <a:ext cx="399288" cy="341376"/>
            </a:xfrm>
            <a:custGeom>
              <a:avLst/>
              <a:gdLst>
                <a:gd name="connsiteX0" fmla="*/ 402336 w 402336"/>
                <a:gd name="connsiteY0" fmla="*/ 0 h 341376"/>
                <a:gd name="connsiteX1" fmla="*/ 341376 w 402336"/>
                <a:gd name="connsiteY1" fmla="*/ 30480 h 341376"/>
                <a:gd name="connsiteX2" fmla="*/ 329184 w 402336"/>
                <a:gd name="connsiteY2" fmla="*/ 85344 h 341376"/>
                <a:gd name="connsiteX3" fmla="*/ 323088 w 402336"/>
                <a:gd name="connsiteY3" fmla="*/ 140208 h 341376"/>
                <a:gd name="connsiteX4" fmla="*/ 298704 w 402336"/>
                <a:gd name="connsiteY4" fmla="*/ 201168 h 341376"/>
                <a:gd name="connsiteX5" fmla="*/ 249936 w 402336"/>
                <a:gd name="connsiteY5" fmla="*/ 286512 h 341376"/>
                <a:gd name="connsiteX6" fmla="*/ 176784 w 402336"/>
                <a:gd name="connsiteY6" fmla="*/ 341376 h 341376"/>
                <a:gd name="connsiteX7" fmla="*/ 79248 w 402336"/>
                <a:gd name="connsiteY7" fmla="*/ 329184 h 341376"/>
                <a:gd name="connsiteX8" fmla="*/ 6096 w 402336"/>
                <a:gd name="connsiteY8" fmla="*/ 304800 h 341376"/>
                <a:gd name="connsiteX9" fmla="*/ 0 w 402336"/>
                <a:gd name="connsiteY9" fmla="*/ 310896 h 341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2336" h="341376">
                  <a:moveTo>
                    <a:pt x="402336" y="0"/>
                  </a:moveTo>
                  <a:lnTo>
                    <a:pt x="341376" y="30480"/>
                  </a:lnTo>
                  <a:lnTo>
                    <a:pt x="329184" y="85344"/>
                  </a:lnTo>
                  <a:lnTo>
                    <a:pt x="323088" y="140208"/>
                  </a:lnTo>
                  <a:lnTo>
                    <a:pt x="298704" y="201168"/>
                  </a:lnTo>
                  <a:lnTo>
                    <a:pt x="249936" y="286512"/>
                  </a:lnTo>
                  <a:lnTo>
                    <a:pt x="176784" y="341376"/>
                  </a:lnTo>
                  <a:lnTo>
                    <a:pt x="79248" y="329184"/>
                  </a:lnTo>
                  <a:lnTo>
                    <a:pt x="6096" y="304800"/>
                  </a:lnTo>
                  <a:lnTo>
                    <a:pt x="0" y="310896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5" name="Ορθογώνιο 24"/>
            <p:cNvSpPr/>
            <p:nvPr/>
          </p:nvSpPr>
          <p:spPr>
            <a:xfrm>
              <a:off x="5120640" y="1670304"/>
              <a:ext cx="384048" cy="347472"/>
            </a:xfrm>
            <a:prstGeom prst="rect">
              <a:avLst/>
            </a:prstGeom>
            <a:noFill/>
            <a:ln w="95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49" name="Ομάδα 48"/>
          <p:cNvGrpSpPr/>
          <p:nvPr/>
        </p:nvGrpSpPr>
        <p:grpSpPr>
          <a:xfrm>
            <a:off x="7010400" y="2304288"/>
            <a:ext cx="207264" cy="524256"/>
            <a:chOff x="5105400" y="2298192"/>
            <a:chExt cx="207264" cy="524256"/>
          </a:xfrm>
        </p:grpSpPr>
        <p:sp>
          <p:nvSpPr>
            <p:cNvPr id="24" name="Ελεύθερη σχεδίαση 23"/>
            <p:cNvSpPr/>
            <p:nvPr/>
          </p:nvSpPr>
          <p:spPr>
            <a:xfrm>
              <a:off x="5120640" y="2304288"/>
              <a:ext cx="182880" cy="518160"/>
            </a:xfrm>
            <a:custGeom>
              <a:avLst/>
              <a:gdLst>
                <a:gd name="connsiteX0" fmla="*/ 0 w 182880"/>
                <a:gd name="connsiteY0" fmla="*/ 0 h 518160"/>
                <a:gd name="connsiteX1" fmla="*/ 97536 w 182880"/>
                <a:gd name="connsiteY1" fmla="*/ 60960 h 518160"/>
                <a:gd name="connsiteX2" fmla="*/ 97536 w 182880"/>
                <a:gd name="connsiteY2" fmla="*/ 60960 h 518160"/>
                <a:gd name="connsiteX3" fmla="*/ 182880 w 182880"/>
                <a:gd name="connsiteY3" fmla="*/ 170688 h 518160"/>
                <a:gd name="connsiteX4" fmla="*/ 170688 w 182880"/>
                <a:gd name="connsiteY4" fmla="*/ 286512 h 518160"/>
                <a:gd name="connsiteX5" fmla="*/ 121920 w 182880"/>
                <a:gd name="connsiteY5" fmla="*/ 347472 h 518160"/>
                <a:gd name="connsiteX6" fmla="*/ 140208 w 182880"/>
                <a:gd name="connsiteY6" fmla="*/ 414528 h 518160"/>
                <a:gd name="connsiteX7" fmla="*/ 182880 w 182880"/>
                <a:gd name="connsiteY7" fmla="*/ 463296 h 518160"/>
                <a:gd name="connsiteX8" fmla="*/ 176784 w 182880"/>
                <a:gd name="connsiteY8" fmla="*/ 518160 h 518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2880" h="518160">
                  <a:moveTo>
                    <a:pt x="0" y="0"/>
                  </a:moveTo>
                  <a:lnTo>
                    <a:pt x="97536" y="60960"/>
                  </a:lnTo>
                  <a:lnTo>
                    <a:pt x="97536" y="60960"/>
                  </a:lnTo>
                  <a:lnTo>
                    <a:pt x="182880" y="170688"/>
                  </a:lnTo>
                  <a:lnTo>
                    <a:pt x="170688" y="286512"/>
                  </a:lnTo>
                  <a:lnTo>
                    <a:pt x="121920" y="347472"/>
                  </a:lnTo>
                  <a:lnTo>
                    <a:pt x="140208" y="414528"/>
                  </a:lnTo>
                  <a:lnTo>
                    <a:pt x="182880" y="463296"/>
                  </a:lnTo>
                  <a:lnTo>
                    <a:pt x="176784" y="51816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6" name="Ορθογώνιο 25"/>
            <p:cNvSpPr/>
            <p:nvPr/>
          </p:nvSpPr>
          <p:spPr>
            <a:xfrm>
              <a:off x="5105400" y="2298192"/>
              <a:ext cx="207264" cy="521208"/>
            </a:xfrm>
            <a:prstGeom prst="rect">
              <a:avLst/>
            </a:prstGeom>
            <a:solidFill>
              <a:schemeClr val="tx2">
                <a:lumMod val="20000"/>
                <a:lumOff val="80000"/>
                <a:alpha val="55000"/>
              </a:schemeClr>
            </a:solidFill>
            <a:ln w="95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51" name="Ομάδα 50"/>
          <p:cNvGrpSpPr/>
          <p:nvPr/>
        </p:nvGrpSpPr>
        <p:grpSpPr>
          <a:xfrm>
            <a:off x="8092440" y="1676400"/>
            <a:ext cx="329184" cy="1149096"/>
            <a:chOff x="6187440" y="1670304"/>
            <a:chExt cx="329184" cy="1149096"/>
          </a:xfrm>
        </p:grpSpPr>
        <p:sp>
          <p:nvSpPr>
            <p:cNvPr id="18" name="Ελεύθερη σχεδίαση 17"/>
            <p:cNvSpPr/>
            <p:nvPr/>
          </p:nvSpPr>
          <p:spPr>
            <a:xfrm>
              <a:off x="6187440" y="1670304"/>
              <a:ext cx="323088" cy="1139952"/>
            </a:xfrm>
            <a:custGeom>
              <a:avLst/>
              <a:gdLst>
                <a:gd name="connsiteX0" fmla="*/ 323088 w 323088"/>
                <a:gd name="connsiteY0" fmla="*/ 0 h 1139952"/>
                <a:gd name="connsiteX1" fmla="*/ 292608 w 323088"/>
                <a:gd name="connsiteY1" fmla="*/ 54864 h 1139952"/>
                <a:gd name="connsiteX2" fmla="*/ 292608 w 323088"/>
                <a:gd name="connsiteY2" fmla="*/ 146304 h 1139952"/>
                <a:gd name="connsiteX3" fmla="*/ 280416 w 323088"/>
                <a:gd name="connsiteY3" fmla="*/ 176784 h 1139952"/>
                <a:gd name="connsiteX4" fmla="*/ 243840 w 323088"/>
                <a:gd name="connsiteY4" fmla="*/ 225552 h 1139952"/>
                <a:gd name="connsiteX5" fmla="*/ 207264 w 323088"/>
                <a:gd name="connsiteY5" fmla="*/ 225552 h 1139952"/>
                <a:gd name="connsiteX6" fmla="*/ 164592 w 323088"/>
                <a:gd name="connsiteY6" fmla="*/ 231648 h 1139952"/>
                <a:gd name="connsiteX7" fmla="*/ 164592 w 323088"/>
                <a:gd name="connsiteY7" fmla="*/ 231648 h 1139952"/>
                <a:gd name="connsiteX8" fmla="*/ 91440 w 323088"/>
                <a:gd name="connsiteY8" fmla="*/ 298704 h 1139952"/>
                <a:gd name="connsiteX9" fmla="*/ 79248 w 323088"/>
                <a:gd name="connsiteY9" fmla="*/ 353568 h 1139952"/>
                <a:gd name="connsiteX10" fmla="*/ 79248 w 323088"/>
                <a:gd name="connsiteY10" fmla="*/ 390144 h 1139952"/>
                <a:gd name="connsiteX11" fmla="*/ 115824 w 323088"/>
                <a:gd name="connsiteY11" fmla="*/ 457200 h 1139952"/>
                <a:gd name="connsiteX12" fmla="*/ 152400 w 323088"/>
                <a:gd name="connsiteY12" fmla="*/ 524256 h 1139952"/>
                <a:gd name="connsiteX13" fmla="*/ 140208 w 323088"/>
                <a:gd name="connsiteY13" fmla="*/ 585216 h 1139952"/>
                <a:gd name="connsiteX14" fmla="*/ 128016 w 323088"/>
                <a:gd name="connsiteY14" fmla="*/ 615696 h 1139952"/>
                <a:gd name="connsiteX15" fmla="*/ 85344 w 323088"/>
                <a:gd name="connsiteY15" fmla="*/ 664464 h 1139952"/>
                <a:gd name="connsiteX16" fmla="*/ 48768 w 323088"/>
                <a:gd name="connsiteY16" fmla="*/ 731520 h 1139952"/>
                <a:gd name="connsiteX17" fmla="*/ 0 w 323088"/>
                <a:gd name="connsiteY17" fmla="*/ 780288 h 1139952"/>
                <a:gd name="connsiteX18" fmla="*/ 0 w 323088"/>
                <a:gd name="connsiteY18" fmla="*/ 902208 h 1139952"/>
                <a:gd name="connsiteX19" fmla="*/ 54864 w 323088"/>
                <a:gd name="connsiteY19" fmla="*/ 975360 h 1139952"/>
                <a:gd name="connsiteX20" fmla="*/ 91440 w 323088"/>
                <a:gd name="connsiteY20" fmla="*/ 1018032 h 1139952"/>
                <a:gd name="connsiteX21" fmla="*/ 85344 w 323088"/>
                <a:gd name="connsiteY21" fmla="*/ 1048512 h 1139952"/>
                <a:gd name="connsiteX22" fmla="*/ 97536 w 323088"/>
                <a:gd name="connsiteY22" fmla="*/ 1115568 h 1139952"/>
                <a:gd name="connsiteX23" fmla="*/ 97536 w 323088"/>
                <a:gd name="connsiteY23" fmla="*/ 1139952 h 1139952"/>
                <a:gd name="connsiteX24" fmla="*/ 91440 w 323088"/>
                <a:gd name="connsiteY24" fmla="*/ 1121664 h 1139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23088" h="1139952">
                  <a:moveTo>
                    <a:pt x="323088" y="0"/>
                  </a:moveTo>
                  <a:lnTo>
                    <a:pt x="292608" y="54864"/>
                  </a:lnTo>
                  <a:lnTo>
                    <a:pt x="292608" y="146304"/>
                  </a:lnTo>
                  <a:lnTo>
                    <a:pt x="280416" y="176784"/>
                  </a:lnTo>
                  <a:lnTo>
                    <a:pt x="243840" y="225552"/>
                  </a:lnTo>
                  <a:lnTo>
                    <a:pt x="207264" y="225552"/>
                  </a:lnTo>
                  <a:lnTo>
                    <a:pt x="164592" y="231648"/>
                  </a:lnTo>
                  <a:lnTo>
                    <a:pt x="164592" y="231648"/>
                  </a:lnTo>
                  <a:lnTo>
                    <a:pt x="91440" y="298704"/>
                  </a:lnTo>
                  <a:lnTo>
                    <a:pt x="79248" y="353568"/>
                  </a:lnTo>
                  <a:lnTo>
                    <a:pt x="79248" y="390144"/>
                  </a:lnTo>
                  <a:lnTo>
                    <a:pt x="115824" y="457200"/>
                  </a:lnTo>
                  <a:lnTo>
                    <a:pt x="152400" y="524256"/>
                  </a:lnTo>
                  <a:lnTo>
                    <a:pt x="140208" y="585216"/>
                  </a:lnTo>
                  <a:lnTo>
                    <a:pt x="128016" y="615696"/>
                  </a:lnTo>
                  <a:lnTo>
                    <a:pt x="85344" y="664464"/>
                  </a:lnTo>
                  <a:lnTo>
                    <a:pt x="48768" y="731520"/>
                  </a:lnTo>
                  <a:lnTo>
                    <a:pt x="0" y="780288"/>
                  </a:lnTo>
                  <a:lnTo>
                    <a:pt x="0" y="902208"/>
                  </a:lnTo>
                  <a:lnTo>
                    <a:pt x="54864" y="975360"/>
                  </a:lnTo>
                  <a:lnTo>
                    <a:pt x="91440" y="1018032"/>
                  </a:lnTo>
                  <a:lnTo>
                    <a:pt x="85344" y="1048512"/>
                  </a:lnTo>
                  <a:lnTo>
                    <a:pt x="97536" y="1115568"/>
                  </a:lnTo>
                  <a:lnTo>
                    <a:pt x="97536" y="1139952"/>
                  </a:lnTo>
                  <a:lnTo>
                    <a:pt x="91440" y="1121664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7" name="Ορθογώνιο 26"/>
            <p:cNvSpPr/>
            <p:nvPr/>
          </p:nvSpPr>
          <p:spPr>
            <a:xfrm>
              <a:off x="6187440" y="1676400"/>
              <a:ext cx="329184" cy="1143000"/>
            </a:xfrm>
            <a:prstGeom prst="rect">
              <a:avLst/>
            </a:prstGeom>
            <a:noFill/>
            <a:ln w="95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56" name="Ομάδα 55"/>
          <p:cNvGrpSpPr/>
          <p:nvPr/>
        </p:nvGrpSpPr>
        <p:grpSpPr>
          <a:xfrm>
            <a:off x="6685542" y="4340208"/>
            <a:ext cx="1600200" cy="1152144"/>
            <a:chOff x="5983006" y="3727704"/>
            <a:chExt cx="1600200" cy="1152144"/>
          </a:xfrm>
        </p:grpSpPr>
        <p:sp>
          <p:nvSpPr>
            <p:cNvPr id="28" name="Ορθογώνιο 27"/>
            <p:cNvSpPr/>
            <p:nvPr/>
          </p:nvSpPr>
          <p:spPr>
            <a:xfrm>
              <a:off x="5983006" y="3733800"/>
              <a:ext cx="1600200" cy="1143000"/>
            </a:xfrm>
            <a:prstGeom prst="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grpSp>
          <p:nvGrpSpPr>
            <p:cNvPr id="29" name="Ομάδα 28"/>
            <p:cNvGrpSpPr/>
            <p:nvPr/>
          </p:nvGrpSpPr>
          <p:grpSpPr>
            <a:xfrm>
              <a:off x="6235990" y="3806952"/>
              <a:ext cx="530352" cy="463296"/>
              <a:chOff x="5358384" y="1749552"/>
              <a:chExt cx="530352" cy="463296"/>
            </a:xfrm>
          </p:grpSpPr>
          <p:sp>
            <p:nvSpPr>
              <p:cNvPr id="30" name="Ορθογώνιο 29"/>
              <p:cNvSpPr/>
              <p:nvPr/>
            </p:nvSpPr>
            <p:spPr>
              <a:xfrm>
                <a:off x="5361214" y="1752600"/>
                <a:ext cx="527522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31" name="Ελεύθερη σχεδίαση 30"/>
              <p:cNvSpPr/>
              <p:nvPr/>
            </p:nvSpPr>
            <p:spPr>
              <a:xfrm>
                <a:off x="5358384" y="1749552"/>
                <a:ext cx="530352" cy="463296"/>
              </a:xfrm>
              <a:custGeom>
                <a:avLst/>
                <a:gdLst>
                  <a:gd name="connsiteX0" fmla="*/ 164592 w 530352"/>
                  <a:gd name="connsiteY0" fmla="*/ 18288 h 463296"/>
                  <a:gd name="connsiteX1" fmla="*/ 103632 w 530352"/>
                  <a:gd name="connsiteY1" fmla="*/ 79248 h 463296"/>
                  <a:gd name="connsiteX2" fmla="*/ 91440 w 530352"/>
                  <a:gd name="connsiteY2" fmla="*/ 158496 h 463296"/>
                  <a:gd name="connsiteX3" fmla="*/ 91440 w 530352"/>
                  <a:gd name="connsiteY3" fmla="*/ 158496 h 463296"/>
                  <a:gd name="connsiteX4" fmla="*/ 24384 w 530352"/>
                  <a:gd name="connsiteY4" fmla="*/ 219456 h 463296"/>
                  <a:gd name="connsiteX5" fmla="*/ 0 w 530352"/>
                  <a:gd name="connsiteY5" fmla="*/ 280416 h 463296"/>
                  <a:gd name="connsiteX6" fmla="*/ 42672 w 530352"/>
                  <a:gd name="connsiteY6" fmla="*/ 335280 h 463296"/>
                  <a:gd name="connsiteX7" fmla="*/ 109728 w 530352"/>
                  <a:gd name="connsiteY7" fmla="*/ 426720 h 463296"/>
                  <a:gd name="connsiteX8" fmla="*/ 225552 w 530352"/>
                  <a:gd name="connsiteY8" fmla="*/ 463296 h 463296"/>
                  <a:gd name="connsiteX9" fmla="*/ 335280 w 530352"/>
                  <a:gd name="connsiteY9" fmla="*/ 414528 h 463296"/>
                  <a:gd name="connsiteX10" fmla="*/ 445008 w 530352"/>
                  <a:gd name="connsiteY10" fmla="*/ 396240 h 463296"/>
                  <a:gd name="connsiteX11" fmla="*/ 524256 w 530352"/>
                  <a:gd name="connsiteY11" fmla="*/ 371856 h 463296"/>
                  <a:gd name="connsiteX12" fmla="*/ 530352 w 530352"/>
                  <a:gd name="connsiteY12" fmla="*/ 286512 h 463296"/>
                  <a:gd name="connsiteX13" fmla="*/ 487680 w 530352"/>
                  <a:gd name="connsiteY13" fmla="*/ 219456 h 463296"/>
                  <a:gd name="connsiteX14" fmla="*/ 432816 w 530352"/>
                  <a:gd name="connsiteY14" fmla="*/ 164592 h 463296"/>
                  <a:gd name="connsiteX15" fmla="*/ 335280 w 530352"/>
                  <a:gd name="connsiteY15" fmla="*/ 176784 h 463296"/>
                  <a:gd name="connsiteX16" fmla="*/ 310896 w 530352"/>
                  <a:gd name="connsiteY16" fmla="*/ 109728 h 463296"/>
                  <a:gd name="connsiteX17" fmla="*/ 323088 w 530352"/>
                  <a:gd name="connsiteY17" fmla="*/ 60960 h 463296"/>
                  <a:gd name="connsiteX18" fmla="*/ 310896 w 530352"/>
                  <a:gd name="connsiteY18" fmla="*/ 18288 h 463296"/>
                  <a:gd name="connsiteX19" fmla="*/ 286512 w 530352"/>
                  <a:gd name="connsiteY19" fmla="*/ 0 h 463296"/>
                  <a:gd name="connsiteX20" fmla="*/ 164592 w 530352"/>
                  <a:gd name="connsiteY20" fmla="*/ 18288 h 463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30352" h="463296">
                    <a:moveTo>
                      <a:pt x="164592" y="18288"/>
                    </a:moveTo>
                    <a:lnTo>
                      <a:pt x="103632" y="79248"/>
                    </a:lnTo>
                    <a:lnTo>
                      <a:pt x="91440" y="158496"/>
                    </a:lnTo>
                    <a:lnTo>
                      <a:pt x="91440" y="158496"/>
                    </a:lnTo>
                    <a:lnTo>
                      <a:pt x="24384" y="219456"/>
                    </a:lnTo>
                    <a:lnTo>
                      <a:pt x="0" y="280416"/>
                    </a:lnTo>
                    <a:lnTo>
                      <a:pt x="42672" y="335280"/>
                    </a:lnTo>
                    <a:lnTo>
                      <a:pt x="109728" y="426720"/>
                    </a:lnTo>
                    <a:lnTo>
                      <a:pt x="225552" y="463296"/>
                    </a:lnTo>
                    <a:lnTo>
                      <a:pt x="335280" y="414528"/>
                    </a:lnTo>
                    <a:lnTo>
                      <a:pt x="445008" y="396240"/>
                    </a:lnTo>
                    <a:lnTo>
                      <a:pt x="524256" y="371856"/>
                    </a:lnTo>
                    <a:lnTo>
                      <a:pt x="530352" y="286512"/>
                    </a:lnTo>
                    <a:lnTo>
                      <a:pt x="487680" y="219456"/>
                    </a:lnTo>
                    <a:lnTo>
                      <a:pt x="432816" y="164592"/>
                    </a:lnTo>
                    <a:lnTo>
                      <a:pt x="335280" y="176784"/>
                    </a:lnTo>
                    <a:cubicBezTo>
                      <a:pt x="308170" y="122564"/>
                      <a:pt x="310896" y="146191"/>
                      <a:pt x="310896" y="109728"/>
                    </a:cubicBezTo>
                    <a:lnTo>
                      <a:pt x="323088" y="60960"/>
                    </a:lnTo>
                    <a:lnTo>
                      <a:pt x="310896" y="18288"/>
                    </a:lnTo>
                    <a:lnTo>
                      <a:pt x="286512" y="0"/>
                    </a:lnTo>
                    <a:lnTo>
                      <a:pt x="164592" y="18288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sp>
          <p:nvSpPr>
            <p:cNvPr id="34" name="Ελεύθερη σχεδίαση 33"/>
            <p:cNvSpPr/>
            <p:nvPr/>
          </p:nvSpPr>
          <p:spPr>
            <a:xfrm>
              <a:off x="6973606" y="3819144"/>
              <a:ext cx="505968" cy="438912"/>
            </a:xfrm>
            <a:custGeom>
              <a:avLst/>
              <a:gdLst>
                <a:gd name="connsiteX0" fmla="*/ 152400 w 505968"/>
                <a:gd name="connsiteY0" fmla="*/ 6096 h 438912"/>
                <a:gd name="connsiteX1" fmla="*/ 140208 w 505968"/>
                <a:gd name="connsiteY1" fmla="*/ 54864 h 438912"/>
                <a:gd name="connsiteX2" fmla="*/ 164592 w 505968"/>
                <a:gd name="connsiteY2" fmla="*/ 103632 h 438912"/>
                <a:gd name="connsiteX3" fmla="*/ 146304 w 505968"/>
                <a:gd name="connsiteY3" fmla="*/ 164592 h 438912"/>
                <a:gd name="connsiteX4" fmla="*/ 97536 w 505968"/>
                <a:gd name="connsiteY4" fmla="*/ 164592 h 438912"/>
                <a:gd name="connsiteX5" fmla="*/ 60960 w 505968"/>
                <a:gd name="connsiteY5" fmla="*/ 128016 h 438912"/>
                <a:gd name="connsiteX6" fmla="*/ 12192 w 505968"/>
                <a:gd name="connsiteY6" fmla="*/ 115824 h 438912"/>
                <a:gd name="connsiteX7" fmla="*/ 0 w 505968"/>
                <a:gd name="connsiteY7" fmla="*/ 164592 h 438912"/>
                <a:gd name="connsiteX8" fmla="*/ 36576 w 505968"/>
                <a:gd name="connsiteY8" fmla="*/ 195072 h 438912"/>
                <a:gd name="connsiteX9" fmla="*/ 79248 w 505968"/>
                <a:gd name="connsiteY9" fmla="*/ 195072 h 438912"/>
                <a:gd name="connsiteX10" fmla="*/ 97536 w 505968"/>
                <a:gd name="connsiteY10" fmla="*/ 237744 h 438912"/>
                <a:gd name="connsiteX11" fmla="*/ 73152 w 505968"/>
                <a:gd name="connsiteY11" fmla="*/ 292608 h 438912"/>
                <a:gd name="connsiteX12" fmla="*/ 36576 w 505968"/>
                <a:gd name="connsiteY12" fmla="*/ 304800 h 438912"/>
                <a:gd name="connsiteX13" fmla="*/ 30480 w 505968"/>
                <a:gd name="connsiteY13" fmla="*/ 371856 h 438912"/>
                <a:gd name="connsiteX14" fmla="*/ 109728 w 505968"/>
                <a:gd name="connsiteY14" fmla="*/ 408432 h 438912"/>
                <a:gd name="connsiteX15" fmla="*/ 182880 w 505968"/>
                <a:gd name="connsiteY15" fmla="*/ 371856 h 438912"/>
                <a:gd name="connsiteX16" fmla="*/ 225552 w 505968"/>
                <a:gd name="connsiteY16" fmla="*/ 438912 h 438912"/>
                <a:gd name="connsiteX17" fmla="*/ 298704 w 505968"/>
                <a:gd name="connsiteY17" fmla="*/ 432816 h 438912"/>
                <a:gd name="connsiteX18" fmla="*/ 432816 w 505968"/>
                <a:gd name="connsiteY18" fmla="*/ 432816 h 438912"/>
                <a:gd name="connsiteX19" fmla="*/ 432816 w 505968"/>
                <a:gd name="connsiteY19" fmla="*/ 384048 h 438912"/>
                <a:gd name="connsiteX20" fmla="*/ 481584 w 505968"/>
                <a:gd name="connsiteY20" fmla="*/ 341376 h 438912"/>
                <a:gd name="connsiteX21" fmla="*/ 505968 w 505968"/>
                <a:gd name="connsiteY21" fmla="*/ 323088 h 438912"/>
                <a:gd name="connsiteX22" fmla="*/ 505968 w 505968"/>
                <a:gd name="connsiteY22" fmla="*/ 323088 h 438912"/>
                <a:gd name="connsiteX23" fmla="*/ 420624 w 505968"/>
                <a:gd name="connsiteY23" fmla="*/ 286512 h 438912"/>
                <a:gd name="connsiteX24" fmla="*/ 359664 w 505968"/>
                <a:gd name="connsiteY24" fmla="*/ 316992 h 438912"/>
                <a:gd name="connsiteX25" fmla="*/ 304800 w 505968"/>
                <a:gd name="connsiteY25" fmla="*/ 329184 h 438912"/>
                <a:gd name="connsiteX26" fmla="*/ 298704 w 505968"/>
                <a:gd name="connsiteY26" fmla="*/ 256032 h 438912"/>
                <a:gd name="connsiteX27" fmla="*/ 329184 w 505968"/>
                <a:gd name="connsiteY27" fmla="*/ 225552 h 438912"/>
                <a:gd name="connsiteX28" fmla="*/ 408432 w 505968"/>
                <a:gd name="connsiteY28" fmla="*/ 213360 h 438912"/>
                <a:gd name="connsiteX29" fmla="*/ 408432 w 505968"/>
                <a:gd name="connsiteY29" fmla="*/ 213360 h 438912"/>
                <a:gd name="connsiteX30" fmla="*/ 371856 w 505968"/>
                <a:gd name="connsiteY30" fmla="*/ 152400 h 438912"/>
                <a:gd name="connsiteX31" fmla="*/ 335280 w 505968"/>
                <a:gd name="connsiteY31" fmla="*/ 73152 h 438912"/>
                <a:gd name="connsiteX32" fmla="*/ 335280 w 505968"/>
                <a:gd name="connsiteY32" fmla="*/ 73152 h 438912"/>
                <a:gd name="connsiteX33" fmla="*/ 286512 w 505968"/>
                <a:gd name="connsiteY33" fmla="*/ 6096 h 438912"/>
                <a:gd name="connsiteX34" fmla="*/ 219456 w 505968"/>
                <a:gd name="connsiteY34" fmla="*/ 0 h 438912"/>
                <a:gd name="connsiteX35" fmla="*/ 152400 w 505968"/>
                <a:gd name="connsiteY35" fmla="*/ 6096 h 438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05968" h="438912">
                  <a:moveTo>
                    <a:pt x="152400" y="6096"/>
                  </a:moveTo>
                  <a:lnTo>
                    <a:pt x="140208" y="54864"/>
                  </a:lnTo>
                  <a:lnTo>
                    <a:pt x="164592" y="103632"/>
                  </a:lnTo>
                  <a:lnTo>
                    <a:pt x="146304" y="164592"/>
                  </a:lnTo>
                  <a:lnTo>
                    <a:pt x="97536" y="164592"/>
                  </a:lnTo>
                  <a:lnTo>
                    <a:pt x="60960" y="128016"/>
                  </a:lnTo>
                  <a:lnTo>
                    <a:pt x="12192" y="115824"/>
                  </a:lnTo>
                  <a:lnTo>
                    <a:pt x="0" y="164592"/>
                  </a:lnTo>
                  <a:lnTo>
                    <a:pt x="36576" y="195072"/>
                  </a:lnTo>
                  <a:lnTo>
                    <a:pt x="79248" y="195072"/>
                  </a:lnTo>
                  <a:lnTo>
                    <a:pt x="97536" y="237744"/>
                  </a:lnTo>
                  <a:lnTo>
                    <a:pt x="73152" y="292608"/>
                  </a:lnTo>
                  <a:lnTo>
                    <a:pt x="36576" y="304800"/>
                  </a:lnTo>
                  <a:lnTo>
                    <a:pt x="30480" y="371856"/>
                  </a:lnTo>
                  <a:lnTo>
                    <a:pt x="109728" y="408432"/>
                  </a:lnTo>
                  <a:lnTo>
                    <a:pt x="182880" y="371856"/>
                  </a:lnTo>
                  <a:lnTo>
                    <a:pt x="225552" y="438912"/>
                  </a:lnTo>
                  <a:lnTo>
                    <a:pt x="298704" y="432816"/>
                  </a:lnTo>
                  <a:lnTo>
                    <a:pt x="432816" y="432816"/>
                  </a:lnTo>
                  <a:lnTo>
                    <a:pt x="432816" y="384048"/>
                  </a:lnTo>
                  <a:lnTo>
                    <a:pt x="481584" y="341376"/>
                  </a:lnTo>
                  <a:lnTo>
                    <a:pt x="505968" y="323088"/>
                  </a:lnTo>
                  <a:lnTo>
                    <a:pt x="505968" y="323088"/>
                  </a:lnTo>
                  <a:lnTo>
                    <a:pt x="420624" y="286512"/>
                  </a:lnTo>
                  <a:lnTo>
                    <a:pt x="359664" y="316992"/>
                  </a:lnTo>
                  <a:lnTo>
                    <a:pt x="304800" y="329184"/>
                  </a:lnTo>
                  <a:lnTo>
                    <a:pt x="298704" y="256032"/>
                  </a:lnTo>
                  <a:lnTo>
                    <a:pt x="329184" y="225552"/>
                  </a:lnTo>
                  <a:lnTo>
                    <a:pt x="408432" y="213360"/>
                  </a:lnTo>
                  <a:lnTo>
                    <a:pt x="408432" y="213360"/>
                  </a:lnTo>
                  <a:lnTo>
                    <a:pt x="371856" y="152400"/>
                  </a:lnTo>
                  <a:lnTo>
                    <a:pt x="335280" y="73152"/>
                  </a:lnTo>
                  <a:lnTo>
                    <a:pt x="335280" y="73152"/>
                  </a:lnTo>
                  <a:lnTo>
                    <a:pt x="286512" y="6096"/>
                  </a:lnTo>
                  <a:lnTo>
                    <a:pt x="219456" y="0"/>
                  </a:lnTo>
                  <a:lnTo>
                    <a:pt x="152400" y="6096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grpSp>
          <p:nvGrpSpPr>
            <p:cNvPr id="35" name="Ομάδα 34"/>
            <p:cNvGrpSpPr/>
            <p:nvPr/>
          </p:nvGrpSpPr>
          <p:grpSpPr>
            <a:xfrm>
              <a:off x="6336356" y="4457515"/>
              <a:ext cx="374452" cy="306509"/>
              <a:chOff x="5145024" y="2394019"/>
              <a:chExt cx="374452" cy="306509"/>
            </a:xfrm>
          </p:grpSpPr>
          <p:sp>
            <p:nvSpPr>
              <p:cNvPr id="36" name="Ορθογώνιο 35"/>
              <p:cNvSpPr/>
              <p:nvPr/>
            </p:nvSpPr>
            <p:spPr>
              <a:xfrm>
                <a:off x="5151036" y="2394019"/>
                <a:ext cx="368440" cy="30480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  <a:alpha val="42000"/>
                </a:schemeClr>
              </a:solidFill>
              <a:ln w="95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37" name="Ελεύθερη σχεδίαση 36"/>
              <p:cNvSpPr/>
              <p:nvPr/>
            </p:nvSpPr>
            <p:spPr>
              <a:xfrm>
                <a:off x="5145024" y="2401824"/>
                <a:ext cx="371856" cy="298704"/>
              </a:xfrm>
              <a:custGeom>
                <a:avLst/>
                <a:gdLst>
                  <a:gd name="connsiteX0" fmla="*/ 97536 w 371856"/>
                  <a:gd name="connsiteY0" fmla="*/ 0 h 298704"/>
                  <a:gd name="connsiteX1" fmla="*/ 103632 w 371856"/>
                  <a:gd name="connsiteY1" fmla="*/ 103632 h 298704"/>
                  <a:gd name="connsiteX2" fmla="*/ 85344 w 371856"/>
                  <a:gd name="connsiteY2" fmla="*/ 134112 h 298704"/>
                  <a:gd name="connsiteX3" fmla="*/ 48768 w 371856"/>
                  <a:gd name="connsiteY3" fmla="*/ 140208 h 298704"/>
                  <a:gd name="connsiteX4" fmla="*/ 18288 w 371856"/>
                  <a:gd name="connsiteY4" fmla="*/ 140208 h 298704"/>
                  <a:gd name="connsiteX5" fmla="*/ 6096 w 371856"/>
                  <a:gd name="connsiteY5" fmla="*/ 134112 h 298704"/>
                  <a:gd name="connsiteX6" fmla="*/ 0 w 371856"/>
                  <a:gd name="connsiteY6" fmla="*/ 188976 h 298704"/>
                  <a:gd name="connsiteX7" fmla="*/ 30480 w 371856"/>
                  <a:gd name="connsiteY7" fmla="*/ 213360 h 298704"/>
                  <a:gd name="connsiteX8" fmla="*/ 73152 w 371856"/>
                  <a:gd name="connsiteY8" fmla="*/ 243840 h 298704"/>
                  <a:gd name="connsiteX9" fmla="*/ 128016 w 371856"/>
                  <a:gd name="connsiteY9" fmla="*/ 219456 h 298704"/>
                  <a:gd name="connsiteX10" fmla="*/ 164592 w 371856"/>
                  <a:gd name="connsiteY10" fmla="*/ 262128 h 298704"/>
                  <a:gd name="connsiteX11" fmla="*/ 188976 w 371856"/>
                  <a:gd name="connsiteY11" fmla="*/ 286512 h 298704"/>
                  <a:gd name="connsiteX12" fmla="*/ 225552 w 371856"/>
                  <a:gd name="connsiteY12" fmla="*/ 292608 h 298704"/>
                  <a:gd name="connsiteX13" fmla="*/ 243840 w 371856"/>
                  <a:gd name="connsiteY13" fmla="*/ 298704 h 298704"/>
                  <a:gd name="connsiteX14" fmla="*/ 286512 w 371856"/>
                  <a:gd name="connsiteY14" fmla="*/ 274320 h 298704"/>
                  <a:gd name="connsiteX15" fmla="*/ 274320 w 371856"/>
                  <a:gd name="connsiteY15" fmla="*/ 219456 h 298704"/>
                  <a:gd name="connsiteX16" fmla="*/ 213360 w 371856"/>
                  <a:gd name="connsiteY16" fmla="*/ 195072 h 298704"/>
                  <a:gd name="connsiteX17" fmla="*/ 274320 w 371856"/>
                  <a:gd name="connsiteY17" fmla="*/ 176784 h 298704"/>
                  <a:gd name="connsiteX18" fmla="*/ 347472 w 371856"/>
                  <a:gd name="connsiteY18" fmla="*/ 176784 h 298704"/>
                  <a:gd name="connsiteX19" fmla="*/ 371856 w 371856"/>
                  <a:gd name="connsiteY19" fmla="*/ 152400 h 298704"/>
                  <a:gd name="connsiteX20" fmla="*/ 371856 w 371856"/>
                  <a:gd name="connsiteY20" fmla="*/ 91440 h 298704"/>
                  <a:gd name="connsiteX21" fmla="*/ 304800 w 371856"/>
                  <a:gd name="connsiteY21" fmla="*/ 79248 h 298704"/>
                  <a:gd name="connsiteX22" fmla="*/ 256032 w 371856"/>
                  <a:gd name="connsiteY22" fmla="*/ 109728 h 298704"/>
                  <a:gd name="connsiteX23" fmla="*/ 249936 w 371856"/>
                  <a:gd name="connsiteY23" fmla="*/ 30480 h 298704"/>
                  <a:gd name="connsiteX24" fmla="*/ 225552 w 371856"/>
                  <a:gd name="connsiteY24" fmla="*/ 6096 h 298704"/>
                  <a:gd name="connsiteX25" fmla="*/ 188976 w 371856"/>
                  <a:gd name="connsiteY25" fmla="*/ 0 h 298704"/>
                  <a:gd name="connsiteX26" fmla="*/ 97536 w 371856"/>
                  <a:gd name="connsiteY26" fmla="*/ 0 h 298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71856" h="298704">
                    <a:moveTo>
                      <a:pt x="97536" y="0"/>
                    </a:moveTo>
                    <a:lnTo>
                      <a:pt x="103632" y="103632"/>
                    </a:lnTo>
                    <a:lnTo>
                      <a:pt x="85344" y="134112"/>
                    </a:lnTo>
                    <a:lnTo>
                      <a:pt x="48768" y="140208"/>
                    </a:lnTo>
                    <a:lnTo>
                      <a:pt x="18288" y="140208"/>
                    </a:lnTo>
                    <a:lnTo>
                      <a:pt x="6096" y="134112"/>
                    </a:lnTo>
                    <a:lnTo>
                      <a:pt x="0" y="188976"/>
                    </a:lnTo>
                    <a:lnTo>
                      <a:pt x="30480" y="213360"/>
                    </a:lnTo>
                    <a:lnTo>
                      <a:pt x="73152" y="243840"/>
                    </a:lnTo>
                    <a:lnTo>
                      <a:pt x="128016" y="219456"/>
                    </a:lnTo>
                    <a:lnTo>
                      <a:pt x="164592" y="262128"/>
                    </a:lnTo>
                    <a:lnTo>
                      <a:pt x="188976" y="286512"/>
                    </a:lnTo>
                    <a:lnTo>
                      <a:pt x="225552" y="292608"/>
                    </a:lnTo>
                    <a:lnTo>
                      <a:pt x="243840" y="298704"/>
                    </a:lnTo>
                    <a:lnTo>
                      <a:pt x="286512" y="274320"/>
                    </a:lnTo>
                    <a:lnTo>
                      <a:pt x="274320" y="219456"/>
                    </a:lnTo>
                    <a:lnTo>
                      <a:pt x="213360" y="195072"/>
                    </a:lnTo>
                    <a:lnTo>
                      <a:pt x="274320" y="176784"/>
                    </a:lnTo>
                    <a:lnTo>
                      <a:pt x="347472" y="176784"/>
                    </a:lnTo>
                    <a:lnTo>
                      <a:pt x="371856" y="152400"/>
                    </a:lnTo>
                    <a:lnTo>
                      <a:pt x="371856" y="91440"/>
                    </a:lnTo>
                    <a:lnTo>
                      <a:pt x="304800" y="79248"/>
                    </a:lnTo>
                    <a:lnTo>
                      <a:pt x="256032" y="109728"/>
                    </a:lnTo>
                    <a:lnTo>
                      <a:pt x="249936" y="30480"/>
                    </a:lnTo>
                    <a:lnTo>
                      <a:pt x="225552" y="6096"/>
                    </a:lnTo>
                    <a:lnTo>
                      <a:pt x="188976" y="0"/>
                    </a:lnTo>
                    <a:lnTo>
                      <a:pt x="97536" y="0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sp>
          <p:nvSpPr>
            <p:cNvPr id="40" name="Ελεύθερη σχεδίαση 39"/>
            <p:cNvSpPr/>
            <p:nvPr/>
          </p:nvSpPr>
          <p:spPr>
            <a:xfrm>
              <a:off x="6815110" y="4319016"/>
              <a:ext cx="664464" cy="445008"/>
            </a:xfrm>
            <a:custGeom>
              <a:avLst/>
              <a:gdLst>
                <a:gd name="connsiteX0" fmla="*/ 152400 w 664464"/>
                <a:gd name="connsiteY0" fmla="*/ 73152 h 445008"/>
                <a:gd name="connsiteX1" fmla="*/ 109728 w 664464"/>
                <a:gd name="connsiteY1" fmla="*/ 109728 h 445008"/>
                <a:gd name="connsiteX2" fmla="*/ 103632 w 664464"/>
                <a:gd name="connsiteY2" fmla="*/ 188976 h 445008"/>
                <a:gd name="connsiteX3" fmla="*/ 60960 w 664464"/>
                <a:gd name="connsiteY3" fmla="*/ 207264 h 445008"/>
                <a:gd name="connsiteX4" fmla="*/ 30480 w 664464"/>
                <a:gd name="connsiteY4" fmla="*/ 219456 h 445008"/>
                <a:gd name="connsiteX5" fmla="*/ 6096 w 664464"/>
                <a:gd name="connsiteY5" fmla="*/ 243840 h 445008"/>
                <a:gd name="connsiteX6" fmla="*/ 0 w 664464"/>
                <a:gd name="connsiteY6" fmla="*/ 274320 h 445008"/>
                <a:gd name="connsiteX7" fmla="*/ 30480 w 664464"/>
                <a:gd name="connsiteY7" fmla="*/ 316992 h 445008"/>
                <a:gd name="connsiteX8" fmla="*/ 85344 w 664464"/>
                <a:gd name="connsiteY8" fmla="*/ 316992 h 445008"/>
                <a:gd name="connsiteX9" fmla="*/ 121920 w 664464"/>
                <a:gd name="connsiteY9" fmla="*/ 274320 h 445008"/>
                <a:gd name="connsiteX10" fmla="*/ 164592 w 664464"/>
                <a:gd name="connsiteY10" fmla="*/ 237744 h 445008"/>
                <a:gd name="connsiteX11" fmla="*/ 195072 w 664464"/>
                <a:gd name="connsiteY11" fmla="*/ 213360 h 445008"/>
                <a:gd name="connsiteX12" fmla="*/ 237744 w 664464"/>
                <a:gd name="connsiteY12" fmla="*/ 243840 h 445008"/>
                <a:gd name="connsiteX13" fmla="*/ 225552 w 664464"/>
                <a:gd name="connsiteY13" fmla="*/ 298704 h 445008"/>
                <a:gd name="connsiteX14" fmla="*/ 207264 w 664464"/>
                <a:gd name="connsiteY14" fmla="*/ 377952 h 445008"/>
                <a:gd name="connsiteX15" fmla="*/ 237744 w 664464"/>
                <a:gd name="connsiteY15" fmla="*/ 384048 h 445008"/>
                <a:gd name="connsiteX16" fmla="*/ 274320 w 664464"/>
                <a:gd name="connsiteY16" fmla="*/ 347472 h 445008"/>
                <a:gd name="connsiteX17" fmla="*/ 280416 w 664464"/>
                <a:gd name="connsiteY17" fmla="*/ 286512 h 445008"/>
                <a:gd name="connsiteX18" fmla="*/ 341376 w 664464"/>
                <a:gd name="connsiteY18" fmla="*/ 280416 h 445008"/>
                <a:gd name="connsiteX19" fmla="*/ 377952 w 664464"/>
                <a:gd name="connsiteY19" fmla="*/ 329184 h 445008"/>
                <a:gd name="connsiteX20" fmla="*/ 365760 w 664464"/>
                <a:gd name="connsiteY20" fmla="*/ 384048 h 445008"/>
                <a:gd name="connsiteX21" fmla="*/ 390144 w 664464"/>
                <a:gd name="connsiteY21" fmla="*/ 445008 h 445008"/>
                <a:gd name="connsiteX22" fmla="*/ 445008 w 664464"/>
                <a:gd name="connsiteY22" fmla="*/ 445008 h 445008"/>
                <a:gd name="connsiteX23" fmla="*/ 512064 w 664464"/>
                <a:gd name="connsiteY23" fmla="*/ 420624 h 445008"/>
                <a:gd name="connsiteX24" fmla="*/ 530352 w 664464"/>
                <a:gd name="connsiteY24" fmla="*/ 359664 h 445008"/>
                <a:gd name="connsiteX25" fmla="*/ 585216 w 664464"/>
                <a:gd name="connsiteY25" fmla="*/ 347472 h 445008"/>
                <a:gd name="connsiteX26" fmla="*/ 652272 w 664464"/>
                <a:gd name="connsiteY26" fmla="*/ 335280 h 445008"/>
                <a:gd name="connsiteX27" fmla="*/ 664464 w 664464"/>
                <a:gd name="connsiteY27" fmla="*/ 304800 h 445008"/>
                <a:gd name="connsiteX28" fmla="*/ 640080 w 664464"/>
                <a:gd name="connsiteY28" fmla="*/ 243840 h 445008"/>
                <a:gd name="connsiteX29" fmla="*/ 548640 w 664464"/>
                <a:gd name="connsiteY29" fmla="*/ 213360 h 445008"/>
                <a:gd name="connsiteX30" fmla="*/ 566928 w 664464"/>
                <a:gd name="connsiteY30" fmla="*/ 158496 h 445008"/>
                <a:gd name="connsiteX31" fmla="*/ 627888 w 664464"/>
                <a:gd name="connsiteY31" fmla="*/ 128016 h 445008"/>
                <a:gd name="connsiteX32" fmla="*/ 646176 w 664464"/>
                <a:gd name="connsiteY32" fmla="*/ 79248 h 445008"/>
                <a:gd name="connsiteX33" fmla="*/ 609600 w 664464"/>
                <a:gd name="connsiteY33" fmla="*/ 36576 h 445008"/>
                <a:gd name="connsiteX34" fmla="*/ 469392 w 664464"/>
                <a:gd name="connsiteY34" fmla="*/ 6096 h 445008"/>
                <a:gd name="connsiteX35" fmla="*/ 396240 w 664464"/>
                <a:gd name="connsiteY35" fmla="*/ 0 h 445008"/>
                <a:gd name="connsiteX36" fmla="*/ 347472 w 664464"/>
                <a:gd name="connsiteY36" fmla="*/ 30480 h 445008"/>
                <a:gd name="connsiteX37" fmla="*/ 377952 w 664464"/>
                <a:gd name="connsiteY37" fmla="*/ 115824 h 445008"/>
                <a:gd name="connsiteX38" fmla="*/ 377952 w 664464"/>
                <a:gd name="connsiteY38" fmla="*/ 115824 h 445008"/>
                <a:gd name="connsiteX39" fmla="*/ 316992 w 664464"/>
                <a:gd name="connsiteY39" fmla="*/ 140208 h 445008"/>
                <a:gd name="connsiteX40" fmla="*/ 262128 w 664464"/>
                <a:gd name="connsiteY40" fmla="*/ 97536 h 445008"/>
                <a:gd name="connsiteX41" fmla="*/ 201168 w 664464"/>
                <a:gd name="connsiteY41" fmla="*/ 54864 h 445008"/>
                <a:gd name="connsiteX42" fmla="*/ 152400 w 664464"/>
                <a:gd name="connsiteY42" fmla="*/ 73152 h 445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664464" h="445008">
                  <a:moveTo>
                    <a:pt x="152400" y="73152"/>
                  </a:moveTo>
                  <a:lnTo>
                    <a:pt x="109728" y="109728"/>
                  </a:lnTo>
                  <a:lnTo>
                    <a:pt x="103632" y="188976"/>
                  </a:lnTo>
                  <a:lnTo>
                    <a:pt x="60960" y="207264"/>
                  </a:lnTo>
                  <a:lnTo>
                    <a:pt x="30480" y="219456"/>
                  </a:lnTo>
                  <a:lnTo>
                    <a:pt x="6096" y="243840"/>
                  </a:lnTo>
                  <a:lnTo>
                    <a:pt x="0" y="274320"/>
                  </a:lnTo>
                  <a:lnTo>
                    <a:pt x="30480" y="316992"/>
                  </a:lnTo>
                  <a:lnTo>
                    <a:pt x="85344" y="316992"/>
                  </a:lnTo>
                  <a:lnTo>
                    <a:pt x="121920" y="274320"/>
                  </a:lnTo>
                  <a:lnTo>
                    <a:pt x="164592" y="237744"/>
                  </a:lnTo>
                  <a:lnTo>
                    <a:pt x="195072" y="213360"/>
                  </a:lnTo>
                  <a:lnTo>
                    <a:pt x="237744" y="243840"/>
                  </a:lnTo>
                  <a:lnTo>
                    <a:pt x="225552" y="298704"/>
                  </a:lnTo>
                  <a:lnTo>
                    <a:pt x="207264" y="377952"/>
                  </a:lnTo>
                  <a:lnTo>
                    <a:pt x="237744" y="384048"/>
                  </a:lnTo>
                  <a:lnTo>
                    <a:pt x="274320" y="347472"/>
                  </a:lnTo>
                  <a:lnTo>
                    <a:pt x="280416" y="286512"/>
                  </a:lnTo>
                  <a:lnTo>
                    <a:pt x="341376" y="280416"/>
                  </a:lnTo>
                  <a:lnTo>
                    <a:pt x="377952" y="329184"/>
                  </a:lnTo>
                  <a:lnTo>
                    <a:pt x="365760" y="384048"/>
                  </a:lnTo>
                  <a:lnTo>
                    <a:pt x="390144" y="445008"/>
                  </a:lnTo>
                  <a:lnTo>
                    <a:pt x="445008" y="445008"/>
                  </a:lnTo>
                  <a:lnTo>
                    <a:pt x="512064" y="420624"/>
                  </a:lnTo>
                  <a:lnTo>
                    <a:pt x="530352" y="359664"/>
                  </a:lnTo>
                  <a:lnTo>
                    <a:pt x="585216" y="347472"/>
                  </a:lnTo>
                  <a:lnTo>
                    <a:pt x="652272" y="335280"/>
                  </a:lnTo>
                  <a:lnTo>
                    <a:pt x="664464" y="304800"/>
                  </a:lnTo>
                  <a:lnTo>
                    <a:pt x="640080" y="243840"/>
                  </a:lnTo>
                  <a:lnTo>
                    <a:pt x="548640" y="213360"/>
                  </a:lnTo>
                  <a:lnTo>
                    <a:pt x="566928" y="158496"/>
                  </a:lnTo>
                  <a:lnTo>
                    <a:pt x="627888" y="128016"/>
                  </a:lnTo>
                  <a:lnTo>
                    <a:pt x="646176" y="79248"/>
                  </a:lnTo>
                  <a:lnTo>
                    <a:pt x="609600" y="36576"/>
                  </a:lnTo>
                  <a:lnTo>
                    <a:pt x="469392" y="6096"/>
                  </a:lnTo>
                  <a:lnTo>
                    <a:pt x="396240" y="0"/>
                  </a:lnTo>
                  <a:lnTo>
                    <a:pt x="347472" y="30480"/>
                  </a:lnTo>
                  <a:lnTo>
                    <a:pt x="377952" y="115824"/>
                  </a:lnTo>
                  <a:lnTo>
                    <a:pt x="377952" y="115824"/>
                  </a:lnTo>
                  <a:lnTo>
                    <a:pt x="316992" y="140208"/>
                  </a:lnTo>
                  <a:lnTo>
                    <a:pt x="262128" y="97536"/>
                  </a:lnTo>
                  <a:lnTo>
                    <a:pt x="201168" y="54864"/>
                  </a:lnTo>
                  <a:lnTo>
                    <a:pt x="152400" y="73152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42" name="Ελεύθερη σχεδίαση 41"/>
            <p:cNvSpPr/>
            <p:nvPr/>
          </p:nvSpPr>
          <p:spPr>
            <a:xfrm>
              <a:off x="5983006" y="3733800"/>
              <a:ext cx="399288" cy="341376"/>
            </a:xfrm>
            <a:custGeom>
              <a:avLst/>
              <a:gdLst>
                <a:gd name="connsiteX0" fmla="*/ 402336 w 402336"/>
                <a:gd name="connsiteY0" fmla="*/ 0 h 341376"/>
                <a:gd name="connsiteX1" fmla="*/ 341376 w 402336"/>
                <a:gd name="connsiteY1" fmla="*/ 30480 h 341376"/>
                <a:gd name="connsiteX2" fmla="*/ 329184 w 402336"/>
                <a:gd name="connsiteY2" fmla="*/ 85344 h 341376"/>
                <a:gd name="connsiteX3" fmla="*/ 323088 w 402336"/>
                <a:gd name="connsiteY3" fmla="*/ 140208 h 341376"/>
                <a:gd name="connsiteX4" fmla="*/ 298704 w 402336"/>
                <a:gd name="connsiteY4" fmla="*/ 201168 h 341376"/>
                <a:gd name="connsiteX5" fmla="*/ 249936 w 402336"/>
                <a:gd name="connsiteY5" fmla="*/ 286512 h 341376"/>
                <a:gd name="connsiteX6" fmla="*/ 176784 w 402336"/>
                <a:gd name="connsiteY6" fmla="*/ 341376 h 341376"/>
                <a:gd name="connsiteX7" fmla="*/ 79248 w 402336"/>
                <a:gd name="connsiteY7" fmla="*/ 329184 h 341376"/>
                <a:gd name="connsiteX8" fmla="*/ 6096 w 402336"/>
                <a:gd name="connsiteY8" fmla="*/ 304800 h 341376"/>
                <a:gd name="connsiteX9" fmla="*/ 0 w 402336"/>
                <a:gd name="connsiteY9" fmla="*/ 310896 h 341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2336" h="341376">
                  <a:moveTo>
                    <a:pt x="402336" y="0"/>
                  </a:moveTo>
                  <a:lnTo>
                    <a:pt x="341376" y="30480"/>
                  </a:lnTo>
                  <a:lnTo>
                    <a:pt x="329184" y="85344"/>
                  </a:lnTo>
                  <a:lnTo>
                    <a:pt x="323088" y="140208"/>
                  </a:lnTo>
                  <a:lnTo>
                    <a:pt x="298704" y="201168"/>
                  </a:lnTo>
                  <a:lnTo>
                    <a:pt x="249936" y="286512"/>
                  </a:lnTo>
                  <a:lnTo>
                    <a:pt x="176784" y="341376"/>
                  </a:lnTo>
                  <a:lnTo>
                    <a:pt x="79248" y="329184"/>
                  </a:lnTo>
                  <a:lnTo>
                    <a:pt x="6096" y="304800"/>
                  </a:lnTo>
                  <a:lnTo>
                    <a:pt x="0" y="310896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43" name="Ελεύθερη σχεδίαση 42"/>
            <p:cNvSpPr/>
            <p:nvPr/>
          </p:nvSpPr>
          <p:spPr>
            <a:xfrm>
              <a:off x="5998246" y="4361688"/>
              <a:ext cx="182880" cy="518160"/>
            </a:xfrm>
            <a:custGeom>
              <a:avLst/>
              <a:gdLst>
                <a:gd name="connsiteX0" fmla="*/ 0 w 182880"/>
                <a:gd name="connsiteY0" fmla="*/ 0 h 518160"/>
                <a:gd name="connsiteX1" fmla="*/ 97536 w 182880"/>
                <a:gd name="connsiteY1" fmla="*/ 60960 h 518160"/>
                <a:gd name="connsiteX2" fmla="*/ 97536 w 182880"/>
                <a:gd name="connsiteY2" fmla="*/ 60960 h 518160"/>
                <a:gd name="connsiteX3" fmla="*/ 182880 w 182880"/>
                <a:gd name="connsiteY3" fmla="*/ 170688 h 518160"/>
                <a:gd name="connsiteX4" fmla="*/ 170688 w 182880"/>
                <a:gd name="connsiteY4" fmla="*/ 286512 h 518160"/>
                <a:gd name="connsiteX5" fmla="*/ 121920 w 182880"/>
                <a:gd name="connsiteY5" fmla="*/ 347472 h 518160"/>
                <a:gd name="connsiteX6" fmla="*/ 140208 w 182880"/>
                <a:gd name="connsiteY6" fmla="*/ 414528 h 518160"/>
                <a:gd name="connsiteX7" fmla="*/ 182880 w 182880"/>
                <a:gd name="connsiteY7" fmla="*/ 463296 h 518160"/>
                <a:gd name="connsiteX8" fmla="*/ 176784 w 182880"/>
                <a:gd name="connsiteY8" fmla="*/ 518160 h 518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2880" h="518160">
                  <a:moveTo>
                    <a:pt x="0" y="0"/>
                  </a:moveTo>
                  <a:lnTo>
                    <a:pt x="97536" y="60960"/>
                  </a:lnTo>
                  <a:lnTo>
                    <a:pt x="97536" y="60960"/>
                  </a:lnTo>
                  <a:lnTo>
                    <a:pt x="182880" y="170688"/>
                  </a:lnTo>
                  <a:lnTo>
                    <a:pt x="170688" y="286512"/>
                  </a:lnTo>
                  <a:lnTo>
                    <a:pt x="121920" y="347472"/>
                  </a:lnTo>
                  <a:lnTo>
                    <a:pt x="140208" y="414528"/>
                  </a:lnTo>
                  <a:lnTo>
                    <a:pt x="182880" y="463296"/>
                  </a:lnTo>
                  <a:lnTo>
                    <a:pt x="176784" y="51816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44" name="Ορθογώνιο 43"/>
            <p:cNvSpPr/>
            <p:nvPr/>
          </p:nvSpPr>
          <p:spPr>
            <a:xfrm>
              <a:off x="5998246" y="3727704"/>
              <a:ext cx="384048" cy="347472"/>
            </a:xfrm>
            <a:prstGeom prst="rect">
              <a:avLst/>
            </a:prstGeom>
            <a:noFill/>
            <a:ln w="95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45" name="Ορθογώνιο 44"/>
            <p:cNvSpPr/>
            <p:nvPr/>
          </p:nvSpPr>
          <p:spPr>
            <a:xfrm>
              <a:off x="5983006" y="4355592"/>
              <a:ext cx="255814" cy="521208"/>
            </a:xfrm>
            <a:prstGeom prst="rect">
              <a:avLst/>
            </a:prstGeom>
            <a:solidFill>
              <a:schemeClr val="tx2">
                <a:lumMod val="20000"/>
                <a:lumOff val="80000"/>
                <a:alpha val="39000"/>
              </a:schemeClr>
            </a:solidFill>
            <a:ln w="95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48" name="Ευθύγραμμο βέλος σύνδεσης 47"/>
            <p:cNvCxnSpPr>
              <a:endCxn id="28" idx="2"/>
            </p:cNvCxnSpPr>
            <p:nvPr/>
          </p:nvCxnSpPr>
          <p:spPr>
            <a:xfrm>
              <a:off x="5983006" y="4343400"/>
              <a:ext cx="800100" cy="533400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Ομάδα 54"/>
          <p:cNvGrpSpPr/>
          <p:nvPr/>
        </p:nvGrpSpPr>
        <p:grpSpPr>
          <a:xfrm>
            <a:off x="4295104" y="3047999"/>
            <a:ext cx="3539752" cy="461665"/>
            <a:chOff x="4801610" y="3044121"/>
            <a:chExt cx="3539752" cy="461665"/>
          </a:xfrm>
        </p:grpSpPr>
        <p:sp>
          <p:nvSpPr>
            <p:cNvPr id="52" name="Έλλειψη 51"/>
            <p:cNvSpPr/>
            <p:nvPr/>
          </p:nvSpPr>
          <p:spPr>
            <a:xfrm>
              <a:off x="4805466" y="3047999"/>
              <a:ext cx="304800" cy="304800"/>
            </a:xfrm>
            <a:prstGeom prst="ellipse">
              <a:avLst/>
            </a:prstGeom>
            <a:noFill/>
            <a:ln w="19050">
              <a:solidFill>
                <a:srgbClr val="1A0B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801610" y="3044121"/>
              <a:ext cx="353975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28600" indent="-228600" algn="l">
                <a:buAutoNum type="arabicPlain"/>
              </a:pPr>
              <a:r>
                <a:rPr lang="el-GR" sz="1200" b="1" dirty="0">
                  <a:solidFill>
                    <a:srgbClr val="1A0BDF"/>
                  </a:solidFill>
                </a:rPr>
                <a:t>  </a:t>
              </a:r>
              <a:r>
                <a:rPr lang="en-US" sz="1200" b="1" dirty="0">
                  <a:solidFill>
                    <a:srgbClr val="1A0BDF"/>
                  </a:solidFill>
                </a:rPr>
                <a:t>Calculates the Minimum Bounding Boxes</a:t>
              </a:r>
              <a:endParaRPr lang="el-GR" sz="1200" b="1" dirty="0">
                <a:solidFill>
                  <a:srgbClr val="1A0BDF"/>
                </a:solidFill>
              </a:endParaRPr>
            </a:p>
            <a:p>
              <a:pPr algn="l"/>
              <a:r>
                <a:rPr lang="el-GR" sz="1200" b="1" dirty="0">
                  <a:solidFill>
                    <a:srgbClr val="1A0BDF"/>
                  </a:solidFill>
                </a:rPr>
                <a:t>       (ΜΒΒ) </a:t>
              </a:r>
              <a:r>
                <a:rPr lang="en-US" sz="1200" b="1" dirty="0">
                  <a:solidFill>
                    <a:srgbClr val="1A0BDF"/>
                  </a:solidFill>
                </a:rPr>
                <a:t>for the elements of the two classes</a:t>
              </a:r>
              <a:endParaRPr lang="el-GR" sz="1200" b="1" dirty="0">
                <a:solidFill>
                  <a:srgbClr val="1A0BDF"/>
                </a:solidFill>
              </a:endParaRPr>
            </a:p>
          </p:txBody>
        </p:sp>
      </p:grpSp>
      <p:grpSp>
        <p:nvGrpSpPr>
          <p:cNvPr id="54" name="Ομάδα 53"/>
          <p:cNvGrpSpPr/>
          <p:nvPr/>
        </p:nvGrpSpPr>
        <p:grpSpPr>
          <a:xfrm>
            <a:off x="4291139" y="3555243"/>
            <a:ext cx="4628190" cy="461665"/>
            <a:chOff x="4801610" y="3044121"/>
            <a:chExt cx="4628190" cy="461665"/>
          </a:xfrm>
        </p:grpSpPr>
        <p:sp>
          <p:nvSpPr>
            <p:cNvPr id="57" name="Έλλειψη 56"/>
            <p:cNvSpPr/>
            <p:nvPr/>
          </p:nvSpPr>
          <p:spPr>
            <a:xfrm>
              <a:off x="4805466" y="3047999"/>
              <a:ext cx="304800" cy="304800"/>
            </a:xfrm>
            <a:prstGeom prst="ellipse">
              <a:avLst/>
            </a:prstGeom>
            <a:noFill/>
            <a:ln w="19050">
              <a:solidFill>
                <a:srgbClr val="1A0B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801610" y="3044121"/>
              <a:ext cx="46281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28600" indent="-228600" algn="l">
                <a:buAutoNum type="arabicPlain" startAt="2"/>
              </a:pPr>
              <a:r>
                <a:rPr lang="el-GR" sz="1200" b="1" dirty="0">
                  <a:solidFill>
                    <a:srgbClr val="1A0BDF"/>
                  </a:solidFill>
                </a:rPr>
                <a:t> </a:t>
              </a:r>
              <a:r>
                <a:rPr lang="en-US" sz="1200" b="1" dirty="0">
                  <a:solidFill>
                    <a:srgbClr val="1A0BDF"/>
                  </a:solidFill>
                </a:rPr>
                <a:t>Candidate elements are selected </a:t>
              </a:r>
              <a:r>
                <a:rPr lang="el-GR" sz="1200" b="1" dirty="0">
                  <a:solidFill>
                    <a:srgbClr val="1A0BDF"/>
                  </a:solidFill>
                </a:rPr>
                <a:t>(</a:t>
              </a:r>
              <a:r>
                <a:rPr lang="en-US" sz="1200" b="1" dirty="0">
                  <a:solidFill>
                    <a:srgbClr val="1A0BDF"/>
                  </a:solidFill>
                </a:rPr>
                <a:t>the ones that intersect)</a:t>
              </a:r>
              <a:br>
                <a:rPr lang="en-US" sz="1200" b="1" dirty="0">
                  <a:solidFill>
                    <a:srgbClr val="1A0BDF"/>
                  </a:solidFill>
                </a:rPr>
              </a:br>
              <a:r>
                <a:rPr lang="en-US" sz="1200" b="1" dirty="0">
                  <a:solidFill>
                    <a:srgbClr val="1A0BDF"/>
                  </a:solidFill>
                </a:rPr>
                <a:t> and the rest are ignored</a:t>
              </a:r>
              <a:endParaRPr lang="el-GR" sz="1200" b="1" dirty="0">
                <a:solidFill>
                  <a:srgbClr val="1A0BDF"/>
                </a:solidFill>
              </a:endParaRPr>
            </a:p>
          </p:txBody>
        </p:sp>
      </p:grpSp>
      <p:grpSp>
        <p:nvGrpSpPr>
          <p:cNvPr id="59" name="Ομάδα 58"/>
          <p:cNvGrpSpPr/>
          <p:nvPr/>
        </p:nvGrpSpPr>
        <p:grpSpPr>
          <a:xfrm>
            <a:off x="7764534" y="4346304"/>
            <a:ext cx="329184" cy="1149096"/>
            <a:chOff x="6187440" y="1670304"/>
            <a:chExt cx="329184" cy="1149096"/>
          </a:xfrm>
        </p:grpSpPr>
        <p:sp>
          <p:nvSpPr>
            <p:cNvPr id="60" name="Ελεύθερη σχεδίαση 59"/>
            <p:cNvSpPr/>
            <p:nvPr/>
          </p:nvSpPr>
          <p:spPr>
            <a:xfrm>
              <a:off x="6187440" y="1670304"/>
              <a:ext cx="323088" cy="1139952"/>
            </a:xfrm>
            <a:custGeom>
              <a:avLst/>
              <a:gdLst>
                <a:gd name="connsiteX0" fmla="*/ 323088 w 323088"/>
                <a:gd name="connsiteY0" fmla="*/ 0 h 1139952"/>
                <a:gd name="connsiteX1" fmla="*/ 292608 w 323088"/>
                <a:gd name="connsiteY1" fmla="*/ 54864 h 1139952"/>
                <a:gd name="connsiteX2" fmla="*/ 292608 w 323088"/>
                <a:gd name="connsiteY2" fmla="*/ 146304 h 1139952"/>
                <a:gd name="connsiteX3" fmla="*/ 280416 w 323088"/>
                <a:gd name="connsiteY3" fmla="*/ 176784 h 1139952"/>
                <a:gd name="connsiteX4" fmla="*/ 243840 w 323088"/>
                <a:gd name="connsiteY4" fmla="*/ 225552 h 1139952"/>
                <a:gd name="connsiteX5" fmla="*/ 207264 w 323088"/>
                <a:gd name="connsiteY5" fmla="*/ 225552 h 1139952"/>
                <a:gd name="connsiteX6" fmla="*/ 164592 w 323088"/>
                <a:gd name="connsiteY6" fmla="*/ 231648 h 1139952"/>
                <a:gd name="connsiteX7" fmla="*/ 164592 w 323088"/>
                <a:gd name="connsiteY7" fmla="*/ 231648 h 1139952"/>
                <a:gd name="connsiteX8" fmla="*/ 91440 w 323088"/>
                <a:gd name="connsiteY8" fmla="*/ 298704 h 1139952"/>
                <a:gd name="connsiteX9" fmla="*/ 79248 w 323088"/>
                <a:gd name="connsiteY9" fmla="*/ 353568 h 1139952"/>
                <a:gd name="connsiteX10" fmla="*/ 79248 w 323088"/>
                <a:gd name="connsiteY10" fmla="*/ 390144 h 1139952"/>
                <a:gd name="connsiteX11" fmla="*/ 115824 w 323088"/>
                <a:gd name="connsiteY11" fmla="*/ 457200 h 1139952"/>
                <a:gd name="connsiteX12" fmla="*/ 152400 w 323088"/>
                <a:gd name="connsiteY12" fmla="*/ 524256 h 1139952"/>
                <a:gd name="connsiteX13" fmla="*/ 140208 w 323088"/>
                <a:gd name="connsiteY13" fmla="*/ 585216 h 1139952"/>
                <a:gd name="connsiteX14" fmla="*/ 128016 w 323088"/>
                <a:gd name="connsiteY14" fmla="*/ 615696 h 1139952"/>
                <a:gd name="connsiteX15" fmla="*/ 85344 w 323088"/>
                <a:gd name="connsiteY15" fmla="*/ 664464 h 1139952"/>
                <a:gd name="connsiteX16" fmla="*/ 48768 w 323088"/>
                <a:gd name="connsiteY16" fmla="*/ 731520 h 1139952"/>
                <a:gd name="connsiteX17" fmla="*/ 0 w 323088"/>
                <a:gd name="connsiteY17" fmla="*/ 780288 h 1139952"/>
                <a:gd name="connsiteX18" fmla="*/ 0 w 323088"/>
                <a:gd name="connsiteY18" fmla="*/ 902208 h 1139952"/>
                <a:gd name="connsiteX19" fmla="*/ 54864 w 323088"/>
                <a:gd name="connsiteY19" fmla="*/ 975360 h 1139952"/>
                <a:gd name="connsiteX20" fmla="*/ 91440 w 323088"/>
                <a:gd name="connsiteY20" fmla="*/ 1018032 h 1139952"/>
                <a:gd name="connsiteX21" fmla="*/ 85344 w 323088"/>
                <a:gd name="connsiteY21" fmla="*/ 1048512 h 1139952"/>
                <a:gd name="connsiteX22" fmla="*/ 97536 w 323088"/>
                <a:gd name="connsiteY22" fmla="*/ 1115568 h 1139952"/>
                <a:gd name="connsiteX23" fmla="*/ 97536 w 323088"/>
                <a:gd name="connsiteY23" fmla="*/ 1139952 h 1139952"/>
                <a:gd name="connsiteX24" fmla="*/ 91440 w 323088"/>
                <a:gd name="connsiteY24" fmla="*/ 1121664 h 1139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23088" h="1139952">
                  <a:moveTo>
                    <a:pt x="323088" y="0"/>
                  </a:moveTo>
                  <a:lnTo>
                    <a:pt x="292608" y="54864"/>
                  </a:lnTo>
                  <a:lnTo>
                    <a:pt x="292608" y="146304"/>
                  </a:lnTo>
                  <a:lnTo>
                    <a:pt x="280416" y="176784"/>
                  </a:lnTo>
                  <a:lnTo>
                    <a:pt x="243840" y="225552"/>
                  </a:lnTo>
                  <a:lnTo>
                    <a:pt x="207264" y="225552"/>
                  </a:lnTo>
                  <a:lnTo>
                    <a:pt x="164592" y="231648"/>
                  </a:lnTo>
                  <a:lnTo>
                    <a:pt x="164592" y="231648"/>
                  </a:lnTo>
                  <a:lnTo>
                    <a:pt x="91440" y="298704"/>
                  </a:lnTo>
                  <a:lnTo>
                    <a:pt x="79248" y="353568"/>
                  </a:lnTo>
                  <a:lnTo>
                    <a:pt x="79248" y="390144"/>
                  </a:lnTo>
                  <a:lnTo>
                    <a:pt x="115824" y="457200"/>
                  </a:lnTo>
                  <a:lnTo>
                    <a:pt x="152400" y="524256"/>
                  </a:lnTo>
                  <a:lnTo>
                    <a:pt x="140208" y="585216"/>
                  </a:lnTo>
                  <a:lnTo>
                    <a:pt x="128016" y="615696"/>
                  </a:lnTo>
                  <a:lnTo>
                    <a:pt x="85344" y="664464"/>
                  </a:lnTo>
                  <a:lnTo>
                    <a:pt x="48768" y="731520"/>
                  </a:lnTo>
                  <a:lnTo>
                    <a:pt x="0" y="780288"/>
                  </a:lnTo>
                  <a:lnTo>
                    <a:pt x="0" y="902208"/>
                  </a:lnTo>
                  <a:lnTo>
                    <a:pt x="54864" y="975360"/>
                  </a:lnTo>
                  <a:lnTo>
                    <a:pt x="91440" y="1018032"/>
                  </a:lnTo>
                  <a:lnTo>
                    <a:pt x="85344" y="1048512"/>
                  </a:lnTo>
                  <a:lnTo>
                    <a:pt x="97536" y="1115568"/>
                  </a:lnTo>
                  <a:lnTo>
                    <a:pt x="97536" y="1139952"/>
                  </a:lnTo>
                  <a:lnTo>
                    <a:pt x="91440" y="1121664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61" name="Ορθογώνιο 60"/>
            <p:cNvSpPr/>
            <p:nvPr/>
          </p:nvSpPr>
          <p:spPr>
            <a:xfrm>
              <a:off x="6187440" y="1676400"/>
              <a:ext cx="329184" cy="1143000"/>
            </a:xfrm>
            <a:prstGeom prst="rect">
              <a:avLst/>
            </a:prstGeom>
            <a:noFill/>
            <a:ln w="95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22948087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Queries with spatial </a:t>
            </a:r>
            <a:r>
              <a:rPr lang="en-GB" dirty="0">
                <a:solidFill>
                  <a:srgbClr val="FF0000"/>
                </a:solidFill>
              </a:rPr>
              <a:t>Join </a:t>
            </a:r>
            <a:r>
              <a:rPr lang="en-GB" sz="2400" dirty="0"/>
              <a:t>(</a:t>
            </a:r>
            <a:r>
              <a:rPr lang="en-GB" sz="2400" dirty="0" err="1"/>
              <a:t>cont</a:t>
            </a:r>
            <a:r>
              <a:rPr lang="en-GB" sz="2400" dirty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500175"/>
            <a:ext cx="4343400" cy="3224226"/>
          </a:xfrm>
        </p:spPr>
        <p:txBody>
          <a:bodyPr>
            <a:normAutofit/>
          </a:bodyPr>
          <a:lstStyle/>
          <a:p>
            <a:r>
              <a:rPr lang="el-GR" sz="2400" dirty="0"/>
              <a:t>Τ</a:t>
            </a:r>
            <a:r>
              <a:rPr lang="en-US" sz="2400" dirty="0"/>
              <a:t>he</a:t>
            </a:r>
            <a:r>
              <a:rPr lang="el-GR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spatial</a:t>
            </a:r>
            <a:r>
              <a:rPr lang="el-GR" sz="2400" dirty="0">
                <a:solidFill>
                  <a:srgbClr val="FF0000"/>
                </a:solidFill>
              </a:rPr>
              <a:t> </a:t>
            </a:r>
            <a:r>
              <a:rPr lang="en-GB" sz="2400" dirty="0">
                <a:solidFill>
                  <a:srgbClr val="FF0000"/>
                </a:solidFill>
              </a:rPr>
              <a:t>join </a:t>
            </a:r>
            <a:r>
              <a:rPr lang="en-US" sz="2400" dirty="0"/>
              <a:t>is a </a:t>
            </a:r>
            <a:r>
              <a:rPr lang="en-US" sz="2400" u="sng" dirty="0"/>
              <a:t>general</a:t>
            </a:r>
            <a:r>
              <a:rPr lang="en-US" sz="2400" dirty="0"/>
              <a:t> </a:t>
            </a:r>
            <a:r>
              <a:rPr lang="en-GB" sz="2400" u="sng" dirty="0"/>
              <a:t>join</a:t>
            </a:r>
            <a:r>
              <a:rPr lang="el-GR" sz="2400" dirty="0"/>
              <a:t>, </a:t>
            </a:r>
            <a:r>
              <a:rPr lang="en-US" sz="2400" dirty="0"/>
              <a:t>which </a:t>
            </a:r>
            <a:r>
              <a:rPr lang="en-US" sz="2400" dirty="0" err="1"/>
              <a:t>comprices</a:t>
            </a:r>
            <a:r>
              <a:rPr lang="en-US" sz="2400" dirty="0"/>
              <a:t> spatial attributes in the query conditions</a:t>
            </a:r>
            <a:endParaRPr lang="en-GB" sz="2400" dirty="0"/>
          </a:p>
          <a:p>
            <a:r>
              <a:rPr lang="en-US" sz="2400" u="sng" dirty="0">
                <a:solidFill>
                  <a:srgbClr val="FF0000"/>
                </a:solidFill>
              </a:rPr>
              <a:t>Example</a:t>
            </a:r>
            <a:r>
              <a:rPr lang="el-GR" sz="2400" u="sng" dirty="0">
                <a:solidFill>
                  <a:srgbClr val="FF0000"/>
                </a:solidFill>
              </a:rPr>
              <a:t>:</a:t>
            </a:r>
          </a:p>
          <a:p>
            <a:pPr marL="0" indent="0">
              <a:buNone/>
            </a:pPr>
            <a:r>
              <a:rPr lang="en-US" sz="2400" b="1" i="1" dirty="0">
                <a:solidFill>
                  <a:srgbClr val="FF0000"/>
                </a:solidFill>
              </a:rPr>
              <a:t>Which regions do rivers pass through?</a:t>
            </a:r>
            <a:endParaRPr lang="el-GR" sz="2400" b="1" i="1" dirty="0">
              <a:solidFill>
                <a:srgbClr val="FF0000"/>
              </a:solidFill>
            </a:endParaRPr>
          </a:p>
        </p:txBody>
      </p:sp>
      <p:grpSp>
        <p:nvGrpSpPr>
          <p:cNvPr id="5" name="Ομάδα 4"/>
          <p:cNvGrpSpPr/>
          <p:nvPr/>
        </p:nvGrpSpPr>
        <p:grpSpPr>
          <a:xfrm>
            <a:off x="609600" y="4724400"/>
            <a:ext cx="4114800" cy="1197720"/>
            <a:chOff x="609600" y="3048000"/>
            <a:chExt cx="4245614" cy="1197720"/>
          </a:xfrm>
        </p:grpSpPr>
        <p:sp>
          <p:nvSpPr>
            <p:cNvPr id="6" name="Ορθογώνιο 5"/>
            <p:cNvSpPr/>
            <p:nvPr/>
          </p:nvSpPr>
          <p:spPr>
            <a:xfrm>
              <a:off x="609600" y="3048000"/>
              <a:ext cx="4142154" cy="119772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09600" y="3048000"/>
              <a:ext cx="424561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1600" b="1" dirty="0">
                  <a:solidFill>
                    <a:srgbClr val="1A0BD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SELECT</a:t>
              </a:r>
              <a:r>
                <a:rPr lang="el-GR" sz="16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GB" sz="16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region.name, river.name</a:t>
              </a:r>
            </a:p>
            <a:p>
              <a:pPr algn="l"/>
              <a:r>
                <a:rPr lang="en-GB" sz="1600" b="1" dirty="0">
                  <a:solidFill>
                    <a:srgbClr val="1A0BD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FROM</a:t>
              </a:r>
              <a:r>
                <a:rPr lang="en-GB" sz="16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 region </a:t>
              </a:r>
              <a:r>
                <a:rPr lang="en-GB" sz="1600" b="1" dirty="0">
                  <a:solidFill>
                    <a:srgbClr val="1A0BD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JOIN</a:t>
              </a:r>
              <a:r>
                <a:rPr lang="en-GB" sz="16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 river </a:t>
              </a:r>
              <a:r>
                <a:rPr lang="en-GB" sz="1600" b="1" dirty="0">
                  <a:solidFill>
                    <a:srgbClr val="1A0BD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ON</a:t>
              </a:r>
            </a:p>
            <a:p>
              <a:pPr algn="l"/>
              <a:r>
                <a:rPr lang="en-GB" sz="16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 </a:t>
              </a:r>
              <a:r>
                <a:rPr lang="en-GB" sz="1600" b="1" dirty="0">
                  <a:solidFill>
                    <a:srgbClr val="1A0BD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CROSSES </a:t>
              </a:r>
              <a:r>
                <a:rPr lang="en-GB" sz="16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(</a:t>
              </a:r>
              <a:r>
                <a:rPr lang="en-GB" sz="1600" b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region.geometry</a:t>
              </a:r>
              <a:r>
                <a:rPr lang="en-GB" sz="16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, </a:t>
              </a:r>
              <a:r>
                <a:rPr lang="en-GB" sz="1600" b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river.geometry</a:t>
              </a:r>
              <a:r>
                <a:rPr lang="en-GB" sz="16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)=1; </a:t>
              </a:r>
              <a:endParaRPr lang="el-GR" sz="1600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sp>
        <p:nvSpPr>
          <p:cNvPr id="8" name="Ορθογώνιο 7"/>
          <p:cNvSpPr/>
          <p:nvPr/>
        </p:nvSpPr>
        <p:spPr>
          <a:xfrm>
            <a:off x="5105400" y="1676400"/>
            <a:ext cx="1600200" cy="1143000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Ορθογώνιο 8"/>
          <p:cNvSpPr/>
          <p:nvPr/>
        </p:nvSpPr>
        <p:spPr>
          <a:xfrm>
            <a:off x="7010400" y="1676400"/>
            <a:ext cx="1600200" cy="1143000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23" name="Ομάδα 22"/>
          <p:cNvGrpSpPr/>
          <p:nvPr/>
        </p:nvGrpSpPr>
        <p:grpSpPr>
          <a:xfrm>
            <a:off x="5358384" y="1749552"/>
            <a:ext cx="530352" cy="463296"/>
            <a:chOff x="5358384" y="1749552"/>
            <a:chExt cx="530352" cy="463296"/>
          </a:xfrm>
        </p:grpSpPr>
        <p:sp>
          <p:nvSpPr>
            <p:cNvPr id="12" name="Ορθογώνιο 11"/>
            <p:cNvSpPr/>
            <p:nvPr/>
          </p:nvSpPr>
          <p:spPr>
            <a:xfrm>
              <a:off x="5361214" y="1752600"/>
              <a:ext cx="527522" cy="457200"/>
            </a:xfrm>
            <a:prstGeom prst="rect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4" name="Ελεύθερη σχεδίαση 13"/>
            <p:cNvSpPr/>
            <p:nvPr/>
          </p:nvSpPr>
          <p:spPr>
            <a:xfrm>
              <a:off x="5358384" y="1749552"/>
              <a:ext cx="530352" cy="463296"/>
            </a:xfrm>
            <a:custGeom>
              <a:avLst/>
              <a:gdLst>
                <a:gd name="connsiteX0" fmla="*/ 164592 w 530352"/>
                <a:gd name="connsiteY0" fmla="*/ 18288 h 463296"/>
                <a:gd name="connsiteX1" fmla="*/ 103632 w 530352"/>
                <a:gd name="connsiteY1" fmla="*/ 79248 h 463296"/>
                <a:gd name="connsiteX2" fmla="*/ 91440 w 530352"/>
                <a:gd name="connsiteY2" fmla="*/ 158496 h 463296"/>
                <a:gd name="connsiteX3" fmla="*/ 91440 w 530352"/>
                <a:gd name="connsiteY3" fmla="*/ 158496 h 463296"/>
                <a:gd name="connsiteX4" fmla="*/ 24384 w 530352"/>
                <a:gd name="connsiteY4" fmla="*/ 219456 h 463296"/>
                <a:gd name="connsiteX5" fmla="*/ 0 w 530352"/>
                <a:gd name="connsiteY5" fmla="*/ 280416 h 463296"/>
                <a:gd name="connsiteX6" fmla="*/ 42672 w 530352"/>
                <a:gd name="connsiteY6" fmla="*/ 335280 h 463296"/>
                <a:gd name="connsiteX7" fmla="*/ 109728 w 530352"/>
                <a:gd name="connsiteY7" fmla="*/ 426720 h 463296"/>
                <a:gd name="connsiteX8" fmla="*/ 225552 w 530352"/>
                <a:gd name="connsiteY8" fmla="*/ 463296 h 463296"/>
                <a:gd name="connsiteX9" fmla="*/ 335280 w 530352"/>
                <a:gd name="connsiteY9" fmla="*/ 414528 h 463296"/>
                <a:gd name="connsiteX10" fmla="*/ 445008 w 530352"/>
                <a:gd name="connsiteY10" fmla="*/ 396240 h 463296"/>
                <a:gd name="connsiteX11" fmla="*/ 524256 w 530352"/>
                <a:gd name="connsiteY11" fmla="*/ 371856 h 463296"/>
                <a:gd name="connsiteX12" fmla="*/ 530352 w 530352"/>
                <a:gd name="connsiteY12" fmla="*/ 286512 h 463296"/>
                <a:gd name="connsiteX13" fmla="*/ 487680 w 530352"/>
                <a:gd name="connsiteY13" fmla="*/ 219456 h 463296"/>
                <a:gd name="connsiteX14" fmla="*/ 432816 w 530352"/>
                <a:gd name="connsiteY14" fmla="*/ 164592 h 463296"/>
                <a:gd name="connsiteX15" fmla="*/ 335280 w 530352"/>
                <a:gd name="connsiteY15" fmla="*/ 176784 h 463296"/>
                <a:gd name="connsiteX16" fmla="*/ 310896 w 530352"/>
                <a:gd name="connsiteY16" fmla="*/ 109728 h 463296"/>
                <a:gd name="connsiteX17" fmla="*/ 323088 w 530352"/>
                <a:gd name="connsiteY17" fmla="*/ 60960 h 463296"/>
                <a:gd name="connsiteX18" fmla="*/ 310896 w 530352"/>
                <a:gd name="connsiteY18" fmla="*/ 18288 h 463296"/>
                <a:gd name="connsiteX19" fmla="*/ 286512 w 530352"/>
                <a:gd name="connsiteY19" fmla="*/ 0 h 463296"/>
                <a:gd name="connsiteX20" fmla="*/ 164592 w 530352"/>
                <a:gd name="connsiteY20" fmla="*/ 18288 h 463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30352" h="463296">
                  <a:moveTo>
                    <a:pt x="164592" y="18288"/>
                  </a:moveTo>
                  <a:lnTo>
                    <a:pt x="103632" y="79248"/>
                  </a:lnTo>
                  <a:lnTo>
                    <a:pt x="91440" y="158496"/>
                  </a:lnTo>
                  <a:lnTo>
                    <a:pt x="91440" y="158496"/>
                  </a:lnTo>
                  <a:lnTo>
                    <a:pt x="24384" y="219456"/>
                  </a:lnTo>
                  <a:lnTo>
                    <a:pt x="0" y="280416"/>
                  </a:lnTo>
                  <a:lnTo>
                    <a:pt x="42672" y="335280"/>
                  </a:lnTo>
                  <a:lnTo>
                    <a:pt x="109728" y="426720"/>
                  </a:lnTo>
                  <a:lnTo>
                    <a:pt x="225552" y="463296"/>
                  </a:lnTo>
                  <a:lnTo>
                    <a:pt x="335280" y="414528"/>
                  </a:lnTo>
                  <a:lnTo>
                    <a:pt x="445008" y="396240"/>
                  </a:lnTo>
                  <a:lnTo>
                    <a:pt x="524256" y="371856"/>
                  </a:lnTo>
                  <a:lnTo>
                    <a:pt x="530352" y="286512"/>
                  </a:lnTo>
                  <a:lnTo>
                    <a:pt x="487680" y="219456"/>
                  </a:lnTo>
                  <a:lnTo>
                    <a:pt x="432816" y="164592"/>
                  </a:lnTo>
                  <a:lnTo>
                    <a:pt x="335280" y="176784"/>
                  </a:lnTo>
                  <a:cubicBezTo>
                    <a:pt x="308170" y="122564"/>
                    <a:pt x="310896" y="146191"/>
                    <a:pt x="310896" y="109728"/>
                  </a:cubicBezTo>
                  <a:lnTo>
                    <a:pt x="323088" y="60960"/>
                  </a:lnTo>
                  <a:lnTo>
                    <a:pt x="310896" y="18288"/>
                  </a:lnTo>
                  <a:lnTo>
                    <a:pt x="286512" y="0"/>
                  </a:lnTo>
                  <a:lnTo>
                    <a:pt x="164592" y="18288"/>
                  </a:lnTo>
                  <a:close/>
                </a:path>
              </a:pathLst>
            </a:custGeom>
            <a:noFill/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21" name="Ομάδα 20"/>
          <p:cNvGrpSpPr/>
          <p:nvPr/>
        </p:nvGrpSpPr>
        <p:grpSpPr>
          <a:xfrm>
            <a:off x="6096000" y="1752600"/>
            <a:ext cx="520840" cy="457200"/>
            <a:chOff x="6096000" y="1752600"/>
            <a:chExt cx="520840" cy="457200"/>
          </a:xfrm>
        </p:grpSpPr>
        <p:sp>
          <p:nvSpPr>
            <p:cNvPr id="10" name="Ορθογώνιο 9"/>
            <p:cNvSpPr/>
            <p:nvPr/>
          </p:nvSpPr>
          <p:spPr>
            <a:xfrm>
              <a:off x="6096000" y="1752600"/>
              <a:ext cx="520840" cy="457200"/>
            </a:xfrm>
            <a:prstGeom prst="rect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5" name="Ελεύθερη σχεδίαση 14"/>
            <p:cNvSpPr/>
            <p:nvPr/>
          </p:nvSpPr>
          <p:spPr>
            <a:xfrm>
              <a:off x="6096000" y="1761744"/>
              <a:ext cx="505968" cy="438912"/>
            </a:xfrm>
            <a:custGeom>
              <a:avLst/>
              <a:gdLst>
                <a:gd name="connsiteX0" fmla="*/ 152400 w 505968"/>
                <a:gd name="connsiteY0" fmla="*/ 6096 h 438912"/>
                <a:gd name="connsiteX1" fmla="*/ 140208 w 505968"/>
                <a:gd name="connsiteY1" fmla="*/ 54864 h 438912"/>
                <a:gd name="connsiteX2" fmla="*/ 164592 w 505968"/>
                <a:gd name="connsiteY2" fmla="*/ 103632 h 438912"/>
                <a:gd name="connsiteX3" fmla="*/ 146304 w 505968"/>
                <a:gd name="connsiteY3" fmla="*/ 164592 h 438912"/>
                <a:gd name="connsiteX4" fmla="*/ 97536 w 505968"/>
                <a:gd name="connsiteY4" fmla="*/ 164592 h 438912"/>
                <a:gd name="connsiteX5" fmla="*/ 60960 w 505968"/>
                <a:gd name="connsiteY5" fmla="*/ 128016 h 438912"/>
                <a:gd name="connsiteX6" fmla="*/ 12192 w 505968"/>
                <a:gd name="connsiteY6" fmla="*/ 115824 h 438912"/>
                <a:gd name="connsiteX7" fmla="*/ 0 w 505968"/>
                <a:gd name="connsiteY7" fmla="*/ 164592 h 438912"/>
                <a:gd name="connsiteX8" fmla="*/ 36576 w 505968"/>
                <a:gd name="connsiteY8" fmla="*/ 195072 h 438912"/>
                <a:gd name="connsiteX9" fmla="*/ 79248 w 505968"/>
                <a:gd name="connsiteY9" fmla="*/ 195072 h 438912"/>
                <a:gd name="connsiteX10" fmla="*/ 97536 w 505968"/>
                <a:gd name="connsiteY10" fmla="*/ 237744 h 438912"/>
                <a:gd name="connsiteX11" fmla="*/ 73152 w 505968"/>
                <a:gd name="connsiteY11" fmla="*/ 292608 h 438912"/>
                <a:gd name="connsiteX12" fmla="*/ 36576 w 505968"/>
                <a:gd name="connsiteY12" fmla="*/ 304800 h 438912"/>
                <a:gd name="connsiteX13" fmla="*/ 30480 w 505968"/>
                <a:gd name="connsiteY13" fmla="*/ 371856 h 438912"/>
                <a:gd name="connsiteX14" fmla="*/ 109728 w 505968"/>
                <a:gd name="connsiteY14" fmla="*/ 408432 h 438912"/>
                <a:gd name="connsiteX15" fmla="*/ 182880 w 505968"/>
                <a:gd name="connsiteY15" fmla="*/ 371856 h 438912"/>
                <a:gd name="connsiteX16" fmla="*/ 225552 w 505968"/>
                <a:gd name="connsiteY16" fmla="*/ 438912 h 438912"/>
                <a:gd name="connsiteX17" fmla="*/ 298704 w 505968"/>
                <a:gd name="connsiteY17" fmla="*/ 432816 h 438912"/>
                <a:gd name="connsiteX18" fmla="*/ 432816 w 505968"/>
                <a:gd name="connsiteY18" fmla="*/ 432816 h 438912"/>
                <a:gd name="connsiteX19" fmla="*/ 432816 w 505968"/>
                <a:gd name="connsiteY19" fmla="*/ 384048 h 438912"/>
                <a:gd name="connsiteX20" fmla="*/ 481584 w 505968"/>
                <a:gd name="connsiteY20" fmla="*/ 341376 h 438912"/>
                <a:gd name="connsiteX21" fmla="*/ 505968 w 505968"/>
                <a:gd name="connsiteY21" fmla="*/ 323088 h 438912"/>
                <a:gd name="connsiteX22" fmla="*/ 505968 w 505968"/>
                <a:gd name="connsiteY22" fmla="*/ 323088 h 438912"/>
                <a:gd name="connsiteX23" fmla="*/ 420624 w 505968"/>
                <a:gd name="connsiteY23" fmla="*/ 286512 h 438912"/>
                <a:gd name="connsiteX24" fmla="*/ 359664 w 505968"/>
                <a:gd name="connsiteY24" fmla="*/ 316992 h 438912"/>
                <a:gd name="connsiteX25" fmla="*/ 304800 w 505968"/>
                <a:gd name="connsiteY25" fmla="*/ 329184 h 438912"/>
                <a:gd name="connsiteX26" fmla="*/ 298704 w 505968"/>
                <a:gd name="connsiteY26" fmla="*/ 256032 h 438912"/>
                <a:gd name="connsiteX27" fmla="*/ 329184 w 505968"/>
                <a:gd name="connsiteY27" fmla="*/ 225552 h 438912"/>
                <a:gd name="connsiteX28" fmla="*/ 408432 w 505968"/>
                <a:gd name="connsiteY28" fmla="*/ 213360 h 438912"/>
                <a:gd name="connsiteX29" fmla="*/ 408432 w 505968"/>
                <a:gd name="connsiteY29" fmla="*/ 213360 h 438912"/>
                <a:gd name="connsiteX30" fmla="*/ 371856 w 505968"/>
                <a:gd name="connsiteY30" fmla="*/ 152400 h 438912"/>
                <a:gd name="connsiteX31" fmla="*/ 335280 w 505968"/>
                <a:gd name="connsiteY31" fmla="*/ 73152 h 438912"/>
                <a:gd name="connsiteX32" fmla="*/ 335280 w 505968"/>
                <a:gd name="connsiteY32" fmla="*/ 73152 h 438912"/>
                <a:gd name="connsiteX33" fmla="*/ 286512 w 505968"/>
                <a:gd name="connsiteY33" fmla="*/ 6096 h 438912"/>
                <a:gd name="connsiteX34" fmla="*/ 219456 w 505968"/>
                <a:gd name="connsiteY34" fmla="*/ 0 h 438912"/>
                <a:gd name="connsiteX35" fmla="*/ 152400 w 505968"/>
                <a:gd name="connsiteY35" fmla="*/ 6096 h 438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05968" h="438912">
                  <a:moveTo>
                    <a:pt x="152400" y="6096"/>
                  </a:moveTo>
                  <a:lnTo>
                    <a:pt x="140208" y="54864"/>
                  </a:lnTo>
                  <a:lnTo>
                    <a:pt x="164592" y="103632"/>
                  </a:lnTo>
                  <a:lnTo>
                    <a:pt x="146304" y="164592"/>
                  </a:lnTo>
                  <a:lnTo>
                    <a:pt x="97536" y="164592"/>
                  </a:lnTo>
                  <a:lnTo>
                    <a:pt x="60960" y="128016"/>
                  </a:lnTo>
                  <a:lnTo>
                    <a:pt x="12192" y="115824"/>
                  </a:lnTo>
                  <a:lnTo>
                    <a:pt x="0" y="164592"/>
                  </a:lnTo>
                  <a:lnTo>
                    <a:pt x="36576" y="195072"/>
                  </a:lnTo>
                  <a:lnTo>
                    <a:pt x="79248" y="195072"/>
                  </a:lnTo>
                  <a:lnTo>
                    <a:pt x="97536" y="237744"/>
                  </a:lnTo>
                  <a:lnTo>
                    <a:pt x="73152" y="292608"/>
                  </a:lnTo>
                  <a:lnTo>
                    <a:pt x="36576" y="304800"/>
                  </a:lnTo>
                  <a:lnTo>
                    <a:pt x="30480" y="371856"/>
                  </a:lnTo>
                  <a:lnTo>
                    <a:pt x="109728" y="408432"/>
                  </a:lnTo>
                  <a:lnTo>
                    <a:pt x="182880" y="371856"/>
                  </a:lnTo>
                  <a:lnTo>
                    <a:pt x="225552" y="438912"/>
                  </a:lnTo>
                  <a:lnTo>
                    <a:pt x="298704" y="432816"/>
                  </a:lnTo>
                  <a:lnTo>
                    <a:pt x="432816" y="432816"/>
                  </a:lnTo>
                  <a:lnTo>
                    <a:pt x="432816" y="384048"/>
                  </a:lnTo>
                  <a:lnTo>
                    <a:pt x="481584" y="341376"/>
                  </a:lnTo>
                  <a:lnTo>
                    <a:pt x="505968" y="323088"/>
                  </a:lnTo>
                  <a:lnTo>
                    <a:pt x="505968" y="323088"/>
                  </a:lnTo>
                  <a:lnTo>
                    <a:pt x="420624" y="286512"/>
                  </a:lnTo>
                  <a:lnTo>
                    <a:pt x="359664" y="316992"/>
                  </a:lnTo>
                  <a:lnTo>
                    <a:pt x="304800" y="329184"/>
                  </a:lnTo>
                  <a:lnTo>
                    <a:pt x="298704" y="256032"/>
                  </a:lnTo>
                  <a:lnTo>
                    <a:pt x="329184" y="225552"/>
                  </a:lnTo>
                  <a:lnTo>
                    <a:pt x="408432" y="213360"/>
                  </a:lnTo>
                  <a:lnTo>
                    <a:pt x="408432" y="213360"/>
                  </a:lnTo>
                  <a:lnTo>
                    <a:pt x="371856" y="152400"/>
                  </a:lnTo>
                  <a:lnTo>
                    <a:pt x="335280" y="73152"/>
                  </a:lnTo>
                  <a:lnTo>
                    <a:pt x="335280" y="73152"/>
                  </a:lnTo>
                  <a:lnTo>
                    <a:pt x="286512" y="6096"/>
                  </a:lnTo>
                  <a:lnTo>
                    <a:pt x="219456" y="0"/>
                  </a:lnTo>
                  <a:lnTo>
                    <a:pt x="152400" y="6096"/>
                  </a:lnTo>
                  <a:close/>
                </a:path>
              </a:pathLst>
            </a:custGeom>
            <a:noFill/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20" name="Ομάδα 19"/>
          <p:cNvGrpSpPr/>
          <p:nvPr/>
        </p:nvGrpSpPr>
        <p:grpSpPr>
          <a:xfrm>
            <a:off x="5458750" y="2400115"/>
            <a:ext cx="374452" cy="306509"/>
            <a:chOff x="5145024" y="2394019"/>
            <a:chExt cx="374452" cy="306509"/>
          </a:xfrm>
        </p:grpSpPr>
        <p:sp>
          <p:nvSpPr>
            <p:cNvPr id="13" name="Ορθογώνιο 12"/>
            <p:cNvSpPr/>
            <p:nvPr/>
          </p:nvSpPr>
          <p:spPr>
            <a:xfrm>
              <a:off x="5151036" y="2394019"/>
              <a:ext cx="368440" cy="304800"/>
            </a:xfrm>
            <a:prstGeom prst="rect">
              <a:avLst/>
            </a:prstGeom>
            <a:solidFill>
              <a:schemeClr val="tx2">
                <a:lumMod val="20000"/>
                <a:lumOff val="80000"/>
                <a:alpha val="64000"/>
              </a:schemeClr>
            </a:solidFill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6" name="Ελεύθερη σχεδίαση 15"/>
            <p:cNvSpPr/>
            <p:nvPr/>
          </p:nvSpPr>
          <p:spPr>
            <a:xfrm>
              <a:off x="5145024" y="2401824"/>
              <a:ext cx="371856" cy="298704"/>
            </a:xfrm>
            <a:custGeom>
              <a:avLst/>
              <a:gdLst>
                <a:gd name="connsiteX0" fmla="*/ 97536 w 371856"/>
                <a:gd name="connsiteY0" fmla="*/ 0 h 298704"/>
                <a:gd name="connsiteX1" fmla="*/ 103632 w 371856"/>
                <a:gd name="connsiteY1" fmla="*/ 103632 h 298704"/>
                <a:gd name="connsiteX2" fmla="*/ 85344 w 371856"/>
                <a:gd name="connsiteY2" fmla="*/ 134112 h 298704"/>
                <a:gd name="connsiteX3" fmla="*/ 48768 w 371856"/>
                <a:gd name="connsiteY3" fmla="*/ 140208 h 298704"/>
                <a:gd name="connsiteX4" fmla="*/ 18288 w 371856"/>
                <a:gd name="connsiteY4" fmla="*/ 140208 h 298704"/>
                <a:gd name="connsiteX5" fmla="*/ 6096 w 371856"/>
                <a:gd name="connsiteY5" fmla="*/ 134112 h 298704"/>
                <a:gd name="connsiteX6" fmla="*/ 0 w 371856"/>
                <a:gd name="connsiteY6" fmla="*/ 188976 h 298704"/>
                <a:gd name="connsiteX7" fmla="*/ 30480 w 371856"/>
                <a:gd name="connsiteY7" fmla="*/ 213360 h 298704"/>
                <a:gd name="connsiteX8" fmla="*/ 73152 w 371856"/>
                <a:gd name="connsiteY8" fmla="*/ 243840 h 298704"/>
                <a:gd name="connsiteX9" fmla="*/ 128016 w 371856"/>
                <a:gd name="connsiteY9" fmla="*/ 219456 h 298704"/>
                <a:gd name="connsiteX10" fmla="*/ 164592 w 371856"/>
                <a:gd name="connsiteY10" fmla="*/ 262128 h 298704"/>
                <a:gd name="connsiteX11" fmla="*/ 188976 w 371856"/>
                <a:gd name="connsiteY11" fmla="*/ 286512 h 298704"/>
                <a:gd name="connsiteX12" fmla="*/ 225552 w 371856"/>
                <a:gd name="connsiteY12" fmla="*/ 292608 h 298704"/>
                <a:gd name="connsiteX13" fmla="*/ 243840 w 371856"/>
                <a:gd name="connsiteY13" fmla="*/ 298704 h 298704"/>
                <a:gd name="connsiteX14" fmla="*/ 286512 w 371856"/>
                <a:gd name="connsiteY14" fmla="*/ 274320 h 298704"/>
                <a:gd name="connsiteX15" fmla="*/ 274320 w 371856"/>
                <a:gd name="connsiteY15" fmla="*/ 219456 h 298704"/>
                <a:gd name="connsiteX16" fmla="*/ 213360 w 371856"/>
                <a:gd name="connsiteY16" fmla="*/ 195072 h 298704"/>
                <a:gd name="connsiteX17" fmla="*/ 274320 w 371856"/>
                <a:gd name="connsiteY17" fmla="*/ 176784 h 298704"/>
                <a:gd name="connsiteX18" fmla="*/ 347472 w 371856"/>
                <a:gd name="connsiteY18" fmla="*/ 176784 h 298704"/>
                <a:gd name="connsiteX19" fmla="*/ 371856 w 371856"/>
                <a:gd name="connsiteY19" fmla="*/ 152400 h 298704"/>
                <a:gd name="connsiteX20" fmla="*/ 371856 w 371856"/>
                <a:gd name="connsiteY20" fmla="*/ 91440 h 298704"/>
                <a:gd name="connsiteX21" fmla="*/ 304800 w 371856"/>
                <a:gd name="connsiteY21" fmla="*/ 79248 h 298704"/>
                <a:gd name="connsiteX22" fmla="*/ 256032 w 371856"/>
                <a:gd name="connsiteY22" fmla="*/ 109728 h 298704"/>
                <a:gd name="connsiteX23" fmla="*/ 249936 w 371856"/>
                <a:gd name="connsiteY23" fmla="*/ 30480 h 298704"/>
                <a:gd name="connsiteX24" fmla="*/ 225552 w 371856"/>
                <a:gd name="connsiteY24" fmla="*/ 6096 h 298704"/>
                <a:gd name="connsiteX25" fmla="*/ 188976 w 371856"/>
                <a:gd name="connsiteY25" fmla="*/ 0 h 298704"/>
                <a:gd name="connsiteX26" fmla="*/ 97536 w 371856"/>
                <a:gd name="connsiteY26" fmla="*/ 0 h 298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71856" h="298704">
                  <a:moveTo>
                    <a:pt x="97536" y="0"/>
                  </a:moveTo>
                  <a:lnTo>
                    <a:pt x="103632" y="103632"/>
                  </a:lnTo>
                  <a:lnTo>
                    <a:pt x="85344" y="134112"/>
                  </a:lnTo>
                  <a:lnTo>
                    <a:pt x="48768" y="140208"/>
                  </a:lnTo>
                  <a:lnTo>
                    <a:pt x="18288" y="140208"/>
                  </a:lnTo>
                  <a:lnTo>
                    <a:pt x="6096" y="134112"/>
                  </a:lnTo>
                  <a:lnTo>
                    <a:pt x="0" y="188976"/>
                  </a:lnTo>
                  <a:lnTo>
                    <a:pt x="30480" y="213360"/>
                  </a:lnTo>
                  <a:lnTo>
                    <a:pt x="73152" y="243840"/>
                  </a:lnTo>
                  <a:lnTo>
                    <a:pt x="128016" y="219456"/>
                  </a:lnTo>
                  <a:lnTo>
                    <a:pt x="164592" y="262128"/>
                  </a:lnTo>
                  <a:lnTo>
                    <a:pt x="188976" y="286512"/>
                  </a:lnTo>
                  <a:lnTo>
                    <a:pt x="225552" y="292608"/>
                  </a:lnTo>
                  <a:lnTo>
                    <a:pt x="243840" y="298704"/>
                  </a:lnTo>
                  <a:lnTo>
                    <a:pt x="286512" y="274320"/>
                  </a:lnTo>
                  <a:lnTo>
                    <a:pt x="274320" y="219456"/>
                  </a:lnTo>
                  <a:lnTo>
                    <a:pt x="213360" y="195072"/>
                  </a:lnTo>
                  <a:lnTo>
                    <a:pt x="274320" y="176784"/>
                  </a:lnTo>
                  <a:lnTo>
                    <a:pt x="347472" y="176784"/>
                  </a:lnTo>
                  <a:lnTo>
                    <a:pt x="371856" y="152400"/>
                  </a:lnTo>
                  <a:lnTo>
                    <a:pt x="371856" y="91440"/>
                  </a:lnTo>
                  <a:lnTo>
                    <a:pt x="304800" y="79248"/>
                  </a:lnTo>
                  <a:lnTo>
                    <a:pt x="256032" y="109728"/>
                  </a:lnTo>
                  <a:lnTo>
                    <a:pt x="249936" y="30480"/>
                  </a:lnTo>
                  <a:lnTo>
                    <a:pt x="225552" y="6096"/>
                  </a:lnTo>
                  <a:lnTo>
                    <a:pt x="188976" y="0"/>
                  </a:lnTo>
                  <a:lnTo>
                    <a:pt x="97536" y="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22" name="Ομάδα 21"/>
          <p:cNvGrpSpPr/>
          <p:nvPr/>
        </p:nvGrpSpPr>
        <p:grpSpPr>
          <a:xfrm>
            <a:off x="5937504" y="2256692"/>
            <a:ext cx="664464" cy="457200"/>
            <a:chOff x="5937504" y="2256692"/>
            <a:chExt cx="664464" cy="457200"/>
          </a:xfrm>
        </p:grpSpPr>
        <p:sp>
          <p:nvSpPr>
            <p:cNvPr id="11" name="Ορθογώνιο 10"/>
            <p:cNvSpPr/>
            <p:nvPr/>
          </p:nvSpPr>
          <p:spPr>
            <a:xfrm>
              <a:off x="5940250" y="2256692"/>
              <a:ext cx="658166" cy="457200"/>
            </a:xfrm>
            <a:prstGeom prst="rect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7" name="Ελεύθερη σχεδίαση 16"/>
            <p:cNvSpPr/>
            <p:nvPr/>
          </p:nvSpPr>
          <p:spPr>
            <a:xfrm>
              <a:off x="5937504" y="2261616"/>
              <a:ext cx="664464" cy="445008"/>
            </a:xfrm>
            <a:custGeom>
              <a:avLst/>
              <a:gdLst>
                <a:gd name="connsiteX0" fmla="*/ 152400 w 664464"/>
                <a:gd name="connsiteY0" fmla="*/ 73152 h 445008"/>
                <a:gd name="connsiteX1" fmla="*/ 109728 w 664464"/>
                <a:gd name="connsiteY1" fmla="*/ 109728 h 445008"/>
                <a:gd name="connsiteX2" fmla="*/ 103632 w 664464"/>
                <a:gd name="connsiteY2" fmla="*/ 188976 h 445008"/>
                <a:gd name="connsiteX3" fmla="*/ 60960 w 664464"/>
                <a:gd name="connsiteY3" fmla="*/ 207264 h 445008"/>
                <a:gd name="connsiteX4" fmla="*/ 30480 w 664464"/>
                <a:gd name="connsiteY4" fmla="*/ 219456 h 445008"/>
                <a:gd name="connsiteX5" fmla="*/ 6096 w 664464"/>
                <a:gd name="connsiteY5" fmla="*/ 243840 h 445008"/>
                <a:gd name="connsiteX6" fmla="*/ 0 w 664464"/>
                <a:gd name="connsiteY6" fmla="*/ 274320 h 445008"/>
                <a:gd name="connsiteX7" fmla="*/ 30480 w 664464"/>
                <a:gd name="connsiteY7" fmla="*/ 316992 h 445008"/>
                <a:gd name="connsiteX8" fmla="*/ 85344 w 664464"/>
                <a:gd name="connsiteY8" fmla="*/ 316992 h 445008"/>
                <a:gd name="connsiteX9" fmla="*/ 121920 w 664464"/>
                <a:gd name="connsiteY9" fmla="*/ 274320 h 445008"/>
                <a:gd name="connsiteX10" fmla="*/ 164592 w 664464"/>
                <a:gd name="connsiteY10" fmla="*/ 237744 h 445008"/>
                <a:gd name="connsiteX11" fmla="*/ 195072 w 664464"/>
                <a:gd name="connsiteY11" fmla="*/ 213360 h 445008"/>
                <a:gd name="connsiteX12" fmla="*/ 237744 w 664464"/>
                <a:gd name="connsiteY12" fmla="*/ 243840 h 445008"/>
                <a:gd name="connsiteX13" fmla="*/ 225552 w 664464"/>
                <a:gd name="connsiteY13" fmla="*/ 298704 h 445008"/>
                <a:gd name="connsiteX14" fmla="*/ 207264 w 664464"/>
                <a:gd name="connsiteY14" fmla="*/ 377952 h 445008"/>
                <a:gd name="connsiteX15" fmla="*/ 237744 w 664464"/>
                <a:gd name="connsiteY15" fmla="*/ 384048 h 445008"/>
                <a:gd name="connsiteX16" fmla="*/ 274320 w 664464"/>
                <a:gd name="connsiteY16" fmla="*/ 347472 h 445008"/>
                <a:gd name="connsiteX17" fmla="*/ 280416 w 664464"/>
                <a:gd name="connsiteY17" fmla="*/ 286512 h 445008"/>
                <a:gd name="connsiteX18" fmla="*/ 341376 w 664464"/>
                <a:gd name="connsiteY18" fmla="*/ 280416 h 445008"/>
                <a:gd name="connsiteX19" fmla="*/ 377952 w 664464"/>
                <a:gd name="connsiteY19" fmla="*/ 329184 h 445008"/>
                <a:gd name="connsiteX20" fmla="*/ 365760 w 664464"/>
                <a:gd name="connsiteY20" fmla="*/ 384048 h 445008"/>
                <a:gd name="connsiteX21" fmla="*/ 390144 w 664464"/>
                <a:gd name="connsiteY21" fmla="*/ 445008 h 445008"/>
                <a:gd name="connsiteX22" fmla="*/ 445008 w 664464"/>
                <a:gd name="connsiteY22" fmla="*/ 445008 h 445008"/>
                <a:gd name="connsiteX23" fmla="*/ 512064 w 664464"/>
                <a:gd name="connsiteY23" fmla="*/ 420624 h 445008"/>
                <a:gd name="connsiteX24" fmla="*/ 530352 w 664464"/>
                <a:gd name="connsiteY24" fmla="*/ 359664 h 445008"/>
                <a:gd name="connsiteX25" fmla="*/ 585216 w 664464"/>
                <a:gd name="connsiteY25" fmla="*/ 347472 h 445008"/>
                <a:gd name="connsiteX26" fmla="*/ 652272 w 664464"/>
                <a:gd name="connsiteY26" fmla="*/ 335280 h 445008"/>
                <a:gd name="connsiteX27" fmla="*/ 664464 w 664464"/>
                <a:gd name="connsiteY27" fmla="*/ 304800 h 445008"/>
                <a:gd name="connsiteX28" fmla="*/ 640080 w 664464"/>
                <a:gd name="connsiteY28" fmla="*/ 243840 h 445008"/>
                <a:gd name="connsiteX29" fmla="*/ 548640 w 664464"/>
                <a:gd name="connsiteY29" fmla="*/ 213360 h 445008"/>
                <a:gd name="connsiteX30" fmla="*/ 566928 w 664464"/>
                <a:gd name="connsiteY30" fmla="*/ 158496 h 445008"/>
                <a:gd name="connsiteX31" fmla="*/ 627888 w 664464"/>
                <a:gd name="connsiteY31" fmla="*/ 128016 h 445008"/>
                <a:gd name="connsiteX32" fmla="*/ 646176 w 664464"/>
                <a:gd name="connsiteY32" fmla="*/ 79248 h 445008"/>
                <a:gd name="connsiteX33" fmla="*/ 609600 w 664464"/>
                <a:gd name="connsiteY33" fmla="*/ 36576 h 445008"/>
                <a:gd name="connsiteX34" fmla="*/ 469392 w 664464"/>
                <a:gd name="connsiteY34" fmla="*/ 6096 h 445008"/>
                <a:gd name="connsiteX35" fmla="*/ 396240 w 664464"/>
                <a:gd name="connsiteY35" fmla="*/ 0 h 445008"/>
                <a:gd name="connsiteX36" fmla="*/ 347472 w 664464"/>
                <a:gd name="connsiteY36" fmla="*/ 30480 h 445008"/>
                <a:gd name="connsiteX37" fmla="*/ 377952 w 664464"/>
                <a:gd name="connsiteY37" fmla="*/ 115824 h 445008"/>
                <a:gd name="connsiteX38" fmla="*/ 377952 w 664464"/>
                <a:gd name="connsiteY38" fmla="*/ 115824 h 445008"/>
                <a:gd name="connsiteX39" fmla="*/ 316992 w 664464"/>
                <a:gd name="connsiteY39" fmla="*/ 140208 h 445008"/>
                <a:gd name="connsiteX40" fmla="*/ 262128 w 664464"/>
                <a:gd name="connsiteY40" fmla="*/ 97536 h 445008"/>
                <a:gd name="connsiteX41" fmla="*/ 201168 w 664464"/>
                <a:gd name="connsiteY41" fmla="*/ 54864 h 445008"/>
                <a:gd name="connsiteX42" fmla="*/ 152400 w 664464"/>
                <a:gd name="connsiteY42" fmla="*/ 73152 h 445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664464" h="445008">
                  <a:moveTo>
                    <a:pt x="152400" y="73152"/>
                  </a:moveTo>
                  <a:lnTo>
                    <a:pt x="109728" y="109728"/>
                  </a:lnTo>
                  <a:lnTo>
                    <a:pt x="103632" y="188976"/>
                  </a:lnTo>
                  <a:lnTo>
                    <a:pt x="60960" y="207264"/>
                  </a:lnTo>
                  <a:lnTo>
                    <a:pt x="30480" y="219456"/>
                  </a:lnTo>
                  <a:lnTo>
                    <a:pt x="6096" y="243840"/>
                  </a:lnTo>
                  <a:lnTo>
                    <a:pt x="0" y="274320"/>
                  </a:lnTo>
                  <a:lnTo>
                    <a:pt x="30480" y="316992"/>
                  </a:lnTo>
                  <a:lnTo>
                    <a:pt x="85344" y="316992"/>
                  </a:lnTo>
                  <a:lnTo>
                    <a:pt x="121920" y="274320"/>
                  </a:lnTo>
                  <a:lnTo>
                    <a:pt x="164592" y="237744"/>
                  </a:lnTo>
                  <a:lnTo>
                    <a:pt x="195072" y="213360"/>
                  </a:lnTo>
                  <a:lnTo>
                    <a:pt x="237744" y="243840"/>
                  </a:lnTo>
                  <a:lnTo>
                    <a:pt x="225552" y="298704"/>
                  </a:lnTo>
                  <a:lnTo>
                    <a:pt x="207264" y="377952"/>
                  </a:lnTo>
                  <a:lnTo>
                    <a:pt x="237744" y="384048"/>
                  </a:lnTo>
                  <a:lnTo>
                    <a:pt x="274320" y="347472"/>
                  </a:lnTo>
                  <a:lnTo>
                    <a:pt x="280416" y="286512"/>
                  </a:lnTo>
                  <a:lnTo>
                    <a:pt x="341376" y="280416"/>
                  </a:lnTo>
                  <a:lnTo>
                    <a:pt x="377952" y="329184"/>
                  </a:lnTo>
                  <a:lnTo>
                    <a:pt x="365760" y="384048"/>
                  </a:lnTo>
                  <a:lnTo>
                    <a:pt x="390144" y="445008"/>
                  </a:lnTo>
                  <a:lnTo>
                    <a:pt x="445008" y="445008"/>
                  </a:lnTo>
                  <a:lnTo>
                    <a:pt x="512064" y="420624"/>
                  </a:lnTo>
                  <a:lnTo>
                    <a:pt x="530352" y="359664"/>
                  </a:lnTo>
                  <a:lnTo>
                    <a:pt x="585216" y="347472"/>
                  </a:lnTo>
                  <a:lnTo>
                    <a:pt x="652272" y="335280"/>
                  </a:lnTo>
                  <a:lnTo>
                    <a:pt x="664464" y="304800"/>
                  </a:lnTo>
                  <a:lnTo>
                    <a:pt x="640080" y="243840"/>
                  </a:lnTo>
                  <a:lnTo>
                    <a:pt x="548640" y="213360"/>
                  </a:lnTo>
                  <a:lnTo>
                    <a:pt x="566928" y="158496"/>
                  </a:lnTo>
                  <a:lnTo>
                    <a:pt x="627888" y="128016"/>
                  </a:lnTo>
                  <a:lnTo>
                    <a:pt x="646176" y="79248"/>
                  </a:lnTo>
                  <a:lnTo>
                    <a:pt x="609600" y="36576"/>
                  </a:lnTo>
                  <a:lnTo>
                    <a:pt x="469392" y="6096"/>
                  </a:lnTo>
                  <a:lnTo>
                    <a:pt x="396240" y="0"/>
                  </a:lnTo>
                  <a:lnTo>
                    <a:pt x="347472" y="30480"/>
                  </a:lnTo>
                  <a:lnTo>
                    <a:pt x="377952" y="115824"/>
                  </a:lnTo>
                  <a:lnTo>
                    <a:pt x="377952" y="115824"/>
                  </a:lnTo>
                  <a:lnTo>
                    <a:pt x="316992" y="140208"/>
                  </a:lnTo>
                  <a:lnTo>
                    <a:pt x="262128" y="97536"/>
                  </a:lnTo>
                  <a:lnTo>
                    <a:pt x="201168" y="54864"/>
                  </a:lnTo>
                  <a:lnTo>
                    <a:pt x="152400" y="73152"/>
                  </a:lnTo>
                  <a:close/>
                </a:path>
              </a:pathLst>
            </a:custGeom>
            <a:noFill/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50" name="Ομάδα 49"/>
          <p:cNvGrpSpPr/>
          <p:nvPr/>
        </p:nvGrpSpPr>
        <p:grpSpPr>
          <a:xfrm>
            <a:off x="7010400" y="1676400"/>
            <a:ext cx="399288" cy="347472"/>
            <a:chOff x="5105400" y="1670304"/>
            <a:chExt cx="399288" cy="347472"/>
          </a:xfrm>
        </p:grpSpPr>
        <p:sp>
          <p:nvSpPr>
            <p:cNvPr id="19" name="Ελεύθερη σχεδίαση 18"/>
            <p:cNvSpPr/>
            <p:nvPr/>
          </p:nvSpPr>
          <p:spPr>
            <a:xfrm>
              <a:off x="5105400" y="1676400"/>
              <a:ext cx="399288" cy="341376"/>
            </a:xfrm>
            <a:custGeom>
              <a:avLst/>
              <a:gdLst>
                <a:gd name="connsiteX0" fmla="*/ 402336 w 402336"/>
                <a:gd name="connsiteY0" fmla="*/ 0 h 341376"/>
                <a:gd name="connsiteX1" fmla="*/ 341376 w 402336"/>
                <a:gd name="connsiteY1" fmla="*/ 30480 h 341376"/>
                <a:gd name="connsiteX2" fmla="*/ 329184 w 402336"/>
                <a:gd name="connsiteY2" fmla="*/ 85344 h 341376"/>
                <a:gd name="connsiteX3" fmla="*/ 323088 w 402336"/>
                <a:gd name="connsiteY3" fmla="*/ 140208 h 341376"/>
                <a:gd name="connsiteX4" fmla="*/ 298704 w 402336"/>
                <a:gd name="connsiteY4" fmla="*/ 201168 h 341376"/>
                <a:gd name="connsiteX5" fmla="*/ 249936 w 402336"/>
                <a:gd name="connsiteY5" fmla="*/ 286512 h 341376"/>
                <a:gd name="connsiteX6" fmla="*/ 176784 w 402336"/>
                <a:gd name="connsiteY6" fmla="*/ 341376 h 341376"/>
                <a:gd name="connsiteX7" fmla="*/ 79248 w 402336"/>
                <a:gd name="connsiteY7" fmla="*/ 329184 h 341376"/>
                <a:gd name="connsiteX8" fmla="*/ 6096 w 402336"/>
                <a:gd name="connsiteY8" fmla="*/ 304800 h 341376"/>
                <a:gd name="connsiteX9" fmla="*/ 0 w 402336"/>
                <a:gd name="connsiteY9" fmla="*/ 310896 h 341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2336" h="341376">
                  <a:moveTo>
                    <a:pt x="402336" y="0"/>
                  </a:moveTo>
                  <a:lnTo>
                    <a:pt x="341376" y="30480"/>
                  </a:lnTo>
                  <a:lnTo>
                    <a:pt x="329184" y="85344"/>
                  </a:lnTo>
                  <a:lnTo>
                    <a:pt x="323088" y="140208"/>
                  </a:lnTo>
                  <a:lnTo>
                    <a:pt x="298704" y="201168"/>
                  </a:lnTo>
                  <a:lnTo>
                    <a:pt x="249936" y="286512"/>
                  </a:lnTo>
                  <a:lnTo>
                    <a:pt x="176784" y="341376"/>
                  </a:lnTo>
                  <a:lnTo>
                    <a:pt x="79248" y="329184"/>
                  </a:lnTo>
                  <a:lnTo>
                    <a:pt x="6096" y="304800"/>
                  </a:lnTo>
                  <a:lnTo>
                    <a:pt x="0" y="310896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5" name="Ορθογώνιο 24"/>
            <p:cNvSpPr/>
            <p:nvPr/>
          </p:nvSpPr>
          <p:spPr>
            <a:xfrm>
              <a:off x="5120640" y="1670304"/>
              <a:ext cx="384048" cy="347472"/>
            </a:xfrm>
            <a:prstGeom prst="rect">
              <a:avLst/>
            </a:prstGeom>
            <a:noFill/>
            <a:ln w="95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49" name="Ομάδα 48"/>
          <p:cNvGrpSpPr/>
          <p:nvPr/>
        </p:nvGrpSpPr>
        <p:grpSpPr>
          <a:xfrm>
            <a:off x="7010400" y="2304288"/>
            <a:ext cx="207264" cy="524256"/>
            <a:chOff x="5105400" y="2298192"/>
            <a:chExt cx="207264" cy="524256"/>
          </a:xfrm>
        </p:grpSpPr>
        <p:sp>
          <p:nvSpPr>
            <p:cNvPr id="24" name="Ελεύθερη σχεδίαση 23"/>
            <p:cNvSpPr/>
            <p:nvPr/>
          </p:nvSpPr>
          <p:spPr>
            <a:xfrm>
              <a:off x="5120640" y="2304288"/>
              <a:ext cx="182880" cy="518160"/>
            </a:xfrm>
            <a:custGeom>
              <a:avLst/>
              <a:gdLst>
                <a:gd name="connsiteX0" fmla="*/ 0 w 182880"/>
                <a:gd name="connsiteY0" fmla="*/ 0 h 518160"/>
                <a:gd name="connsiteX1" fmla="*/ 97536 w 182880"/>
                <a:gd name="connsiteY1" fmla="*/ 60960 h 518160"/>
                <a:gd name="connsiteX2" fmla="*/ 97536 w 182880"/>
                <a:gd name="connsiteY2" fmla="*/ 60960 h 518160"/>
                <a:gd name="connsiteX3" fmla="*/ 182880 w 182880"/>
                <a:gd name="connsiteY3" fmla="*/ 170688 h 518160"/>
                <a:gd name="connsiteX4" fmla="*/ 170688 w 182880"/>
                <a:gd name="connsiteY4" fmla="*/ 286512 h 518160"/>
                <a:gd name="connsiteX5" fmla="*/ 121920 w 182880"/>
                <a:gd name="connsiteY5" fmla="*/ 347472 h 518160"/>
                <a:gd name="connsiteX6" fmla="*/ 140208 w 182880"/>
                <a:gd name="connsiteY6" fmla="*/ 414528 h 518160"/>
                <a:gd name="connsiteX7" fmla="*/ 182880 w 182880"/>
                <a:gd name="connsiteY7" fmla="*/ 463296 h 518160"/>
                <a:gd name="connsiteX8" fmla="*/ 176784 w 182880"/>
                <a:gd name="connsiteY8" fmla="*/ 518160 h 518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2880" h="518160">
                  <a:moveTo>
                    <a:pt x="0" y="0"/>
                  </a:moveTo>
                  <a:lnTo>
                    <a:pt x="97536" y="60960"/>
                  </a:lnTo>
                  <a:lnTo>
                    <a:pt x="97536" y="60960"/>
                  </a:lnTo>
                  <a:lnTo>
                    <a:pt x="182880" y="170688"/>
                  </a:lnTo>
                  <a:lnTo>
                    <a:pt x="170688" y="286512"/>
                  </a:lnTo>
                  <a:lnTo>
                    <a:pt x="121920" y="347472"/>
                  </a:lnTo>
                  <a:lnTo>
                    <a:pt x="140208" y="414528"/>
                  </a:lnTo>
                  <a:lnTo>
                    <a:pt x="182880" y="463296"/>
                  </a:lnTo>
                  <a:lnTo>
                    <a:pt x="176784" y="51816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6" name="Ορθογώνιο 25"/>
            <p:cNvSpPr/>
            <p:nvPr/>
          </p:nvSpPr>
          <p:spPr>
            <a:xfrm>
              <a:off x="5105400" y="2298192"/>
              <a:ext cx="207264" cy="521208"/>
            </a:xfrm>
            <a:prstGeom prst="rect">
              <a:avLst/>
            </a:prstGeom>
            <a:solidFill>
              <a:schemeClr val="tx2">
                <a:lumMod val="20000"/>
                <a:lumOff val="80000"/>
                <a:alpha val="55000"/>
              </a:schemeClr>
            </a:solidFill>
            <a:ln w="95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51" name="Ομάδα 50"/>
          <p:cNvGrpSpPr/>
          <p:nvPr/>
        </p:nvGrpSpPr>
        <p:grpSpPr>
          <a:xfrm>
            <a:off x="8092440" y="1676400"/>
            <a:ext cx="329184" cy="1149096"/>
            <a:chOff x="6187440" y="1670304"/>
            <a:chExt cx="329184" cy="1149096"/>
          </a:xfrm>
        </p:grpSpPr>
        <p:sp>
          <p:nvSpPr>
            <p:cNvPr id="18" name="Ελεύθερη σχεδίαση 17"/>
            <p:cNvSpPr/>
            <p:nvPr/>
          </p:nvSpPr>
          <p:spPr>
            <a:xfrm>
              <a:off x="6187440" y="1670304"/>
              <a:ext cx="323088" cy="1139952"/>
            </a:xfrm>
            <a:custGeom>
              <a:avLst/>
              <a:gdLst>
                <a:gd name="connsiteX0" fmla="*/ 323088 w 323088"/>
                <a:gd name="connsiteY0" fmla="*/ 0 h 1139952"/>
                <a:gd name="connsiteX1" fmla="*/ 292608 w 323088"/>
                <a:gd name="connsiteY1" fmla="*/ 54864 h 1139952"/>
                <a:gd name="connsiteX2" fmla="*/ 292608 w 323088"/>
                <a:gd name="connsiteY2" fmla="*/ 146304 h 1139952"/>
                <a:gd name="connsiteX3" fmla="*/ 280416 w 323088"/>
                <a:gd name="connsiteY3" fmla="*/ 176784 h 1139952"/>
                <a:gd name="connsiteX4" fmla="*/ 243840 w 323088"/>
                <a:gd name="connsiteY4" fmla="*/ 225552 h 1139952"/>
                <a:gd name="connsiteX5" fmla="*/ 207264 w 323088"/>
                <a:gd name="connsiteY5" fmla="*/ 225552 h 1139952"/>
                <a:gd name="connsiteX6" fmla="*/ 164592 w 323088"/>
                <a:gd name="connsiteY6" fmla="*/ 231648 h 1139952"/>
                <a:gd name="connsiteX7" fmla="*/ 164592 w 323088"/>
                <a:gd name="connsiteY7" fmla="*/ 231648 h 1139952"/>
                <a:gd name="connsiteX8" fmla="*/ 91440 w 323088"/>
                <a:gd name="connsiteY8" fmla="*/ 298704 h 1139952"/>
                <a:gd name="connsiteX9" fmla="*/ 79248 w 323088"/>
                <a:gd name="connsiteY9" fmla="*/ 353568 h 1139952"/>
                <a:gd name="connsiteX10" fmla="*/ 79248 w 323088"/>
                <a:gd name="connsiteY10" fmla="*/ 390144 h 1139952"/>
                <a:gd name="connsiteX11" fmla="*/ 115824 w 323088"/>
                <a:gd name="connsiteY11" fmla="*/ 457200 h 1139952"/>
                <a:gd name="connsiteX12" fmla="*/ 152400 w 323088"/>
                <a:gd name="connsiteY12" fmla="*/ 524256 h 1139952"/>
                <a:gd name="connsiteX13" fmla="*/ 140208 w 323088"/>
                <a:gd name="connsiteY13" fmla="*/ 585216 h 1139952"/>
                <a:gd name="connsiteX14" fmla="*/ 128016 w 323088"/>
                <a:gd name="connsiteY14" fmla="*/ 615696 h 1139952"/>
                <a:gd name="connsiteX15" fmla="*/ 85344 w 323088"/>
                <a:gd name="connsiteY15" fmla="*/ 664464 h 1139952"/>
                <a:gd name="connsiteX16" fmla="*/ 48768 w 323088"/>
                <a:gd name="connsiteY16" fmla="*/ 731520 h 1139952"/>
                <a:gd name="connsiteX17" fmla="*/ 0 w 323088"/>
                <a:gd name="connsiteY17" fmla="*/ 780288 h 1139952"/>
                <a:gd name="connsiteX18" fmla="*/ 0 w 323088"/>
                <a:gd name="connsiteY18" fmla="*/ 902208 h 1139952"/>
                <a:gd name="connsiteX19" fmla="*/ 54864 w 323088"/>
                <a:gd name="connsiteY19" fmla="*/ 975360 h 1139952"/>
                <a:gd name="connsiteX20" fmla="*/ 91440 w 323088"/>
                <a:gd name="connsiteY20" fmla="*/ 1018032 h 1139952"/>
                <a:gd name="connsiteX21" fmla="*/ 85344 w 323088"/>
                <a:gd name="connsiteY21" fmla="*/ 1048512 h 1139952"/>
                <a:gd name="connsiteX22" fmla="*/ 97536 w 323088"/>
                <a:gd name="connsiteY22" fmla="*/ 1115568 h 1139952"/>
                <a:gd name="connsiteX23" fmla="*/ 97536 w 323088"/>
                <a:gd name="connsiteY23" fmla="*/ 1139952 h 1139952"/>
                <a:gd name="connsiteX24" fmla="*/ 91440 w 323088"/>
                <a:gd name="connsiteY24" fmla="*/ 1121664 h 1139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23088" h="1139952">
                  <a:moveTo>
                    <a:pt x="323088" y="0"/>
                  </a:moveTo>
                  <a:lnTo>
                    <a:pt x="292608" y="54864"/>
                  </a:lnTo>
                  <a:lnTo>
                    <a:pt x="292608" y="146304"/>
                  </a:lnTo>
                  <a:lnTo>
                    <a:pt x="280416" y="176784"/>
                  </a:lnTo>
                  <a:lnTo>
                    <a:pt x="243840" y="225552"/>
                  </a:lnTo>
                  <a:lnTo>
                    <a:pt x="207264" y="225552"/>
                  </a:lnTo>
                  <a:lnTo>
                    <a:pt x="164592" y="231648"/>
                  </a:lnTo>
                  <a:lnTo>
                    <a:pt x="164592" y="231648"/>
                  </a:lnTo>
                  <a:lnTo>
                    <a:pt x="91440" y="298704"/>
                  </a:lnTo>
                  <a:lnTo>
                    <a:pt x="79248" y="353568"/>
                  </a:lnTo>
                  <a:lnTo>
                    <a:pt x="79248" y="390144"/>
                  </a:lnTo>
                  <a:lnTo>
                    <a:pt x="115824" y="457200"/>
                  </a:lnTo>
                  <a:lnTo>
                    <a:pt x="152400" y="524256"/>
                  </a:lnTo>
                  <a:lnTo>
                    <a:pt x="140208" y="585216"/>
                  </a:lnTo>
                  <a:lnTo>
                    <a:pt x="128016" y="615696"/>
                  </a:lnTo>
                  <a:lnTo>
                    <a:pt x="85344" y="664464"/>
                  </a:lnTo>
                  <a:lnTo>
                    <a:pt x="48768" y="731520"/>
                  </a:lnTo>
                  <a:lnTo>
                    <a:pt x="0" y="780288"/>
                  </a:lnTo>
                  <a:lnTo>
                    <a:pt x="0" y="902208"/>
                  </a:lnTo>
                  <a:lnTo>
                    <a:pt x="54864" y="975360"/>
                  </a:lnTo>
                  <a:lnTo>
                    <a:pt x="91440" y="1018032"/>
                  </a:lnTo>
                  <a:lnTo>
                    <a:pt x="85344" y="1048512"/>
                  </a:lnTo>
                  <a:lnTo>
                    <a:pt x="97536" y="1115568"/>
                  </a:lnTo>
                  <a:lnTo>
                    <a:pt x="97536" y="1139952"/>
                  </a:lnTo>
                  <a:lnTo>
                    <a:pt x="91440" y="1121664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7" name="Ορθογώνιο 26"/>
            <p:cNvSpPr/>
            <p:nvPr/>
          </p:nvSpPr>
          <p:spPr>
            <a:xfrm>
              <a:off x="6187440" y="1676400"/>
              <a:ext cx="329184" cy="1143000"/>
            </a:xfrm>
            <a:prstGeom prst="rect">
              <a:avLst/>
            </a:prstGeom>
            <a:noFill/>
            <a:ln w="95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55" name="Ομάδα 54"/>
          <p:cNvGrpSpPr/>
          <p:nvPr/>
        </p:nvGrpSpPr>
        <p:grpSpPr>
          <a:xfrm>
            <a:off x="4295104" y="3047999"/>
            <a:ext cx="3488455" cy="461665"/>
            <a:chOff x="4801610" y="3044121"/>
            <a:chExt cx="3488455" cy="461665"/>
          </a:xfrm>
        </p:grpSpPr>
        <p:sp>
          <p:nvSpPr>
            <p:cNvPr id="52" name="Έλλειψη 51"/>
            <p:cNvSpPr/>
            <p:nvPr/>
          </p:nvSpPr>
          <p:spPr>
            <a:xfrm>
              <a:off x="4805466" y="3047999"/>
              <a:ext cx="304800" cy="304800"/>
            </a:xfrm>
            <a:prstGeom prst="ellipse">
              <a:avLst/>
            </a:prstGeom>
            <a:noFill/>
            <a:ln w="19050">
              <a:solidFill>
                <a:srgbClr val="1A0B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801610" y="3044121"/>
              <a:ext cx="34884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28600" indent="-228600" algn="l">
                <a:buAutoNum type="arabicPlain"/>
              </a:pPr>
              <a:r>
                <a:rPr lang="el-GR" sz="1200" b="1" dirty="0">
                  <a:solidFill>
                    <a:srgbClr val="1A0BDF"/>
                  </a:solidFill>
                </a:rPr>
                <a:t> </a:t>
              </a:r>
              <a:r>
                <a:rPr lang="en-US" sz="1200" b="1" dirty="0">
                  <a:solidFill>
                    <a:srgbClr val="1A0BDF"/>
                  </a:solidFill>
                </a:rPr>
                <a:t>Calculates the Minimum Bounding Boxes</a:t>
              </a:r>
              <a:endParaRPr lang="el-GR" sz="1200" b="1" dirty="0">
                <a:solidFill>
                  <a:srgbClr val="1A0BDF"/>
                </a:solidFill>
              </a:endParaRPr>
            </a:p>
            <a:p>
              <a:pPr algn="l"/>
              <a:r>
                <a:rPr lang="el-GR" sz="1200" b="1" dirty="0">
                  <a:solidFill>
                    <a:srgbClr val="1A0BDF"/>
                  </a:solidFill>
                </a:rPr>
                <a:t>       (ΜΒΒ) </a:t>
              </a:r>
              <a:r>
                <a:rPr lang="en-US" sz="1200" b="1" dirty="0">
                  <a:solidFill>
                    <a:srgbClr val="1A0BDF"/>
                  </a:solidFill>
                </a:rPr>
                <a:t>for the elements of the</a:t>
              </a:r>
              <a:endParaRPr lang="el-GR" sz="1200" b="1" dirty="0">
                <a:solidFill>
                  <a:srgbClr val="1A0BDF"/>
                </a:solidFill>
              </a:endParaRPr>
            </a:p>
          </p:txBody>
        </p:sp>
      </p:grpSp>
      <p:grpSp>
        <p:nvGrpSpPr>
          <p:cNvPr id="54" name="Ομάδα 53"/>
          <p:cNvGrpSpPr/>
          <p:nvPr/>
        </p:nvGrpSpPr>
        <p:grpSpPr>
          <a:xfrm>
            <a:off x="4291139" y="3555243"/>
            <a:ext cx="4628190" cy="461665"/>
            <a:chOff x="4801610" y="3044121"/>
            <a:chExt cx="4628190" cy="461665"/>
          </a:xfrm>
        </p:grpSpPr>
        <p:sp>
          <p:nvSpPr>
            <p:cNvPr id="57" name="Έλλειψη 56"/>
            <p:cNvSpPr/>
            <p:nvPr/>
          </p:nvSpPr>
          <p:spPr>
            <a:xfrm>
              <a:off x="4805466" y="3047999"/>
              <a:ext cx="304800" cy="304800"/>
            </a:xfrm>
            <a:prstGeom prst="ellipse">
              <a:avLst/>
            </a:prstGeom>
            <a:noFill/>
            <a:ln w="19050">
              <a:solidFill>
                <a:srgbClr val="1A0B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801610" y="3044121"/>
              <a:ext cx="46281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28600" indent="-228600" algn="l">
                <a:buAutoNum type="arabicPlain" startAt="2"/>
              </a:pPr>
              <a:r>
                <a:rPr lang="el-GR" sz="1200" b="1" dirty="0">
                  <a:solidFill>
                    <a:srgbClr val="1A0BDF"/>
                  </a:solidFill>
                </a:rPr>
                <a:t> </a:t>
              </a:r>
              <a:r>
                <a:rPr lang="en-US" sz="1200" b="1" dirty="0">
                  <a:solidFill>
                    <a:srgbClr val="1A0BDF"/>
                  </a:solidFill>
                </a:rPr>
                <a:t>Candidate elements are selected </a:t>
              </a:r>
              <a:r>
                <a:rPr lang="el-GR" sz="1200" b="1" dirty="0">
                  <a:solidFill>
                    <a:srgbClr val="1A0BDF"/>
                  </a:solidFill>
                </a:rPr>
                <a:t>(</a:t>
              </a:r>
              <a:r>
                <a:rPr lang="en-US" sz="1200" b="1" dirty="0">
                  <a:solidFill>
                    <a:srgbClr val="1A0BDF"/>
                  </a:solidFill>
                </a:rPr>
                <a:t>the ones that intersect)</a:t>
              </a:r>
              <a:br>
                <a:rPr lang="en-US" sz="1200" b="1" dirty="0">
                  <a:solidFill>
                    <a:srgbClr val="1A0BDF"/>
                  </a:solidFill>
                </a:rPr>
              </a:br>
              <a:r>
                <a:rPr lang="en-US" sz="1200" b="1" dirty="0">
                  <a:solidFill>
                    <a:srgbClr val="1A0BDF"/>
                  </a:solidFill>
                </a:rPr>
                <a:t> and the rest are ignored</a:t>
              </a:r>
              <a:endParaRPr lang="el-GR" sz="1200" b="1" dirty="0">
                <a:solidFill>
                  <a:srgbClr val="1A0BDF"/>
                </a:solidFill>
              </a:endParaRPr>
            </a:p>
          </p:txBody>
        </p:sp>
      </p:grpSp>
      <p:grpSp>
        <p:nvGrpSpPr>
          <p:cNvPr id="4" name="Ομάδα 3"/>
          <p:cNvGrpSpPr/>
          <p:nvPr/>
        </p:nvGrpSpPr>
        <p:grpSpPr>
          <a:xfrm>
            <a:off x="6792222" y="5222419"/>
            <a:ext cx="1600200" cy="1155192"/>
            <a:chOff x="6685542" y="4340208"/>
            <a:chExt cx="1600200" cy="1155192"/>
          </a:xfrm>
        </p:grpSpPr>
        <p:grpSp>
          <p:nvGrpSpPr>
            <p:cNvPr id="56" name="Ομάδα 55"/>
            <p:cNvGrpSpPr/>
            <p:nvPr/>
          </p:nvGrpSpPr>
          <p:grpSpPr>
            <a:xfrm>
              <a:off x="6685542" y="4340208"/>
              <a:ext cx="1600200" cy="1152144"/>
              <a:chOff x="5983006" y="3727704"/>
              <a:chExt cx="1600200" cy="1152144"/>
            </a:xfrm>
          </p:grpSpPr>
          <p:sp>
            <p:nvSpPr>
              <p:cNvPr id="28" name="Ορθογώνιο 27"/>
              <p:cNvSpPr/>
              <p:nvPr/>
            </p:nvSpPr>
            <p:spPr>
              <a:xfrm>
                <a:off x="5983006" y="3733800"/>
                <a:ext cx="1600200" cy="1143000"/>
              </a:xfrm>
              <a:prstGeom prst="rect">
                <a:avLst/>
              </a:prstGeom>
              <a:noFill/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grpSp>
            <p:nvGrpSpPr>
              <p:cNvPr id="29" name="Ομάδα 28"/>
              <p:cNvGrpSpPr/>
              <p:nvPr/>
            </p:nvGrpSpPr>
            <p:grpSpPr>
              <a:xfrm>
                <a:off x="6235990" y="3806952"/>
                <a:ext cx="530352" cy="463296"/>
                <a:chOff x="5358384" y="1749552"/>
                <a:chExt cx="530352" cy="463296"/>
              </a:xfrm>
            </p:grpSpPr>
            <p:sp>
              <p:nvSpPr>
                <p:cNvPr id="30" name="Ορθογώνιο 29"/>
                <p:cNvSpPr/>
                <p:nvPr/>
              </p:nvSpPr>
              <p:spPr>
                <a:xfrm>
                  <a:off x="5361214" y="1752600"/>
                  <a:ext cx="527522" cy="457200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31" name="Ελεύθερη σχεδίαση 30"/>
                <p:cNvSpPr/>
                <p:nvPr/>
              </p:nvSpPr>
              <p:spPr>
                <a:xfrm>
                  <a:off x="5358384" y="1749552"/>
                  <a:ext cx="530352" cy="463296"/>
                </a:xfrm>
                <a:custGeom>
                  <a:avLst/>
                  <a:gdLst>
                    <a:gd name="connsiteX0" fmla="*/ 164592 w 530352"/>
                    <a:gd name="connsiteY0" fmla="*/ 18288 h 463296"/>
                    <a:gd name="connsiteX1" fmla="*/ 103632 w 530352"/>
                    <a:gd name="connsiteY1" fmla="*/ 79248 h 463296"/>
                    <a:gd name="connsiteX2" fmla="*/ 91440 w 530352"/>
                    <a:gd name="connsiteY2" fmla="*/ 158496 h 463296"/>
                    <a:gd name="connsiteX3" fmla="*/ 91440 w 530352"/>
                    <a:gd name="connsiteY3" fmla="*/ 158496 h 463296"/>
                    <a:gd name="connsiteX4" fmla="*/ 24384 w 530352"/>
                    <a:gd name="connsiteY4" fmla="*/ 219456 h 463296"/>
                    <a:gd name="connsiteX5" fmla="*/ 0 w 530352"/>
                    <a:gd name="connsiteY5" fmla="*/ 280416 h 463296"/>
                    <a:gd name="connsiteX6" fmla="*/ 42672 w 530352"/>
                    <a:gd name="connsiteY6" fmla="*/ 335280 h 463296"/>
                    <a:gd name="connsiteX7" fmla="*/ 109728 w 530352"/>
                    <a:gd name="connsiteY7" fmla="*/ 426720 h 463296"/>
                    <a:gd name="connsiteX8" fmla="*/ 225552 w 530352"/>
                    <a:gd name="connsiteY8" fmla="*/ 463296 h 463296"/>
                    <a:gd name="connsiteX9" fmla="*/ 335280 w 530352"/>
                    <a:gd name="connsiteY9" fmla="*/ 414528 h 463296"/>
                    <a:gd name="connsiteX10" fmla="*/ 445008 w 530352"/>
                    <a:gd name="connsiteY10" fmla="*/ 396240 h 463296"/>
                    <a:gd name="connsiteX11" fmla="*/ 524256 w 530352"/>
                    <a:gd name="connsiteY11" fmla="*/ 371856 h 463296"/>
                    <a:gd name="connsiteX12" fmla="*/ 530352 w 530352"/>
                    <a:gd name="connsiteY12" fmla="*/ 286512 h 463296"/>
                    <a:gd name="connsiteX13" fmla="*/ 487680 w 530352"/>
                    <a:gd name="connsiteY13" fmla="*/ 219456 h 463296"/>
                    <a:gd name="connsiteX14" fmla="*/ 432816 w 530352"/>
                    <a:gd name="connsiteY14" fmla="*/ 164592 h 463296"/>
                    <a:gd name="connsiteX15" fmla="*/ 335280 w 530352"/>
                    <a:gd name="connsiteY15" fmla="*/ 176784 h 463296"/>
                    <a:gd name="connsiteX16" fmla="*/ 310896 w 530352"/>
                    <a:gd name="connsiteY16" fmla="*/ 109728 h 463296"/>
                    <a:gd name="connsiteX17" fmla="*/ 323088 w 530352"/>
                    <a:gd name="connsiteY17" fmla="*/ 60960 h 463296"/>
                    <a:gd name="connsiteX18" fmla="*/ 310896 w 530352"/>
                    <a:gd name="connsiteY18" fmla="*/ 18288 h 463296"/>
                    <a:gd name="connsiteX19" fmla="*/ 286512 w 530352"/>
                    <a:gd name="connsiteY19" fmla="*/ 0 h 463296"/>
                    <a:gd name="connsiteX20" fmla="*/ 164592 w 530352"/>
                    <a:gd name="connsiteY20" fmla="*/ 18288 h 4632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530352" h="463296">
                      <a:moveTo>
                        <a:pt x="164592" y="18288"/>
                      </a:moveTo>
                      <a:lnTo>
                        <a:pt x="103632" y="79248"/>
                      </a:lnTo>
                      <a:lnTo>
                        <a:pt x="91440" y="158496"/>
                      </a:lnTo>
                      <a:lnTo>
                        <a:pt x="91440" y="158496"/>
                      </a:lnTo>
                      <a:lnTo>
                        <a:pt x="24384" y="219456"/>
                      </a:lnTo>
                      <a:lnTo>
                        <a:pt x="0" y="280416"/>
                      </a:lnTo>
                      <a:lnTo>
                        <a:pt x="42672" y="335280"/>
                      </a:lnTo>
                      <a:lnTo>
                        <a:pt x="109728" y="426720"/>
                      </a:lnTo>
                      <a:lnTo>
                        <a:pt x="225552" y="463296"/>
                      </a:lnTo>
                      <a:lnTo>
                        <a:pt x="335280" y="414528"/>
                      </a:lnTo>
                      <a:lnTo>
                        <a:pt x="445008" y="396240"/>
                      </a:lnTo>
                      <a:lnTo>
                        <a:pt x="524256" y="371856"/>
                      </a:lnTo>
                      <a:lnTo>
                        <a:pt x="530352" y="286512"/>
                      </a:lnTo>
                      <a:lnTo>
                        <a:pt x="487680" y="219456"/>
                      </a:lnTo>
                      <a:lnTo>
                        <a:pt x="432816" y="164592"/>
                      </a:lnTo>
                      <a:lnTo>
                        <a:pt x="335280" y="176784"/>
                      </a:lnTo>
                      <a:cubicBezTo>
                        <a:pt x="308170" y="122564"/>
                        <a:pt x="310896" y="146191"/>
                        <a:pt x="310896" y="109728"/>
                      </a:cubicBezTo>
                      <a:lnTo>
                        <a:pt x="323088" y="60960"/>
                      </a:lnTo>
                      <a:lnTo>
                        <a:pt x="310896" y="18288"/>
                      </a:lnTo>
                      <a:lnTo>
                        <a:pt x="286512" y="0"/>
                      </a:lnTo>
                      <a:lnTo>
                        <a:pt x="164592" y="18288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</p:grpSp>
          <p:sp>
            <p:nvSpPr>
              <p:cNvPr id="34" name="Ελεύθερη σχεδίαση 33"/>
              <p:cNvSpPr/>
              <p:nvPr/>
            </p:nvSpPr>
            <p:spPr>
              <a:xfrm>
                <a:off x="6973606" y="3819144"/>
                <a:ext cx="505968" cy="438912"/>
              </a:xfrm>
              <a:custGeom>
                <a:avLst/>
                <a:gdLst>
                  <a:gd name="connsiteX0" fmla="*/ 152400 w 505968"/>
                  <a:gd name="connsiteY0" fmla="*/ 6096 h 438912"/>
                  <a:gd name="connsiteX1" fmla="*/ 140208 w 505968"/>
                  <a:gd name="connsiteY1" fmla="*/ 54864 h 438912"/>
                  <a:gd name="connsiteX2" fmla="*/ 164592 w 505968"/>
                  <a:gd name="connsiteY2" fmla="*/ 103632 h 438912"/>
                  <a:gd name="connsiteX3" fmla="*/ 146304 w 505968"/>
                  <a:gd name="connsiteY3" fmla="*/ 164592 h 438912"/>
                  <a:gd name="connsiteX4" fmla="*/ 97536 w 505968"/>
                  <a:gd name="connsiteY4" fmla="*/ 164592 h 438912"/>
                  <a:gd name="connsiteX5" fmla="*/ 60960 w 505968"/>
                  <a:gd name="connsiteY5" fmla="*/ 128016 h 438912"/>
                  <a:gd name="connsiteX6" fmla="*/ 12192 w 505968"/>
                  <a:gd name="connsiteY6" fmla="*/ 115824 h 438912"/>
                  <a:gd name="connsiteX7" fmla="*/ 0 w 505968"/>
                  <a:gd name="connsiteY7" fmla="*/ 164592 h 438912"/>
                  <a:gd name="connsiteX8" fmla="*/ 36576 w 505968"/>
                  <a:gd name="connsiteY8" fmla="*/ 195072 h 438912"/>
                  <a:gd name="connsiteX9" fmla="*/ 79248 w 505968"/>
                  <a:gd name="connsiteY9" fmla="*/ 195072 h 438912"/>
                  <a:gd name="connsiteX10" fmla="*/ 97536 w 505968"/>
                  <a:gd name="connsiteY10" fmla="*/ 237744 h 438912"/>
                  <a:gd name="connsiteX11" fmla="*/ 73152 w 505968"/>
                  <a:gd name="connsiteY11" fmla="*/ 292608 h 438912"/>
                  <a:gd name="connsiteX12" fmla="*/ 36576 w 505968"/>
                  <a:gd name="connsiteY12" fmla="*/ 304800 h 438912"/>
                  <a:gd name="connsiteX13" fmla="*/ 30480 w 505968"/>
                  <a:gd name="connsiteY13" fmla="*/ 371856 h 438912"/>
                  <a:gd name="connsiteX14" fmla="*/ 109728 w 505968"/>
                  <a:gd name="connsiteY14" fmla="*/ 408432 h 438912"/>
                  <a:gd name="connsiteX15" fmla="*/ 182880 w 505968"/>
                  <a:gd name="connsiteY15" fmla="*/ 371856 h 438912"/>
                  <a:gd name="connsiteX16" fmla="*/ 225552 w 505968"/>
                  <a:gd name="connsiteY16" fmla="*/ 438912 h 438912"/>
                  <a:gd name="connsiteX17" fmla="*/ 298704 w 505968"/>
                  <a:gd name="connsiteY17" fmla="*/ 432816 h 438912"/>
                  <a:gd name="connsiteX18" fmla="*/ 432816 w 505968"/>
                  <a:gd name="connsiteY18" fmla="*/ 432816 h 438912"/>
                  <a:gd name="connsiteX19" fmla="*/ 432816 w 505968"/>
                  <a:gd name="connsiteY19" fmla="*/ 384048 h 438912"/>
                  <a:gd name="connsiteX20" fmla="*/ 481584 w 505968"/>
                  <a:gd name="connsiteY20" fmla="*/ 341376 h 438912"/>
                  <a:gd name="connsiteX21" fmla="*/ 505968 w 505968"/>
                  <a:gd name="connsiteY21" fmla="*/ 323088 h 438912"/>
                  <a:gd name="connsiteX22" fmla="*/ 505968 w 505968"/>
                  <a:gd name="connsiteY22" fmla="*/ 323088 h 438912"/>
                  <a:gd name="connsiteX23" fmla="*/ 420624 w 505968"/>
                  <a:gd name="connsiteY23" fmla="*/ 286512 h 438912"/>
                  <a:gd name="connsiteX24" fmla="*/ 359664 w 505968"/>
                  <a:gd name="connsiteY24" fmla="*/ 316992 h 438912"/>
                  <a:gd name="connsiteX25" fmla="*/ 304800 w 505968"/>
                  <a:gd name="connsiteY25" fmla="*/ 329184 h 438912"/>
                  <a:gd name="connsiteX26" fmla="*/ 298704 w 505968"/>
                  <a:gd name="connsiteY26" fmla="*/ 256032 h 438912"/>
                  <a:gd name="connsiteX27" fmla="*/ 329184 w 505968"/>
                  <a:gd name="connsiteY27" fmla="*/ 225552 h 438912"/>
                  <a:gd name="connsiteX28" fmla="*/ 408432 w 505968"/>
                  <a:gd name="connsiteY28" fmla="*/ 213360 h 438912"/>
                  <a:gd name="connsiteX29" fmla="*/ 408432 w 505968"/>
                  <a:gd name="connsiteY29" fmla="*/ 213360 h 438912"/>
                  <a:gd name="connsiteX30" fmla="*/ 371856 w 505968"/>
                  <a:gd name="connsiteY30" fmla="*/ 152400 h 438912"/>
                  <a:gd name="connsiteX31" fmla="*/ 335280 w 505968"/>
                  <a:gd name="connsiteY31" fmla="*/ 73152 h 438912"/>
                  <a:gd name="connsiteX32" fmla="*/ 335280 w 505968"/>
                  <a:gd name="connsiteY32" fmla="*/ 73152 h 438912"/>
                  <a:gd name="connsiteX33" fmla="*/ 286512 w 505968"/>
                  <a:gd name="connsiteY33" fmla="*/ 6096 h 438912"/>
                  <a:gd name="connsiteX34" fmla="*/ 219456 w 505968"/>
                  <a:gd name="connsiteY34" fmla="*/ 0 h 438912"/>
                  <a:gd name="connsiteX35" fmla="*/ 152400 w 505968"/>
                  <a:gd name="connsiteY35" fmla="*/ 6096 h 438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505968" h="438912">
                    <a:moveTo>
                      <a:pt x="152400" y="6096"/>
                    </a:moveTo>
                    <a:lnTo>
                      <a:pt x="140208" y="54864"/>
                    </a:lnTo>
                    <a:lnTo>
                      <a:pt x="164592" y="103632"/>
                    </a:lnTo>
                    <a:lnTo>
                      <a:pt x="146304" y="164592"/>
                    </a:lnTo>
                    <a:lnTo>
                      <a:pt x="97536" y="164592"/>
                    </a:lnTo>
                    <a:lnTo>
                      <a:pt x="60960" y="128016"/>
                    </a:lnTo>
                    <a:lnTo>
                      <a:pt x="12192" y="115824"/>
                    </a:lnTo>
                    <a:lnTo>
                      <a:pt x="0" y="164592"/>
                    </a:lnTo>
                    <a:lnTo>
                      <a:pt x="36576" y="195072"/>
                    </a:lnTo>
                    <a:lnTo>
                      <a:pt x="79248" y="195072"/>
                    </a:lnTo>
                    <a:lnTo>
                      <a:pt x="97536" y="237744"/>
                    </a:lnTo>
                    <a:lnTo>
                      <a:pt x="73152" y="292608"/>
                    </a:lnTo>
                    <a:lnTo>
                      <a:pt x="36576" y="304800"/>
                    </a:lnTo>
                    <a:lnTo>
                      <a:pt x="30480" y="371856"/>
                    </a:lnTo>
                    <a:lnTo>
                      <a:pt x="109728" y="408432"/>
                    </a:lnTo>
                    <a:lnTo>
                      <a:pt x="182880" y="371856"/>
                    </a:lnTo>
                    <a:lnTo>
                      <a:pt x="225552" y="438912"/>
                    </a:lnTo>
                    <a:lnTo>
                      <a:pt x="298704" y="432816"/>
                    </a:lnTo>
                    <a:lnTo>
                      <a:pt x="432816" y="432816"/>
                    </a:lnTo>
                    <a:lnTo>
                      <a:pt x="432816" y="384048"/>
                    </a:lnTo>
                    <a:lnTo>
                      <a:pt x="481584" y="341376"/>
                    </a:lnTo>
                    <a:lnTo>
                      <a:pt x="505968" y="323088"/>
                    </a:lnTo>
                    <a:lnTo>
                      <a:pt x="505968" y="323088"/>
                    </a:lnTo>
                    <a:lnTo>
                      <a:pt x="420624" y="286512"/>
                    </a:lnTo>
                    <a:lnTo>
                      <a:pt x="359664" y="316992"/>
                    </a:lnTo>
                    <a:lnTo>
                      <a:pt x="304800" y="329184"/>
                    </a:lnTo>
                    <a:lnTo>
                      <a:pt x="298704" y="256032"/>
                    </a:lnTo>
                    <a:lnTo>
                      <a:pt x="329184" y="225552"/>
                    </a:lnTo>
                    <a:lnTo>
                      <a:pt x="408432" y="213360"/>
                    </a:lnTo>
                    <a:lnTo>
                      <a:pt x="408432" y="213360"/>
                    </a:lnTo>
                    <a:lnTo>
                      <a:pt x="371856" y="152400"/>
                    </a:lnTo>
                    <a:lnTo>
                      <a:pt x="335280" y="73152"/>
                    </a:lnTo>
                    <a:lnTo>
                      <a:pt x="335280" y="73152"/>
                    </a:lnTo>
                    <a:lnTo>
                      <a:pt x="286512" y="6096"/>
                    </a:lnTo>
                    <a:lnTo>
                      <a:pt x="219456" y="0"/>
                    </a:lnTo>
                    <a:lnTo>
                      <a:pt x="152400" y="6096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grpSp>
            <p:nvGrpSpPr>
              <p:cNvPr id="35" name="Ομάδα 34"/>
              <p:cNvGrpSpPr/>
              <p:nvPr/>
            </p:nvGrpSpPr>
            <p:grpSpPr>
              <a:xfrm>
                <a:off x="6336356" y="4457515"/>
                <a:ext cx="374452" cy="306509"/>
                <a:chOff x="5145024" y="2394019"/>
                <a:chExt cx="374452" cy="306509"/>
              </a:xfrm>
            </p:grpSpPr>
            <p:sp>
              <p:nvSpPr>
                <p:cNvPr id="36" name="Ορθογώνιο 35"/>
                <p:cNvSpPr/>
                <p:nvPr/>
              </p:nvSpPr>
              <p:spPr>
                <a:xfrm>
                  <a:off x="5151036" y="2394019"/>
                  <a:ext cx="368440" cy="304800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  <a:alpha val="42000"/>
                  </a:schemeClr>
                </a:solidFill>
                <a:ln w="952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37" name="Ελεύθερη σχεδίαση 36"/>
                <p:cNvSpPr/>
                <p:nvPr/>
              </p:nvSpPr>
              <p:spPr>
                <a:xfrm>
                  <a:off x="5145024" y="2401824"/>
                  <a:ext cx="371856" cy="298704"/>
                </a:xfrm>
                <a:custGeom>
                  <a:avLst/>
                  <a:gdLst>
                    <a:gd name="connsiteX0" fmla="*/ 97536 w 371856"/>
                    <a:gd name="connsiteY0" fmla="*/ 0 h 298704"/>
                    <a:gd name="connsiteX1" fmla="*/ 103632 w 371856"/>
                    <a:gd name="connsiteY1" fmla="*/ 103632 h 298704"/>
                    <a:gd name="connsiteX2" fmla="*/ 85344 w 371856"/>
                    <a:gd name="connsiteY2" fmla="*/ 134112 h 298704"/>
                    <a:gd name="connsiteX3" fmla="*/ 48768 w 371856"/>
                    <a:gd name="connsiteY3" fmla="*/ 140208 h 298704"/>
                    <a:gd name="connsiteX4" fmla="*/ 18288 w 371856"/>
                    <a:gd name="connsiteY4" fmla="*/ 140208 h 298704"/>
                    <a:gd name="connsiteX5" fmla="*/ 6096 w 371856"/>
                    <a:gd name="connsiteY5" fmla="*/ 134112 h 298704"/>
                    <a:gd name="connsiteX6" fmla="*/ 0 w 371856"/>
                    <a:gd name="connsiteY6" fmla="*/ 188976 h 298704"/>
                    <a:gd name="connsiteX7" fmla="*/ 30480 w 371856"/>
                    <a:gd name="connsiteY7" fmla="*/ 213360 h 298704"/>
                    <a:gd name="connsiteX8" fmla="*/ 73152 w 371856"/>
                    <a:gd name="connsiteY8" fmla="*/ 243840 h 298704"/>
                    <a:gd name="connsiteX9" fmla="*/ 128016 w 371856"/>
                    <a:gd name="connsiteY9" fmla="*/ 219456 h 298704"/>
                    <a:gd name="connsiteX10" fmla="*/ 164592 w 371856"/>
                    <a:gd name="connsiteY10" fmla="*/ 262128 h 298704"/>
                    <a:gd name="connsiteX11" fmla="*/ 188976 w 371856"/>
                    <a:gd name="connsiteY11" fmla="*/ 286512 h 298704"/>
                    <a:gd name="connsiteX12" fmla="*/ 225552 w 371856"/>
                    <a:gd name="connsiteY12" fmla="*/ 292608 h 298704"/>
                    <a:gd name="connsiteX13" fmla="*/ 243840 w 371856"/>
                    <a:gd name="connsiteY13" fmla="*/ 298704 h 298704"/>
                    <a:gd name="connsiteX14" fmla="*/ 286512 w 371856"/>
                    <a:gd name="connsiteY14" fmla="*/ 274320 h 298704"/>
                    <a:gd name="connsiteX15" fmla="*/ 274320 w 371856"/>
                    <a:gd name="connsiteY15" fmla="*/ 219456 h 298704"/>
                    <a:gd name="connsiteX16" fmla="*/ 213360 w 371856"/>
                    <a:gd name="connsiteY16" fmla="*/ 195072 h 298704"/>
                    <a:gd name="connsiteX17" fmla="*/ 274320 w 371856"/>
                    <a:gd name="connsiteY17" fmla="*/ 176784 h 298704"/>
                    <a:gd name="connsiteX18" fmla="*/ 347472 w 371856"/>
                    <a:gd name="connsiteY18" fmla="*/ 176784 h 298704"/>
                    <a:gd name="connsiteX19" fmla="*/ 371856 w 371856"/>
                    <a:gd name="connsiteY19" fmla="*/ 152400 h 298704"/>
                    <a:gd name="connsiteX20" fmla="*/ 371856 w 371856"/>
                    <a:gd name="connsiteY20" fmla="*/ 91440 h 298704"/>
                    <a:gd name="connsiteX21" fmla="*/ 304800 w 371856"/>
                    <a:gd name="connsiteY21" fmla="*/ 79248 h 298704"/>
                    <a:gd name="connsiteX22" fmla="*/ 256032 w 371856"/>
                    <a:gd name="connsiteY22" fmla="*/ 109728 h 298704"/>
                    <a:gd name="connsiteX23" fmla="*/ 249936 w 371856"/>
                    <a:gd name="connsiteY23" fmla="*/ 30480 h 298704"/>
                    <a:gd name="connsiteX24" fmla="*/ 225552 w 371856"/>
                    <a:gd name="connsiteY24" fmla="*/ 6096 h 298704"/>
                    <a:gd name="connsiteX25" fmla="*/ 188976 w 371856"/>
                    <a:gd name="connsiteY25" fmla="*/ 0 h 298704"/>
                    <a:gd name="connsiteX26" fmla="*/ 97536 w 371856"/>
                    <a:gd name="connsiteY26" fmla="*/ 0 h 2987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371856" h="298704">
                      <a:moveTo>
                        <a:pt x="97536" y="0"/>
                      </a:moveTo>
                      <a:lnTo>
                        <a:pt x="103632" y="103632"/>
                      </a:lnTo>
                      <a:lnTo>
                        <a:pt x="85344" y="134112"/>
                      </a:lnTo>
                      <a:lnTo>
                        <a:pt x="48768" y="140208"/>
                      </a:lnTo>
                      <a:lnTo>
                        <a:pt x="18288" y="140208"/>
                      </a:lnTo>
                      <a:lnTo>
                        <a:pt x="6096" y="134112"/>
                      </a:lnTo>
                      <a:lnTo>
                        <a:pt x="0" y="188976"/>
                      </a:lnTo>
                      <a:lnTo>
                        <a:pt x="30480" y="213360"/>
                      </a:lnTo>
                      <a:lnTo>
                        <a:pt x="73152" y="243840"/>
                      </a:lnTo>
                      <a:lnTo>
                        <a:pt x="128016" y="219456"/>
                      </a:lnTo>
                      <a:lnTo>
                        <a:pt x="164592" y="262128"/>
                      </a:lnTo>
                      <a:lnTo>
                        <a:pt x="188976" y="286512"/>
                      </a:lnTo>
                      <a:lnTo>
                        <a:pt x="225552" y="292608"/>
                      </a:lnTo>
                      <a:lnTo>
                        <a:pt x="243840" y="298704"/>
                      </a:lnTo>
                      <a:lnTo>
                        <a:pt x="286512" y="274320"/>
                      </a:lnTo>
                      <a:lnTo>
                        <a:pt x="274320" y="219456"/>
                      </a:lnTo>
                      <a:lnTo>
                        <a:pt x="213360" y="195072"/>
                      </a:lnTo>
                      <a:lnTo>
                        <a:pt x="274320" y="176784"/>
                      </a:lnTo>
                      <a:lnTo>
                        <a:pt x="347472" y="176784"/>
                      </a:lnTo>
                      <a:lnTo>
                        <a:pt x="371856" y="152400"/>
                      </a:lnTo>
                      <a:lnTo>
                        <a:pt x="371856" y="91440"/>
                      </a:lnTo>
                      <a:lnTo>
                        <a:pt x="304800" y="79248"/>
                      </a:lnTo>
                      <a:lnTo>
                        <a:pt x="256032" y="109728"/>
                      </a:lnTo>
                      <a:lnTo>
                        <a:pt x="249936" y="30480"/>
                      </a:lnTo>
                      <a:lnTo>
                        <a:pt x="225552" y="6096"/>
                      </a:lnTo>
                      <a:lnTo>
                        <a:pt x="188976" y="0"/>
                      </a:lnTo>
                      <a:lnTo>
                        <a:pt x="97536" y="0"/>
                      </a:lnTo>
                      <a:close/>
                    </a:path>
                  </a:pathLst>
                </a:custGeom>
                <a:solidFill>
                  <a:schemeClr val="tx2">
                    <a:lumMod val="20000"/>
                    <a:lumOff val="80000"/>
                  </a:schemeClr>
                </a:solidFill>
                <a:ln w="9525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</p:grpSp>
          <p:sp>
            <p:nvSpPr>
              <p:cNvPr id="40" name="Ελεύθερη σχεδίαση 39"/>
              <p:cNvSpPr/>
              <p:nvPr/>
            </p:nvSpPr>
            <p:spPr>
              <a:xfrm>
                <a:off x="6815110" y="4319016"/>
                <a:ext cx="664464" cy="445008"/>
              </a:xfrm>
              <a:custGeom>
                <a:avLst/>
                <a:gdLst>
                  <a:gd name="connsiteX0" fmla="*/ 152400 w 664464"/>
                  <a:gd name="connsiteY0" fmla="*/ 73152 h 445008"/>
                  <a:gd name="connsiteX1" fmla="*/ 109728 w 664464"/>
                  <a:gd name="connsiteY1" fmla="*/ 109728 h 445008"/>
                  <a:gd name="connsiteX2" fmla="*/ 103632 w 664464"/>
                  <a:gd name="connsiteY2" fmla="*/ 188976 h 445008"/>
                  <a:gd name="connsiteX3" fmla="*/ 60960 w 664464"/>
                  <a:gd name="connsiteY3" fmla="*/ 207264 h 445008"/>
                  <a:gd name="connsiteX4" fmla="*/ 30480 w 664464"/>
                  <a:gd name="connsiteY4" fmla="*/ 219456 h 445008"/>
                  <a:gd name="connsiteX5" fmla="*/ 6096 w 664464"/>
                  <a:gd name="connsiteY5" fmla="*/ 243840 h 445008"/>
                  <a:gd name="connsiteX6" fmla="*/ 0 w 664464"/>
                  <a:gd name="connsiteY6" fmla="*/ 274320 h 445008"/>
                  <a:gd name="connsiteX7" fmla="*/ 30480 w 664464"/>
                  <a:gd name="connsiteY7" fmla="*/ 316992 h 445008"/>
                  <a:gd name="connsiteX8" fmla="*/ 85344 w 664464"/>
                  <a:gd name="connsiteY8" fmla="*/ 316992 h 445008"/>
                  <a:gd name="connsiteX9" fmla="*/ 121920 w 664464"/>
                  <a:gd name="connsiteY9" fmla="*/ 274320 h 445008"/>
                  <a:gd name="connsiteX10" fmla="*/ 164592 w 664464"/>
                  <a:gd name="connsiteY10" fmla="*/ 237744 h 445008"/>
                  <a:gd name="connsiteX11" fmla="*/ 195072 w 664464"/>
                  <a:gd name="connsiteY11" fmla="*/ 213360 h 445008"/>
                  <a:gd name="connsiteX12" fmla="*/ 237744 w 664464"/>
                  <a:gd name="connsiteY12" fmla="*/ 243840 h 445008"/>
                  <a:gd name="connsiteX13" fmla="*/ 225552 w 664464"/>
                  <a:gd name="connsiteY13" fmla="*/ 298704 h 445008"/>
                  <a:gd name="connsiteX14" fmla="*/ 207264 w 664464"/>
                  <a:gd name="connsiteY14" fmla="*/ 377952 h 445008"/>
                  <a:gd name="connsiteX15" fmla="*/ 237744 w 664464"/>
                  <a:gd name="connsiteY15" fmla="*/ 384048 h 445008"/>
                  <a:gd name="connsiteX16" fmla="*/ 274320 w 664464"/>
                  <a:gd name="connsiteY16" fmla="*/ 347472 h 445008"/>
                  <a:gd name="connsiteX17" fmla="*/ 280416 w 664464"/>
                  <a:gd name="connsiteY17" fmla="*/ 286512 h 445008"/>
                  <a:gd name="connsiteX18" fmla="*/ 341376 w 664464"/>
                  <a:gd name="connsiteY18" fmla="*/ 280416 h 445008"/>
                  <a:gd name="connsiteX19" fmla="*/ 377952 w 664464"/>
                  <a:gd name="connsiteY19" fmla="*/ 329184 h 445008"/>
                  <a:gd name="connsiteX20" fmla="*/ 365760 w 664464"/>
                  <a:gd name="connsiteY20" fmla="*/ 384048 h 445008"/>
                  <a:gd name="connsiteX21" fmla="*/ 390144 w 664464"/>
                  <a:gd name="connsiteY21" fmla="*/ 445008 h 445008"/>
                  <a:gd name="connsiteX22" fmla="*/ 445008 w 664464"/>
                  <a:gd name="connsiteY22" fmla="*/ 445008 h 445008"/>
                  <a:gd name="connsiteX23" fmla="*/ 512064 w 664464"/>
                  <a:gd name="connsiteY23" fmla="*/ 420624 h 445008"/>
                  <a:gd name="connsiteX24" fmla="*/ 530352 w 664464"/>
                  <a:gd name="connsiteY24" fmla="*/ 359664 h 445008"/>
                  <a:gd name="connsiteX25" fmla="*/ 585216 w 664464"/>
                  <a:gd name="connsiteY25" fmla="*/ 347472 h 445008"/>
                  <a:gd name="connsiteX26" fmla="*/ 652272 w 664464"/>
                  <a:gd name="connsiteY26" fmla="*/ 335280 h 445008"/>
                  <a:gd name="connsiteX27" fmla="*/ 664464 w 664464"/>
                  <a:gd name="connsiteY27" fmla="*/ 304800 h 445008"/>
                  <a:gd name="connsiteX28" fmla="*/ 640080 w 664464"/>
                  <a:gd name="connsiteY28" fmla="*/ 243840 h 445008"/>
                  <a:gd name="connsiteX29" fmla="*/ 548640 w 664464"/>
                  <a:gd name="connsiteY29" fmla="*/ 213360 h 445008"/>
                  <a:gd name="connsiteX30" fmla="*/ 566928 w 664464"/>
                  <a:gd name="connsiteY30" fmla="*/ 158496 h 445008"/>
                  <a:gd name="connsiteX31" fmla="*/ 627888 w 664464"/>
                  <a:gd name="connsiteY31" fmla="*/ 128016 h 445008"/>
                  <a:gd name="connsiteX32" fmla="*/ 646176 w 664464"/>
                  <a:gd name="connsiteY32" fmla="*/ 79248 h 445008"/>
                  <a:gd name="connsiteX33" fmla="*/ 609600 w 664464"/>
                  <a:gd name="connsiteY33" fmla="*/ 36576 h 445008"/>
                  <a:gd name="connsiteX34" fmla="*/ 469392 w 664464"/>
                  <a:gd name="connsiteY34" fmla="*/ 6096 h 445008"/>
                  <a:gd name="connsiteX35" fmla="*/ 396240 w 664464"/>
                  <a:gd name="connsiteY35" fmla="*/ 0 h 445008"/>
                  <a:gd name="connsiteX36" fmla="*/ 347472 w 664464"/>
                  <a:gd name="connsiteY36" fmla="*/ 30480 h 445008"/>
                  <a:gd name="connsiteX37" fmla="*/ 377952 w 664464"/>
                  <a:gd name="connsiteY37" fmla="*/ 115824 h 445008"/>
                  <a:gd name="connsiteX38" fmla="*/ 377952 w 664464"/>
                  <a:gd name="connsiteY38" fmla="*/ 115824 h 445008"/>
                  <a:gd name="connsiteX39" fmla="*/ 316992 w 664464"/>
                  <a:gd name="connsiteY39" fmla="*/ 140208 h 445008"/>
                  <a:gd name="connsiteX40" fmla="*/ 262128 w 664464"/>
                  <a:gd name="connsiteY40" fmla="*/ 97536 h 445008"/>
                  <a:gd name="connsiteX41" fmla="*/ 201168 w 664464"/>
                  <a:gd name="connsiteY41" fmla="*/ 54864 h 445008"/>
                  <a:gd name="connsiteX42" fmla="*/ 152400 w 664464"/>
                  <a:gd name="connsiteY42" fmla="*/ 73152 h 445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664464" h="445008">
                    <a:moveTo>
                      <a:pt x="152400" y="73152"/>
                    </a:moveTo>
                    <a:lnTo>
                      <a:pt x="109728" y="109728"/>
                    </a:lnTo>
                    <a:lnTo>
                      <a:pt x="103632" y="188976"/>
                    </a:lnTo>
                    <a:lnTo>
                      <a:pt x="60960" y="207264"/>
                    </a:lnTo>
                    <a:lnTo>
                      <a:pt x="30480" y="219456"/>
                    </a:lnTo>
                    <a:lnTo>
                      <a:pt x="6096" y="243840"/>
                    </a:lnTo>
                    <a:lnTo>
                      <a:pt x="0" y="274320"/>
                    </a:lnTo>
                    <a:lnTo>
                      <a:pt x="30480" y="316992"/>
                    </a:lnTo>
                    <a:lnTo>
                      <a:pt x="85344" y="316992"/>
                    </a:lnTo>
                    <a:lnTo>
                      <a:pt x="121920" y="274320"/>
                    </a:lnTo>
                    <a:lnTo>
                      <a:pt x="164592" y="237744"/>
                    </a:lnTo>
                    <a:lnTo>
                      <a:pt x="195072" y="213360"/>
                    </a:lnTo>
                    <a:lnTo>
                      <a:pt x="237744" y="243840"/>
                    </a:lnTo>
                    <a:lnTo>
                      <a:pt x="225552" y="298704"/>
                    </a:lnTo>
                    <a:lnTo>
                      <a:pt x="207264" y="377952"/>
                    </a:lnTo>
                    <a:lnTo>
                      <a:pt x="237744" y="384048"/>
                    </a:lnTo>
                    <a:lnTo>
                      <a:pt x="274320" y="347472"/>
                    </a:lnTo>
                    <a:lnTo>
                      <a:pt x="280416" y="286512"/>
                    </a:lnTo>
                    <a:lnTo>
                      <a:pt x="341376" y="280416"/>
                    </a:lnTo>
                    <a:lnTo>
                      <a:pt x="377952" y="329184"/>
                    </a:lnTo>
                    <a:lnTo>
                      <a:pt x="365760" y="384048"/>
                    </a:lnTo>
                    <a:lnTo>
                      <a:pt x="390144" y="445008"/>
                    </a:lnTo>
                    <a:lnTo>
                      <a:pt x="445008" y="445008"/>
                    </a:lnTo>
                    <a:lnTo>
                      <a:pt x="512064" y="420624"/>
                    </a:lnTo>
                    <a:lnTo>
                      <a:pt x="530352" y="359664"/>
                    </a:lnTo>
                    <a:lnTo>
                      <a:pt x="585216" y="347472"/>
                    </a:lnTo>
                    <a:lnTo>
                      <a:pt x="652272" y="335280"/>
                    </a:lnTo>
                    <a:lnTo>
                      <a:pt x="664464" y="304800"/>
                    </a:lnTo>
                    <a:lnTo>
                      <a:pt x="640080" y="243840"/>
                    </a:lnTo>
                    <a:lnTo>
                      <a:pt x="548640" y="213360"/>
                    </a:lnTo>
                    <a:lnTo>
                      <a:pt x="566928" y="158496"/>
                    </a:lnTo>
                    <a:lnTo>
                      <a:pt x="627888" y="128016"/>
                    </a:lnTo>
                    <a:lnTo>
                      <a:pt x="646176" y="79248"/>
                    </a:lnTo>
                    <a:lnTo>
                      <a:pt x="609600" y="36576"/>
                    </a:lnTo>
                    <a:lnTo>
                      <a:pt x="469392" y="6096"/>
                    </a:lnTo>
                    <a:lnTo>
                      <a:pt x="396240" y="0"/>
                    </a:lnTo>
                    <a:lnTo>
                      <a:pt x="347472" y="30480"/>
                    </a:lnTo>
                    <a:lnTo>
                      <a:pt x="377952" y="115824"/>
                    </a:lnTo>
                    <a:lnTo>
                      <a:pt x="377952" y="115824"/>
                    </a:lnTo>
                    <a:lnTo>
                      <a:pt x="316992" y="140208"/>
                    </a:lnTo>
                    <a:lnTo>
                      <a:pt x="262128" y="97536"/>
                    </a:lnTo>
                    <a:lnTo>
                      <a:pt x="201168" y="54864"/>
                    </a:lnTo>
                    <a:lnTo>
                      <a:pt x="152400" y="73152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42" name="Ελεύθερη σχεδίαση 41"/>
              <p:cNvSpPr/>
              <p:nvPr/>
            </p:nvSpPr>
            <p:spPr>
              <a:xfrm>
                <a:off x="5983006" y="3733800"/>
                <a:ext cx="399288" cy="341376"/>
              </a:xfrm>
              <a:custGeom>
                <a:avLst/>
                <a:gdLst>
                  <a:gd name="connsiteX0" fmla="*/ 402336 w 402336"/>
                  <a:gd name="connsiteY0" fmla="*/ 0 h 341376"/>
                  <a:gd name="connsiteX1" fmla="*/ 341376 w 402336"/>
                  <a:gd name="connsiteY1" fmla="*/ 30480 h 341376"/>
                  <a:gd name="connsiteX2" fmla="*/ 329184 w 402336"/>
                  <a:gd name="connsiteY2" fmla="*/ 85344 h 341376"/>
                  <a:gd name="connsiteX3" fmla="*/ 323088 w 402336"/>
                  <a:gd name="connsiteY3" fmla="*/ 140208 h 341376"/>
                  <a:gd name="connsiteX4" fmla="*/ 298704 w 402336"/>
                  <a:gd name="connsiteY4" fmla="*/ 201168 h 341376"/>
                  <a:gd name="connsiteX5" fmla="*/ 249936 w 402336"/>
                  <a:gd name="connsiteY5" fmla="*/ 286512 h 341376"/>
                  <a:gd name="connsiteX6" fmla="*/ 176784 w 402336"/>
                  <a:gd name="connsiteY6" fmla="*/ 341376 h 341376"/>
                  <a:gd name="connsiteX7" fmla="*/ 79248 w 402336"/>
                  <a:gd name="connsiteY7" fmla="*/ 329184 h 341376"/>
                  <a:gd name="connsiteX8" fmla="*/ 6096 w 402336"/>
                  <a:gd name="connsiteY8" fmla="*/ 304800 h 341376"/>
                  <a:gd name="connsiteX9" fmla="*/ 0 w 402336"/>
                  <a:gd name="connsiteY9" fmla="*/ 310896 h 341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02336" h="341376">
                    <a:moveTo>
                      <a:pt x="402336" y="0"/>
                    </a:moveTo>
                    <a:lnTo>
                      <a:pt x="341376" y="30480"/>
                    </a:lnTo>
                    <a:lnTo>
                      <a:pt x="329184" y="85344"/>
                    </a:lnTo>
                    <a:lnTo>
                      <a:pt x="323088" y="140208"/>
                    </a:lnTo>
                    <a:lnTo>
                      <a:pt x="298704" y="201168"/>
                    </a:lnTo>
                    <a:lnTo>
                      <a:pt x="249936" y="286512"/>
                    </a:lnTo>
                    <a:lnTo>
                      <a:pt x="176784" y="341376"/>
                    </a:lnTo>
                    <a:lnTo>
                      <a:pt x="79248" y="329184"/>
                    </a:lnTo>
                    <a:lnTo>
                      <a:pt x="6096" y="304800"/>
                    </a:lnTo>
                    <a:lnTo>
                      <a:pt x="0" y="310896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43" name="Ελεύθερη σχεδίαση 42"/>
              <p:cNvSpPr/>
              <p:nvPr/>
            </p:nvSpPr>
            <p:spPr>
              <a:xfrm>
                <a:off x="5998246" y="4361688"/>
                <a:ext cx="182880" cy="518160"/>
              </a:xfrm>
              <a:custGeom>
                <a:avLst/>
                <a:gdLst>
                  <a:gd name="connsiteX0" fmla="*/ 0 w 182880"/>
                  <a:gd name="connsiteY0" fmla="*/ 0 h 518160"/>
                  <a:gd name="connsiteX1" fmla="*/ 97536 w 182880"/>
                  <a:gd name="connsiteY1" fmla="*/ 60960 h 518160"/>
                  <a:gd name="connsiteX2" fmla="*/ 97536 w 182880"/>
                  <a:gd name="connsiteY2" fmla="*/ 60960 h 518160"/>
                  <a:gd name="connsiteX3" fmla="*/ 182880 w 182880"/>
                  <a:gd name="connsiteY3" fmla="*/ 170688 h 518160"/>
                  <a:gd name="connsiteX4" fmla="*/ 170688 w 182880"/>
                  <a:gd name="connsiteY4" fmla="*/ 286512 h 518160"/>
                  <a:gd name="connsiteX5" fmla="*/ 121920 w 182880"/>
                  <a:gd name="connsiteY5" fmla="*/ 347472 h 518160"/>
                  <a:gd name="connsiteX6" fmla="*/ 140208 w 182880"/>
                  <a:gd name="connsiteY6" fmla="*/ 414528 h 518160"/>
                  <a:gd name="connsiteX7" fmla="*/ 182880 w 182880"/>
                  <a:gd name="connsiteY7" fmla="*/ 463296 h 518160"/>
                  <a:gd name="connsiteX8" fmla="*/ 176784 w 182880"/>
                  <a:gd name="connsiteY8" fmla="*/ 518160 h 518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2880" h="518160">
                    <a:moveTo>
                      <a:pt x="0" y="0"/>
                    </a:moveTo>
                    <a:lnTo>
                      <a:pt x="97536" y="60960"/>
                    </a:lnTo>
                    <a:lnTo>
                      <a:pt x="97536" y="60960"/>
                    </a:lnTo>
                    <a:lnTo>
                      <a:pt x="182880" y="170688"/>
                    </a:lnTo>
                    <a:lnTo>
                      <a:pt x="170688" y="286512"/>
                    </a:lnTo>
                    <a:lnTo>
                      <a:pt x="121920" y="347472"/>
                    </a:lnTo>
                    <a:lnTo>
                      <a:pt x="140208" y="414528"/>
                    </a:lnTo>
                    <a:lnTo>
                      <a:pt x="182880" y="463296"/>
                    </a:lnTo>
                    <a:lnTo>
                      <a:pt x="176784" y="518160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44" name="Ορθογώνιο 43"/>
              <p:cNvSpPr/>
              <p:nvPr/>
            </p:nvSpPr>
            <p:spPr>
              <a:xfrm>
                <a:off x="5998246" y="3727704"/>
                <a:ext cx="384048" cy="347472"/>
              </a:xfrm>
              <a:prstGeom prst="rect">
                <a:avLst/>
              </a:prstGeom>
              <a:noFill/>
              <a:ln w="952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45" name="Ορθογώνιο 44"/>
              <p:cNvSpPr/>
              <p:nvPr/>
            </p:nvSpPr>
            <p:spPr>
              <a:xfrm>
                <a:off x="5983006" y="4355592"/>
                <a:ext cx="255814" cy="521208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  <a:alpha val="39000"/>
                </a:schemeClr>
              </a:solidFill>
              <a:ln w="952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cxnSp>
            <p:nvCxnSpPr>
              <p:cNvPr id="48" name="Ευθύγραμμο βέλος σύνδεσης 47"/>
              <p:cNvCxnSpPr>
                <a:endCxn id="28" idx="2"/>
              </p:cNvCxnSpPr>
              <p:nvPr/>
            </p:nvCxnSpPr>
            <p:spPr>
              <a:xfrm>
                <a:off x="5983006" y="4343400"/>
                <a:ext cx="800100" cy="533400"/>
              </a:xfrm>
              <a:prstGeom prst="straightConnector1">
                <a:avLst/>
              </a:prstGeom>
              <a:ln w="15875">
                <a:solidFill>
                  <a:srgbClr val="FF000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9" name="Ομάδα 58"/>
            <p:cNvGrpSpPr/>
            <p:nvPr/>
          </p:nvGrpSpPr>
          <p:grpSpPr>
            <a:xfrm>
              <a:off x="7764534" y="4346304"/>
              <a:ext cx="329184" cy="1149096"/>
              <a:chOff x="6187440" y="1670304"/>
              <a:chExt cx="329184" cy="1149096"/>
            </a:xfrm>
          </p:grpSpPr>
          <p:sp>
            <p:nvSpPr>
              <p:cNvPr id="60" name="Ελεύθερη σχεδίαση 59"/>
              <p:cNvSpPr/>
              <p:nvPr/>
            </p:nvSpPr>
            <p:spPr>
              <a:xfrm>
                <a:off x="6187440" y="1670304"/>
                <a:ext cx="323088" cy="1139952"/>
              </a:xfrm>
              <a:custGeom>
                <a:avLst/>
                <a:gdLst>
                  <a:gd name="connsiteX0" fmla="*/ 323088 w 323088"/>
                  <a:gd name="connsiteY0" fmla="*/ 0 h 1139952"/>
                  <a:gd name="connsiteX1" fmla="*/ 292608 w 323088"/>
                  <a:gd name="connsiteY1" fmla="*/ 54864 h 1139952"/>
                  <a:gd name="connsiteX2" fmla="*/ 292608 w 323088"/>
                  <a:gd name="connsiteY2" fmla="*/ 146304 h 1139952"/>
                  <a:gd name="connsiteX3" fmla="*/ 280416 w 323088"/>
                  <a:gd name="connsiteY3" fmla="*/ 176784 h 1139952"/>
                  <a:gd name="connsiteX4" fmla="*/ 243840 w 323088"/>
                  <a:gd name="connsiteY4" fmla="*/ 225552 h 1139952"/>
                  <a:gd name="connsiteX5" fmla="*/ 207264 w 323088"/>
                  <a:gd name="connsiteY5" fmla="*/ 225552 h 1139952"/>
                  <a:gd name="connsiteX6" fmla="*/ 164592 w 323088"/>
                  <a:gd name="connsiteY6" fmla="*/ 231648 h 1139952"/>
                  <a:gd name="connsiteX7" fmla="*/ 164592 w 323088"/>
                  <a:gd name="connsiteY7" fmla="*/ 231648 h 1139952"/>
                  <a:gd name="connsiteX8" fmla="*/ 91440 w 323088"/>
                  <a:gd name="connsiteY8" fmla="*/ 298704 h 1139952"/>
                  <a:gd name="connsiteX9" fmla="*/ 79248 w 323088"/>
                  <a:gd name="connsiteY9" fmla="*/ 353568 h 1139952"/>
                  <a:gd name="connsiteX10" fmla="*/ 79248 w 323088"/>
                  <a:gd name="connsiteY10" fmla="*/ 390144 h 1139952"/>
                  <a:gd name="connsiteX11" fmla="*/ 115824 w 323088"/>
                  <a:gd name="connsiteY11" fmla="*/ 457200 h 1139952"/>
                  <a:gd name="connsiteX12" fmla="*/ 152400 w 323088"/>
                  <a:gd name="connsiteY12" fmla="*/ 524256 h 1139952"/>
                  <a:gd name="connsiteX13" fmla="*/ 140208 w 323088"/>
                  <a:gd name="connsiteY13" fmla="*/ 585216 h 1139952"/>
                  <a:gd name="connsiteX14" fmla="*/ 128016 w 323088"/>
                  <a:gd name="connsiteY14" fmla="*/ 615696 h 1139952"/>
                  <a:gd name="connsiteX15" fmla="*/ 85344 w 323088"/>
                  <a:gd name="connsiteY15" fmla="*/ 664464 h 1139952"/>
                  <a:gd name="connsiteX16" fmla="*/ 48768 w 323088"/>
                  <a:gd name="connsiteY16" fmla="*/ 731520 h 1139952"/>
                  <a:gd name="connsiteX17" fmla="*/ 0 w 323088"/>
                  <a:gd name="connsiteY17" fmla="*/ 780288 h 1139952"/>
                  <a:gd name="connsiteX18" fmla="*/ 0 w 323088"/>
                  <a:gd name="connsiteY18" fmla="*/ 902208 h 1139952"/>
                  <a:gd name="connsiteX19" fmla="*/ 54864 w 323088"/>
                  <a:gd name="connsiteY19" fmla="*/ 975360 h 1139952"/>
                  <a:gd name="connsiteX20" fmla="*/ 91440 w 323088"/>
                  <a:gd name="connsiteY20" fmla="*/ 1018032 h 1139952"/>
                  <a:gd name="connsiteX21" fmla="*/ 85344 w 323088"/>
                  <a:gd name="connsiteY21" fmla="*/ 1048512 h 1139952"/>
                  <a:gd name="connsiteX22" fmla="*/ 97536 w 323088"/>
                  <a:gd name="connsiteY22" fmla="*/ 1115568 h 1139952"/>
                  <a:gd name="connsiteX23" fmla="*/ 97536 w 323088"/>
                  <a:gd name="connsiteY23" fmla="*/ 1139952 h 1139952"/>
                  <a:gd name="connsiteX24" fmla="*/ 91440 w 323088"/>
                  <a:gd name="connsiteY24" fmla="*/ 1121664 h 1139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23088" h="1139952">
                    <a:moveTo>
                      <a:pt x="323088" y="0"/>
                    </a:moveTo>
                    <a:lnTo>
                      <a:pt x="292608" y="54864"/>
                    </a:lnTo>
                    <a:lnTo>
                      <a:pt x="292608" y="146304"/>
                    </a:lnTo>
                    <a:lnTo>
                      <a:pt x="280416" y="176784"/>
                    </a:lnTo>
                    <a:lnTo>
                      <a:pt x="243840" y="225552"/>
                    </a:lnTo>
                    <a:lnTo>
                      <a:pt x="207264" y="225552"/>
                    </a:lnTo>
                    <a:lnTo>
                      <a:pt x="164592" y="231648"/>
                    </a:lnTo>
                    <a:lnTo>
                      <a:pt x="164592" y="231648"/>
                    </a:lnTo>
                    <a:lnTo>
                      <a:pt x="91440" y="298704"/>
                    </a:lnTo>
                    <a:lnTo>
                      <a:pt x="79248" y="353568"/>
                    </a:lnTo>
                    <a:lnTo>
                      <a:pt x="79248" y="390144"/>
                    </a:lnTo>
                    <a:lnTo>
                      <a:pt x="115824" y="457200"/>
                    </a:lnTo>
                    <a:lnTo>
                      <a:pt x="152400" y="524256"/>
                    </a:lnTo>
                    <a:lnTo>
                      <a:pt x="140208" y="585216"/>
                    </a:lnTo>
                    <a:lnTo>
                      <a:pt x="128016" y="615696"/>
                    </a:lnTo>
                    <a:lnTo>
                      <a:pt x="85344" y="664464"/>
                    </a:lnTo>
                    <a:lnTo>
                      <a:pt x="48768" y="731520"/>
                    </a:lnTo>
                    <a:lnTo>
                      <a:pt x="0" y="780288"/>
                    </a:lnTo>
                    <a:lnTo>
                      <a:pt x="0" y="902208"/>
                    </a:lnTo>
                    <a:lnTo>
                      <a:pt x="54864" y="975360"/>
                    </a:lnTo>
                    <a:lnTo>
                      <a:pt x="91440" y="1018032"/>
                    </a:lnTo>
                    <a:lnTo>
                      <a:pt x="85344" y="1048512"/>
                    </a:lnTo>
                    <a:lnTo>
                      <a:pt x="97536" y="1115568"/>
                    </a:lnTo>
                    <a:lnTo>
                      <a:pt x="97536" y="1139952"/>
                    </a:lnTo>
                    <a:lnTo>
                      <a:pt x="91440" y="1121664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61" name="Ορθογώνιο 60"/>
              <p:cNvSpPr/>
              <p:nvPr/>
            </p:nvSpPr>
            <p:spPr>
              <a:xfrm>
                <a:off x="6187440" y="1676400"/>
                <a:ext cx="329184" cy="1143000"/>
              </a:xfrm>
              <a:prstGeom prst="rect">
                <a:avLst/>
              </a:prstGeom>
              <a:noFill/>
              <a:ln w="952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</p:grpSp>
      <p:grpSp>
        <p:nvGrpSpPr>
          <p:cNvPr id="62" name="Ομάδα 61"/>
          <p:cNvGrpSpPr/>
          <p:nvPr/>
        </p:nvGrpSpPr>
        <p:grpSpPr>
          <a:xfrm>
            <a:off x="4664111" y="4137484"/>
            <a:ext cx="4232249" cy="308678"/>
            <a:chOff x="4801610" y="3044121"/>
            <a:chExt cx="4232249" cy="308678"/>
          </a:xfrm>
        </p:grpSpPr>
        <p:sp>
          <p:nvSpPr>
            <p:cNvPr id="63" name="Έλλειψη 62"/>
            <p:cNvSpPr/>
            <p:nvPr/>
          </p:nvSpPr>
          <p:spPr>
            <a:xfrm>
              <a:off x="4805466" y="3047999"/>
              <a:ext cx="304800" cy="304800"/>
            </a:xfrm>
            <a:prstGeom prst="ellipse">
              <a:avLst/>
            </a:prstGeom>
            <a:noFill/>
            <a:ln w="19050">
              <a:solidFill>
                <a:srgbClr val="1A0B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4801610" y="3044121"/>
              <a:ext cx="423224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28600" indent="-228600" algn="l">
                <a:buAutoNum type="arabicPlain" startAt="3"/>
              </a:pPr>
              <a:r>
                <a:rPr lang="en-US" sz="1200" b="1" dirty="0">
                  <a:solidFill>
                    <a:srgbClr val="1A0BDF"/>
                  </a:solidFill>
                </a:rPr>
                <a:t>The elements that are really intersected are selected</a:t>
              </a:r>
              <a:endParaRPr lang="el-GR" sz="1200" b="1" dirty="0">
                <a:solidFill>
                  <a:srgbClr val="1A0BDF"/>
                </a:solidFill>
              </a:endParaRPr>
            </a:p>
          </p:txBody>
        </p:sp>
      </p:grpSp>
      <p:cxnSp>
        <p:nvCxnSpPr>
          <p:cNvPr id="65" name="Ευθύγραμμο βέλος σύνδεσης 64"/>
          <p:cNvCxnSpPr/>
          <p:nvPr/>
        </p:nvCxnSpPr>
        <p:spPr>
          <a:xfrm>
            <a:off x="6805530" y="5228515"/>
            <a:ext cx="800100" cy="533400"/>
          </a:xfrm>
          <a:prstGeom prst="straightConnector1">
            <a:avLst/>
          </a:prstGeom>
          <a:ln w="15875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21763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References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J. R. Herring, </a:t>
            </a:r>
            <a:r>
              <a:rPr lang="en-US" sz="2000" dirty="0" err="1"/>
              <a:t>OpenGIS</a:t>
            </a:r>
            <a:r>
              <a:rPr lang="en-US" sz="2000" dirty="0"/>
              <a:t> Implementation Specification for Geographic information - Simple feature access - Part 1: Common architecture, </a:t>
            </a:r>
            <a:r>
              <a:rPr lang="en-US" sz="2000" dirty="0">
                <a:hlinkClick r:id="rId2"/>
              </a:rPr>
              <a:t>http://www.opengeospatial.org/standards/sfa</a:t>
            </a:r>
            <a:r>
              <a:rPr lang="en-US" sz="2000" dirty="0"/>
              <a:t> </a:t>
            </a:r>
          </a:p>
          <a:p>
            <a:r>
              <a:rPr lang="en-GB" sz="2000" dirty="0"/>
              <a:t>J.R. Herring, </a:t>
            </a:r>
            <a:r>
              <a:rPr lang="en-US" sz="2000" dirty="0" err="1"/>
              <a:t>OpenGIS</a:t>
            </a:r>
            <a:r>
              <a:rPr lang="en-US" sz="2000" dirty="0"/>
              <a:t> Implementation Specification for Geographic information - Simple feature access - Part 2: SQL option, </a:t>
            </a:r>
            <a:r>
              <a:rPr lang="en-US" sz="2000" dirty="0">
                <a:hlinkClick r:id="rId3"/>
              </a:rPr>
              <a:t>http://www.opengeospatial.org/standards/sfs</a:t>
            </a:r>
            <a:r>
              <a:rPr lang="en-US" sz="2000" dirty="0"/>
              <a:t> </a:t>
            </a:r>
          </a:p>
          <a:p>
            <a:r>
              <a:rPr lang="en-US" sz="2000" dirty="0"/>
              <a:t>E. </a:t>
            </a:r>
            <a:r>
              <a:rPr lang="en-US" sz="2000" dirty="0" err="1"/>
              <a:t>Clementini</a:t>
            </a:r>
            <a:r>
              <a:rPr lang="en-US" sz="2000" dirty="0"/>
              <a:t>, P. Di Felice, </a:t>
            </a:r>
            <a:r>
              <a:rPr lang="en-US" sz="2000" b="1" dirty="0"/>
              <a:t>A Comparison of Methods for Representing Topological Relationships</a:t>
            </a:r>
            <a:r>
              <a:rPr lang="en-US" sz="2000" dirty="0"/>
              <a:t>, </a:t>
            </a:r>
            <a:r>
              <a:rPr lang="en-US" sz="2000" i="1" dirty="0"/>
              <a:t>Information Sciences 80</a:t>
            </a:r>
            <a:r>
              <a:rPr lang="en-US" sz="2000" dirty="0"/>
              <a:t>,  1-34, 1994 </a:t>
            </a:r>
            <a:endParaRPr lang="el-GR" sz="2000" dirty="0"/>
          </a:p>
          <a:p>
            <a:r>
              <a:rPr lang="en-US" sz="2000" dirty="0"/>
              <a:t>E. </a:t>
            </a:r>
            <a:r>
              <a:rPr lang="en-US" sz="2000" dirty="0" err="1"/>
              <a:t>Clementini</a:t>
            </a:r>
            <a:r>
              <a:rPr lang="en-US" sz="2000" dirty="0"/>
              <a:t>, P. Di Felice, </a:t>
            </a:r>
            <a:r>
              <a:rPr lang="en-US" sz="2000" b="1" dirty="0"/>
              <a:t>A Model for Representing Topological Relationships Between Complex Geometric Features in Spatial Databases</a:t>
            </a:r>
            <a:r>
              <a:rPr lang="en-US" sz="2000" dirty="0"/>
              <a:t>, </a:t>
            </a:r>
            <a:r>
              <a:rPr lang="en-US" sz="2000" i="1" dirty="0"/>
              <a:t>Information Sciences 90 </a:t>
            </a:r>
            <a:r>
              <a:rPr lang="en-US" sz="2000" dirty="0"/>
              <a:t>(1-4):121-136 , 199</a:t>
            </a:r>
            <a:endParaRPr lang="el-GR" sz="2000" dirty="0"/>
          </a:p>
          <a:p>
            <a:r>
              <a:rPr lang="en-US" sz="2000" dirty="0"/>
              <a:t>Philippe </a:t>
            </a:r>
            <a:r>
              <a:rPr lang="en-US" sz="2000" dirty="0" err="1"/>
              <a:t>Rigaux</a:t>
            </a:r>
            <a:r>
              <a:rPr lang="en-US" sz="2000" dirty="0"/>
              <a:t>, Marc Scholl, Agnes </a:t>
            </a:r>
            <a:r>
              <a:rPr lang="en-US" sz="2000" dirty="0" err="1"/>
              <a:t>Voisard</a:t>
            </a:r>
            <a:r>
              <a:rPr lang="en-US" sz="2000" dirty="0"/>
              <a:t>, </a:t>
            </a:r>
            <a:r>
              <a:rPr lang="en-US" sz="2000" i="1" dirty="0"/>
              <a:t>Spatial Databases – With Applications to GIS</a:t>
            </a:r>
            <a:r>
              <a:rPr lang="el-GR" sz="2000" dirty="0"/>
              <a:t>, </a:t>
            </a:r>
            <a:r>
              <a:rPr lang="en-US" sz="2000" dirty="0"/>
              <a:t>Morgan Kaufmann, 2002, pp. 238-257 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952195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610600" cy="990600"/>
          </a:xfrm>
        </p:spPr>
        <p:txBody>
          <a:bodyPr>
            <a:normAutofit/>
          </a:bodyPr>
          <a:lstStyle/>
          <a:p>
            <a:pPr lvl="0"/>
            <a:r>
              <a:rPr lang="el-GR" sz="2800" dirty="0"/>
              <a:t>Παράσταση &amp; Διαχείριση χωρικών δεδομένων </a:t>
            </a:r>
            <a:r>
              <a:rPr lang="el-GR" sz="2000" b="0" dirty="0"/>
              <a:t>(συνέχεια)</a:t>
            </a:r>
            <a:endParaRPr lang="el-GR" sz="24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19100" y="1676400"/>
            <a:ext cx="8305800" cy="4948535"/>
          </a:xfrm>
        </p:spPr>
        <p:txBody>
          <a:bodyPr>
            <a:noAutofit/>
          </a:bodyPr>
          <a:lstStyle/>
          <a:p>
            <a:r>
              <a:rPr lang="el-GR" sz="2400" b="1" dirty="0"/>
              <a:t>Η διαχείριση χωρικών δεδομένων σε ΣΒΔ, ως συμβατικών πινάκων της ιεραρχίας &lt;πολύγωνο&gt;&lt;ακμή&gt;&lt;σημείο&gt;, όπως σε προηγούμενα παραδείγματα, είναι πολύπλοκη και επιρρεπής σε λάθη</a:t>
            </a:r>
            <a:r>
              <a:rPr lang="en-US" sz="2400" b="1" dirty="0"/>
              <a:t> (</a:t>
            </a:r>
            <a:r>
              <a:rPr lang="en-US" sz="2400" b="1" dirty="0">
                <a:solidFill>
                  <a:srgbClr val="FF0000"/>
                </a:solidFill>
              </a:rPr>
              <a:t>complicated and error-prone</a:t>
            </a:r>
            <a:r>
              <a:rPr lang="en-US" sz="2400" b="1" dirty="0"/>
              <a:t>)</a:t>
            </a:r>
          </a:p>
          <a:p>
            <a:pPr lvl="1"/>
            <a:r>
              <a:rPr lang="el-GR" b="1" dirty="0">
                <a:solidFill>
                  <a:srgbClr val="1A0BDF"/>
                </a:solidFill>
              </a:rPr>
              <a:t>Τα ερωτήματα ενημέρωσης και αναζήτησης είναι πολύπλοκα</a:t>
            </a:r>
            <a:r>
              <a:rPr lang="en-US" b="1" dirty="0">
                <a:solidFill>
                  <a:srgbClr val="1A0BDF"/>
                </a:solidFill>
              </a:rPr>
              <a:t> (</a:t>
            </a:r>
            <a:r>
              <a:rPr lang="en-US" b="1" dirty="0">
                <a:solidFill>
                  <a:srgbClr val="FF0000"/>
                </a:solidFill>
              </a:rPr>
              <a:t>complex queries</a:t>
            </a:r>
            <a:r>
              <a:rPr lang="en-US" b="1" dirty="0">
                <a:solidFill>
                  <a:srgbClr val="1A0BDF"/>
                </a:solidFill>
              </a:rPr>
              <a:t>)</a:t>
            </a:r>
            <a:endParaRPr lang="el-GR" b="1" dirty="0">
              <a:solidFill>
                <a:srgbClr val="1A0BDF"/>
              </a:solidFill>
            </a:endParaRPr>
          </a:p>
          <a:p>
            <a:pPr lvl="1"/>
            <a:r>
              <a:rPr lang="el-GR" b="1" dirty="0">
                <a:solidFill>
                  <a:srgbClr val="1A0BDF"/>
                </a:solidFill>
              </a:rPr>
              <a:t>Όλοι οι υπολογισμοί πρέπει να γίνουν στο πρόγραμμα εφαρμογής </a:t>
            </a:r>
            <a:r>
              <a:rPr lang="en-US" b="1" dirty="0">
                <a:solidFill>
                  <a:srgbClr val="1A0BDF"/>
                </a:solidFill>
              </a:rPr>
              <a:t>-</a:t>
            </a:r>
            <a:r>
              <a:rPr lang="el-GR" b="1" dirty="0">
                <a:solidFill>
                  <a:srgbClr val="1A0BDF"/>
                </a:solidFill>
              </a:rPr>
              <a:t>εκτός συστήματος διαχείρισης</a:t>
            </a:r>
            <a:r>
              <a:rPr lang="en-US" b="1" dirty="0">
                <a:solidFill>
                  <a:srgbClr val="1A0BDF"/>
                </a:solidFill>
              </a:rPr>
              <a:t>. </a:t>
            </a:r>
            <a:r>
              <a:rPr lang="el-GR" b="1" dirty="0">
                <a:solidFill>
                  <a:srgbClr val="1A0BDF"/>
                </a:solidFill>
              </a:rPr>
              <a:t>Οποιαδήποτε αναδόμηση των δεδομένων επιφέρει αλλαγές στα προγράμματα εφαρμογών</a:t>
            </a:r>
            <a:br>
              <a:rPr lang="en-US" b="1" dirty="0">
                <a:solidFill>
                  <a:srgbClr val="1A0BDF"/>
                </a:solidFill>
              </a:rPr>
            </a:br>
            <a:r>
              <a:rPr lang="en-US" b="1" dirty="0">
                <a:solidFill>
                  <a:srgbClr val="1A0BDF"/>
                </a:solidFill>
              </a:rPr>
              <a:t>(</a:t>
            </a:r>
            <a:r>
              <a:rPr lang="en-US" b="1" dirty="0">
                <a:solidFill>
                  <a:srgbClr val="FF0000"/>
                </a:solidFill>
              </a:rPr>
              <a:t>All computations in the application programs. Changes in the data imply changes in the application programs</a:t>
            </a:r>
            <a:r>
              <a:rPr lang="en-US" b="1" dirty="0">
                <a:solidFill>
                  <a:srgbClr val="1A0BDF"/>
                </a:solidFill>
              </a:rPr>
              <a:t>)</a:t>
            </a:r>
            <a:endParaRPr lang="el-GR" b="1" dirty="0">
              <a:solidFill>
                <a:srgbClr val="1A0BDF"/>
              </a:solidFill>
            </a:endParaRPr>
          </a:p>
          <a:p>
            <a:pPr lvl="1"/>
            <a:r>
              <a:rPr lang="el-GR" b="1" dirty="0">
                <a:solidFill>
                  <a:srgbClr val="1A0BDF"/>
                </a:solidFill>
              </a:rPr>
              <a:t>Δύσκολη η ανάπτυξη Ευρετηρίων (</a:t>
            </a:r>
            <a:r>
              <a:rPr lang="en-US" b="1" dirty="0">
                <a:solidFill>
                  <a:srgbClr val="FF0000"/>
                </a:solidFill>
              </a:rPr>
              <a:t>Difficult indexing</a:t>
            </a:r>
            <a:r>
              <a:rPr lang="en-US" b="1" dirty="0">
                <a:solidFill>
                  <a:srgbClr val="1A0BDF"/>
                </a:solidFill>
              </a:rPr>
              <a:t>)</a:t>
            </a:r>
            <a:endParaRPr lang="el-GR" b="1" dirty="0">
              <a:solidFill>
                <a:srgbClr val="1A0BD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1295400"/>
            <a:ext cx="48237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l-GR" sz="2400" b="1" i="1" u="sng" dirty="0">
                <a:solidFill>
                  <a:srgbClr val="1A0BDF"/>
                </a:solidFill>
              </a:rPr>
              <a:t>Μειονεκτήματα</a:t>
            </a:r>
            <a:r>
              <a:rPr lang="en-US" sz="2400" b="1" i="1" u="sng" dirty="0">
                <a:solidFill>
                  <a:srgbClr val="1A0BDF"/>
                </a:solidFill>
              </a:rPr>
              <a:t> (</a:t>
            </a:r>
            <a:r>
              <a:rPr lang="en-US" sz="2400" b="1" i="1" u="sng" dirty="0">
                <a:solidFill>
                  <a:srgbClr val="FF0000"/>
                </a:solidFill>
              </a:rPr>
              <a:t>Disadvantages</a:t>
            </a:r>
            <a:r>
              <a:rPr lang="en-US" sz="2400" b="1" i="1" u="sng" dirty="0">
                <a:solidFill>
                  <a:srgbClr val="1A0BDF"/>
                </a:solidFill>
              </a:rPr>
              <a:t>)</a:t>
            </a:r>
            <a:endParaRPr lang="el-GR" sz="2400" b="1" i="1" u="sng" dirty="0">
              <a:solidFill>
                <a:srgbClr val="1A0BD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888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09600" y="303006"/>
            <a:ext cx="8610600" cy="990600"/>
          </a:xfrm>
        </p:spPr>
        <p:txBody>
          <a:bodyPr>
            <a:normAutofit/>
          </a:bodyPr>
          <a:lstStyle/>
          <a:p>
            <a:pPr lvl="0"/>
            <a:r>
              <a:rPr lang="el-GR" sz="2800" dirty="0"/>
              <a:t>Παράσταση &amp; Διαχείριση χωρικών δεδομένων</a:t>
            </a:r>
            <a:br>
              <a:rPr lang="en-US" sz="2800" dirty="0"/>
            </a:br>
            <a:r>
              <a:rPr lang="en-US" sz="2800" dirty="0"/>
              <a:t>(</a:t>
            </a:r>
            <a:r>
              <a:rPr lang="en-US" sz="2800" dirty="0">
                <a:solidFill>
                  <a:srgbClr val="FF0000"/>
                </a:solidFill>
              </a:rPr>
              <a:t>Modeling and handling of spatial data</a:t>
            </a:r>
            <a:r>
              <a:rPr lang="en-US" sz="2800" dirty="0"/>
              <a:t>)</a:t>
            </a:r>
            <a:r>
              <a:rPr lang="el-GR" sz="2800" dirty="0"/>
              <a:t> </a:t>
            </a:r>
            <a:r>
              <a:rPr lang="el-GR" sz="2000" b="0" dirty="0"/>
              <a:t>(</a:t>
            </a:r>
            <a:r>
              <a:rPr lang="en-US" sz="2000" b="0" dirty="0"/>
              <a:t>cont.</a:t>
            </a:r>
            <a:r>
              <a:rPr lang="el-GR" sz="2000" b="0" dirty="0"/>
              <a:t>)</a:t>
            </a:r>
            <a:endParaRPr lang="el-GR" sz="24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2278796"/>
            <a:ext cx="8763000" cy="4276197"/>
          </a:xfrm>
        </p:spPr>
        <p:txBody>
          <a:bodyPr>
            <a:normAutofit/>
          </a:bodyPr>
          <a:lstStyle/>
          <a:p>
            <a:r>
              <a:rPr lang="el-GR" sz="2400" b="1" dirty="0"/>
              <a:t>Εισάγονται ειδικές στήλες «γεωμετρίας» σε πίνακες θεματικών δεδομένων γεωμετρικών ή γεωγραφικών οντοτήτων </a:t>
            </a:r>
            <a:r>
              <a:rPr lang="en-US" sz="2400" b="1" dirty="0">
                <a:solidFill>
                  <a:srgbClr val="FF0000"/>
                </a:solidFill>
              </a:rPr>
              <a:t>(Special </a:t>
            </a:r>
            <a:r>
              <a:rPr lang="el-GR" sz="2400" b="1" dirty="0"/>
              <a:t>(</a:t>
            </a:r>
            <a:r>
              <a:rPr lang="en-US" sz="2400" b="1" dirty="0">
                <a:solidFill>
                  <a:srgbClr val="FF0000"/>
                </a:solidFill>
              </a:rPr>
              <a:t>Geometry columns of abstract data types</a:t>
            </a:r>
            <a:r>
              <a:rPr lang="en-US" sz="2400" b="1" dirty="0"/>
              <a:t>)</a:t>
            </a:r>
          </a:p>
          <a:p>
            <a:r>
              <a:rPr lang="el-GR" sz="2400" b="1" dirty="0">
                <a:solidFill>
                  <a:srgbClr val="1A0BDF"/>
                </a:solidFill>
              </a:rPr>
              <a:t>Πλούσιο ρεπερτόριο συναρτήσεων για τις συνηθέστερες λειτουργίες και υπολογισμούς, </a:t>
            </a:r>
            <a:r>
              <a:rPr lang="el-GR" sz="2400" b="1" u="sng" dirty="0">
                <a:solidFill>
                  <a:srgbClr val="1A0BDF"/>
                </a:solidFill>
              </a:rPr>
              <a:t>εντός του ΣΔΒΔ</a:t>
            </a:r>
          </a:p>
          <a:p>
            <a:r>
              <a:rPr lang="el-GR" sz="2400" b="1" dirty="0">
                <a:solidFill>
                  <a:srgbClr val="1A0BDF"/>
                </a:solidFill>
              </a:rPr>
              <a:t>(</a:t>
            </a:r>
            <a:r>
              <a:rPr lang="en-US" sz="2400" b="1" dirty="0">
                <a:solidFill>
                  <a:srgbClr val="FF0000"/>
                </a:solidFill>
              </a:rPr>
              <a:t>Rich set of operations/calculations within the DBMS</a:t>
            </a:r>
            <a:r>
              <a:rPr lang="en-US" sz="2400" b="1" dirty="0">
                <a:solidFill>
                  <a:srgbClr val="1A0BDF"/>
                </a:solidFill>
              </a:rPr>
              <a:t>)</a:t>
            </a:r>
            <a:endParaRPr lang="en-GB" sz="2400" b="1" dirty="0">
              <a:solidFill>
                <a:srgbClr val="1A0BDF"/>
              </a:solidFill>
            </a:endParaRPr>
          </a:p>
          <a:p>
            <a:r>
              <a:rPr lang="el-GR" sz="2400" b="1" dirty="0">
                <a:solidFill>
                  <a:srgbClr val="1A0BDF"/>
                </a:solidFill>
              </a:rPr>
              <a:t>Υποστηρίζονται χωρικά ευρετήρια (</a:t>
            </a:r>
            <a:r>
              <a:rPr lang="en-US" sz="2400" b="1" dirty="0">
                <a:solidFill>
                  <a:srgbClr val="FF0000"/>
                </a:solidFill>
              </a:rPr>
              <a:t>support of </a:t>
            </a:r>
            <a:r>
              <a:rPr lang="en-GB" sz="2400" b="1" dirty="0">
                <a:solidFill>
                  <a:srgbClr val="FF0000"/>
                </a:solidFill>
              </a:rPr>
              <a:t>spatial indexes</a:t>
            </a:r>
            <a:r>
              <a:rPr lang="en-GB" sz="2400" b="1" dirty="0">
                <a:solidFill>
                  <a:srgbClr val="1A0BDF"/>
                </a:solidFill>
              </a:rPr>
              <a:t>)</a:t>
            </a:r>
            <a:endParaRPr lang="el-GR" sz="2400" b="1" dirty="0">
              <a:solidFill>
                <a:srgbClr val="1A0BDF"/>
              </a:solidFill>
            </a:endParaRPr>
          </a:p>
          <a:p>
            <a:r>
              <a:rPr lang="el-GR" sz="2400" b="1" dirty="0"/>
              <a:t>Τα γνωστά συστήματα διαχείρισης βάσεων δεδομένων (</a:t>
            </a:r>
            <a:r>
              <a:rPr lang="en-US" sz="2400" b="1" dirty="0"/>
              <a:t>DBMS</a:t>
            </a:r>
            <a:r>
              <a:rPr lang="el-GR" sz="2400" b="1" dirty="0"/>
              <a:t>) προσφέρουν επεκτάσεις με μια τέτοια λειτουργικότητα</a:t>
            </a:r>
            <a:endParaRPr lang="en-US" sz="2400" b="1" dirty="0"/>
          </a:p>
          <a:p>
            <a:r>
              <a:rPr lang="el-GR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Extensions: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3162" y="1324536"/>
            <a:ext cx="85976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l-GR" sz="2400" b="1" i="1" u="sng" dirty="0">
                <a:solidFill>
                  <a:srgbClr val="1A0BDF"/>
                </a:solidFill>
              </a:rPr>
              <a:t>Β. Ενσωμάτωσή τους στα ΣΔΒΔ μεκατάλληλες επεκτάσεις</a:t>
            </a:r>
            <a:br>
              <a:rPr lang="el-GR" sz="2400" b="1" i="1" u="sng" dirty="0">
                <a:solidFill>
                  <a:srgbClr val="1A0BDF"/>
                </a:solidFill>
              </a:rPr>
            </a:br>
            <a:r>
              <a:rPr lang="en-US" sz="2400" b="1" i="1" dirty="0">
                <a:solidFill>
                  <a:srgbClr val="FF0000"/>
                </a:solidFill>
              </a:rPr>
              <a:t>     </a:t>
            </a:r>
            <a:r>
              <a:rPr lang="el-GR" sz="2400" b="1" i="1" u="sng" dirty="0">
                <a:solidFill>
                  <a:srgbClr val="1A0BDF"/>
                </a:solidFill>
              </a:rPr>
              <a:t>(</a:t>
            </a:r>
            <a:r>
              <a:rPr lang="en-US" sz="2400" b="1" i="1" u="sng" dirty="0">
                <a:solidFill>
                  <a:srgbClr val="FF0000"/>
                </a:solidFill>
              </a:rPr>
              <a:t>Integration into the DBMS with suitable extensions</a:t>
            </a:r>
            <a:r>
              <a:rPr lang="en-US" sz="2400" b="1" i="1" u="sng" dirty="0">
                <a:solidFill>
                  <a:srgbClr val="1A0BDF"/>
                </a:solidFill>
              </a:rPr>
              <a:t>)</a:t>
            </a:r>
            <a:endParaRPr lang="el-GR" sz="2400" b="1" i="1" u="sng" dirty="0">
              <a:solidFill>
                <a:srgbClr val="1A0BD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972928" y="5402997"/>
            <a:ext cx="893344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023399" y="5557868"/>
            <a:ext cx="812202" cy="160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8666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2800" dirty="0"/>
              <a:t>Ενσωματωμένη διαχείριση χωρικών δεδομένων</a:t>
            </a:r>
            <a:br>
              <a:rPr lang="el-GR" sz="2800" dirty="0"/>
            </a:br>
            <a:r>
              <a:rPr lang="en-US" sz="2800" dirty="0"/>
              <a:t>(</a:t>
            </a:r>
            <a:r>
              <a:rPr lang="en-US" sz="2800" dirty="0">
                <a:solidFill>
                  <a:srgbClr val="FF0000"/>
                </a:solidFill>
              </a:rPr>
              <a:t>Handling spatial data integrated into the DBMS</a:t>
            </a:r>
            <a:r>
              <a:rPr lang="en-US" sz="2800" dirty="0"/>
              <a:t>)</a:t>
            </a:r>
            <a:endParaRPr lang="el-GR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685800" y="1371600"/>
            <a:ext cx="4800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i="1" u="sng" dirty="0">
                <a:solidFill>
                  <a:srgbClr val="FF0000"/>
                </a:solidFill>
                <a:latin typeface="Calibri" panose="020F0502020204030204" pitchFamily="34" charset="0"/>
              </a:rPr>
              <a:t>Example of  abstract spatial data</a:t>
            </a:r>
            <a:endParaRPr lang="el-GR" sz="20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8" name="Πίνακας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3343251"/>
              </p:ext>
            </p:extLst>
          </p:nvPr>
        </p:nvGraphicFramePr>
        <p:xfrm>
          <a:off x="5334000" y="1851350"/>
          <a:ext cx="3352800" cy="805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1025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CREATE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TABLE lakes (</a:t>
                      </a:r>
                      <a:endParaRPr lang="el-GR" sz="12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1448">
                <a:tc>
                  <a:txBody>
                    <a:bodyPr/>
                    <a:lstStyle/>
                    <a:p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 </a:t>
                      </a:r>
                      <a:r>
                        <a:rPr lang="en-US" sz="1200" b="1" kern="120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IDlake</a:t>
                      </a:r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VARCHAR(20) </a:t>
                      </a:r>
                      <a:r>
                        <a:rPr lang="en-US" sz="1200" b="1" kern="1200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PRIMARY KEY, 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 name VARCHAR (50));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" name="Πίνακας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0236568"/>
              </p:ext>
            </p:extLst>
          </p:nvPr>
        </p:nvGraphicFramePr>
        <p:xfrm>
          <a:off x="5143500" y="4348750"/>
          <a:ext cx="3733800" cy="6084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9262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CREATE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TABLE borders (</a:t>
                      </a:r>
                      <a:endParaRPr lang="el-GR" sz="12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137">
                <a:tc>
                  <a:txBody>
                    <a:bodyPr/>
                    <a:lstStyle/>
                    <a:p>
                      <a:r>
                        <a:rPr lang="en-US" sz="1200" b="1" kern="120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IDborders</a:t>
                      </a:r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VARCHAR(20)</a:t>
                      </a:r>
                      <a:r>
                        <a:rPr lang="en-US" sz="1200" b="1" kern="1200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PRIMARY KEY); 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3" name="Πίνακας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292675"/>
              </p:ext>
            </p:extLst>
          </p:nvPr>
        </p:nvGraphicFramePr>
        <p:xfrm>
          <a:off x="5372101" y="3217554"/>
          <a:ext cx="3276598" cy="776048"/>
        </p:xfrm>
        <a:graphic>
          <a:graphicData uri="http://schemas.openxmlformats.org/drawingml/2006/table">
            <a:tbl>
              <a:tblPr firstRow="1" firstCol="1" bandRow="1"/>
              <a:tblGrid>
                <a:gridCol w="9973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05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87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37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Calibri"/>
                          <a:ea typeface="Times New Roman"/>
                        </a:rPr>
                        <a:t>IDlake</a:t>
                      </a:r>
                      <a:endParaRPr lang="el-G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</a:rPr>
                        <a:t>name</a:t>
                      </a:r>
                      <a:endParaRPr lang="el-G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Calibri"/>
                          <a:ea typeface="Times New Roman"/>
                        </a:rPr>
                        <a:t>lake_geom</a:t>
                      </a:r>
                      <a:endParaRPr lang="el-G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23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</a:rPr>
                        <a:t>GR_L021</a:t>
                      </a:r>
                      <a:endParaRPr lang="el-G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  <a:latin typeface="Calibri"/>
                          <a:ea typeface="Times New Roman"/>
                        </a:rPr>
                        <a:t>Δοϊράνη</a:t>
                      </a:r>
                      <a:endParaRPr lang="el-G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l-G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Ελεύθερη σχεδίαση 14"/>
          <p:cNvSpPr/>
          <p:nvPr/>
        </p:nvSpPr>
        <p:spPr>
          <a:xfrm>
            <a:off x="7696201" y="3526773"/>
            <a:ext cx="304800" cy="403861"/>
          </a:xfrm>
          <a:custGeom>
            <a:avLst/>
            <a:gdLst>
              <a:gd name="connsiteX0" fmla="*/ 181484 w 837618"/>
              <a:gd name="connsiteY0" fmla="*/ 48862 h 1109845"/>
              <a:gd name="connsiteX1" fmla="*/ 443239 w 837618"/>
              <a:gd name="connsiteY1" fmla="*/ 0 h 1109845"/>
              <a:gd name="connsiteX2" fmla="*/ 516531 w 837618"/>
              <a:gd name="connsiteY2" fmla="*/ 31411 h 1109845"/>
              <a:gd name="connsiteX3" fmla="*/ 540961 w 837618"/>
              <a:gd name="connsiteY3" fmla="*/ 69802 h 1109845"/>
              <a:gd name="connsiteX4" fmla="*/ 670094 w 837618"/>
              <a:gd name="connsiteY4" fmla="*/ 83762 h 1109845"/>
              <a:gd name="connsiteX5" fmla="*/ 743386 w 837618"/>
              <a:gd name="connsiteY5" fmla="*/ 191955 h 1109845"/>
              <a:gd name="connsiteX6" fmla="*/ 767816 w 837618"/>
              <a:gd name="connsiteY6" fmla="*/ 314107 h 1109845"/>
              <a:gd name="connsiteX7" fmla="*/ 795737 w 837618"/>
              <a:gd name="connsiteY7" fmla="*/ 366458 h 1109845"/>
              <a:gd name="connsiteX8" fmla="*/ 827148 w 837618"/>
              <a:gd name="connsiteY8" fmla="*/ 439750 h 1109845"/>
              <a:gd name="connsiteX9" fmla="*/ 837618 w 837618"/>
              <a:gd name="connsiteY9" fmla="*/ 502571 h 1109845"/>
              <a:gd name="connsiteX10" fmla="*/ 809697 w 837618"/>
              <a:gd name="connsiteY10" fmla="*/ 603784 h 1109845"/>
              <a:gd name="connsiteX11" fmla="*/ 767816 w 837618"/>
              <a:gd name="connsiteY11" fmla="*/ 708486 h 1109845"/>
              <a:gd name="connsiteX12" fmla="*/ 729426 w 837618"/>
              <a:gd name="connsiteY12" fmla="*/ 799228 h 1109845"/>
              <a:gd name="connsiteX13" fmla="*/ 624723 w 837618"/>
              <a:gd name="connsiteY13" fmla="*/ 942321 h 1109845"/>
              <a:gd name="connsiteX14" fmla="*/ 589823 w 837618"/>
              <a:gd name="connsiteY14" fmla="*/ 980712 h 1109845"/>
              <a:gd name="connsiteX15" fmla="*/ 443239 w 837618"/>
              <a:gd name="connsiteY15" fmla="*/ 1109845 h 1109845"/>
              <a:gd name="connsiteX16" fmla="*/ 321087 w 837618"/>
              <a:gd name="connsiteY16" fmla="*/ 1095884 h 1109845"/>
              <a:gd name="connsiteX17" fmla="*/ 261755 w 837618"/>
              <a:gd name="connsiteY17" fmla="*/ 1043533 h 1109845"/>
              <a:gd name="connsiteX18" fmla="*/ 205914 w 837618"/>
              <a:gd name="connsiteY18" fmla="*/ 938831 h 1109845"/>
              <a:gd name="connsiteX19" fmla="*/ 115172 w 837618"/>
              <a:gd name="connsiteY19" fmla="*/ 841109 h 1109845"/>
              <a:gd name="connsiteX20" fmla="*/ 62821 w 837618"/>
              <a:gd name="connsiteY20" fmla="*/ 708486 h 1109845"/>
              <a:gd name="connsiteX21" fmla="*/ 48861 w 837618"/>
              <a:gd name="connsiteY21" fmla="*/ 547942 h 1109845"/>
              <a:gd name="connsiteX22" fmla="*/ 0 w 837618"/>
              <a:gd name="connsiteY22" fmla="*/ 373439 h 1109845"/>
              <a:gd name="connsiteX23" fmla="*/ 34900 w 837618"/>
              <a:gd name="connsiteY23" fmla="*/ 258266 h 1109845"/>
              <a:gd name="connsiteX24" fmla="*/ 153563 w 837618"/>
              <a:gd name="connsiteY24" fmla="*/ 164034 h 1109845"/>
              <a:gd name="connsiteX25" fmla="*/ 181484 w 837618"/>
              <a:gd name="connsiteY25" fmla="*/ 48862 h 1109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37618" h="1109845">
                <a:moveTo>
                  <a:pt x="181484" y="48862"/>
                </a:moveTo>
                <a:lnTo>
                  <a:pt x="443239" y="0"/>
                </a:lnTo>
                <a:lnTo>
                  <a:pt x="516531" y="31411"/>
                </a:lnTo>
                <a:lnTo>
                  <a:pt x="540961" y="69802"/>
                </a:lnTo>
                <a:lnTo>
                  <a:pt x="670094" y="83762"/>
                </a:lnTo>
                <a:lnTo>
                  <a:pt x="743386" y="191955"/>
                </a:lnTo>
                <a:lnTo>
                  <a:pt x="767816" y="314107"/>
                </a:lnTo>
                <a:lnTo>
                  <a:pt x="795737" y="366458"/>
                </a:lnTo>
                <a:lnTo>
                  <a:pt x="827148" y="439750"/>
                </a:lnTo>
                <a:lnTo>
                  <a:pt x="837618" y="502571"/>
                </a:lnTo>
                <a:lnTo>
                  <a:pt x="809697" y="603784"/>
                </a:lnTo>
                <a:lnTo>
                  <a:pt x="767816" y="708486"/>
                </a:lnTo>
                <a:lnTo>
                  <a:pt x="729426" y="799228"/>
                </a:lnTo>
                <a:lnTo>
                  <a:pt x="624723" y="942321"/>
                </a:lnTo>
                <a:lnTo>
                  <a:pt x="589823" y="980712"/>
                </a:lnTo>
                <a:lnTo>
                  <a:pt x="443239" y="1109845"/>
                </a:lnTo>
                <a:lnTo>
                  <a:pt x="321087" y="1095884"/>
                </a:lnTo>
                <a:lnTo>
                  <a:pt x="261755" y="1043533"/>
                </a:lnTo>
                <a:lnTo>
                  <a:pt x="205914" y="938831"/>
                </a:lnTo>
                <a:lnTo>
                  <a:pt x="115172" y="841109"/>
                </a:lnTo>
                <a:lnTo>
                  <a:pt x="62821" y="708486"/>
                </a:lnTo>
                <a:lnTo>
                  <a:pt x="48861" y="547942"/>
                </a:lnTo>
                <a:lnTo>
                  <a:pt x="0" y="373439"/>
                </a:lnTo>
                <a:lnTo>
                  <a:pt x="34900" y="258266"/>
                </a:lnTo>
                <a:lnTo>
                  <a:pt x="153563" y="164034"/>
                </a:lnTo>
                <a:lnTo>
                  <a:pt x="181484" y="48862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41000"/>
            </a:scheme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aphicFrame>
        <p:nvGraphicFramePr>
          <p:cNvPr id="16" name="Πίνακας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2667032"/>
              </p:ext>
            </p:extLst>
          </p:nvPr>
        </p:nvGraphicFramePr>
        <p:xfrm>
          <a:off x="5486401" y="5560362"/>
          <a:ext cx="2895599" cy="762000"/>
        </p:xfrm>
        <a:graphic>
          <a:graphicData uri="http://schemas.openxmlformats.org/drawingml/2006/table">
            <a:tbl>
              <a:tblPr firstRow="1" firstCol="1" bandRow="1"/>
              <a:tblGrid>
                <a:gridCol w="8608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47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37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Calibri"/>
                          <a:ea typeface="Times New Roman"/>
                        </a:rPr>
                        <a:t>IDborders</a:t>
                      </a:r>
                      <a:endParaRPr lang="el-G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Calibri"/>
                          <a:ea typeface="Times New Roman"/>
                        </a:rPr>
                        <a:t>border_geom</a:t>
                      </a:r>
                      <a:endParaRPr lang="el-G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82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</a:rPr>
                        <a:t>GR_B042</a:t>
                      </a:r>
                      <a:endParaRPr lang="el-G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l-G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7" name="Ομάδα 16"/>
          <p:cNvGrpSpPr/>
          <p:nvPr/>
        </p:nvGrpSpPr>
        <p:grpSpPr>
          <a:xfrm>
            <a:off x="538163" y="2286000"/>
            <a:ext cx="4414837" cy="3200400"/>
            <a:chOff x="533400" y="2057400"/>
            <a:chExt cx="4768169" cy="3352800"/>
          </a:xfrm>
        </p:grpSpPr>
        <p:pic>
          <p:nvPicPr>
            <p:cNvPr id="5" name="Εικόνα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" y="2057400"/>
              <a:ext cx="4768169" cy="3352800"/>
            </a:xfrm>
            <a:prstGeom prst="rect">
              <a:avLst/>
            </a:prstGeom>
          </p:spPr>
        </p:pic>
        <p:sp>
          <p:nvSpPr>
            <p:cNvPr id="6" name="Ελεύθερη σχεδίαση 5"/>
            <p:cNvSpPr/>
            <p:nvPr/>
          </p:nvSpPr>
          <p:spPr>
            <a:xfrm>
              <a:off x="2517148" y="3001451"/>
              <a:ext cx="637633" cy="844865"/>
            </a:xfrm>
            <a:custGeom>
              <a:avLst/>
              <a:gdLst>
                <a:gd name="connsiteX0" fmla="*/ 181484 w 837618"/>
                <a:gd name="connsiteY0" fmla="*/ 48862 h 1109845"/>
                <a:gd name="connsiteX1" fmla="*/ 443239 w 837618"/>
                <a:gd name="connsiteY1" fmla="*/ 0 h 1109845"/>
                <a:gd name="connsiteX2" fmla="*/ 516531 w 837618"/>
                <a:gd name="connsiteY2" fmla="*/ 31411 h 1109845"/>
                <a:gd name="connsiteX3" fmla="*/ 540961 w 837618"/>
                <a:gd name="connsiteY3" fmla="*/ 69802 h 1109845"/>
                <a:gd name="connsiteX4" fmla="*/ 670094 w 837618"/>
                <a:gd name="connsiteY4" fmla="*/ 83762 h 1109845"/>
                <a:gd name="connsiteX5" fmla="*/ 743386 w 837618"/>
                <a:gd name="connsiteY5" fmla="*/ 191955 h 1109845"/>
                <a:gd name="connsiteX6" fmla="*/ 767816 w 837618"/>
                <a:gd name="connsiteY6" fmla="*/ 314107 h 1109845"/>
                <a:gd name="connsiteX7" fmla="*/ 795737 w 837618"/>
                <a:gd name="connsiteY7" fmla="*/ 366458 h 1109845"/>
                <a:gd name="connsiteX8" fmla="*/ 827148 w 837618"/>
                <a:gd name="connsiteY8" fmla="*/ 439750 h 1109845"/>
                <a:gd name="connsiteX9" fmla="*/ 837618 w 837618"/>
                <a:gd name="connsiteY9" fmla="*/ 502571 h 1109845"/>
                <a:gd name="connsiteX10" fmla="*/ 809697 w 837618"/>
                <a:gd name="connsiteY10" fmla="*/ 603784 h 1109845"/>
                <a:gd name="connsiteX11" fmla="*/ 767816 w 837618"/>
                <a:gd name="connsiteY11" fmla="*/ 708486 h 1109845"/>
                <a:gd name="connsiteX12" fmla="*/ 729426 w 837618"/>
                <a:gd name="connsiteY12" fmla="*/ 799228 h 1109845"/>
                <a:gd name="connsiteX13" fmla="*/ 624723 w 837618"/>
                <a:gd name="connsiteY13" fmla="*/ 942321 h 1109845"/>
                <a:gd name="connsiteX14" fmla="*/ 589823 w 837618"/>
                <a:gd name="connsiteY14" fmla="*/ 980712 h 1109845"/>
                <a:gd name="connsiteX15" fmla="*/ 443239 w 837618"/>
                <a:gd name="connsiteY15" fmla="*/ 1109845 h 1109845"/>
                <a:gd name="connsiteX16" fmla="*/ 321087 w 837618"/>
                <a:gd name="connsiteY16" fmla="*/ 1095884 h 1109845"/>
                <a:gd name="connsiteX17" fmla="*/ 261755 w 837618"/>
                <a:gd name="connsiteY17" fmla="*/ 1043533 h 1109845"/>
                <a:gd name="connsiteX18" fmla="*/ 205914 w 837618"/>
                <a:gd name="connsiteY18" fmla="*/ 938831 h 1109845"/>
                <a:gd name="connsiteX19" fmla="*/ 115172 w 837618"/>
                <a:gd name="connsiteY19" fmla="*/ 841109 h 1109845"/>
                <a:gd name="connsiteX20" fmla="*/ 62821 w 837618"/>
                <a:gd name="connsiteY20" fmla="*/ 708486 h 1109845"/>
                <a:gd name="connsiteX21" fmla="*/ 48861 w 837618"/>
                <a:gd name="connsiteY21" fmla="*/ 547942 h 1109845"/>
                <a:gd name="connsiteX22" fmla="*/ 0 w 837618"/>
                <a:gd name="connsiteY22" fmla="*/ 373439 h 1109845"/>
                <a:gd name="connsiteX23" fmla="*/ 34900 w 837618"/>
                <a:gd name="connsiteY23" fmla="*/ 258266 h 1109845"/>
                <a:gd name="connsiteX24" fmla="*/ 153563 w 837618"/>
                <a:gd name="connsiteY24" fmla="*/ 164034 h 1109845"/>
                <a:gd name="connsiteX25" fmla="*/ 181484 w 837618"/>
                <a:gd name="connsiteY25" fmla="*/ 48862 h 1109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37618" h="1109845">
                  <a:moveTo>
                    <a:pt x="181484" y="48862"/>
                  </a:moveTo>
                  <a:lnTo>
                    <a:pt x="443239" y="0"/>
                  </a:lnTo>
                  <a:lnTo>
                    <a:pt x="516531" y="31411"/>
                  </a:lnTo>
                  <a:lnTo>
                    <a:pt x="540961" y="69802"/>
                  </a:lnTo>
                  <a:lnTo>
                    <a:pt x="670094" y="83762"/>
                  </a:lnTo>
                  <a:lnTo>
                    <a:pt x="743386" y="191955"/>
                  </a:lnTo>
                  <a:lnTo>
                    <a:pt x="767816" y="314107"/>
                  </a:lnTo>
                  <a:lnTo>
                    <a:pt x="795737" y="366458"/>
                  </a:lnTo>
                  <a:lnTo>
                    <a:pt x="827148" y="439750"/>
                  </a:lnTo>
                  <a:lnTo>
                    <a:pt x="837618" y="502571"/>
                  </a:lnTo>
                  <a:lnTo>
                    <a:pt x="809697" y="603784"/>
                  </a:lnTo>
                  <a:lnTo>
                    <a:pt x="767816" y="708486"/>
                  </a:lnTo>
                  <a:lnTo>
                    <a:pt x="729426" y="799228"/>
                  </a:lnTo>
                  <a:lnTo>
                    <a:pt x="624723" y="942321"/>
                  </a:lnTo>
                  <a:lnTo>
                    <a:pt x="589823" y="980712"/>
                  </a:lnTo>
                  <a:lnTo>
                    <a:pt x="443239" y="1109845"/>
                  </a:lnTo>
                  <a:lnTo>
                    <a:pt x="321087" y="1095884"/>
                  </a:lnTo>
                  <a:lnTo>
                    <a:pt x="261755" y="1043533"/>
                  </a:lnTo>
                  <a:lnTo>
                    <a:pt x="205914" y="938831"/>
                  </a:lnTo>
                  <a:lnTo>
                    <a:pt x="115172" y="841109"/>
                  </a:lnTo>
                  <a:lnTo>
                    <a:pt x="62821" y="708486"/>
                  </a:lnTo>
                  <a:lnTo>
                    <a:pt x="48861" y="547942"/>
                  </a:lnTo>
                  <a:lnTo>
                    <a:pt x="0" y="373439"/>
                  </a:lnTo>
                  <a:lnTo>
                    <a:pt x="34900" y="258266"/>
                  </a:lnTo>
                  <a:lnTo>
                    <a:pt x="153563" y="164034"/>
                  </a:lnTo>
                  <a:lnTo>
                    <a:pt x="181484" y="48862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  <a:alpha val="41000"/>
              </a:schemeClr>
            </a:solidFill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4" name="Ελεύθερη σχεδίαση 13"/>
            <p:cNvSpPr/>
            <p:nvPr/>
          </p:nvSpPr>
          <p:spPr>
            <a:xfrm>
              <a:off x="538163" y="2057400"/>
              <a:ext cx="2714625" cy="2424113"/>
            </a:xfrm>
            <a:custGeom>
              <a:avLst/>
              <a:gdLst>
                <a:gd name="connsiteX0" fmla="*/ 2714625 w 2714625"/>
                <a:gd name="connsiteY0" fmla="*/ 0 h 2424113"/>
                <a:gd name="connsiteX1" fmla="*/ 2676525 w 2714625"/>
                <a:gd name="connsiteY1" fmla="*/ 71438 h 2424113"/>
                <a:gd name="connsiteX2" fmla="*/ 2657475 w 2714625"/>
                <a:gd name="connsiteY2" fmla="*/ 61913 h 2424113"/>
                <a:gd name="connsiteX3" fmla="*/ 2643187 w 2714625"/>
                <a:gd name="connsiteY3" fmla="*/ 85725 h 2424113"/>
                <a:gd name="connsiteX4" fmla="*/ 2562225 w 2714625"/>
                <a:gd name="connsiteY4" fmla="*/ 80963 h 2424113"/>
                <a:gd name="connsiteX5" fmla="*/ 2490787 w 2714625"/>
                <a:gd name="connsiteY5" fmla="*/ 95250 h 2424113"/>
                <a:gd name="connsiteX6" fmla="*/ 2433637 w 2714625"/>
                <a:gd name="connsiteY6" fmla="*/ 161925 h 2424113"/>
                <a:gd name="connsiteX7" fmla="*/ 2428875 w 2714625"/>
                <a:gd name="connsiteY7" fmla="*/ 219075 h 2424113"/>
                <a:gd name="connsiteX8" fmla="*/ 2386012 w 2714625"/>
                <a:gd name="connsiteY8" fmla="*/ 304800 h 2424113"/>
                <a:gd name="connsiteX9" fmla="*/ 2400300 w 2714625"/>
                <a:gd name="connsiteY9" fmla="*/ 404813 h 2424113"/>
                <a:gd name="connsiteX10" fmla="*/ 2471737 w 2714625"/>
                <a:gd name="connsiteY10" fmla="*/ 423863 h 2424113"/>
                <a:gd name="connsiteX11" fmla="*/ 2476500 w 2714625"/>
                <a:gd name="connsiteY11" fmla="*/ 461963 h 2424113"/>
                <a:gd name="connsiteX12" fmla="*/ 2457450 w 2714625"/>
                <a:gd name="connsiteY12" fmla="*/ 495300 h 2424113"/>
                <a:gd name="connsiteX13" fmla="*/ 2452687 w 2714625"/>
                <a:gd name="connsiteY13" fmla="*/ 542925 h 2424113"/>
                <a:gd name="connsiteX14" fmla="*/ 2438400 w 2714625"/>
                <a:gd name="connsiteY14" fmla="*/ 576263 h 2424113"/>
                <a:gd name="connsiteX15" fmla="*/ 2414587 w 2714625"/>
                <a:gd name="connsiteY15" fmla="*/ 623888 h 2424113"/>
                <a:gd name="connsiteX16" fmla="*/ 2390775 w 2714625"/>
                <a:gd name="connsiteY16" fmla="*/ 642938 h 2424113"/>
                <a:gd name="connsiteX17" fmla="*/ 2424112 w 2714625"/>
                <a:gd name="connsiteY17" fmla="*/ 752475 h 2424113"/>
                <a:gd name="connsiteX18" fmla="*/ 2400300 w 2714625"/>
                <a:gd name="connsiteY18" fmla="*/ 866775 h 2424113"/>
                <a:gd name="connsiteX19" fmla="*/ 2395537 w 2714625"/>
                <a:gd name="connsiteY19" fmla="*/ 995363 h 2424113"/>
                <a:gd name="connsiteX20" fmla="*/ 2328862 w 2714625"/>
                <a:gd name="connsiteY20" fmla="*/ 1766888 h 2424113"/>
                <a:gd name="connsiteX21" fmla="*/ 2319337 w 2714625"/>
                <a:gd name="connsiteY21" fmla="*/ 1833563 h 2424113"/>
                <a:gd name="connsiteX22" fmla="*/ 2305050 w 2714625"/>
                <a:gd name="connsiteY22" fmla="*/ 1881188 h 2424113"/>
                <a:gd name="connsiteX23" fmla="*/ 2281237 w 2714625"/>
                <a:gd name="connsiteY23" fmla="*/ 1933575 h 2424113"/>
                <a:gd name="connsiteX24" fmla="*/ 2238375 w 2714625"/>
                <a:gd name="connsiteY24" fmla="*/ 2019300 h 2424113"/>
                <a:gd name="connsiteX25" fmla="*/ 2200275 w 2714625"/>
                <a:gd name="connsiteY25" fmla="*/ 2090738 h 2424113"/>
                <a:gd name="connsiteX26" fmla="*/ 2166937 w 2714625"/>
                <a:gd name="connsiteY26" fmla="*/ 2119313 h 2424113"/>
                <a:gd name="connsiteX27" fmla="*/ 2085975 w 2714625"/>
                <a:gd name="connsiteY27" fmla="*/ 2119313 h 2424113"/>
                <a:gd name="connsiteX28" fmla="*/ 2052637 w 2714625"/>
                <a:gd name="connsiteY28" fmla="*/ 2133600 h 2424113"/>
                <a:gd name="connsiteX29" fmla="*/ 2024062 w 2714625"/>
                <a:gd name="connsiteY29" fmla="*/ 2176463 h 2424113"/>
                <a:gd name="connsiteX30" fmla="*/ 1943100 w 2714625"/>
                <a:gd name="connsiteY30" fmla="*/ 2100263 h 2424113"/>
                <a:gd name="connsiteX31" fmla="*/ 1924050 w 2714625"/>
                <a:gd name="connsiteY31" fmla="*/ 2033588 h 2424113"/>
                <a:gd name="connsiteX32" fmla="*/ 1857375 w 2714625"/>
                <a:gd name="connsiteY32" fmla="*/ 1957388 h 2424113"/>
                <a:gd name="connsiteX33" fmla="*/ 1809750 w 2714625"/>
                <a:gd name="connsiteY33" fmla="*/ 1924050 h 2424113"/>
                <a:gd name="connsiteX34" fmla="*/ 1747837 w 2714625"/>
                <a:gd name="connsiteY34" fmla="*/ 1843088 h 2424113"/>
                <a:gd name="connsiteX35" fmla="*/ 1724025 w 2714625"/>
                <a:gd name="connsiteY35" fmla="*/ 1771650 h 2424113"/>
                <a:gd name="connsiteX36" fmla="*/ 1652587 w 2714625"/>
                <a:gd name="connsiteY36" fmla="*/ 1724025 h 2424113"/>
                <a:gd name="connsiteX37" fmla="*/ 1638300 w 2714625"/>
                <a:gd name="connsiteY37" fmla="*/ 1647825 h 2424113"/>
                <a:gd name="connsiteX38" fmla="*/ 1547812 w 2714625"/>
                <a:gd name="connsiteY38" fmla="*/ 1681163 h 2424113"/>
                <a:gd name="connsiteX39" fmla="*/ 1528762 w 2714625"/>
                <a:gd name="connsiteY39" fmla="*/ 1724025 h 2424113"/>
                <a:gd name="connsiteX40" fmla="*/ 1490662 w 2714625"/>
                <a:gd name="connsiteY40" fmla="*/ 1719263 h 2424113"/>
                <a:gd name="connsiteX41" fmla="*/ 1466850 w 2714625"/>
                <a:gd name="connsiteY41" fmla="*/ 1747838 h 2424113"/>
                <a:gd name="connsiteX42" fmla="*/ 1466850 w 2714625"/>
                <a:gd name="connsiteY42" fmla="*/ 1785938 h 2424113"/>
                <a:gd name="connsiteX43" fmla="*/ 1409700 w 2714625"/>
                <a:gd name="connsiteY43" fmla="*/ 1824038 h 2424113"/>
                <a:gd name="connsiteX44" fmla="*/ 1447800 w 2714625"/>
                <a:gd name="connsiteY44" fmla="*/ 1928813 h 2424113"/>
                <a:gd name="connsiteX45" fmla="*/ 1414462 w 2714625"/>
                <a:gd name="connsiteY45" fmla="*/ 1985963 h 2424113"/>
                <a:gd name="connsiteX46" fmla="*/ 1271587 w 2714625"/>
                <a:gd name="connsiteY46" fmla="*/ 2166938 h 2424113"/>
                <a:gd name="connsiteX47" fmla="*/ 1228725 w 2714625"/>
                <a:gd name="connsiteY47" fmla="*/ 2233613 h 2424113"/>
                <a:gd name="connsiteX48" fmla="*/ 1190625 w 2714625"/>
                <a:gd name="connsiteY48" fmla="*/ 2295525 h 2424113"/>
                <a:gd name="connsiteX49" fmla="*/ 1014412 w 2714625"/>
                <a:gd name="connsiteY49" fmla="*/ 2424113 h 2424113"/>
                <a:gd name="connsiteX50" fmla="*/ 933450 w 2714625"/>
                <a:gd name="connsiteY50" fmla="*/ 2414588 h 2424113"/>
                <a:gd name="connsiteX51" fmla="*/ 857250 w 2714625"/>
                <a:gd name="connsiteY51" fmla="*/ 2405063 h 2424113"/>
                <a:gd name="connsiteX52" fmla="*/ 814387 w 2714625"/>
                <a:gd name="connsiteY52" fmla="*/ 2352675 h 2424113"/>
                <a:gd name="connsiteX53" fmla="*/ 785812 w 2714625"/>
                <a:gd name="connsiteY53" fmla="*/ 2328863 h 2424113"/>
                <a:gd name="connsiteX54" fmla="*/ 742950 w 2714625"/>
                <a:gd name="connsiteY54" fmla="*/ 2262188 h 2424113"/>
                <a:gd name="connsiteX55" fmla="*/ 485775 w 2714625"/>
                <a:gd name="connsiteY55" fmla="*/ 2290763 h 2424113"/>
                <a:gd name="connsiteX56" fmla="*/ 338137 w 2714625"/>
                <a:gd name="connsiteY56" fmla="*/ 2314575 h 2424113"/>
                <a:gd name="connsiteX57" fmla="*/ 285750 w 2714625"/>
                <a:gd name="connsiteY57" fmla="*/ 2333625 h 2424113"/>
                <a:gd name="connsiteX58" fmla="*/ 180975 w 2714625"/>
                <a:gd name="connsiteY58" fmla="*/ 2376488 h 2424113"/>
                <a:gd name="connsiteX59" fmla="*/ 128587 w 2714625"/>
                <a:gd name="connsiteY59" fmla="*/ 2386013 h 2424113"/>
                <a:gd name="connsiteX60" fmla="*/ 104775 w 2714625"/>
                <a:gd name="connsiteY60" fmla="*/ 2395538 h 2424113"/>
                <a:gd name="connsiteX61" fmla="*/ 76200 w 2714625"/>
                <a:gd name="connsiteY61" fmla="*/ 2381250 h 2424113"/>
                <a:gd name="connsiteX62" fmla="*/ 0 w 2714625"/>
                <a:gd name="connsiteY62" fmla="*/ 2395538 h 2424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2714625" h="2424113">
                  <a:moveTo>
                    <a:pt x="2714625" y="0"/>
                  </a:moveTo>
                  <a:lnTo>
                    <a:pt x="2676525" y="71438"/>
                  </a:lnTo>
                  <a:lnTo>
                    <a:pt x="2657475" y="61913"/>
                  </a:lnTo>
                  <a:lnTo>
                    <a:pt x="2643187" y="85725"/>
                  </a:lnTo>
                  <a:lnTo>
                    <a:pt x="2562225" y="80963"/>
                  </a:lnTo>
                  <a:lnTo>
                    <a:pt x="2490787" y="95250"/>
                  </a:lnTo>
                  <a:lnTo>
                    <a:pt x="2433637" y="161925"/>
                  </a:lnTo>
                  <a:lnTo>
                    <a:pt x="2428875" y="219075"/>
                  </a:lnTo>
                  <a:lnTo>
                    <a:pt x="2386012" y="304800"/>
                  </a:lnTo>
                  <a:lnTo>
                    <a:pt x="2400300" y="404813"/>
                  </a:lnTo>
                  <a:lnTo>
                    <a:pt x="2471737" y="423863"/>
                  </a:lnTo>
                  <a:lnTo>
                    <a:pt x="2476500" y="461963"/>
                  </a:lnTo>
                  <a:lnTo>
                    <a:pt x="2457450" y="495300"/>
                  </a:lnTo>
                  <a:lnTo>
                    <a:pt x="2452687" y="542925"/>
                  </a:lnTo>
                  <a:lnTo>
                    <a:pt x="2438400" y="576263"/>
                  </a:lnTo>
                  <a:lnTo>
                    <a:pt x="2414587" y="623888"/>
                  </a:lnTo>
                  <a:lnTo>
                    <a:pt x="2390775" y="642938"/>
                  </a:lnTo>
                  <a:lnTo>
                    <a:pt x="2424112" y="752475"/>
                  </a:lnTo>
                  <a:lnTo>
                    <a:pt x="2400300" y="866775"/>
                  </a:lnTo>
                  <a:lnTo>
                    <a:pt x="2395537" y="995363"/>
                  </a:lnTo>
                  <a:lnTo>
                    <a:pt x="2328862" y="1766888"/>
                  </a:lnTo>
                  <a:lnTo>
                    <a:pt x="2319337" y="1833563"/>
                  </a:lnTo>
                  <a:lnTo>
                    <a:pt x="2305050" y="1881188"/>
                  </a:lnTo>
                  <a:lnTo>
                    <a:pt x="2281237" y="1933575"/>
                  </a:lnTo>
                  <a:lnTo>
                    <a:pt x="2238375" y="2019300"/>
                  </a:lnTo>
                  <a:lnTo>
                    <a:pt x="2200275" y="2090738"/>
                  </a:lnTo>
                  <a:lnTo>
                    <a:pt x="2166937" y="2119313"/>
                  </a:lnTo>
                  <a:lnTo>
                    <a:pt x="2085975" y="2119313"/>
                  </a:lnTo>
                  <a:lnTo>
                    <a:pt x="2052637" y="2133600"/>
                  </a:lnTo>
                  <a:lnTo>
                    <a:pt x="2024062" y="2176463"/>
                  </a:lnTo>
                  <a:lnTo>
                    <a:pt x="1943100" y="2100263"/>
                  </a:lnTo>
                  <a:lnTo>
                    <a:pt x="1924050" y="2033588"/>
                  </a:lnTo>
                  <a:lnTo>
                    <a:pt x="1857375" y="1957388"/>
                  </a:lnTo>
                  <a:lnTo>
                    <a:pt x="1809750" y="1924050"/>
                  </a:lnTo>
                  <a:lnTo>
                    <a:pt x="1747837" y="1843088"/>
                  </a:lnTo>
                  <a:lnTo>
                    <a:pt x="1724025" y="1771650"/>
                  </a:lnTo>
                  <a:lnTo>
                    <a:pt x="1652587" y="1724025"/>
                  </a:lnTo>
                  <a:lnTo>
                    <a:pt x="1638300" y="1647825"/>
                  </a:lnTo>
                  <a:lnTo>
                    <a:pt x="1547812" y="1681163"/>
                  </a:lnTo>
                  <a:lnTo>
                    <a:pt x="1528762" y="1724025"/>
                  </a:lnTo>
                  <a:lnTo>
                    <a:pt x="1490662" y="1719263"/>
                  </a:lnTo>
                  <a:lnTo>
                    <a:pt x="1466850" y="1747838"/>
                  </a:lnTo>
                  <a:lnTo>
                    <a:pt x="1466850" y="1785938"/>
                  </a:lnTo>
                  <a:lnTo>
                    <a:pt x="1409700" y="1824038"/>
                  </a:lnTo>
                  <a:lnTo>
                    <a:pt x="1447800" y="1928813"/>
                  </a:lnTo>
                  <a:lnTo>
                    <a:pt x="1414462" y="1985963"/>
                  </a:lnTo>
                  <a:lnTo>
                    <a:pt x="1271587" y="2166938"/>
                  </a:lnTo>
                  <a:lnTo>
                    <a:pt x="1228725" y="2233613"/>
                  </a:lnTo>
                  <a:lnTo>
                    <a:pt x="1190625" y="2295525"/>
                  </a:lnTo>
                  <a:lnTo>
                    <a:pt x="1014412" y="2424113"/>
                  </a:lnTo>
                  <a:lnTo>
                    <a:pt x="933450" y="2414588"/>
                  </a:lnTo>
                  <a:lnTo>
                    <a:pt x="857250" y="2405063"/>
                  </a:lnTo>
                  <a:lnTo>
                    <a:pt x="814387" y="2352675"/>
                  </a:lnTo>
                  <a:lnTo>
                    <a:pt x="785812" y="2328863"/>
                  </a:lnTo>
                  <a:lnTo>
                    <a:pt x="742950" y="2262188"/>
                  </a:lnTo>
                  <a:lnTo>
                    <a:pt x="485775" y="2290763"/>
                  </a:lnTo>
                  <a:lnTo>
                    <a:pt x="338137" y="2314575"/>
                  </a:lnTo>
                  <a:lnTo>
                    <a:pt x="285750" y="2333625"/>
                  </a:lnTo>
                  <a:lnTo>
                    <a:pt x="180975" y="2376488"/>
                  </a:lnTo>
                  <a:lnTo>
                    <a:pt x="128587" y="2386013"/>
                  </a:lnTo>
                  <a:lnTo>
                    <a:pt x="104775" y="2395538"/>
                  </a:lnTo>
                  <a:lnTo>
                    <a:pt x="76200" y="2381250"/>
                  </a:lnTo>
                  <a:lnTo>
                    <a:pt x="0" y="2395538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19" name="Ελεύθερη σχεδίαση 18"/>
          <p:cNvSpPr/>
          <p:nvPr/>
        </p:nvSpPr>
        <p:spPr>
          <a:xfrm>
            <a:off x="7010400" y="5808896"/>
            <a:ext cx="533401" cy="476318"/>
          </a:xfrm>
          <a:custGeom>
            <a:avLst/>
            <a:gdLst>
              <a:gd name="connsiteX0" fmla="*/ 2714625 w 2714625"/>
              <a:gd name="connsiteY0" fmla="*/ 0 h 2424113"/>
              <a:gd name="connsiteX1" fmla="*/ 2676525 w 2714625"/>
              <a:gd name="connsiteY1" fmla="*/ 71438 h 2424113"/>
              <a:gd name="connsiteX2" fmla="*/ 2657475 w 2714625"/>
              <a:gd name="connsiteY2" fmla="*/ 61913 h 2424113"/>
              <a:gd name="connsiteX3" fmla="*/ 2643187 w 2714625"/>
              <a:gd name="connsiteY3" fmla="*/ 85725 h 2424113"/>
              <a:gd name="connsiteX4" fmla="*/ 2562225 w 2714625"/>
              <a:gd name="connsiteY4" fmla="*/ 80963 h 2424113"/>
              <a:gd name="connsiteX5" fmla="*/ 2490787 w 2714625"/>
              <a:gd name="connsiteY5" fmla="*/ 95250 h 2424113"/>
              <a:gd name="connsiteX6" fmla="*/ 2433637 w 2714625"/>
              <a:gd name="connsiteY6" fmla="*/ 161925 h 2424113"/>
              <a:gd name="connsiteX7" fmla="*/ 2428875 w 2714625"/>
              <a:gd name="connsiteY7" fmla="*/ 219075 h 2424113"/>
              <a:gd name="connsiteX8" fmla="*/ 2386012 w 2714625"/>
              <a:gd name="connsiteY8" fmla="*/ 304800 h 2424113"/>
              <a:gd name="connsiteX9" fmla="*/ 2400300 w 2714625"/>
              <a:gd name="connsiteY9" fmla="*/ 404813 h 2424113"/>
              <a:gd name="connsiteX10" fmla="*/ 2471737 w 2714625"/>
              <a:gd name="connsiteY10" fmla="*/ 423863 h 2424113"/>
              <a:gd name="connsiteX11" fmla="*/ 2476500 w 2714625"/>
              <a:gd name="connsiteY11" fmla="*/ 461963 h 2424113"/>
              <a:gd name="connsiteX12" fmla="*/ 2457450 w 2714625"/>
              <a:gd name="connsiteY12" fmla="*/ 495300 h 2424113"/>
              <a:gd name="connsiteX13" fmla="*/ 2452687 w 2714625"/>
              <a:gd name="connsiteY13" fmla="*/ 542925 h 2424113"/>
              <a:gd name="connsiteX14" fmla="*/ 2438400 w 2714625"/>
              <a:gd name="connsiteY14" fmla="*/ 576263 h 2424113"/>
              <a:gd name="connsiteX15" fmla="*/ 2414587 w 2714625"/>
              <a:gd name="connsiteY15" fmla="*/ 623888 h 2424113"/>
              <a:gd name="connsiteX16" fmla="*/ 2390775 w 2714625"/>
              <a:gd name="connsiteY16" fmla="*/ 642938 h 2424113"/>
              <a:gd name="connsiteX17" fmla="*/ 2424112 w 2714625"/>
              <a:gd name="connsiteY17" fmla="*/ 752475 h 2424113"/>
              <a:gd name="connsiteX18" fmla="*/ 2400300 w 2714625"/>
              <a:gd name="connsiteY18" fmla="*/ 866775 h 2424113"/>
              <a:gd name="connsiteX19" fmla="*/ 2395537 w 2714625"/>
              <a:gd name="connsiteY19" fmla="*/ 995363 h 2424113"/>
              <a:gd name="connsiteX20" fmla="*/ 2328862 w 2714625"/>
              <a:gd name="connsiteY20" fmla="*/ 1766888 h 2424113"/>
              <a:gd name="connsiteX21" fmla="*/ 2319337 w 2714625"/>
              <a:gd name="connsiteY21" fmla="*/ 1833563 h 2424113"/>
              <a:gd name="connsiteX22" fmla="*/ 2305050 w 2714625"/>
              <a:gd name="connsiteY22" fmla="*/ 1881188 h 2424113"/>
              <a:gd name="connsiteX23" fmla="*/ 2281237 w 2714625"/>
              <a:gd name="connsiteY23" fmla="*/ 1933575 h 2424113"/>
              <a:gd name="connsiteX24" fmla="*/ 2238375 w 2714625"/>
              <a:gd name="connsiteY24" fmla="*/ 2019300 h 2424113"/>
              <a:gd name="connsiteX25" fmla="*/ 2200275 w 2714625"/>
              <a:gd name="connsiteY25" fmla="*/ 2090738 h 2424113"/>
              <a:gd name="connsiteX26" fmla="*/ 2166937 w 2714625"/>
              <a:gd name="connsiteY26" fmla="*/ 2119313 h 2424113"/>
              <a:gd name="connsiteX27" fmla="*/ 2085975 w 2714625"/>
              <a:gd name="connsiteY27" fmla="*/ 2119313 h 2424113"/>
              <a:gd name="connsiteX28" fmla="*/ 2052637 w 2714625"/>
              <a:gd name="connsiteY28" fmla="*/ 2133600 h 2424113"/>
              <a:gd name="connsiteX29" fmla="*/ 2024062 w 2714625"/>
              <a:gd name="connsiteY29" fmla="*/ 2176463 h 2424113"/>
              <a:gd name="connsiteX30" fmla="*/ 1943100 w 2714625"/>
              <a:gd name="connsiteY30" fmla="*/ 2100263 h 2424113"/>
              <a:gd name="connsiteX31" fmla="*/ 1924050 w 2714625"/>
              <a:gd name="connsiteY31" fmla="*/ 2033588 h 2424113"/>
              <a:gd name="connsiteX32" fmla="*/ 1857375 w 2714625"/>
              <a:gd name="connsiteY32" fmla="*/ 1957388 h 2424113"/>
              <a:gd name="connsiteX33" fmla="*/ 1809750 w 2714625"/>
              <a:gd name="connsiteY33" fmla="*/ 1924050 h 2424113"/>
              <a:gd name="connsiteX34" fmla="*/ 1747837 w 2714625"/>
              <a:gd name="connsiteY34" fmla="*/ 1843088 h 2424113"/>
              <a:gd name="connsiteX35" fmla="*/ 1724025 w 2714625"/>
              <a:gd name="connsiteY35" fmla="*/ 1771650 h 2424113"/>
              <a:gd name="connsiteX36" fmla="*/ 1652587 w 2714625"/>
              <a:gd name="connsiteY36" fmla="*/ 1724025 h 2424113"/>
              <a:gd name="connsiteX37" fmla="*/ 1638300 w 2714625"/>
              <a:gd name="connsiteY37" fmla="*/ 1647825 h 2424113"/>
              <a:gd name="connsiteX38" fmla="*/ 1547812 w 2714625"/>
              <a:gd name="connsiteY38" fmla="*/ 1681163 h 2424113"/>
              <a:gd name="connsiteX39" fmla="*/ 1528762 w 2714625"/>
              <a:gd name="connsiteY39" fmla="*/ 1724025 h 2424113"/>
              <a:gd name="connsiteX40" fmla="*/ 1490662 w 2714625"/>
              <a:gd name="connsiteY40" fmla="*/ 1719263 h 2424113"/>
              <a:gd name="connsiteX41" fmla="*/ 1466850 w 2714625"/>
              <a:gd name="connsiteY41" fmla="*/ 1747838 h 2424113"/>
              <a:gd name="connsiteX42" fmla="*/ 1466850 w 2714625"/>
              <a:gd name="connsiteY42" fmla="*/ 1785938 h 2424113"/>
              <a:gd name="connsiteX43" fmla="*/ 1409700 w 2714625"/>
              <a:gd name="connsiteY43" fmla="*/ 1824038 h 2424113"/>
              <a:gd name="connsiteX44" fmla="*/ 1447800 w 2714625"/>
              <a:gd name="connsiteY44" fmla="*/ 1928813 h 2424113"/>
              <a:gd name="connsiteX45" fmla="*/ 1414462 w 2714625"/>
              <a:gd name="connsiteY45" fmla="*/ 1985963 h 2424113"/>
              <a:gd name="connsiteX46" fmla="*/ 1271587 w 2714625"/>
              <a:gd name="connsiteY46" fmla="*/ 2166938 h 2424113"/>
              <a:gd name="connsiteX47" fmla="*/ 1228725 w 2714625"/>
              <a:gd name="connsiteY47" fmla="*/ 2233613 h 2424113"/>
              <a:gd name="connsiteX48" fmla="*/ 1190625 w 2714625"/>
              <a:gd name="connsiteY48" fmla="*/ 2295525 h 2424113"/>
              <a:gd name="connsiteX49" fmla="*/ 1014412 w 2714625"/>
              <a:gd name="connsiteY49" fmla="*/ 2424113 h 2424113"/>
              <a:gd name="connsiteX50" fmla="*/ 933450 w 2714625"/>
              <a:gd name="connsiteY50" fmla="*/ 2414588 h 2424113"/>
              <a:gd name="connsiteX51" fmla="*/ 857250 w 2714625"/>
              <a:gd name="connsiteY51" fmla="*/ 2405063 h 2424113"/>
              <a:gd name="connsiteX52" fmla="*/ 814387 w 2714625"/>
              <a:gd name="connsiteY52" fmla="*/ 2352675 h 2424113"/>
              <a:gd name="connsiteX53" fmla="*/ 785812 w 2714625"/>
              <a:gd name="connsiteY53" fmla="*/ 2328863 h 2424113"/>
              <a:gd name="connsiteX54" fmla="*/ 742950 w 2714625"/>
              <a:gd name="connsiteY54" fmla="*/ 2262188 h 2424113"/>
              <a:gd name="connsiteX55" fmla="*/ 485775 w 2714625"/>
              <a:gd name="connsiteY55" fmla="*/ 2290763 h 2424113"/>
              <a:gd name="connsiteX56" fmla="*/ 338137 w 2714625"/>
              <a:gd name="connsiteY56" fmla="*/ 2314575 h 2424113"/>
              <a:gd name="connsiteX57" fmla="*/ 285750 w 2714625"/>
              <a:gd name="connsiteY57" fmla="*/ 2333625 h 2424113"/>
              <a:gd name="connsiteX58" fmla="*/ 180975 w 2714625"/>
              <a:gd name="connsiteY58" fmla="*/ 2376488 h 2424113"/>
              <a:gd name="connsiteX59" fmla="*/ 128587 w 2714625"/>
              <a:gd name="connsiteY59" fmla="*/ 2386013 h 2424113"/>
              <a:gd name="connsiteX60" fmla="*/ 104775 w 2714625"/>
              <a:gd name="connsiteY60" fmla="*/ 2395538 h 2424113"/>
              <a:gd name="connsiteX61" fmla="*/ 76200 w 2714625"/>
              <a:gd name="connsiteY61" fmla="*/ 2381250 h 2424113"/>
              <a:gd name="connsiteX62" fmla="*/ 0 w 2714625"/>
              <a:gd name="connsiteY62" fmla="*/ 2395538 h 2424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2714625" h="2424113">
                <a:moveTo>
                  <a:pt x="2714625" y="0"/>
                </a:moveTo>
                <a:lnTo>
                  <a:pt x="2676525" y="71438"/>
                </a:lnTo>
                <a:lnTo>
                  <a:pt x="2657475" y="61913"/>
                </a:lnTo>
                <a:lnTo>
                  <a:pt x="2643187" y="85725"/>
                </a:lnTo>
                <a:lnTo>
                  <a:pt x="2562225" y="80963"/>
                </a:lnTo>
                <a:lnTo>
                  <a:pt x="2490787" y="95250"/>
                </a:lnTo>
                <a:lnTo>
                  <a:pt x="2433637" y="161925"/>
                </a:lnTo>
                <a:lnTo>
                  <a:pt x="2428875" y="219075"/>
                </a:lnTo>
                <a:lnTo>
                  <a:pt x="2386012" y="304800"/>
                </a:lnTo>
                <a:lnTo>
                  <a:pt x="2400300" y="404813"/>
                </a:lnTo>
                <a:lnTo>
                  <a:pt x="2471737" y="423863"/>
                </a:lnTo>
                <a:lnTo>
                  <a:pt x="2476500" y="461963"/>
                </a:lnTo>
                <a:lnTo>
                  <a:pt x="2457450" y="495300"/>
                </a:lnTo>
                <a:lnTo>
                  <a:pt x="2452687" y="542925"/>
                </a:lnTo>
                <a:lnTo>
                  <a:pt x="2438400" y="576263"/>
                </a:lnTo>
                <a:lnTo>
                  <a:pt x="2414587" y="623888"/>
                </a:lnTo>
                <a:lnTo>
                  <a:pt x="2390775" y="642938"/>
                </a:lnTo>
                <a:lnTo>
                  <a:pt x="2424112" y="752475"/>
                </a:lnTo>
                <a:lnTo>
                  <a:pt x="2400300" y="866775"/>
                </a:lnTo>
                <a:lnTo>
                  <a:pt x="2395537" y="995363"/>
                </a:lnTo>
                <a:lnTo>
                  <a:pt x="2328862" y="1766888"/>
                </a:lnTo>
                <a:lnTo>
                  <a:pt x="2319337" y="1833563"/>
                </a:lnTo>
                <a:lnTo>
                  <a:pt x="2305050" y="1881188"/>
                </a:lnTo>
                <a:lnTo>
                  <a:pt x="2281237" y="1933575"/>
                </a:lnTo>
                <a:lnTo>
                  <a:pt x="2238375" y="2019300"/>
                </a:lnTo>
                <a:lnTo>
                  <a:pt x="2200275" y="2090738"/>
                </a:lnTo>
                <a:lnTo>
                  <a:pt x="2166937" y="2119313"/>
                </a:lnTo>
                <a:lnTo>
                  <a:pt x="2085975" y="2119313"/>
                </a:lnTo>
                <a:lnTo>
                  <a:pt x="2052637" y="2133600"/>
                </a:lnTo>
                <a:lnTo>
                  <a:pt x="2024062" y="2176463"/>
                </a:lnTo>
                <a:lnTo>
                  <a:pt x="1943100" y="2100263"/>
                </a:lnTo>
                <a:lnTo>
                  <a:pt x="1924050" y="2033588"/>
                </a:lnTo>
                <a:lnTo>
                  <a:pt x="1857375" y="1957388"/>
                </a:lnTo>
                <a:lnTo>
                  <a:pt x="1809750" y="1924050"/>
                </a:lnTo>
                <a:lnTo>
                  <a:pt x="1747837" y="1843088"/>
                </a:lnTo>
                <a:lnTo>
                  <a:pt x="1724025" y="1771650"/>
                </a:lnTo>
                <a:lnTo>
                  <a:pt x="1652587" y="1724025"/>
                </a:lnTo>
                <a:lnTo>
                  <a:pt x="1638300" y="1647825"/>
                </a:lnTo>
                <a:lnTo>
                  <a:pt x="1547812" y="1681163"/>
                </a:lnTo>
                <a:lnTo>
                  <a:pt x="1528762" y="1724025"/>
                </a:lnTo>
                <a:lnTo>
                  <a:pt x="1490662" y="1719263"/>
                </a:lnTo>
                <a:lnTo>
                  <a:pt x="1466850" y="1747838"/>
                </a:lnTo>
                <a:lnTo>
                  <a:pt x="1466850" y="1785938"/>
                </a:lnTo>
                <a:lnTo>
                  <a:pt x="1409700" y="1824038"/>
                </a:lnTo>
                <a:lnTo>
                  <a:pt x="1447800" y="1928813"/>
                </a:lnTo>
                <a:lnTo>
                  <a:pt x="1414462" y="1985963"/>
                </a:lnTo>
                <a:lnTo>
                  <a:pt x="1271587" y="2166938"/>
                </a:lnTo>
                <a:lnTo>
                  <a:pt x="1228725" y="2233613"/>
                </a:lnTo>
                <a:lnTo>
                  <a:pt x="1190625" y="2295525"/>
                </a:lnTo>
                <a:lnTo>
                  <a:pt x="1014412" y="2424113"/>
                </a:lnTo>
                <a:lnTo>
                  <a:pt x="933450" y="2414588"/>
                </a:lnTo>
                <a:lnTo>
                  <a:pt x="857250" y="2405063"/>
                </a:lnTo>
                <a:lnTo>
                  <a:pt x="814387" y="2352675"/>
                </a:lnTo>
                <a:lnTo>
                  <a:pt x="785812" y="2328863"/>
                </a:lnTo>
                <a:lnTo>
                  <a:pt x="742950" y="2262188"/>
                </a:lnTo>
                <a:lnTo>
                  <a:pt x="485775" y="2290763"/>
                </a:lnTo>
                <a:lnTo>
                  <a:pt x="338137" y="2314575"/>
                </a:lnTo>
                <a:lnTo>
                  <a:pt x="285750" y="2333625"/>
                </a:lnTo>
                <a:lnTo>
                  <a:pt x="180975" y="2376488"/>
                </a:lnTo>
                <a:lnTo>
                  <a:pt x="128587" y="2386013"/>
                </a:lnTo>
                <a:lnTo>
                  <a:pt x="104775" y="2395538"/>
                </a:lnTo>
                <a:lnTo>
                  <a:pt x="76200" y="2381250"/>
                </a:lnTo>
                <a:lnTo>
                  <a:pt x="0" y="2395538"/>
                </a:lnTo>
              </a:path>
            </a:pathLst>
          </a:cu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aphicFrame>
        <p:nvGraphicFramePr>
          <p:cNvPr id="20" name="Πίνακας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4327316"/>
              </p:ext>
            </p:extLst>
          </p:nvPr>
        </p:nvGraphicFramePr>
        <p:xfrm>
          <a:off x="5334000" y="2711434"/>
          <a:ext cx="33528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1025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SELECT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AddGeometryColumn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('lakes', </a:t>
                      </a:r>
                    </a:p>
                    <a:p>
                      <a:r>
                        <a:rPr lang="en-US" sz="12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'lake_geom',4326,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'POLYGON', 2);</a:t>
                      </a:r>
                      <a:endParaRPr lang="el-GR" sz="12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1" name="Πίνακας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8571415"/>
              </p:ext>
            </p:extLst>
          </p:nvPr>
        </p:nvGraphicFramePr>
        <p:xfrm>
          <a:off x="5115832" y="4972066"/>
          <a:ext cx="3761468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614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1025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SELECT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AddGeometryColumn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('borders', </a:t>
                      </a:r>
                    </a:p>
                    <a:p>
                      <a:r>
                        <a:rPr lang="en-US" sz="12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</a:t>
                      </a:r>
                      <a:r>
                        <a:rPr lang="en-GB" sz="120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border_geom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',</a:t>
                      </a:r>
                      <a:r>
                        <a:rPr lang="el-GR" sz="1200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4326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'LINESTRING', </a:t>
                      </a:r>
                      <a:r>
                        <a:rPr lang="el-GR" sz="12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);</a:t>
                      </a:r>
                      <a:endParaRPr lang="el-GR" sz="12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0754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83042" y="533400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el-GR" sz="2800" dirty="0"/>
              <a:t>Ενσωματωμένη διαχείριση χωρικών δεδομένων</a:t>
            </a:r>
            <a:br>
              <a:rPr lang="el-GR" sz="2800" dirty="0"/>
            </a:br>
            <a:r>
              <a:rPr lang="en-US" sz="2800" dirty="0"/>
              <a:t>(</a:t>
            </a:r>
            <a:r>
              <a:rPr lang="en-US" sz="2800" dirty="0">
                <a:solidFill>
                  <a:srgbClr val="FF0000"/>
                </a:solidFill>
              </a:rPr>
              <a:t>Handling spatial data integrated into the DBMS</a:t>
            </a:r>
            <a:r>
              <a:rPr lang="en-US" sz="2800" dirty="0"/>
              <a:t>) </a:t>
            </a:r>
            <a:r>
              <a:rPr lang="en-US" sz="2200" b="0" dirty="0"/>
              <a:t>(</a:t>
            </a:r>
            <a:r>
              <a:rPr lang="en-US" sz="2200" b="0" dirty="0" err="1"/>
              <a:t>cont</a:t>
            </a:r>
            <a:r>
              <a:rPr lang="el-GR" sz="2200" b="0" dirty="0"/>
              <a:t>)</a:t>
            </a:r>
            <a:endParaRPr lang="el-GR" sz="22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62000" y="1600200"/>
            <a:ext cx="8229600" cy="655653"/>
          </a:xfrm>
        </p:spPr>
        <p:txBody>
          <a:bodyPr>
            <a:normAutofit/>
          </a:bodyPr>
          <a:lstStyle/>
          <a:p>
            <a:r>
              <a:rPr lang="en-US" sz="2000" dirty="0"/>
              <a:t>Functions</a:t>
            </a:r>
            <a:r>
              <a:rPr lang="en-US" sz="2400" dirty="0"/>
              <a:t> </a:t>
            </a:r>
            <a:r>
              <a:rPr lang="en-US" sz="20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AddGeometryColumn</a:t>
            </a:r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l-GR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2000" dirty="0"/>
              <a:t>in</a:t>
            </a:r>
            <a:r>
              <a:rPr lang="el-GR" sz="2000" dirty="0"/>
              <a:t> </a:t>
            </a:r>
            <a:r>
              <a:rPr lang="en-US" sz="2000" dirty="0" err="1"/>
              <a:t>PostGIS</a:t>
            </a:r>
            <a:endParaRPr lang="el-GR" sz="2000" b="1" dirty="0">
              <a:solidFill>
                <a:srgbClr val="FF0000"/>
              </a:solidFill>
            </a:endParaRPr>
          </a:p>
        </p:txBody>
      </p:sp>
      <p:grpSp>
        <p:nvGrpSpPr>
          <p:cNvPr id="13" name="Ομάδα 12"/>
          <p:cNvGrpSpPr/>
          <p:nvPr/>
        </p:nvGrpSpPr>
        <p:grpSpPr>
          <a:xfrm>
            <a:off x="900570" y="2404236"/>
            <a:ext cx="7394544" cy="3683729"/>
            <a:chOff x="802504" y="2772171"/>
            <a:chExt cx="7394544" cy="3683729"/>
          </a:xfrm>
        </p:grpSpPr>
        <p:pic>
          <p:nvPicPr>
            <p:cNvPr id="5" name="Εικόνα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2504" y="2772171"/>
              <a:ext cx="7394544" cy="3683729"/>
            </a:xfrm>
            <a:prstGeom prst="rect">
              <a:avLst/>
            </a:prstGeom>
          </p:spPr>
        </p:pic>
        <p:sp>
          <p:nvSpPr>
            <p:cNvPr id="6" name="Ορθογώνιο 5"/>
            <p:cNvSpPr/>
            <p:nvPr/>
          </p:nvSpPr>
          <p:spPr>
            <a:xfrm>
              <a:off x="968349" y="4325799"/>
              <a:ext cx="2743200" cy="533400"/>
            </a:xfrm>
            <a:prstGeom prst="rect">
              <a:avLst/>
            </a:prstGeom>
            <a:noFill/>
            <a:ln w="254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8" name="Ορθογώνιο 7"/>
            <p:cNvSpPr/>
            <p:nvPr/>
          </p:nvSpPr>
          <p:spPr>
            <a:xfrm>
              <a:off x="1070758" y="4649237"/>
              <a:ext cx="2590801" cy="151363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10" name="Ευθύγραμμο βέλος σύνδεσης 9"/>
            <p:cNvCxnSpPr>
              <a:cxnSpLocks/>
              <a:stCxn id="8" idx="3"/>
            </p:cNvCxnSpPr>
            <p:nvPr/>
          </p:nvCxnSpPr>
          <p:spPr>
            <a:xfrm flipV="1">
              <a:off x="3661559" y="4319470"/>
              <a:ext cx="711941" cy="405449"/>
            </a:xfrm>
            <a:prstGeom prst="straightConnector1">
              <a:avLst/>
            </a:prstGeom>
            <a:ln w="222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Ορθογώνιο 10"/>
            <p:cNvSpPr/>
            <p:nvPr/>
          </p:nvSpPr>
          <p:spPr>
            <a:xfrm>
              <a:off x="4373500" y="3429000"/>
              <a:ext cx="3246500" cy="13716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12" name="Ορθογώνιο 7">
            <a:extLst>
              <a:ext uri="{FF2B5EF4-FFF2-40B4-BE49-F238E27FC236}">
                <a16:creationId xmlns:a16="http://schemas.microsoft.com/office/drawing/2014/main" id="{5A4028BE-40BE-CC43-B45F-74F5A788130F}"/>
              </a:ext>
            </a:extLst>
          </p:cNvPr>
          <p:cNvSpPr/>
          <p:nvPr/>
        </p:nvSpPr>
        <p:spPr>
          <a:xfrm>
            <a:off x="6125853" y="2856458"/>
            <a:ext cx="732148" cy="20460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9250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el-GR" dirty="0"/>
              <a:t>Γενικευμένοι τύποι δεδομένων</a:t>
            </a:r>
            <a:br>
              <a:rPr lang="el-GR" dirty="0"/>
            </a:br>
            <a:r>
              <a:rPr lang="el-GR" sz="3100" dirty="0">
                <a:solidFill>
                  <a:srgbClr val="FF0000"/>
                </a:solidFill>
              </a:rPr>
              <a:t>(</a:t>
            </a:r>
            <a:r>
              <a:rPr lang="en-GB" sz="3100" dirty="0">
                <a:solidFill>
                  <a:srgbClr val="FF0000"/>
                </a:solidFill>
              </a:rPr>
              <a:t>abstract data types)</a:t>
            </a:r>
            <a:endParaRPr lang="el-GR" sz="3100" dirty="0">
              <a:solidFill>
                <a:srgbClr val="FF00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73242" y="2133600"/>
            <a:ext cx="8382000" cy="1524000"/>
          </a:xfrm>
        </p:spPr>
        <p:txBody>
          <a:bodyPr>
            <a:normAutofit/>
          </a:bodyPr>
          <a:lstStyle/>
          <a:p>
            <a:r>
              <a:rPr lang="el-GR" sz="2400" dirty="0"/>
              <a:t>Ένας </a:t>
            </a:r>
            <a:r>
              <a:rPr lang="el-GR" sz="2400" b="1" dirty="0">
                <a:solidFill>
                  <a:srgbClr val="1A0BDF"/>
                </a:solidFill>
              </a:rPr>
              <a:t>γενικευμένος τύπος δεδομένων </a:t>
            </a:r>
            <a:r>
              <a:rPr lang="el-GR" sz="2400" dirty="0"/>
              <a:t>(ΓΤΔ) είναι μια αναπαράσταση τιμών δεδομένων και πράξεων επ’ αυτών </a:t>
            </a:r>
            <a:r>
              <a:rPr lang="el-GR" sz="2400" b="1" dirty="0"/>
              <a:t>χωρίς αναφορά σε</a:t>
            </a:r>
            <a:r>
              <a:rPr lang="en-US" sz="2400" b="1" dirty="0"/>
              <a:t>/ </a:t>
            </a:r>
            <a:r>
              <a:rPr lang="el-GR" sz="2400" b="1" dirty="0"/>
              <a:t>ανεξάρτητη από υλοποίηση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F8C4A3-2182-DBDF-34C0-E77D8C9A60D1}"/>
              </a:ext>
            </a:extLst>
          </p:cNvPr>
          <p:cNvSpPr txBox="1"/>
          <p:nvPr/>
        </p:nvSpPr>
        <p:spPr>
          <a:xfrm>
            <a:off x="685800" y="149874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l-GR" sz="2800" b="1" i="1" u="sng" dirty="0">
                <a:solidFill>
                  <a:srgbClr val="1A0BDF"/>
                </a:solidFill>
                <a:latin typeface="Calibri" panose="020F0502020204030204" pitchFamily="34" charset="0"/>
              </a:rPr>
              <a:t>Ορισμός</a:t>
            </a:r>
            <a:endParaRPr lang="el-GR" sz="2400" dirty="0">
              <a:solidFill>
                <a:srgbClr val="1A0BDF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DF3EBA-414E-42D2-F81D-6358E2A23985}"/>
              </a:ext>
            </a:extLst>
          </p:cNvPr>
          <p:cNvSpPr txBox="1"/>
          <p:nvPr/>
        </p:nvSpPr>
        <p:spPr>
          <a:xfrm>
            <a:off x="685800" y="389638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i="1" u="sng" dirty="0">
                <a:solidFill>
                  <a:srgbClr val="1A0BDF"/>
                </a:solidFill>
                <a:latin typeface="Calibri" panose="020F0502020204030204" pitchFamily="34" charset="0"/>
              </a:rPr>
              <a:t>Definition</a:t>
            </a:r>
            <a:endParaRPr lang="el-GR" sz="2400" dirty="0">
              <a:solidFill>
                <a:srgbClr val="1A0BDF"/>
              </a:solidFill>
              <a:latin typeface="Calibri" panose="020F0502020204030204" pitchFamily="34" charset="0"/>
            </a:endParaRPr>
          </a:p>
        </p:txBody>
      </p:sp>
      <p:sp>
        <p:nvSpPr>
          <p:cNvPr id="6" name="Θέση περιεχομένου 2">
            <a:extLst>
              <a:ext uri="{FF2B5EF4-FFF2-40B4-BE49-F238E27FC236}">
                <a16:creationId xmlns:a16="http://schemas.microsoft.com/office/drawing/2014/main" id="{BDA783D5-3876-AC4E-C397-5D0F4554E651}"/>
              </a:ext>
            </a:extLst>
          </p:cNvPr>
          <p:cNvSpPr txBox="1">
            <a:spLocks/>
          </p:cNvSpPr>
          <p:nvPr/>
        </p:nvSpPr>
        <p:spPr>
          <a:xfrm>
            <a:off x="609600" y="4465654"/>
            <a:ext cx="8077200" cy="152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400" dirty="0">
                <a:solidFill>
                  <a:srgbClr val="FF0000"/>
                </a:solidFill>
              </a:rPr>
              <a:t>An abstract data type (</a:t>
            </a:r>
            <a:r>
              <a:rPr lang="en-GB" sz="2400" dirty="0">
                <a:solidFill>
                  <a:srgbClr val="FF0000"/>
                </a:solidFill>
              </a:rPr>
              <a:t>ADT</a:t>
            </a:r>
            <a:r>
              <a:rPr lang="en-US" sz="2400" dirty="0">
                <a:solidFill>
                  <a:srgbClr val="FF0000"/>
                </a:solidFill>
              </a:rPr>
              <a:t>)</a:t>
            </a:r>
            <a:r>
              <a:rPr lang="el-GR" sz="2400" dirty="0"/>
              <a:t> </a:t>
            </a:r>
            <a:r>
              <a:rPr lang="en-US" sz="2400" dirty="0"/>
              <a:t>is a data structure (template), </a:t>
            </a:r>
            <a:r>
              <a:rPr lang="en-US" sz="2400" b="1" dirty="0"/>
              <a:t>independent of/without reference to </a:t>
            </a:r>
            <a:r>
              <a:rPr lang="en-US" sz="2400" dirty="0"/>
              <a:t>any</a:t>
            </a:r>
            <a:r>
              <a:rPr lang="en-US" sz="2400" b="1" dirty="0"/>
              <a:t> implementation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2400" b="1" dirty="0"/>
              <a:t>    </a:t>
            </a:r>
            <a:r>
              <a:rPr lang="en-US" sz="2400" dirty="0"/>
              <a:t>(we have seen the </a:t>
            </a:r>
            <a:r>
              <a:rPr lang="en-US" sz="2400" b="1" dirty="0">
                <a:solidFill>
                  <a:srgbClr val="FF0000"/>
                </a:solidFill>
              </a:rPr>
              <a:t>abstract classes</a:t>
            </a:r>
            <a:r>
              <a:rPr lang="en-US" sz="2400" dirty="0"/>
              <a:t>)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247865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el-GR" dirty="0"/>
              <a:t>Γενικευμένοι τύποι δεδομένων</a:t>
            </a:r>
            <a:br>
              <a:rPr lang="el-GR" dirty="0"/>
            </a:br>
            <a:r>
              <a:rPr lang="el-GR" sz="3100" dirty="0"/>
              <a:t>(</a:t>
            </a:r>
            <a:r>
              <a:rPr lang="en-GB" sz="3100" dirty="0">
                <a:solidFill>
                  <a:srgbClr val="FF0000"/>
                </a:solidFill>
              </a:rPr>
              <a:t>Abstract data types</a:t>
            </a:r>
            <a:r>
              <a:rPr lang="en-GB" sz="3100" dirty="0"/>
              <a:t>)</a:t>
            </a:r>
            <a:r>
              <a:rPr lang="en-GB" sz="3100" dirty="0">
                <a:solidFill>
                  <a:srgbClr val="FF0000"/>
                </a:solidFill>
              </a:rPr>
              <a:t> </a:t>
            </a:r>
            <a:r>
              <a:rPr lang="en-GB" sz="2700" b="0" dirty="0"/>
              <a:t>(</a:t>
            </a:r>
            <a:r>
              <a:rPr lang="en-GB" sz="2700" b="0" dirty="0" err="1"/>
              <a:t>cont</a:t>
            </a:r>
            <a:r>
              <a:rPr lang="en-GB" sz="2700" b="0" dirty="0"/>
              <a:t>)</a:t>
            </a:r>
            <a:endParaRPr lang="el-GR" sz="31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04800" y="1325546"/>
            <a:ext cx="8534400" cy="5380054"/>
          </a:xfrm>
        </p:spPr>
        <p:txBody>
          <a:bodyPr>
            <a:normAutofit lnSpcReduction="10000"/>
          </a:bodyPr>
          <a:lstStyle/>
          <a:p>
            <a:r>
              <a:rPr lang="el-GR" sz="2400" dirty="0"/>
              <a:t>Στο δικό μας συγκείμενο, οι ΓΤΔ</a:t>
            </a:r>
            <a:r>
              <a:rPr lang="en-US" sz="2400" dirty="0"/>
              <a:t>-</a:t>
            </a:r>
            <a:r>
              <a:rPr lang="en-US" sz="2400" dirty="0">
                <a:solidFill>
                  <a:srgbClr val="FF0000"/>
                </a:solidFill>
              </a:rPr>
              <a:t>ADT</a:t>
            </a:r>
            <a:r>
              <a:rPr lang="el-GR" sz="2400" dirty="0"/>
              <a:t> έχουν τα εξής επιθυμητά αντικειμενοστραφή χαρακτηριστικά </a:t>
            </a:r>
            <a:br>
              <a:rPr lang="en-US" sz="2400" dirty="0"/>
            </a:br>
            <a:r>
              <a:rPr lang="el-GR" sz="2400" dirty="0"/>
              <a:t>(</a:t>
            </a:r>
            <a:r>
              <a:rPr lang="en-GB" sz="2400" dirty="0">
                <a:solidFill>
                  <a:srgbClr val="FF0000"/>
                </a:solidFill>
              </a:rPr>
              <a:t>object-oriented</a:t>
            </a:r>
            <a:r>
              <a:rPr lang="el-GR" sz="2400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characteristics</a:t>
            </a:r>
            <a:r>
              <a:rPr lang="en-GB" sz="2400" dirty="0"/>
              <a:t>)</a:t>
            </a:r>
            <a:r>
              <a:rPr lang="el-GR" sz="2400" dirty="0"/>
              <a:t>:</a:t>
            </a:r>
          </a:p>
          <a:p>
            <a:pPr lvl="1"/>
            <a:r>
              <a:rPr lang="el-GR" sz="2000" dirty="0">
                <a:solidFill>
                  <a:srgbClr val="1A0BDF"/>
                </a:solidFill>
              </a:rPr>
              <a:t>Μπορούν να </a:t>
            </a:r>
            <a:r>
              <a:rPr lang="el-GR" sz="2000" dirty="0" err="1">
                <a:solidFill>
                  <a:srgbClr val="1A0BDF"/>
                </a:solidFill>
              </a:rPr>
              <a:t>παραστήσουν</a:t>
            </a:r>
            <a:r>
              <a:rPr lang="el-GR" sz="2000" dirty="0">
                <a:solidFill>
                  <a:srgbClr val="1A0BDF"/>
                </a:solidFill>
              </a:rPr>
              <a:t> ευκολότερα </a:t>
            </a:r>
            <a:r>
              <a:rPr lang="el-GR" sz="2000" b="1" dirty="0">
                <a:solidFill>
                  <a:srgbClr val="1A0BDF"/>
                </a:solidFill>
              </a:rPr>
              <a:t>σύνθετους τύπους δεδομένων</a:t>
            </a:r>
            <a:r>
              <a:rPr lang="el-GR" sz="2000" dirty="0">
                <a:solidFill>
                  <a:srgbClr val="1A0BDF"/>
                </a:solidFill>
              </a:rPr>
              <a:t>, όπως π.χ. ένα πολύγωνο να παραστήσει μία στήλη σε μια ΣΒΔ</a:t>
            </a:r>
            <a:endParaRPr lang="en-US" sz="2000" dirty="0">
              <a:solidFill>
                <a:srgbClr val="1A0BDF"/>
              </a:solidFill>
            </a:endParaRPr>
          </a:p>
          <a:p>
            <a:pPr marL="457200" lvl="1" indent="0">
              <a:buNone/>
            </a:pPr>
            <a:r>
              <a:rPr lang="en-US" sz="2000" dirty="0">
                <a:solidFill>
                  <a:srgbClr val="FF0000"/>
                </a:solidFill>
              </a:rPr>
              <a:t>     (Can more easily represent </a:t>
            </a:r>
            <a:r>
              <a:rPr lang="en-US" sz="2000" b="1" dirty="0">
                <a:solidFill>
                  <a:srgbClr val="FF0000"/>
                </a:solidFill>
              </a:rPr>
              <a:t>complex data types</a:t>
            </a:r>
            <a:r>
              <a:rPr lang="en-US" sz="2000" dirty="0">
                <a:solidFill>
                  <a:srgbClr val="FF0000"/>
                </a:solidFill>
              </a:rPr>
              <a:t>)</a:t>
            </a:r>
            <a:endParaRPr lang="el-GR" sz="2000" dirty="0">
              <a:solidFill>
                <a:srgbClr val="FF0000"/>
              </a:solidFill>
            </a:endParaRPr>
          </a:p>
          <a:p>
            <a:pPr lvl="1"/>
            <a:r>
              <a:rPr lang="el-GR" sz="2000" b="1" u="sng" dirty="0">
                <a:solidFill>
                  <a:srgbClr val="1A0BDF"/>
                </a:solidFill>
              </a:rPr>
              <a:t>Ενθυλάκωση</a:t>
            </a:r>
            <a:r>
              <a:rPr lang="en-GB" sz="2000" b="1" u="sng" dirty="0">
                <a:solidFill>
                  <a:srgbClr val="1A0BDF"/>
                </a:solidFill>
              </a:rPr>
              <a:t> </a:t>
            </a:r>
            <a:r>
              <a:rPr lang="el-GR" sz="2000" b="1" dirty="0">
                <a:solidFill>
                  <a:srgbClr val="1A0BDF"/>
                </a:solidFill>
              </a:rPr>
              <a:t>:</a:t>
            </a:r>
            <a:r>
              <a:rPr lang="el-GR" sz="2000" b="1" dirty="0">
                <a:solidFill>
                  <a:srgbClr val="FF0000"/>
                </a:solidFill>
              </a:rPr>
              <a:t> </a:t>
            </a:r>
            <a:r>
              <a:rPr lang="el-GR" sz="2000" b="1" dirty="0">
                <a:solidFill>
                  <a:srgbClr val="1A0BDF"/>
                </a:solidFill>
              </a:rPr>
              <a:t>Η εσωτερική δομή είναι αόρατη στο χρήστη </a:t>
            </a:r>
            <a:r>
              <a:rPr lang="el-GR" sz="2000" dirty="0"/>
              <a:t>(π.χ. η πραγματική δομή δεδομένων για τον ΓΤΔ </a:t>
            </a:r>
            <a:r>
              <a:rPr lang="en-GB" sz="2000" dirty="0"/>
              <a:t>POLYGON</a:t>
            </a:r>
            <a:r>
              <a:rPr lang="el-GR" sz="2000" dirty="0"/>
              <a:t> που χρησιμοποιήσαμε ως </a:t>
            </a:r>
            <a:r>
              <a:rPr lang="en-GB" sz="2000" dirty="0" err="1"/>
              <a:t>lake_geom</a:t>
            </a:r>
            <a:r>
              <a:rPr lang="en-US" sz="2000" dirty="0"/>
              <a:t> </a:t>
            </a:r>
            <a:r>
              <a:rPr lang="el-GR" sz="2000" dirty="0"/>
              <a:t>στο προηγούμενο παράδειγμα, είναι  ‘αόρατη’ για τον έξω κόσμο)</a:t>
            </a:r>
            <a:br>
              <a:rPr lang="en-US" sz="2000" dirty="0"/>
            </a:br>
            <a:r>
              <a:rPr lang="en-GB" sz="2000" b="1" u="sng" dirty="0">
                <a:solidFill>
                  <a:srgbClr val="1A0BDF"/>
                </a:solidFill>
              </a:rPr>
              <a:t>(</a:t>
            </a:r>
            <a:r>
              <a:rPr lang="en-GB" sz="2000" b="1" u="sng" dirty="0" err="1">
                <a:solidFill>
                  <a:srgbClr val="FF0000"/>
                </a:solidFill>
              </a:rPr>
              <a:t>Encaptulation</a:t>
            </a:r>
            <a:r>
              <a:rPr lang="en-GB" sz="2000" b="1" dirty="0">
                <a:solidFill>
                  <a:srgbClr val="FF0000"/>
                </a:solidFill>
              </a:rPr>
              <a:t>: The inner structure is invisible </a:t>
            </a:r>
            <a:r>
              <a:rPr lang="en-GB" sz="2000" dirty="0"/>
              <a:t>– e.g. the actual structure of the ADT POLYGON in the previous example is not visible</a:t>
            </a:r>
            <a:r>
              <a:rPr lang="en-GB" sz="2000" b="1" dirty="0">
                <a:solidFill>
                  <a:srgbClr val="1A0BDF"/>
                </a:solidFill>
              </a:rPr>
              <a:t>)</a:t>
            </a:r>
            <a:endParaRPr lang="el-GR" sz="2000" dirty="0"/>
          </a:p>
          <a:p>
            <a:pPr lvl="1"/>
            <a:r>
              <a:rPr lang="el-GR" sz="2000" b="1" u="sng" dirty="0">
                <a:solidFill>
                  <a:srgbClr val="1A0BDF"/>
                </a:solidFill>
              </a:rPr>
              <a:t>Διεπαφή </a:t>
            </a:r>
            <a:r>
              <a:rPr lang="el-GR" sz="2000" dirty="0">
                <a:solidFill>
                  <a:srgbClr val="1A0BDF"/>
                </a:solidFill>
              </a:rPr>
              <a:t>:  Η πρόσβαση από τον έξω κόσμο περιορίζεται σε προκαθορισμένες πράξεις (π.χ. ανάγνωση ή αντικατάσταση της τιμής μιας παραμέτρου)</a:t>
            </a:r>
            <a:br>
              <a:rPr lang="en-US" sz="2000" dirty="0">
                <a:solidFill>
                  <a:srgbClr val="FF0000"/>
                </a:solidFill>
              </a:rPr>
            </a:br>
            <a:r>
              <a:rPr lang="el-GR" sz="2000" b="1" u="sng" dirty="0">
                <a:solidFill>
                  <a:srgbClr val="1A0BDF"/>
                </a:solidFill>
              </a:rPr>
              <a:t>(</a:t>
            </a:r>
            <a:r>
              <a:rPr lang="en-GB" sz="2000" b="1" u="sng" dirty="0">
                <a:solidFill>
                  <a:srgbClr val="FF0000"/>
                </a:solidFill>
              </a:rPr>
              <a:t>Interface</a:t>
            </a:r>
            <a:r>
              <a:rPr lang="en-GB" sz="2000" b="1" dirty="0">
                <a:solidFill>
                  <a:srgbClr val="FF0000"/>
                </a:solidFill>
              </a:rPr>
              <a:t>: </a:t>
            </a:r>
            <a:r>
              <a:rPr lang="en-GB" sz="2000" dirty="0">
                <a:solidFill>
                  <a:srgbClr val="FF0000"/>
                </a:solidFill>
              </a:rPr>
              <a:t>Access to values is limited to certain operations, e.g. read, set</a:t>
            </a:r>
            <a:r>
              <a:rPr lang="en-GB" sz="2000" b="1" u="sng" dirty="0">
                <a:solidFill>
                  <a:srgbClr val="1A0BDF"/>
                </a:solidFill>
              </a:rPr>
              <a:t>)</a:t>
            </a:r>
            <a:endParaRPr lang="el-GR" sz="2000" dirty="0">
              <a:solidFill>
                <a:srgbClr val="1A0BD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59763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Προσαρμοσμένη σχεδίαση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Προσαρμοσμένη σχεδίαση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31471</TotalTime>
  <Words>2848</Words>
  <Application>Microsoft Office PowerPoint</Application>
  <PresentationFormat>On-screen Show (4:3)</PresentationFormat>
  <Paragraphs>289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</vt:lpstr>
      <vt:lpstr>Calibri</vt:lpstr>
      <vt:lpstr>Courier New</vt:lpstr>
      <vt:lpstr>Times New Roman</vt:lpstr>
      <vt:lpstr>Wingdings</vt:lpstr>
      <vt:lpstr>Θέμα του Office</vt:lpstr>
      <vt:lpstr>Προσαρμοσμένη σχεδίαση</vt:lpstr>
      <vt:lpstr>1_Προσαρμοσμένη σχεδίαση</vt:lpstr>
      <vt:lpstr>SPATIAL DATABASES</vt:lpstr>
      <vt:lpstr>Models and structures of Spatial Data - Handling with DBMS</vt:lpstr>
      <vt:lpstr>Παράσταση &amp; Διαχείριση Χωρικών Δεδομένων (Modeling and handling of spatial data)</vt:lpstr>
      <vt:lpstr>Παράσταση &amp; Διαχείριση χωρικών δεδομένων (συνέχεια)</vt:lpstr>
      <vt:lpstr>Παράσταση &amp; Διαχείριση χωρικών δεδομένων (Modeling and handling of spatial data) (cont.)</vt:lpstr>
      <vt:lpstr>Ενσωματωμένη διαχείριση χωρικών δεδομένων (Handling spatial data integrated into the DBMS)</vt:lpstr>
      <vt:lpstr>Ενσωματωμένη διαχείριση χωρικών δεδομένων (Handling spatial data integrated into the DBMS) (cont)</vt:lpstr>
      <vt:lpstr>Γενικευμένοι τύποι δεδομένων (abstract data types)</vt:lpstr>
      <vt:lpstr>Γενικευμένοι τύποι δεδομένων (Abstract data types) (cont)</vt:lpstr>
      <vt:lpstr>Απλές οντότητες κατά OGC (Simple entities according to OGC)</vt:lpstr>
      <vt:lpstr>Απλές οντότητες κατά OGC  (Simple entities according OGC) (cont)</vt:lpstr>
      <vt:lpstr>Απλές οντότητες κατά OGC  (Simple entities according OGC) (cont)</vt:lpstr>
      <vt:lpstr>The Geometry class</vt:lpstr>
      <vt:lpstr>Μοντέλα απλών χαρακτηριστικών (Simple feature models)</vt:lpstr>
      <vt:lpstr>Μοντέλα απλών χαρακτηριστικών (Simple feature models) (cont) </vt:lpstr>
      <vt:lpstr>Μοντέλα απλών χαρακτηριστικών (Simple feature models) (cont) </vt:lpstr>
      <vt:lpstr>Μοντέλα απλών χαρακτηριστικών (Simple feature models) (cont) </vt:lpstr>
      <vt:lpstr>Μοντέλα απλών χαρακτηριστικών (συνέχεια) </vt:lpstr>
      <vt:lpstr>Βασικές λειτουργίες/συναρτήσεις (OGC basic operations/functions)</vt:lpstr>
      <vt:lpstr>Τοπολογικές Συσχετίσεις (Topological relationships)</vt:lpstr>
      <vt:lpstr>Τοπολογικές Συσχετίσεις (Topological relationships)(cont)</vt:lpstr>
      <vt:lpstr>Έλεγχος Τοπολογικών Συσχετίσεων (Check of topological relationships)</vt:lpstr>
      <vt:lpstr>Έλεγχος Τοπολογικών Συσχετίσεων (Check of topological relationships) (cont)</vt:lpstr>
      <vt:lpstr>Έλεγχος Τοπολογικών Συσχετίσεων (Check of topological relationships) (cont)</vt:lpstr>
      <vt:lpstr>Χωρικοί τελεστές (Spatial Operators)</vt:lpstr>
      <vt:lpstr>Χωρικοί τελεστές (Spatial Operators)(cont)</vt:lpstr>
      <vt:lpstr>Γεωμετρικοί τύποι σε μορφή  SQL Text (Geometric types in the form of SQL Text)</vt:lpstr>
      <vt:lpstr>Γεωμετρικοί τύποι σε μορφή  SQL Text (Geometric types in the form of SQL Text) (cont)</vt:lpstr>
      <vt:lpstr>Γεωμετρικοί τύποι σε μορφή  SQL Text (Geometric types in the form of SQL Text) (cont)</vt:lpstr>
      <vt:lpstr>Queries with spatial Join</vt:lpstr>
      <vt:lpstr>Queries with spatial Join (cont)</vt:lpstr>
      <vt:lpstr>Queries with spatial Join (cont)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8</dc:title>
  <dc:subject>GIS: A Computing Perspective 2e</dc:subject>
  <dc:creator>Matt Duckham</dc:creator>
  <cp:lastModifiedBy>Nikolas Mitrou</cp:lastModifiedBy>
  <cp:revision>687</cp:revision>
  <dcterms:created xsi:type="dcterms:W3CDTF">2003-12-22T19:29:56Z</dcterms:created>
  <dcterms:modified xsi:type="dcterms:W3CDTF">2024-04-08T13:05:50Z</dcterms:modified>
</cp:coreProperties>
</file>