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6" r:id="rId18"/>
    <p:sldId id="315" r:id="rId19"/>
    <p:sldId id="317" r:id="rId20"/>
    <p:sldId id="318" r:id="rId21"/>
    <p:sldId id="319" r:id="rId22"/>
    <p:sldId id="320" r:id="rId23"/>
    <p:sldId id="321" r:id="rId24"/>
    <p:sldId id="322" r:id="rId25"/>
    <p:sldId id="323" r:id="rId26"/>
    <p:sldId id="324" r:id="rId27"/>
  </p:sldIdLst>
  <p:sldSz cx="12192000" cy="6858000"/>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66"/>
    <a:srgbClr val="FF0066"/>
    <a:srgbClr val="CCFF33"/>
    <a:srgbClr val="33CCFF"/>
    <a:srgbClr val="FFCC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98" autoAdjust="0"/>
  </p:normalViewPr>
  <p:slideViewPr>
    <p:cSldViewPr>
      <p:cViewPr varScale="1">
        <p:scale>
          <a:sx n="110" d="100"/>
          <a:sy n="110" d="100"/>
        </p:scale>
        <p:origin x="594"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6" d="100"/>
          <a:sy n="96" d="100"/>
        </p:scale>
        <p:origin x="364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930B2-9817-4748-9338-D9D4F9606E6E}"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D1AD1-9973-4A70-89FF-BD5561F7262C}" type="slidenum">
              <a:rPr lang="en-US" smtClean="0"/>
              <a:t>‹#›</a:t>
            </a:fld>
            <a:endParaRPr lang="en-US"/>
          </a:p>
        </p:txBody>
      </p:sp>
    </p:spTree>
    <p:extLst>
      <p:ext uri="{BB962C8B-B14F-4D97-AF65-F5344CB8AC3E}">
        <p14:creationId xmlns:p14="http://schemas.microsoft.com/office/powerpoint/2010/main" val="271962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0D1AD1-9973-4A70-89FF-BD5561F7262C}" type="slidenum">
              <a:rPr lang="en-US" smtClean="0"/>
              <a:t>4</a:t>
            </a:fld>
            <a:endParaRPr lang="en-US"/>
          </a:p>
        </p:txBody>
      </p:sp>
    </p:spTree>
    <p:extLst>
      <p:ext uri="{BB962C8B-B14F-4D97-AF65-F5344CB8AC3E}">
        <p14:creationId xmlns:p14="http://schemas.microsoft.com/office/powerpoint/2010/main" val="3709300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13</a:t>
            </a:fld>
            <a:endParaRPr lang="en-US"/>
          </a:p>
        </p:txBody>
      </p:sp>
    </p:spTree>
    <p:extLst>
      <p:ext uri="{BB962C8B-B14F-4D97-AF65-F5344CB8AC3E}">
        <p14:creationId xmlns:p14="http://schemas.microsoft.com/office/powerpoint/2010/main" val="49340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ύπαρξη φωτονίων και η σχέση μεταξύ της ενέργειας και της συχνότητας ενός φωτονίου βοηθούν να απαντηθεί ένα από τα ερωτήματα που θέτει το φάσμα του ατομικού υδρογόνου. Πριν λίγο αρχίσαμε να σχηματίζουμε την άποψη ότι μια φασματική γραμμή προκύπτει από μια μετάβαση μεταξύ δύο ενεργειακών επιπέδων. Τώρα μπορούμε να δούμε ότι αν η διαφορά ενέργειας μεταφερθεί ως φωτόνιο, τότε η συχνότητα μιας μεμονωμένης γραμμής σε ένα φάσμα σχετίζεται με την ενεργειακή διαφορά μεταξύ δύο ενεργειακών επιπέδων που εμπλέκονται στη μετάβαση</a:t>
            </a:r>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14</a:t>
            </a:fld>
            <a:endParaRPr lang="en-US"/>
          </a:p>
        </p:txBody>
      </p:sp>
    </p:spTree>
    <p:extLst>
      <p:ext uri="{BB962C8B-B14F-4D97-AF65-F5344CB8AC3E}">
        <p14:creationId xmlns:p14="http://schemas.microsoft.com/office/powerpoint/2010/main" val="1496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ανακάλυψη του δυϊσμού κύματος-σωματιδίου όχι μόνο άλλαξε την κατανόησή μας για την ηλεκτρομαγνητική ακτινοβολία και την ύλη, αλλά παρέσυρε μαζί της τα θεμέλια της κλασικής φυσικής. Στην κλασική μηχανική, ένα σωματίδιο έχει μια συγκεκριμένη τροχιά ή διαδρομή στην οποία η θέση και η γραμμική ορμή καθορίζονται σε κάθε στιγμή. Σκεφτείτε την τροχιά μιας μπάλας: καταρχήν, μπορούμε να δηλώσουμε τη θέση και την ορμή της σε κάθε στιγμή της πτήσης της. Ωστόσο, δεν μπορούμε να προσδιορίσουμε την ακριβή θέση ενός σωματιδίου εάν συμπεριφέρεται σαν κύμα: σκεφτείτε ένα κύμα σε μια χορδή κιθάρας, το οποίο είναι απλωμένο σε όλο το μήκος της χορδής, χωρίς εντοπισμό σε ένα ακριβές σημείο. Ένα σωματίδιο με ακριβή γραμμική ορμή έχει ακριβές μήκος κύματος. αλλά, επειδή δεν έχει νόημα να μιλάμε για τη θέση ενός κύματος, προκύπτει ότι δεν μπορούμε να προσδιορίσουμε τη θέση ενός σωματιδίου που έχει ακριβή γραμμική ορμή. Ο δυϊσμός κύματος-σωματιδίου της ύλης σημαίνει ότι το ηλεκτρόνιο σε ένα άτομο υδρογόνου δεν μπορεί να περιγραφεί ότι περιφέρεται γύρω από τον πυρήνα με καθορισμένη τροχιά. Η δημοφιλής εικόνα ενός ηλεκτρονίου σε τροχιά γύρω από τον πυρήνα είναι απλά λάθος!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0D1AD1-9973-4A70-89FF-BD5561F7262C}" type="slidenum">
              <a:rPr lang="en-US" smtClean="0"/>
              <a:t>15</a:t>
            </a:fld>
            <a:endParaRPr lang="en-US"/>
          </a:p>
        </p:txBody>
      </p:sp>
    </p:spTree>
    <p:extLst>
      <p:ext uri="{BB962C8B-B14F-4D97-AF65-F5344CB8AC3E}">
        <p14:creationId xmlns:p14="http://schemas.microsoft.com/office/powerpoint/2010/main" val="1809786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0D1AD1-9973-4A70-89FF-BD5561F7262C}" type="slidenum">
              <a:rPr lang="en-US" smtClean="0"/>
              <a:t>16</a:t>
            </a:fld>
            <a:endParaRPr lang="en-US"/>
          </a:p>
        </p:txBody>
      </p:sp>
    </p:spTree>
    <p:extLst>
      <p:ext uri="{BB962C8B-B14F-4D97-AF65-F5344CB8AC3E}">
        <p14:creationId xmlns:p14="http://schemas.microsoft.com/office/powerpoint/2010/main" val="119328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0D1AD1-9973-4A70-89FF-BD5561F7262C}" type="slidenum">
              <a:rPr lang="en-US" smtClean="0"/>
              <a:t>17</a:t>
            </a:fld>
            <a:endParaRPr lang="en-US"/>
          </a:p>
        </p:txBody>
      </p:sp>
    </p:spTree>
    <p:extLst>
      <p:ext uri="{BB962C8B-B14F-4D97-AF65-F5344CB8AC3E}">
        <p14:creationId xmlns:p14="http://schemas.microsoft.com/office/powerpoint/2010/main" val="314371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Έχοντας εισάγει πια το δυϊσμό κύματος/σωματιδίου ως τη νέα πραγματικότητα για την περιγραφή των φυσικών φαινομένων σε ατομικό επίπεδο, η εξήγηση των γραμμών του φάσματος του υδρογόνου και κάθε στοιχείου έπρεπε να στηριχθεί σε μια νέα θεωρία. Ο πρώτος που το κατάφερε ήταν ο Αυστριακός φυσικός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Erwin</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Schrödinger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1927 (ξανά).</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0D1AD1-9973-4A70-89FF-BD5561F7262C}" type="slidenum">
              <a:rPr lang="en-US" smtClean="0"/>
              <a:t>18</a:t>
            </a:fld>
            <a:endParaRPr lang="en-US"/>
          </a:p>
        </p:txBody>
      </p:sp>
    </p:spTree>
    <p:extLst>
      <p:ext uri="{BB962C8B-B14F-4D97-AF65-F5344CB8AC3E}">
        <p14:creationId xmlns:p14="http://schemas.microsoft.com/office/powerpoint/2010/main" val="18756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"πυκνότητα πιθανότητας" είναι το ανάλογο της πιο οικείας "πυκνότητας μάζας", της μάζας μιας περιοχής διαιρούμενη με τον όγκο της περιοχής.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να υπολογίσουμε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κυματοσυνάρτηση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οποιοδήποτε σωματίδιο χρησιμοποιούμε τη μεγάλη συμβολή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Schrödinger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την εξίσωση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Schrödinger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Αν και δεν θα χρησιμοποιήσουμε απευθείας την εξίσωση, είναι τόσο κεντρικής σημασίας που είναι σκόπιμο τουλάχιστον να δούμε πώς μοιάζει. Για ένα σωματίδιο μάζας m που κινείται σε μία διάσταση σε μια περιοχή όπου η δυναμική ενέργεια είναι V(x), η εξίσωση είναι 9a.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0D1AD1-9973-4A70-89FF-BD5561F7262C}" type="slidenum">
              <a:rPr lang="en-US" smtClean="0"/>
              <a:t>19</a:t>
            </a:fld>
            <a:endParaRPr lang="en-US"/>
          </a:p>
        </p:txBody>
      </p:sp>
    </p:spTree>
    <p:extLst>
      <p:ext uri="{BB962C8B-B14F-4D97-AF65-F5344CB8AC3E}">
        <p14:creationId xmlns:p14="http://schemas.microsoft.com/office/powerpoint/2010/main" val="59369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όρος d2ψ/dx2 μπορεί να θεωρηθεί ως ένα μέτρο του πόσο έντονα καμπυλώνεται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κυματοσυνάρτηση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αριστερή πλευρά της εξίσωσης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Schrödinger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γράφεται συνήθως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Hψ</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όπου το H ονομάζεται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χαμιλτονιανή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το σύστημα:</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0D1AD1-9973-4A70-89FF-BD5561F7262C}" type="slidenum">
              <a:rPr lang="en-US" smtClean="0"/>
              <a:t>20</a:t>
            </a:fld>
            <a:endParaRPr lang="en-US"/>
          </a:p>
        </p:txBody>
      </p:sp>
    </p:spTree>
    <p:extLst>
      <p:ext uri="{BB962C8B-B14F-4D97-AF65-F5344CB8AC3E}">
        <p14:creationId xmlns:p14="http://schemas.microsoft.com/office/powerpoint/2010/main" val="3815159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όρος d2ψ/dx2 μπορεί να θεωρηθεί ως ένα μέτρο του πόσο έντονα καμπυλώνεται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κυματοσυνάρτηση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αριστερή πλευρά της εξίσωσης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Schrödinger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γράφεται συνήθως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Hψ</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όπου το H ονομάζεται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χαμιλτονιανή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το σύστημα:</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0D1AD1-9973-4A70-89FF-BD5561F7262C}" type="slidenum">
              <a:rPr lang="en-US" smtClean="0"/>
              <a:t>21</a:t>
            </a:fld>
            <a:endParaRPr lang="en-US"/>
          </a:p>
        </p:txBody>
      </p:sp>
    </p:spTree>
    <p:extLst>
      <p:ext uri="{BB962C8B-B14F-4D97-AF65-F5344CB8AC3E}">
        <p14:creationId xmlns:p14="http://schemas.microsoft.com/office/powerpoint/2010/main" val="3761092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ηλεκτρόνια σε ένα άτομο πολλών ηλεκτρονίων καταλαμβάνουν τροχιακά όπως αυτά του υδρογόνου. Ωστόσο, οι ενέργειες αυτών των τροχιακών δεν είναι οι ίδιες με αυτές ενός ατόμου υδρογόνου. Ο πυρήνας ενός ατόμου πολλών ηλεκτρονίων είναι πιο φορτισμένος από τον πυρήνα του υδρογόνου και το μεγαλύτερο φορτίο προσελκύει τα ηλεκτρόνια πιο έντονα και ως εκ τούτου μειώνει την ενέργειά τους. Ωστόσο, τα ηλεκτρόνια απωθούν επίσης το ένα το άλλο. αυτή η απώθηση αντιτίθεται στην πυρηνική έλξη και ανεβάζει τις ενέργειες των τροχιακών.</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80D1AD1-9973-4A70-89FF-BD5561F7262C}" type="slidenum">
              <a:rPr lang="en-US" smtClean="0"/>
              <a:t>22</a:t>
            </a:fld>
            <a:endParaRPr lang="en-US"/>
          </a:p>
        </p:txBody>
      </p:sp>
    </p:spTree>
    <p:extLst>
      <p:ext uri="{BB962C8B-B14F-4D97-AF65-F5344CB8AC3E}">
        <p14:creationId xmlns:p14="http://schemas.microsoft.com/office/powerpoint/2010/main" val="331706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Η ύλη αλληλοεπιδρά με ύλη και με το φως.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ηλεκτρομαγνητική ακτινοβολία περιγράφεται ως διάδοση στο χώρο ηλεκτρομαγνητικών κυμάτων. Τα ηλεκτρομαγνητικά κύματα είναι συγχρονισμένα ηλεκτρικά και μαγνητικά πεδία τα οποία ταλαντώνονται σε κάθετα επίπεδα μεταξύ τους και κάθετα προς τη διεύθυνση διάδοσης.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ταχύτητα διάδοσης της ηλεκτρομαγνητικής ακτινοβολίας στο κενό είναι η λεγόμενη ταχύτητα του φωτός και είναι ίση με 3x10</a:t>
            </a:r>
            <a:r>
              <a:rPr lang="el-GR" sz="1800" kern="100" baseline="30000" dirty="0">
                <a:effectLst/>
                <a:latin typeface="Calibri" panose="020F0502020204030204" pitchFamily="34" charset="0"/>
                <a:ea typeface="Calibri" panose="020F0502020204030204" pitchFamily="34" charset="0"/>
                <a:cs typeface="Times New Roman" panose="02020603050405020304" pitchFamily="18" charset="0"/>
              </a:rPr>
              <a:t>8</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m s</a:t>
            </a:r>
            <a:r>
              <a:rPr lang="el-GR" sz="1800" kern="100"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Τώρα το ίδιο το κύμα χαρακτηρίζεται από το πλάτος του και μήκος κύματος.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Πλάτος είναι το ύψος του κύματος πάνω από την κεντρική γραμμή. Το τετράγωνο του πλάτους καθορίζει την ένταση ή τη φωτεινότητα της ακτινοβολίας.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μήκος κύματος είναι η απόσταση από κορυφή σε κορυφή.</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5</a:t>
            </a:fld>
            <a:endParaRPr lang="en-US"/>
          </a:p>
        </p:txBody>
      </p:sp>
    </p:spTree>
    <p:extLst>
      <p:ext uri="{BB962C8B-B14F-4D97-AF65-F5344CB8AC3E}">
        <p14:creationId xmlns:p14="http://schemas.microsoft.com/office/powerpoint/2010/main" val="34521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23</a:t>
            </a:fld>
            <a:endParaRPr lang="en-US"/>
          </a:p>
        </p:txBody>
      </p:sp>
    </p:spTree>
    <p:extLst>
      <p:ext uri="{BB962C8B-B14F-4D97-AF65-F5344CB8AC3E}">
        <p14:creationId xmlns:p14="http://schemas.microsoft.com/office/powerpoint/2010/main" val="1793784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24</a:t>
            </a:fld>
            <a:endParaRPr lang="en-US"/>
          </a:p>
        </p:txBody>
      </p:sp>
    </p:spTree>
    <p:extLst>
      <p:ext uri="{BB962C8B-B14F-4D97-AF65-F5344CB8AC3E}">
        <p14:creationId xmlns:p14="http://schemas.microsoft.com/office/powerpoint/2010/main" val="70773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Στην φυσική, όταν λέμε φως, εννοούμε εν γένει όλο το φάσμα της ηλεκτρομαγνητικής ακτινοβολίας. Υπέρυθρη, υπεριώδης, ακτίνες Χ, ακτίνες Γ…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6</a:t>
            </a:fld>
            <a:endParaRPr lang="en-US"/>
          </a:p>
        </p:txBody>
      </p:sp>
    </p:spTree>
    <p:extLst>
      <p:ext uri="{BB962C8B-B14F-4D97-AF65-F5344CB8AC3E}">
        <p14:creationId xmlns:p14="http://schemas.microsoft.com/office/powerpoint/2010/main" val="414946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Τώρα φανταστείτε το κύμα της εικόνας να διαδίδεται με την πραγματική του ταχύτητα, την ταχύτητα του φωτός,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Εάν το μήκος κύματος του φωτός είναι πολύ μικρό, πολλές πλήρεις ταλαντώσεις περνούν ένα δεδομένο σημείο σε ένα δευτερόλεπτο. Εάν το μήκος κύματος είναι μεγάλο, λιγότερες πλήρεις ταλαντώσεις περνούν το σημείο σε ένα δευτερόλεπτο. Επομένως, ένα μικρό μήκος κύματος αντιστοιχεί σε ακτινοβολία υψηλής συχνότητας και ένα μεγάλο μήκος κύματος αντιστοιχεί σε ακτινοβολία χαμηλής συχνότητας. Η ακριβής σχέση που περιγράφει αυτά τα δύο είναι η γνωστή σας.</a:t>
            </a:r>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7</a:t>
            </a:fld>
            <a:endParaRPr lang="en-US"/>
          </a:p>
        </p:txBody>
      </p:sp>
    </p:spTree>
    <p:extLst>
      <p:ext uri="{BB962C8B-B14F-4D97-AF65-F5344CB8AC3E}">
        <p14:creationId xmlns:p14="http://schemas.microsoft.com/office/powerpoint/2010/main" val="20715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φυσικοί είχαν μια εξαιρετική ιδέα, γνωρίζοντας ότι το φως αλληλοεπιδρά με την ύλη. Θα μπορούσαν να χρησιμοποιήσουν το φως για να μάθουν έμμεσα περισσότερα για τη δομή της ύλης.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Και στην επιστήμη, συνήθως ξεκινάμε με την πιο απλή περίπτωση. Έτσι και οι φυσικοί ξεκίνησαν από το άτομο του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Όταν ένα ηλεκτρικό ρεύμα διέρχεται από ένα δείγμα αερίου υδρογόνου σε χαμηλή πίεση, το αέριο εκπέμπει φως. Το ηλεκτρικό ρεύμα, που μοιάζει με καταιγίδα ηλεκτρονίων, διασπά τα μόρια του αερίου υδρογόνου και διεγείρει τα ελεύθερα άτομα υδρογόνου σε υψηλότερες ενέργειες. Αυτά τα διεγερμένα άτομα ξεφορτώνονται γρήγορα την περίσσεια ενέργειά τους εκπέμποντας ηλεκτρομαγνητική ακτινοβολία. Στη συνέχεια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ανασυνδυάζονται</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να σχηματίσουν ξανά μόρια υδρογόνου.</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8</a:t>
            </a:fld>
            <a:endParaRPr lang="en-US"/>
          </a:p>
        </p:txBody>
      </p:sp>
    </p:spTree>
    <p:extLst>
      <p:ext uri="{BB962C8B-B14F-4D97-AF65-F5344CB8AC3E}">
        <p14:creationId xmlns:p14="http://schemas.microsoft.com/office/powerpoint/2010/main" val="64760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Όταν το λευκό φως διέρχεται από ένα πρίσμα, προκύπτει ένα συνεχές φάσμα φωτός επειδή το λευκό φως αποτελείται από όλα τα μήκη κύματος της ορατής ακτινοβολίας (ΣΧ. 1.10α). Ωστόσο, όταν το φως που εκπέμπεται από διεγερμένα άτομα υδρογόνου διέρχεται από ένα πρίσμα, η ακτινοβολία βρίσκεται να αποτελείται από έναν αριθμό διακριτών συνιστωσών ή φασματικών γραμμών (Σχήμα 1.10β). Η φωτεινότερη γραμμή (στα 656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nm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είναι κόκκινη και τα διεγερμένα άτομα στο αέριο λάμπουν με αυτό το κόκκινο φως.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πρώτος που εντόπισε ένα σχέδιο στις γραμμές της ορατής περιοχής του φάσματος του υδρογόνου ήταν ο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Johann Balmer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(1885), ένας Ελβετός δάσκαλος. Λίγο αργότερα, ο Σουηδός φασματογράφος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Johannes Rydberg</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πρότεινε πιο γενική φόρμουλα για ολόκληρη την περιοχή ακτινοβολίας. Αυτό είναι το φάσμα εκπομπής.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9</a:t>
            </a:fld>
            <a:endParaRPr lang="en-US"/>
          </a:p>
        </p:txBody>
      </p:sp>
    </p:spTree>
    <p:extLst>
      <p:ext uri="{BB962C8B-B14F-4D97-AF65-F5344CB8AC3E}">
        <p14:creationId xmlns:p14="http://schemas.microsoft.com/office/powerpoint/2010/main" val="285658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Τι θα βλέπατε αν περνούσατε λευκό φως μέσα από έναν δοχείο αερίου που αποτελείται από άτομα υδρογόνου και αναλύατε το φως; Θα δείτε το φάσμα απορρόφησής του, μια σειρά από σκοτεινές γραμμές σε ένα κατά τα άλλα συνεχές φάσμα. Οι γραμμές απορρόφησης έχουν τις ίδιες συχνότητες με τις γραμμές στο φάσμα των εκπομπών και ότι ένα άτομο μπορεί να υποδηλώσει ακτινοβολία μόνο από αυτές τις συχνότητες.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10</a:t>
            </a:fld>
            <a:endParaRPr lang="en-US"/>
          </a:p>
        </p:txBody>
      </p:sp>
    </p:spTree>
    <p:extLst>
      <p:ext uri="{BB962C8B-B14F-4D97-AF65-F5344CB8AC3E}">
        <p14:creationId xmlns:p14="http://schemas.microsoft.com/office/powerpoint/2010/main" val="315766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Προς τα τέλη του δέκατου ένατου αιώνα, οι επιστήμονες μπερδεύονταν όλο και περισσότερο καθώς συγκέντρωναν περισσότερες πληροφορίες για την ηλεκτρομαγνητική ακτινοβολία που δεν μπορούσαν να εξηγηθούν από την κλασική μηχανική, και οι γραμμές στο φάσμα του υδρογόνου παρέμεναν βαθιά μπερδεμένες. Στη συνέχεια, από το 1900 και μετά, έγινε μια σειρά από ευφάνταστες προτάσεις.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Max Planck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11</a:t>
            </a:fld>
            <a:endParaRPr lang="en-US"/>
          </a:p>
        </p:txBody>
      </p:sp>
    </p:spTree>
    <p:extLst>
      <p:ext uri="{BB962C8B-B14F-4D97-AF65-F5344CB8AC3E}">
        <p14:creationId xmlns:p14="http://schemas.microsoft.com/office/powerpoint/2010/main" val="58536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Για να επιτύχει αυτή την επιτυχημένη θεωρία, 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Planck</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είχε απορρίψει την κλασική φυσική, η οποία δεν θέτει κανένα περιορισμό στο πόσο μικρή ποσότητα ενέργειας μπορεί να μεταφερθεί από ένα αντικείμενο σε άλλο. Αντιθέτως, είχε προτείνει η ενέργεια να μεταφέρεται σε διακριτά πακέτα. Για να δικαιολογηθεί μια τόσο δραματική επανάσταση, χρειάζονταν περισσότερα στοιχεία. Αυτή η απόδειξη προήλθε από το φωτοηλεκτρικό φαινόμενο, την εκτόξευση ηλεκτρονίων από ένα μέταλλο όταν η επιφάνειά του εκτίθεται στην υπεριώδη ακτινοβολία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Εικ</a:t>
            </a:r>
            <a:r>
              <a:rPr lang="el-GR" sz="1800" dirty="0">
                <a:effectLst/>
                <a:latin typeface="Calibri" panose="020F0502020204030204" pitchFamily="34" charset="0"/>
                <a:ea typeface="Calibri" panose="020F0502020204030204" pitchFamily="34" charset="0"/>
                <a:cs typeface="Times New Roman" panose="02020603050405020304" pitchFamily="18" charset="0"/>
              </a:rPr>
              <a:t>. 1.15). </a:t>
            </a:r>
            <a:endParaRPr lang="en-US" dirty="0"/>
          </a:p>
        </p:txBody>
      </p:sp>
      <p:sp>
        <p:nvSpPr>
          <p:cNvPr id="4" name="Slide Number Placeholder 3"/>
          <p:cNvSpPr>
            <a:spLocks noGrp="1"/>
          </p:cNvSpPr>
          <p:nvPr>
            <p:ph type="sldNum" sz="quarter" idx="5"/>
          </p:nvPr>
        </p:nvSpPr>
        <p:spPr/>
        <p:txBody>
          <a:bodyPr/>
          <a:lstStyle/>
          <a:p>
            <a:fld id="{080D1AD1-9973-4A70-89FF-BD5561F7262C}" type="slidenum">
              <a:rPr lang="en-US" smtClean="0"/>
              <a:t>12</a:t>
            </a:fld>
            <a:endParaRPr lang="en-US"/>
          </a:p>
        </p:txBody>
      </p:sp>
    </p:spTree>
    <p:extLst>
      <p:ext uri="{BB962C8B-B14F-4D97-AF65-F5344CB8AC3E}">
        <p14:creationId xmlns:p14="http://schemas.microsoft.com/office/powerpoint/2010/main" val="319773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3DECA3-51E1-4773-B1B3-77BE9353EB46}"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95638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DECA3-51E1-4773-B1B3-77BE9353EB46}"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184660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DECA3-51E1-4773-B1B3-77BE9353EB46}"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331530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a:extLst>
              <a:ext uri="{FF2B5EF4-FFF2-40B4-BE49-F238E27FC236}">
                <a16:creationId xmlns:a16="http://schemas.microsoft.com/office/drawing/2014/main" id="{BDA0E108-4D69-41B8-AAD7-798C4AA5544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C788372-685C-445F-877D-E34EA99A9BB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263259-FAC6-42D4-9B47-E0CCE2D34824}"/>
              </a:ext>
            </a:extLst>
          </p:cNvPr>
          <p:cNvSpPr>
            <a:spLocks noGrp="1" noChangeArrowheads="1"/>
          </p:cNvSpPr>
          <p:nvPr>
            <p:ph type="sldNum" sz="quarter" idx="12"/>
          </p:nvPr>
        </p:nvSpPr>
        <p:spPr>
          <a:ln/>
        </p:spPr>
        <p:txBody>
          <a:bodyPr/>
          <a:lstStyle>
            <a:lvl1pPr>
              <a:defRPr/>
            </a:lvl1pPr>
          </a:lstStyle>
          <a:p>
            <a:pPr>
              <a:defRPr/>
            </a:pPr>
            <a:fld id="{C7D3247A-7034-49EF-9353-9415EB997995}" type="slidenum">
              <a:rPr lang="en-GB" altLang="en-US"/>
              <a:pPr>
                <a:defRPr/>
              </a:pPr>
              <a:t>‹#›</a:t>
            </a:fld>
            <a:endParaRPr lang="en-GB" altLang="en-US"/>
          </a:p>
        </p:txBody>
      </p:sp>
    </p:spTree>
    <p:extLst>
      <p:ext uri="{BB962C8B-B14F-4D97-AF65-F5344CB8AC3E}">
        <p14:creationId xmlns:p14="http://schemas.microsoft.com/office/powerpoint/2010/main" val="154218402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B0D4E3BF-1E9F-47C5-8D91-CBDC6D8F2E2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14015C6-663B-4E87-9A69-37CDCEFF57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BBF575F-5EDC-40FD-B7D4-6C6EF488C9DC}"/>
              </a:ext>
            </a:extLst>
          </p:cNvPr>
          <p:cNvSpPr>
            <a:spLocks noGrp="1" noChangeArrowheads="1"/>
          </p:cNvSpPr>
          <p:nvPr>
            <p:ph type="sldNum" sz="quarter" idx="12"/>
          </p:nvPr>
        </p:nvSpPr>
        <p:spPr>
          <a:ln/>
        </p:spPr>
        <p:txBody>
          <a:bodyPr/>
          <a:lstStyle>
            <a:lvl1pPr>
              <a:defRPr/>
            </a:lvl1pPr>
          </a:lstStyle>
          <a:p>
            <a:pPr>
              <a:defRPr/>
            </a:pPr>
            <a:fld id="{3604F1B4-A2B3-40DB-8BFD-88F0E4CF3A60}" type="slidenum">
              <a:rPr lang="en-GB" altLang="en-US"/>
              <a:pPr>
                <a:defRPr/>
              </a:pPr>
              <a:t>‹#›</a:t>
            </a:fld>
            <a:endParaRPr lang="en-GB" altLang="en-US"/>
          </a:p>
        </p:txBody>
      </p:sp>
    </p:spTree>
    <p:extLst>
      <p:ext uri="{BB962C8B-B14F-4D97-AF65-F5344CB8AC3E}">
        <p14:creationId xmlns:p14="http://schemas.microsoft.com/office/powerpoint/2010/main" val="229204623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87BE4E3-9B40-43C3-A43E-C547684B3AD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E8627D7-7B2D-423B-8D8C-980AD915F3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88BC3BC-86DA-4750-B0D5-C91016598D9F}"/>
              </a:ext>
            </a:extLst>
          </p:cNvPr>
          <p:cNvSpPr>
            <a:spLocks noGrp="1" noChangeArrowheads="1"/>
          </p:cNvSpPr>
          <p:nvPr>
            <p:ph type="sldNum" sz="quarter" idx="12"/>
          </p:nvPr>
        </p:nvSpPr>
        <p:spPr>
          <a:ln/>
        </p:spPr>
        <p:txBody>
          <a:bodyPr/>
          <a:lstStyle>
            <a:lvl1pPr>
              <a:defRPr/>
            </a:lvl1pPr>
          </a:lstStyle>
          <a:p>
            <a:pPr>
              <a:defRPr/>
            </a:pPr>
            <a:fld id="{8987FFA6-C5DB-4C55-8F17-E03C095827CB}" type="slidenum">
              <a:rPr lang="en-GB" altLang="en-US"/>
              <a:pPr>
                <a:defRPr/>
              </a:pPr>
              <a:t>‹#›</a:t>
            </a:fld>
            <a:endParaRPr lang="en-GB" altLang="en-US"/>
          </a:p>
        </p:txBody>
      </p:sp>
    </p:spTree>
    <p:extLst>
      <p:ext uri="{BB962C8B-B14F-4D97-AF65-F5344CB8AC3E}">
        <p14:creationId xmlns:p14="http://schemas.microsoft.com/office/powerpoint/2010/main" val="428176256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E2C7AD64-9DCB-44BF-81D3-8F43DB04028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76EC145-A52F-4308-B821-E541BE73894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53FDD7E-C2D3-41C2-96AA-FD1EA569C691}"/>
              </a:ext>
            </a:extLst>
          </p:cNvPr>
          <p:cNvSpPr>
            <a:spLocks noGrp="1" noChangeArrowheads="1"/>
          </p:cNvSpPr>
          <p:nvPr>
            <p:ph type="sldNum" sz="quarter" idx="12"/>
          </p:nvPr>
        </p:nvSpPr>
        <p:spPr>
          <a:ln/>
        </p:spPr>
        <p:txBody>
          <a:bodyPr/>
          <a:lstStyle>
            <a:lvl1pPr>
              <a:defRPr/>
            </a:lvl1pPr>
          </a:lstStyle>
          <a:p>
            <a:pPr>
              <a:defRPr/>
            </a:pPr>
            <a:fld id="{58FE3CB5-5272-4DCB-AFE3-1A146C531394}" type="slidenum">
              <a:rPr lang="en-GB" altLang="en-US"/>
              <a:pPr>
                <a:defRPr/>
              </a:pPr>
              <a:t>‹#›</a:t>
            </a:fld>
            <a:endParaRPr lang="en-GB" altLang="en-US"/>
          </a:p>
        </p:txBody>
      </p:sp>
    </p:spTree>
    <p:extLst>
      <p:ext uri="{BB962C8B-B14F-4D97-AF65-F5344CB8AC3E}">
        <p14:creationId xmlns:p14="http://schemas.microsoft.com/office/powerpoint/2010/main" val="14300663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a:extLst>
              <a:ext uri="{FF2B5EF4-FFF2-40B4-BE49-F238E27FC236}">
                <a16:creationId xmlns:a16="http://schemas.microsoft.com/office/drawing/2014/main" id="{AED7A825-F7C6-44EB-A393-AD84E76DE445}"/>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F7ABAFED-0F3A-40D2-8806-A3CD9B11244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3E9544A9-E609-43B6-8C9F-8AA6CC6FE008}"/>
              </a:ext>
            </a:extLst>
          </p:cNvPr>
          <p:cNvSpPr>
            <a:spLocks noGrp="1" noChangeArrowheads="1"/>
          </p:cNvSpPr>
          <p:nvPr>
            <p:ph type="sldNum" sz="quarter" idx="12"/>
          </p:nvPr>
        </p:nvSpPr>
        <p:spPr>
          <a:ln/>
        </p:spPr>
        <p:txBody>
          <a:bodyPr/>
          <a:lstStyle>
            <a:lvl1pPr>
              <a:defRPr/>
            </a:lvl1pPr>
          </a:lstStyle>
          <a:p>
            <a:pPr>
              <a:defRPr/>
            </a:pPr>
            <a:fld id="{5DF84F5D-A0F7-4320-8C2E-E4740F41FA7E}" type="slidenum">
              <a:rPr lang="en-GB" altLang="en-US"/>
              <a:pPr>
                <a:defRPr/>
              </a:pPr>
              <a:t>‹#›</a:t>
            </a:fld>
            <a:endParaRPr lang="en-GB" altLang="en-US"/>
          </a:p>
        </p:txBody>
      </p:sp>
    </p:spTree>
    <p:extLst>
      <p:ext uri="{BB962C8B-B14F-4D97-AF65-F5344CB8AC3E}">
        <p14:creationId xmlns:p14="http://schemas.microsoft.com/office/powerpoint/2010/main" val="373657481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a:extLst>
              <a:ext uri="{FF2B5EF4-FFF2-40B4-BE49-F238E27FC236}">
                <a16:creationId xmlns:a16="http://schemas.microsoft.com/office/drawing/2014/main" id="{740AFDFD-20BB-4C93-BAC8-5DB8F3CAB1E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D8FEB99-9E78-4F68-9243-41F700C1C6E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A7F81BB1-288E-43D6-9827-BAB620E7E085}"/>
              </a:ext>
            </a:extLst>
          </p:cNvPr>
          <p:cNvSpPr>
            <a:spLocks noGrp="1" noChangeArrowheads="1"/>
          </p:cNvSpPr>
          <p:nvPr>
            <p:ph type="sldNum" sz="quarter" idx="12"/>
          </p:nvPr>
        </p:nvSpPr>
        <p:spPr>
          <a:ln/>
        </p:spPr>
        <p:txBody>
          <a:bodyPr/>
          <a:lstStyle>
            <a:lvl1pPr>
              <a:defRPr/>
            </a:lvl1pPr>
          </a:lstStyle>
          <a:p>
            <a:pPr>
              <a:defRPr/>
            </a:pPr>
            <a:fld id="{BB6F873B-BAA8-4A6A-BAD8-FF23F559CB24}" type="slidenum">
              <a:rPr lang="en-GB" altLang="en-US"/>
              <a:pPr>
                <a:defRPr/>
              </a:pPr>
              <a:t>‹#›</a:t>
            </a:fld>
            <a:endParaRPr lang="en-GB" altLang="en-US"/>
          </a:p>
        </p:txBody>
      </p:sp>
    </p:spTree>
    <p:extLst>
      <p:ext uri="{BB962C8B-B14F-4D97-AF65-F5344CB8AC3E}">
        <p14:creationId xmlns:p14="http://schemas.microsoft.com/office/powerpoint/2010/main" val="1506339797"/>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0EA0F3-ADF9-4E73-B5F7-691724619AB1}"/>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872D9BD3-152F-4CEC-BBAD-4436752027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1421B98B-E699-4413-ACF1-11574DECEB4B}"/>
              </a:ext>
            </a:extLst>
          </p:cNvPr>
          <p:cNvSpPr>
            <a:spLocks noGrp="1" noChangeArrowheads="1"/>
          </p:cNvSpPr>
          <p:nvPr>
            <p:ph type="sldNum" sz="quarter" idx="12"/>
          </p:nvPr>
        </p:nvSpPr>
        <p:spPr>
          <a:ln/>
        </p:spPr>
        <p:txBody>
          <a:bodyPr/>
          <a:lstStyle>
            <a:lvl1pPr>
              <a:defRPr/>
            </a:lvl1pPr>
          </a:lstStyle>
          <a:p>
            <a:pPr>
              <a:defRPr/>
            </a:pPr>
            <a:fld id="{64724F80-6273-472D-B954-79E11CB72F6B}" type="slidenum">
              <a:rPr lang="en-GB" altLang="en-US"/>
              <a:pPr>
                <a:defRPr/>
              </a:pPr>
              <a:t>‹#›</a:t>
            </a:fld>
            <a:endParaRPr lang="en-GB" altLang="en-US"/>
          </a:p>
        </p:txBody>
      </p:sp>
    </p:spTree>
    <p:extLst>
      <p:ext uri="{BB962C8B-B14F-4D97-AF65-F5344CB8AC3E}">
        <p14:creationId xmlns:p14="http://schemas.microsoft.com/office/powerpoint/2010/main" val="372845404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DCB251-DCA7-4F90-ADE8-5BBCC376456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08155D8-30C4-493D-8C85-F64F1910178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4FC4149-BE6A-4235-8C55-9B134916ED90}"/>
              </a:ext>
            </a:extLst>
          </p:cNvPr>
          <p:cNvSpPr>
            <a:spLocks noGrp="1" noChangeArrowheads="1"/>
          </p:cNvSpPr>
          <p:nvPr>
            <p:ph type="sldNum" sz="quarter" idx="12"/>
          </p:nvPr>
        </p:nvSpPr>
        <p:spPr>
          <a:ln/>
        </p:spPr>
        <p:txBody>
          <a:bodyPr/>
          <a:lstStyle>
            <a:lvl1pPr>
              <a:defRPr/>
            </a:lvl1pPr>
          </a:lstStyle>
          <a:p>
            <a:pPr>
              <a:defRPr/>
            </a:pPr>
            <a:fld id="{B2713E4F-ED0A-4B04-8C82-E8BEE349AE40}" type="slidenum">
              <a:rPr lang="en-GB" altLang="en-US"/>
              <a:pPr>
                <a:defRPr/>
              </a:pPr>
              <a:t>‹#›</a:t>
            </a:fld>
            <a:endParaRPr lang="en-GB" altLang="en-US"/>
          </a:p>
        </p:txBody>
      </p:sp>
    </p:spTree>
    <p:extLst>
      <p:ext uri="{BB962C8B-B14F-4D97-AF65-F5344CB8AC3E}">
        <p14:creationId xmlns:p14="http://schemas.microsoft.com/office/powerpoint/2010/main" val="27956639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3DECA3-51E1-4773-B1B3-77BE9353EB46}"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2524397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5C680A-C2D3-4DF5-BF78-24D01836AAF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67FB713-6275-46F8-97F5-AE1E232D23B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0B70ACE-7F2C-42F7-BDBD-A67BE8DFDA11}"/>
              </a:ext>
            </a:extLst>
          </p:cNvPr>
          <p:cNvSpPr>
            <a:spLocks noGrp="1" noChangeArrowheads="1"/>
          </p:cNvSpPr>
          <p:nvPr>
            <p:ph type="sldNum" sz="quarter" idx="12"/>
          </p:nvPr>
        </p:nvSpPr>
        <p:spPr>
          <a:ln/>
        </p:spPr>
        <p:txBody>
          <a:bodyPr/>
          <a:lstStyle>
            <a:lvl1pPr>
              <a:defRPr/>
            </a:lvl1pPr>
          </a:lstStyle>
          <a:p>
            <a:pPr>
              <a:defRPr/>
            </a:pPr>
            <a:fld id="{67E1A549-1BCC-48FC-A2F4-F29295D6C5BB}" type="slidenum">
              <a:rPr lang="en-GB" altLang="en-US"/>
              <a:pPr>
                <a:defRPr/>
              </a:pPr>
              <a:t>‹#›</a:t>
            </a:fld>
            <a:endParaRPr lang="en-GB" altLang="en-US"/>
          </a:p>
        </p:txBody>
      </p:sp>
    </p:spTree>
    <p:extLst>
      <p:ext uri="{BB962C8B-B14F-4D97-AF65-F5344CB8AC3E}">
        <p14:creationId xmlns:p14="http://schemas.microsoft.com/office/powerpoint/2010/main" val="427464124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0987AF9D-FDF6-4618-93FD-09CE603BC50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3DED976-8EBB-4B03-B479-A60D077E1B4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8BC003A-CB3E-499E-86F6-FA7284DA2AA9}"/>
              </a:ext>
            </a:extLst>
          </p:cNvPr>
          <p:cNvSpPr>
            <a:spLocks noGrp="1" noChangeArrowheads="1"/>
          </p:cNvSpPr>
          <p:nvPr>
            <p:ph type="sldNum" sz="quarter" idx="12"/>
          </p:nvPr>
        </p:nvSpPr>
        <p:spPr>
          <a:ln/>
        </p:spPr>
        <p:txBody>
          <a:bodyPr/>
          <a:lstStyle>
            <a:lvl1pPr>
              <a:defRPr/>
            </a:lvl1pPr>
          </a:lstStyle>
          <a:p>
            <a:pPr>
              <a:defRPr/>
            </a:pPr>
            <a:fld id="{C79C653F-A790-49D9-8F4C-75DE7F94BBDD}" type="slidenum">
              <a:rPr lang="en-GB" altLang="en-US"/>
              <a:pPr>
                <a:defRPr/>
              </a:pPr>
              <a:t>‹#›</a:t>
            </a:fld>
            <a:endParaRPr lang="en-GB" altLang="en-US"/>
          </a:p>
        </p:txBody>
      </p:sp>
    </p:spTree>
    <p:extLst>
      <p:ext uri="{BB962C8B-B14F-4D97-AF65-F5344CB8AC3E}">
        <p14:creationId xmlns:p14="http://schemas.microsoft.com/office/powerpoint/2010/main" val="212531067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D0546254-8640-449D-A091-3455F81D7BA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060EB95-D5FD-46CF-AC3A-952578285FB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2B8AC5A-F881-41AE-9330-C6C0B5635E58}"/>
              </a:ext>
            </a:extLst>
          </p:cNvPr>
          <p:cNvSpPr>
            <a:spLocks noGrp="1" noChangeArrowheads="1"/>
          </p:cNvSpPr>
          <p:nvPr>
            <p:ph type="sldNum" sz="quarter" idx="12"/>
          </p:nvPr>
        </p:nvSpPr>
        <p:spPr>
          <a:ln/>
        </p:spPr>
        <p:txBody>
          <a:bodyPr/>
          <a:lstStyle>
            <a:lvl1pPr>
              <a:defRPr/>
            </a:lvl1pPr>
          </a:lstStyle>
          <a:p>
            <a:pPr>
              <a:defRPr/>
            </a:pPr>
            <a:fld id="{CECEA0F7-9802-4E29-BA2E-37443069EB71}" type="slidenum">
              <a:rPr lang="en-GB" altLang="en-US"/>
              <a:pPr>
                <a:defRPr/>
              </a:pPr>
              <a:t>‹#›</a:t>
            </a:fld>
            <a:endParaRPr lang="en-GB" altLang="en-US"/>
          </a:p>
        </p:txBody>
      </p:sp>
    </p:spTree>
    <p:extLst>
      <p:ext uri="{BB962C8B-B14F-4D97-AF65-F5344CB8AC3E}">
        <p14:creationId xmlns:p14="http://schemas.microsoft.com/office/powerpoint/2010/main" val="146378322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DECA3-51E1-4773-B1B3-77BE9353EB46}"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234473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3DECA3-51E1-4773-B1B3-77BE9353EB46}"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403563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3DECA3-51E1-4773-B1B3-77BE9353EB46}"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420469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3DECA3-51E1-4773-B1B3-77BE9353EB46}"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339703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DECA3-51E1-4773-B1B3-77BE9353EB46}"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104012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DECA3-51E1-4773-B1B3-77BE9353EB46}"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119761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DECA3-51E1-4773-B1B3-77BE9353EB46}"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321679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A6A59-02A6-4DD4-8993-F669525666E5}" type="slidenum">
              <a:rPr lang="en-GB" altLang="en-US" smtClean="0"/>
              <a:pPr/>
              <a:t>‹#›</a:t>
            </a:fld>
            <a:endParaRPr lang="en-GB" altLang="en-US"/>
          </a:p>
        </p:txBody>
      </p:sp>
    </p:spTree>
    <p:extLst>
      <p:ext uri="{BB962C8B-B14F-4D97-AF65-F5344CB8AC3E}">
        <p14:creationId xmlns:p14="http://schemas.microsoft.com/office/powerpoint/2010/main" val="23402265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C5D950-40B1-4376-B0F4-0D00A6BFB0FD}"/>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a:extLst>
              <a:ext uri="{FF2B5EF4-FFF2-40B4-BE49-F238E27FC236}">
                <a16:creationId xmlns:a16="http://schemas.microsoft.com/office/drawing/2014/main" id="{DFC88A86-789E-4469-AFD1-1DBF50B866A1}"/>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1028" name="Rectangle 4">
            <a:extLst>
              <a:ext uri="{FF2B5EF4-FFF2-40B4-BE49-F238E27FC236}">
                <a16:creationId xmlns:a16="http://schemas.microsoft.com/office/drawing/2014/main" id="{72AE70A9-2597-4E9C-921E-71212EE99787}"/>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p>
        </p:txBody>
      </p:sp>
      <p:sp>
        <p:nvSpPr>
          <p:cNvPr id="1029" name="Rectangle 5">
            <a:extLst>
              <a:ext uri="{FF2B5EF4-FFF2-40B4-BE49-F238E27FC236}">
                <a16:creationId xmlns:a16="http://schemas.microsoft.com/office/drawing/2014/main" id="{338E1CE2-5C95-4935-9EC0-90CBD364EE00}"/>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p>
        </p:txBody>
      </p:sp>
      <p:sp>
        <p:nvSpPr>
          <p:cNvPr id="1030" name="Rectangle 6">
            <a:extLst>
              <a:ext uri="{FF2B5EF4-FFF2-40B4-BE49-F238E27FC236}">
                <a16:creationId xmlns:a16="http://schemas.microsoft.com/office/drawing/2014/main" id="{850F27D0-5ECC-4763-A89D-AEE2FEA8FC97}"/>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124066D-429D-476B-9AF6-410F6084B21C}" type="slidenum">
              <a:rPr lang="en-GB" altLang="en-US"/>
              <a:pPr>
                <a:defRPr/>
              </a:pPr>
              <a:t>‹#›</a:t>
            </a:fld>
            <a:endParaRPr lang="en-GB" altLang="en-US"/>
          </a:p>
        </p:txBody>
      </p:sp>
    </p:spTree>
    <p:extLst>
      <p:ext uri="{BB962C8B-B14F-4D97-AF65-F5344CB8AC3E}">
        <p14:creationId xmlns:p14="http://schemas.microsoft.com/office/powerpoint/2010/main" val="340630730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hyperlink" Target="https://www.gettyimages.com/detail/photo/carbon-nanotube-royalty-free-image/160380750?adppopup=true" TargetMode="External"/><Relationship Id="rId4" Type="http://schemas.openxmlformats.org/officeDocument/2006/relationships/hyperlink" Target="https://commons.wikimedia.org/w/index.php?curid=9246129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hyperlink" Target="mailto:michalisvafeias@mail.ntua.g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up of a wire mesh&#10;&#10;Description automatically generated">
            <a:extLst>
              <a:ext uri="{FF2B5EF4-FFF2-40B4-BE49-F238E27FC236}">
                <a16:creationId xmlns:a16="http://schemas.microsoft.com/office/drawing/2014/main" id="{E74FC976-1059-D1D0-D3E9-152E8DEE2DBD}"/>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091"/>
          <a:stretch/>
        </p:blipFill>
        <p:spPr>
          <a:xfrm>
            <a:off x="20" y="1"/>
            <a:ext cx="12191980" cy="6857999"/>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0056F0D-1877-D2D8-80BA-1C01F19C527C}"/>
              </a:ext>
            </a:extLst>
          </p:cNvPr>
          <p:cNvSpPr>
            <a:spLocks noGrp="1"/>
          </p:cNvSpPr>
          <p:nvPr>
            <p:ph type="ctrTitle"/>
          </p:nvPr>
        </p:nvSpPr>
        <p:spPr>
          <a:xfrm>
            <a:off x="404553" y="3091928"/>
            <a:ext cx="9078562" cy="2387600"/>
          </a:xfrm>
        </p:spPr>
        <p:txBody>
          <a:bodyPr>
            <a:normAutofit/>
          </a:bodyPr>
          <a:lstStyle/>
          <a:p>
            <a:pPr algn="l"/>
            <a:r>
              <a:rPr lang="el-GR" sz="6600" dirty="0">
                <a:solidFill>
                  <a:schemeClr val="bg1"/>
                </a:solidFill>
              </a:rPr>
              <a:t>Χημικοί Δεσμοί</a:t>
            </a:r>
            <a:endParaRPr lang="en-US" sz="6600" dirty="0">
              <a:solidFill>
                <a:schemeClr val="bg1"/>
              </a:solidFill>
            </a:endParaRP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573E8098-A636-B8CB-4717-D4E71047AA3E}"/>
              </a:ext>
            </a:extLst>
          </p:cNvPr>
          <p:cNvSpPr>
            <a:spLocks noGrp="1"/>
          </p:cNvSpPr>
          <p:nvPr>
            <p:ph type="subTitle" idx="1"/>
          </p:nvPr>
        </p:nvSpPr>
        <p:spPr>
          <a:xfrm>
            <a:off x="404553" y="5624945"/>
            <a:ext cx="9078562" cy="592975"/>
          </a:xfrm>
        </p:spPr>
        <p:txBody>
          <a:bodyPr anchor="ctr">
            <a:normAutofit/>
          </a:bodyPr>
          <a:lstStyle/>
          <a:p>
            <a:pPr algn="l"/>
            <a:r>
              <a:rPr lang="el-GR" dirty="0">
                <a:solidFill>
                  <a:schemeClr val="bg1"/>
                </a:solidFill>
              </a:rPr>
              <a:t>Θεμελιώδεις έννοιες και προσεγγίσεις</a:t>
            </a:r>
            <a:endParaRPr lang="en-US" dirty="0">
              <a:solidFill>
                <a:schemeClr val="bg1"/>
              </a:solidFill>
            </a:endParaRPr>
          </a:p>
        </p:txBody>
      </p:sp>
    </p:spTree>
    <p:extLst>
      <p:ext uri="{BB962C8B-B14F-4D97-AF65-F5344CB8AC3E}">
        <p14:creationId xmlns:p14="http://schemas.microsoft.com/office/powerpoint/2010/main" val="56103955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65125"/>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Ατομικό Φάσμα Απορρόφησης</a:t>
            </a:r>
            <a:endParaRPr lang="en-US" dirty="0"/>
          </a:p>
        </p:txBody>
      </p:sp>
      <p:pic>
        <p:nvPicPr>
          <p:cNvPr id="5" name="Picture 4">
            <a:extLst>
              <a:ext uri="{FF2B5EF4-FFF2-40B4-BE49-F238E27FC236}">
                <a16:creationId xmlns:a16="http://schemas.microsoft.com/office/drawing/2014/main" id="{3E43A4A8-140E-F708-8A70-20526085610B}"/>
              </a:ext>
            </a:extLst>
          </p:cNvPr>
          <p:cNvPicPr>
            <a:picLocks noChangeAspect="1"/>
          </p:cNvPicPr>
          <p:nvPr/>
        </p:nvPicPr>
        <p:blipFill>
          <a:blip r:embed="rId3"/>
          <a:stretch>
            <a:fillRect/>
          </a:stretch>
        </p:blipFill>
        <p:spPr>
          <a:xfrm>
            <a:off x="470702" y="1340768"/>
            <a:ext cx="11250595" cy="2810267"/>
          </a:xfrm>
          <a:prstGeom prst="rect">
            <a:avLst/>
          </a:prstGeom>
        </p:spPr>
      </p:pic>
      <p:sp>
        <p:nvSpPr>
          <p:cNvPr id="6" name="TextBox 5">
            <a:extLst>
              <a:ext uri="{FF2B5EF4-FFF2-40B4-BE49-F238E27FC236}">
                <a16:creationId xmlns:a16="http://schemas.microsoft.com/office/drawing/2014/main" id="{71FDB8D2-A016-A5F7-69C2-7F1F4DCDB7CE}"/>
              </a:ext>
            </a:extLst>
          </p:cNvPr>
          <p:cNvSpPr txBox="1"/>
          <p:nvPr/>
        </p:nvSpPr>
        <p:spPr>
          <a:xfrm>
            <a:off x="828585" y="4151035"/>
            <a:ext cx="10515600" cy="2552686"/>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Μπορούμε να αρχίσουμε να κατανοούμε την παρουσία φασματικών γραμμών σε ένα φάσμα εκπομπής εάν υποθέσουμε ότι </a:t>
            </a:r>
            <a:r>
              <a:rPr lang="el-GR" sz="1800" kern="100" dirty="0">
                <a:latin typeface="Calibri" panose="020F0502020204030204" pitchFamily="34" charset="0"/>
                <a:ea typeface="Calibri" panose="020F0502020204030204" pitchFamily="34" charset="0"/>
                <a:cs typeface="Times New Roman" panose="02020603050405020304" pitchFamily="18" charset="0"/>
              </a:rPr>
              <a:t>το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ηλεκτρόνιο του ατόμου του Υδρογόνου μπορεί να υπάρχει μόνο με ορισμένες ενέργειες και ότι μια γραμμή προκύπτει όταν μεταβαίνει από μια επιτρεπόμενη τιμή ενέργειας σε μια άλλη. </a:t>
            </a:r>
          </a:p>
          <a:p>
            <a:pPr marL="285750" marR="0" indent="-285750" algn="just">
              <a:lnSpc>
                <a:spcPct val="107000"/>
              </a:lnSpc>
              <a:spcBef>
                <a:spcPts val="0"/>
              </a:spcBef>
              <a:spcAft>
                <a:spcPts val="800"/>
              </a:spcAft>
              <a:buFont typeface="Arial" panose="020B0604020202020204" pitchFamily="34" charset="0"/>
              <a:buChar char="•"/>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Η παρουσία φασματικών γραμμών συγκεκριμένων συχνοτήτων υποδηλώνει ότι η ενέργεια ενός ηλεκτρονίου σε ένα άτομο περιορίζεται σε μια σειρά διακριτών τιμών, που ονομάζονται ενεργειακά επίπεδα.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διαφορά στις ενέργειες δύο επιπέδων μεταφέρεται από την ηλεκτρομαγνητική ακτινοβολία που εκπέμπεται από το άτομο.</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047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65125"/>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Κβαντική Θεωρία</a:t>
            </a:r>
            <a:endParaRPr lang="en-US" dirty="0"/>
          </a:p>
        </p:txBody>
      </p:sp>
      <p:pic>
        <p:nvPicPr>
          <p:cNvPr id="4" name="Picture 3" descr="A person with a mustache wearing glasses&#10;&#10;Description automatically generated">
            <a:extLst>
              <a:ext uri="{FF2B5EF4-FFF2-40B4-BE49-F238E27FC236}">
                <a16:creationId xmlns:a16="http://schemas.microsoft.com/office/drawing/2014/main" id="{950960A0-CDA5-F829-F201-8B7608CCC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429030"/>
            <a:ext cx="3311841" cy="4653136"/>
          </a:xfrm>
          <a:prstGeom prst="rect">
            <a:avLst/>
          </a:prstGeom>
        </p:spPr>
      </p:pic>
      <p:sp>
        <p:nvSpPr>
          <p:cNvPr id="10" name="TextBox 9">
            <a:extLst>
              <a:ext uri="{FF2B5EF4-FFF2-40B4-BE49-F238E27FC236}">
                <a16:creationId xmlns:a16="http://schemas.microsoft.com/office/drawing/2014/main" id="{4AC3748E-2C49-5112-74C5-36562234900E}"/>
              </a:ext>
            </a:extLst>
          </p:cNvPr>
          <p:cNvSpPr txBox="1"/>
          <p:nvPr/>
        </p:nvSpPr>
        <p:spPr>
          <a:xfrm>
            <a:off x="191343" y="6167045"/>
            <a:ext cx="331184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800" dirty="0"/>
              <a:t>Max Karl Ernst Ludwig Planck </a:t>
            </a:r>
            <a:br>
              <a:rPr lang="en-US" sz="1800" dirty="0"/>
            </a:br>
            <a:r>
              <a:rPr lang="en-US" sz="1800" dirty="0"/>
              <a:t>(23 April 1858 – 4 October 1947)</a:t>
            </a:r>
          </a:p>
        </p:txBody>
      </p:sp>
      <p:sp>
        <p:nvSpPr>
          <p:cNvPr id="11" name="TextBox 10">
            <a:extLst>
              <a:ext uri="{FF2B5EF4-FFF2-40B4-BE49-F238E27FC236}">
                <a16:creationId xmlns:a16="http://schemas.microsoft.com/office/drawing/2014/main" id="{A9303F76-02F5-FEE6-453A-87736C60F1EB}"/>
              </a:ext>
            </a:extLst>
          </p:cNvPr>
          <p:cNvSpPr txBox="1"/>
          <p:nvPr/>
        </p:nvSpPr>
        <p:spPr>
          <a:xfrm>
            <a:off x="3827748" y="1571632"/>
            <a:ext cx="7562056" cy="1857368"/>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Πρότεινε ότι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η ανταλλαγή ενέργειας μεταξύ ύλης και ακτινοβολίας λαμβάνει χώρα σε κβάντα</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(quanta)</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ή πακέτα, ενέργειας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Η κεντρική του ιδέα ήταν ότι ένα φορτισμένο σωματίδιο που ταλαντώνεται σε μια συχνότητα μπορεί να ανταλλάξει ενέργεια με το περιβάλλον του δημιουργώντας ή απορροφώντας ηλεκτρομαγνητική ακτινοβολία μόνο σε διακριτά πακέτα ενέργειας μεγέθους: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360C093B-C4B7-9212-C31F-7792A5902B48}"/>
              </a:ext>
            </a:extLst>
          </p:cNvPr>
          <p:cNvPicPr>
            <a:picLocks noChangeAspect="1"/>
          </p:cNvPicPr>
          <p:nvPr/>
        </p:nvPicPr>
        <p:blipFill>
          <a:blip r:embed="rId4"/>
          <a:stretch>
            <a:fillRect/>
          </a:stretch>
        </p:blipFill>
        <p:spPr>
          <a:xfrm>
            <a:off x="5005751" y="3452829"/>
            <a:ext cx="5206051" cy="605537"/>
          </a:xfrm>
          <a:prstGeom prst="rect">
            <a:avLst/>
          </a:prstGeom>
          <a:ln>
            <a:solidFill>
              <a:schemeClr val="tx1">
                <a:lumMod val="75000"/>
                <a:lumOff val="25000"/>
              </a:schemeClr>
            </a:solidFill>
          </a:ln>
        </p:spPr>
      </p:pic>
      <p:sp>
        <p:nvSpPr>
          <p:cNvPr id="14" name="TextBox 13">
            <a:extLst>
              <a:ext uri="{FF2B5EF4-FFF2-40B4-BE49-F238E27FC236}">
                <a16:creationId xmlns:a16="http://schemas.microsoft.com/office/drawing/2014/main" id="{F398D774-8351-C2E9-A713-79D8B402E332}"/>
              </a:ext>
            </a:extLst>
          </p:cNvPr>
          <p:cNvSpPr txBox="1"/>
          <p:nvPr/>
        </p:nvSpPr>
        <p:spPr>
          <a:xfrm>
            <a:off x="3827748" y="4357684"/>
            <a:ext cx="7562056" cy="1868781"/>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σταθερά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που τώρα ονομάζεται σταθερά του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Planck</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έχει την τιμή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6</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626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x</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10</a:t>
            </a:r>
            <a:r>
              <a:rPr lang="el-GR" sz="1800" kern="100" baseline="30000" dirty="0">
                <a:effectLst/>
                <a:latin typeface="Calibri" panose="020F0502020204030204" pitchFamily="34" charset="0"/>
                <a:ea typeface="Calibri" panose="020F0502020204030204" pitchFamily="34" charset="0"/>
                <a:cs typeface="Times New Roman" panose="02020603050405020304" pitchFamily="18" charset="0"/>
              </a:rPr>
              <a:t>-34</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a:t>
            </a:r>
            <a:r>
              <a:rPr lang="en-US" sz="1800" kern="100" dirty="0">
                <a:effectLst/>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3464"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Εάν το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ταλαντούμενο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άτομο απελευθερώσει ένα πακέτο ενέργειας μεγέθους Ε στο περιβάλλον, τότε θα ανιχνευθεί ακτινοβολία συχνότητας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283464" marR="0" algn="ctr">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V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E</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h</a:t>
            </a:r>
          </a:p>
        </p:txBody>
      </p:sp>
    </p:spTree>
    <p:extLst>
      <p:ext uri="{BB962C8B-B14F-4D97-AF65-F5344CB8AC3E}">
        <p14:creationId xmlns:p14="http://schemas.microsoft.com/office/powerpoint/2010/main" val="3678176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32656"/>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Κβαντική Θεωρία - </a:t>
            </a:r>
            <a:r>
              <a:rPr lang="el-GR" dirty="0" err="1"/>
              <a:t>Επιβεβαιώση</a:t>
            </a:r>
            <a:endParaRPr lang="en-US" dirty="0"/>
          </a:p>
        </p:txBody>
      </p:sp>
      <p:pic>
        <p:nvPicPr>
          <p:cNvPr id="5" name="Picture 4">
            <a:extLst>
              <a:ext uri="{FF2B5EF4-FFF2-40B4-BE49-F238E27FC236}">
                <a16:creationId xmlns:a16="http://schemas.microsoft.com/office/drawing/2014/main" id="{68A0D176-FF77-C05B-5D83-85916AFD2107}"/>
              </a:ext>
            </a:extLst>
          </p:cNvPr>
          <p:cNvPicPr>
            <a:picLocks noChangeAspect="1"/>
          </p:cNvPicPr>
          <p:nvPr/>
        </p:nvPicPr>
        <p:blipFill>
          <a:blip r:embed="rId3"/>
          <a:stretch>
            <a:fillRect/>
          </a:stretch>
        </p:blipFill>
        <p:spPr>
          <a:xfrm>
            <a:off x="144016" y="1700808"/>
            <a:ext cx="5951984" cy="4528205"/>
          </a:xfrm>
          <a:prstGeom prst="rect">
            <a:avLst/>
          </a:prstGeom>
        </p:spPr>
      </p:pic>
      <p:sp>
        <p:nvSpPr>
          <p:cNvPr id="6" name="TextBox 5">
            <a:extLst>
              <a:ext uri="{FF2B5EF4-FFF2-40B4-BE49-F238E27FC236}">
                <a16:creationId xmlns:a16="http://schemas.microsoft.com/office/drawing/2014/main" id="{F0A321EA-5AFE-2794-56F0-F189AE71B2D5}"/>
              </a:ext>
            </a:extLst>
          </p:cNvPr>
          <p:cNvSpPr txBox="1"/>
          <p:nvPr/>
        </p:nvSpPr>
        <p:spPr>
          <a:xfrm>
            <a:off x="1897397" y="6311742"/>
            <a:ext cx="2445221" cy="338554"/>
          </a:xfrm>
          <a:prstGeom prst="rect">
            <a:avLst/>
          </a:prstGeom>
          <a:noFill/>
          <a:ln>
            <a:solidFill>
              <a:schemeClr val="tx1">
                <a:lumMod val="75000"/>
                <a:lumOff val="25000"/>
              </a:schemeClr>
            </a:solidFill>
          </a:ln>
        </p:spPr>
        <p:txBody>
          <a:bodyPr wrap="none" rtlCol="0">
            <a:spAutoFit/>
          </a:bodyPr>
          <a:lstStyle/>
          <a:p>
            <a:r>
              <a:rPr lang="el-GR" sz="1600" dirty="0"/>
              <a:t>Φωτοηλεκτρικό Φαινόμενο</a:t>
            </a:r>
            <a:endParaRPr lang="en-US" sz="1600" dirty="0"/>
          </a:p>
        </p:txBody>
      </p:sp>
      <p:sp>
        <p:nvSpPr>
          <p:cNvPr id="11" name="TextBox 10">
            <a:extLst>
              <a:ext uri="{FF2B5EF4-FFF2-40B4-BE49-F238E27FC236}">
                <a16:creationId xmlns:a16="http://schemas.microsoft.com/office/drawing/2014/main" id="{A9303F76-02F5-FEE6-453A-87736C60F1EB}"/>
              </a:ext>
            </a:extLst>
          </p:cNvPr>
          <p:cNvSpPr txBox="1"/>
          <p:nvPr/>
        </p:nvSpPr>
        <p:spPr>
          <a:xfrm>
            <a:off x="5231904" y="2708920"/>
            <a:ext cx="6085892" cy="3054234"/>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πειραματικές παρατηρήσεις ήταν οι εξής:</a:t>
            </a:r>
          </a:p>
          <a:p>
            <a:pPr marL="800100" lvl="1" indent="-342900" algn="just">
              <a:lnSpc>
                <a:spcPct val="107000"/>
              </a:lnSpc>
              <a:spcBef>
                <a:spcPts val="0"/>
              </a:spcBef>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Δεν εκτοξεύονται ηλεκτρόνια εκτός εάν η ακτινοβολία έχει συχνότητα πάνω από μια ορισμένη τιμή που είναι χαρακτηριστική του μετάλλου.</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Bef>
                <a:spcPts val="0"/>
              </a:spcBef>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Τα ηλεκτρόνια εκτινάσσονται αμέσως, όσο μικρή κι αν είναι η ένταση της ακτινοβολίας.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Bef>
                <a:spcPts val="0"/>
              </a:spcBef>
              <a:spcAft>
                <a:spcPts val="800"/>
              </a:spcAft>
              <a:buFont typeface="+mj-lt"/>
              <a:buAutoNum type="arabicPeriod"/>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κινητική ενέργεια των ηλεκτρονίων που εκτινάσσονται αυξάνεται γραμμικά με τη συχνότητα της προσπίπτουσας ακτινοβολίας.</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820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32656"/>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Κβαντική Θεωρία - </a:t>
            </a:r>
            <a:r>
              <a:rPr lang="el-GR" dirty="0" err="1"/>
              <a:t>Επιβεβαιώση</a:t>
            </a:r>
            <a:endParaRPr lang="en-US" dirty="0"/>
          </a:p>
        </p:txBody>
      </p:sp>
      <p:sp>
        <p:nvSpPr>
          <p:cNvPr id="11" name="TextBox 10">
            <a:extLst>
              <a:ext uri="{FF2B5EF4-FFF2-40B4-BE49-F238E27FC236}">
                <a16:creationId xmlns:a16="http://schemas.microsoft.com/office/drawing/2014/main" id="{A9303F76-02F5-FEE6-453A-87736C60F1EB}"/>
              </a:ext>
            </a:extLst>
          </p:cNvPr>
          <p:cNvSpPr txBox="1"/>
          <p:nvPr/>
        </p:nvSpPr>
        <p:spPr>
          <a:xfrm>
            <a:off x="3935760" y="3068960"/>
            <a:ext cx="7418040" cy="1855893"/>
          </a:xfrm>
          <a:prstGeom prst="rect">
            <a:avLst/>
          </a:prstGeom>
          <a:noFill/>
        </p:spPr>
        <p:txBody>
          <a:bodyPr wrap="square" rtlCol="0">
            <a:spAutoFit/>
          </a:bodyPr>
          <a:lstStyle/>
          <a:p>
            <a:pPr marL="28575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Άλμπερτ Αϊνστάιν βρήκε μια εξήγηση για αυτές τις παρατηρήσεις και, στη διαδικασία, άλλαξε βαθιά την αντίληψή μας για το ηλεκτρομαγνητικό πεδίο. Πρότεινε ότι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η ηλεκτρομαγνητική ακτινοβολία αποτελείται από σωματίδια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τα οποία αργότερα ονομάστηκαν φωτόνια. Κάθε φωτόνιο μπορεί να θεωρηθεί ως ένα πακέτο ενέργειας και η ενέργεια ενός μόνο φωτονίου σχετίζεται με τη συχνότητα της ακτινοβολίας κατά την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E</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h</a:t>
            </a:r>
            <a:r>
              <a:rPr lang="en-US" sz="1800" i="1" kern="100" dirty="0" err="1">
                <a:effectLst/>
                <a:ea typeface="Calibri" panose="020F0502020204030204" pitchFamily="34" charset="0"/>
                <a:cs typeface="Times New Roman" panose="02020603050405020304" pitchFamily="18" charset="0"/>
              </a:rPr>
              <a:t>·</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v</a:t>
            </a:r>
            <a:r>
              <a:rPr lang="el-GR" sz="1800" kern="100" dirty="0">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erson in a suit standing in front of a chalkboard&#10;&#10;Description automatically generated">
            <a:extLst>
              <a:ext uri="{FF2B5EF4-FFF2-40B4-BE49-F238E27FC236}">
                <a16:creationId xmlns:a16="http://schemas.microsoft.com/office/drawing/2014/main" id="{EA290D7F-FED5-64BA-C520-9DDB575D8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3" y="1628800"/>
            <a:ext cx="3311841" cy="4346792"/>
          </a:xfrm>
          <a:prstGeom prst="rect">
            <a:avLst/>
          </a:prstGeom>
        </p:spPr>
      </p:pic>
      <p:sp>
        <p:nvSpPr>
          <p:cNvPr id="7" name="TextBox 6">
            <a:extLst>
              <a:ext uri="{FF2B5EF4-FFF2-40B4-BE49-F238E27FC236}">
                <a16:creationId xmlns:a16="http://schemas.microsoft.com/office/drawing/2014/main" id="{C9796005-DA97-8E54-E2F9-9EDD960F2E2B}"/>
              </a:ext>
            </a:extLst>
          </p:cNvPr>
          <p:cNvSpPr txBox="1"/>
          <p:nvPr/>
        </p:nvSpPr>
        <p:spPr>
          <a:xfrm>
            <a:off x="191343" y="6167045"/>
            <a:ext cx="331184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de-DE" sz="1800" dirty="0"/>
              <a:t>Albert Einstein </a:t>
            </a:r>
            <a:br>
              <a:rPr lang="de-DE" sz="1800" dirty="0"/>
            </a:br>
            <a:r>
              <a:rPr lang="de-DE" sz="1800" dirty="0"/>
              <a:t>(14 March 1879 – 18 April 1955) </a:t>
            </a:r>
            <a:endParaRPr lang="en-US" sz="1800" dirty="0"/>
          </a:p>
        </p:txBody>
      </p:sp>
    </p:spTree>
    <p:extLst>
      <p:ext uri="{BB962C8B-B14F-4D97-AF65-F5344CB8AC3E}">
        <p14:creationId xmlns:p14="http://schemas.microsoft.com/office/powerpoint/2010/main" val="1830828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32656"/>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Ένα βήμα πιο κοντά…</a:t>
            </a:r>
            <a:endParaRPr lang="en-US" dirty="0"/>
          </a:p>
        </p:txBody>
      </p:sp>
      <p:pic>
        <p:nvPicPr>
          <p:cNvPr id="8" name="Picture 7">
            <a:extLst>
              <a:ext uri="{FF2B5EF4-FFF2-40B4-BE49-F238E27FC236}">
                <a16:creationId xmlns:a16="http://schemas.microsoft.com/office/drawing/2014/main" id="{184AFFAD-B9D9-DCF6-5D88-89988BE35CEC}"/>
              </a:ext>
            </a:extLst>
          </p:cNvPr>
          <p:cNvPicPr>
            <a:picLocks noChangeAspect="1"/>
          </p:cNvPicPr>
          <p:nvPr/>
        </p:nvPicPr>
        <p:blipFill>
          <a:blip r:embed="rId3"/>
          <a:stretch>
            <a:fillRect/>
          </a:stretch>
        </p:blipFill>
        <p:spPr>
          <a:xfrm>
            <a:off x="263352" y="1844824"/>
            <a:ext cx="5760640" cy="4075286"/>
          </a:xfrm>
          <a:prstGeom prst="rect">
            <a:avLst/>
          </a:prstGeom>
        </p:spPr>
      </p:pic>
      <p:sp>
        <p:nvSpPr>
          <p:cNvPr id="12" name="TextBox 11">
            <a:extLst>
              <a:ext uri="{FF2B5EF4-FFF2-40B4-BE49-F238E27FC236}">
                <a16:creationId xmlns:a16="http://schemas.microsoft.com/office/drawing/2014/main" id="{8839669B-6E49-A80E-2423-041A4402CA7E}"/>
              </a:ext>
            </a:extLst>
          </p:cNvPr>
          <p:cNvSpPr txBox="1"/>
          <p:nvPr/>
        </p:nvSpPr>
        <p:spPr>
          <a:xfrm>
            <a:off x="5591944" y="2300838"/>
            <a:ext cx="5905872" cy="3840731"/>
          </a:xfrm>
          <a:prstGeom prst="rect">
            <a:avLst/>
          </a:prstGeom>
          <a:noFill/>
        </p:spPr>
        <p:txBody>
          <a:bodyPr wrap="square" rtlCol="0">
            <a:spAutoFit/>
          </a:bodyPr>
          <a:lstStyle/>
          <a:p>
            <a:pPr marL="28575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Όταν ένα άτομο υφίσταται μια μετάβαση από μια κατάσταση υψηλότερης ενέργειας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a:t>
            </a:r>
            <a:r>
              <a:rPr lang="el-GR" sz="1800" kern="100" dirty="0">
                <a:latin typeface="Calibri" panose="020F0502020204030204" pitchFamily="34" charset="0"/>
                <a:ea typeface="Calibri" panose="020F0502020204030204" pitchFamily="34" charset="0"/>
                <a:cs typeface="Times New Roman" panose="02020603050405020304" pitchFamily="18" charset="0"/>
              </a:rPr>
              <a:t>ή Β</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σε μια κατάσταση χαμηλότερης ενέργειας, χάνει ενέργεια που μεταφέρεται ως ένα φωτόνιο. </a:t>
            </a:r>
          </a:p>
          <a:p>
            <a:pPr marL="28575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Όσο μεγαλύτερη είναι η διαφορά ενέργειας, τόσο μεγαλύτερη είναι η συχνότητα (και τόσο μικρότερο το μήκος κύματος) της εκπεμπόμενης ακτινοβολίας.</a:t>
            </a:r>
          </a:p>
          <a:p>
            <a:pPr marL="285750" indent="-285750" algn="just">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 η διαφορά ενέργειας μεταφερθεί ως φωτόνιο, τότε η συχνότητα μιας μεμονωμένης γραμμής σε ένα φάσμα σχετίζεται με την ενεργειακή διαφορά μεταξύ δύο ενεργειακών επιπέδων που εμπλέκονται στη μετάβαση (συνθήκη συχνότητας </a:t>
            </a:r>
            <a:r>
              <a:rPr lang="en-US" sz="1800" dirty="0">
                <a:effectLst/>
                <a:latin typeface="Calibri" panose="020F0502020204030204" pitchFamily="34" charset="0"/>
                <a:ea typeface="Calibri" panose="020F0502020204030204" pitchFamily="34" charset="0"/>
                <a:cs typeface="Times New Roman" panose="02020603050405020304" pitchFamily="18" charset="0"/>
              </a:rPr>
              <a:t>Bohr – Bohr frequency condition)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DF7226DF-9049-F46F-C04B-F68A203D9FB3}"/>
              </a:ext>
            </a:extLst>
          </p:cNvPr>
          <p:cNvPicPr>
            <a:picLocks noChangeAspect="1"/>
          </p:cNvPicPr>
          <p:nvPr/>
        </p:nvPicPr>
        <p:blipFill>
          <a:blip r:embed="rId4"/>
          <a:stretch>
            <a:fillRect/>
          </a:stretch>
        </p:blipFill>
        <p:spPr>
          <a:xfrm>
            <a:off x="6606272" y="6141569"/>
            <a:ext cx="3877216" cy="600159"/>
          </a:xfrm>
          <a:prstGeom prst="rect">
            <a:avLst/>
          </a:prstGeom>
          <a:ln>
            <a:solidFill>
              <a:schemeClr val="tx1">
                <a:lumMod val="75000"/>
                <a:lumOff val="25000"/>
              </a:schemeClr>
            </a:solidFill>
          </a:ln>
        </p:spPr>
      </p:pic>
    </p:spTree>
    <p:extLst>
      <p:ext uri="{BB962C8B-B14F-4D97-AF65-F5344CB8AC3E}">
        <p14:creationId xmlns:p14="http://schemas.microsoft.com/office/powerpoint/2010/main" val="359458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32656"/>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Δυισμός Ύλης/Ακτινοβολίας</a:t>
            </a:r>
            <a:endParaRPr lang="en-US" dirty="0"/>
          </a:p>
        </p:txBody>
      </p:sp>
      <p:sp>
        <p:nvSpPr>
          <p:cNvPr id="12" name="TextBox 11">
            <a:extLst>
              <a:ext uri="{FF2B5EF4-FFF2-40B4-BE49-F238E27FC236}">
                <a16:creationId xmlns:a16="http://schemas.microsoft.com/office/drawing/2014/main" id="{8839669B-6E49-A80E-2423-041A4402CA7E}"/>
              </a:ext>
            </a:extLst>
          </p:cNvPr>
          <p:cNvSpPr txBox="1"/>
          <p:nvPr/>
        </p:nvSpPr>
        <p:spPr>
          <a:xfrm>
            <a:off x="3935760" y="1340768"/>
            <a:ext cx="7418040" cy="4638642"/>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Εάν η ηλεκτρομαγνητική ακτινοβολία, η οποία για μεγάλο χρονικό διάστημα θεωρούνταν κυματοειδής, έχει δυικό χαρακτήρα, θα μπορούσε αυτό να σημαίνει ότι και η ύλη έχει επίσης κυματοειδείς ιδιότητες; </a:t>
            </a:r>
          </a:p>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1924, ο Γάλλος επιστήμονας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Louis de Broglie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πρότεινε ότι όλα τα σωματίδια πρέπει να θεωρούνται ότι έχουν κυματοειδείς ιδιότητες. Συνέχισε προτείνοντας ότι το μήκος κύματος που σχετίζεται με το «υλικό κύμα» είναι αντιστρόφως ανάλογο με τη μάζα του σωματιδίου,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m</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και την ταχύτητα,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v</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gn="just">
              <a:lnSpc>
                <a:spcPct val="107000"/>
              </a:lnSpc>
              <a:spcBef>
                <a:spcPts val="0"/>
              </a:spcBef>
              <a:spcAft>
                <a:spcPts val="800"/>
              </a:spcAft>
              <a:buFont typeface="Arial" panose="020B0604020202020204" pitchFamily="34" charset="0"/>
              <a:buChar cha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0"/>
              </a:spcBef>
              <a:spcAft>
                <a:spcPts val="800"/>
              </a:spcAft>
              <a:buFont typeface="Arial" panose="020B0604020202020204" pitchFamily="34" charset="0"/>
              <a:buChar char="•"/>
            </a:pPr>
            <a:endParaRPr lang="el-GR" sz="18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γινόμενο της μάζας και της ταχύτητας ονομάζεται γραμμική ορμή,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p</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ενός σωματιδίου, και έτσι αυτή η έκφραση γράφεται πιο απλά ως η εξίσωση de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Broglie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4DDCA0B-5CE9-957C-6CCB-8193CF1F6A92}"/>
              </a:ext>
            </a:extLst>
          </p:cNvPr>
          <p:cNvPicPr>
            <a:picLocks noChangeAspect="1"/>
          </p:cNvPicPr>
          <p:nvPr/>
        </p:nvPicPr>
        <p:blipFill>
          <a:blip r:embed="rId3"/>
          <a:stretch>
            <a:fillRect/>
          </a:stretch>
        </p:blipFill>
        <p:spPr>
          <a:xfrm>
            <a:off x="6842559" y="4149080"/>
            <a:ext cx="1963266" cy="774776"/>
          </a:xfrm>
          <a:prstGeom prst="rect">
            <a:avLst/>
          </a:prstGeom>
          <a:ln>
            <a:solidFill>
              <a:schemeClr val="tx1">
                <a:lumMod val="75000"/>
                <a:lumOff val="25000"/>
              </a:schemeClr>
            </a:solidFill>
          </a:ln>
        </p:spPr>
      </p:pic>
      <p:pic>
        <p:nvPicPr>
          <p:cNvPr id="9" name="Picture 8">
            <a:extLst>
              <a:ext uri="{FF2B5EF4-FFF2-40B4-BE49-F238E27FC236}">
                <a16:creationId xmlns:a16="http://schemas.microsoft.com/office/drawing/2014/main" id="{A613C93B-3E5D-A494-020B-C289D7A8D024}"/>
              </a:ext>
            </a:extLst>
          </p:cNvPr>
          <p:cNvPicPr>
            <a:picLocks noChangeAspect="1"/>
          </p:cNvPicPr>
          <p:nvPr/>
        </p:nvPicPr>
        <p:blipFill>
          <a:blip r:embed="rId4"/>
          <a:stretch>
            <a:fillRect/>
          </a:stretch>
        </p:blipFill>
        <p:spPr>
          <a:xfrm>
            <a:off x="7320136" y="5733894"/>
            <a:ext cx="1161372" cy="993058"/>
          </a:xfrm>
          <a:prstGeom prst="rect">
            <a:avLst/>
          </a:prstGeom>
          <a:ln>
            <a:solidFill>
              <a:schemeClr val="tx1">
                <a:lumMod val="75000"/>
                <a:lumOff val="25000"/>
              </a:schemeClr>
            </a:solidFill>
          </a:ln>
        </p:spPr>
      </p:pic>
      <p:pic>
        <p:nvPicPr>
          <p:cNvPr id="17" name="Picture 16" descr="A person in a suit with his hand on his chin&#10;&#10;Description automatically generated">
            <a:extLst>
              <a:ext uri="{FF2B5EF4-FFF2-40B4-BE49-F238E27FC236}">
                <a16:creationId xmlns:a16="http://schemas.microsoft.com/office/drawing/2014/main" id="{6590476A-C131-450F-6A32-E54074B9A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85" y="1916832"/>
            <a:ext cx="2945569" cy="3740873"/>
          </a:xfrm>
          <a:prstGeom prst="rect">
            <a:avLst/>
          </a:prstGeom>
        </p:spPr>
      </p:pic>
      <p:sp>
        <p:nvSpPr>
          <p:cNvPr id="18" name="TextBox 17">
            <a:extLst>
              <a:ext uri="{FF2B5EF4-FFF2-40B4-BE49-F238E27FC236}">
                <a16:creationId xmlns:a16="http://schemas.microsoft.com/office/drawing/2014/main" id="{034E0B21-2023-9A1E-8264-B8F1D0B6EAC8}"/>
              </a:ext>
            </a:extLst>
          </p:cNvPr>
          <p:cNvSpPr txBox="1"/>
          <p:nvPr/>
        </p:nvSpPr>
        <p:spPr>
          <a:xfrm>
            <a:off x="633226" y="5733893"/>
            <a:ext cx="328768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de-DE" sz="1800" dirty="0"/>
              <a:t>Louis Victor Pierre Raymond, </a:t>
            </a:r>
            <a:br>
              <a:rPr lang="de-DE" sz="1800" dirty="0"/>
            </a:br>
            <a:r>
              <a:rPr lang="de-DE" sz="1800" dirty="0"/>
              <a:t>7th Duc de Broglie </a:t>
            </a:r>
            <a:br>
              <a:rPr lang="de-DE" sz="1800" dirty="0"/>
            </a:br>
            <a:r>
              <a:rPr lang="de-DE" sz="1800" dirty="0"/>
              <a:t>(</a:t>
            </a:r>
            <a:r>
              <a:rPr lang="en-US" sz="1800" dirty="0"/>
              <a:t>5 August 1892 – 19 March 1987</a:t>
            </a:r>
            <a:r>
              <a:rPr lang="de-DE" sz="1800" dirty="0"/>
              <a:t>) </a:t>
            </a:r>
            <a:endParaRPr lang="en-US" sz="1800" dirty="0"/>
          </a:p>
        </p:txBody>
      </p:sp>
    </p:spTree>
    <p:extLst>
      <p:ext uri="{BB962C8B-B14F-4D97-AF65-F5344CB8AC3E}">
        <p14:creationId xmlns:p14="http://schemas.microsoft.com/office/powerpoint/2010/main" val="1852713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32656"/>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Αρχή της Απροσδιοριστίας</a:t>
            </a:r>
            <a:endParaRPr lang="en-US" dirty="0"/>
          </a:p>
        </p:txBody>
      </p:sp>
      <p:pic>
        <p:nvPicPr>
          <p:cNvPr id="5" name="Picture 4">
            <a:extLst>
              <a:ext uri="{FF2B5EF4-FFF2-40B4-BE49-F238E27FC236}">
                <a16:creationId xmlns:a16="http://schemas.microsoft.com/office/drawing/2014/main" id="{F9F5CDE8-63E2-912C-4718-2F97A667030D}"/>
              </a:ext>
            </a:extLst>
          </p:cNvPr>
          <p:cNvPicPr>
            <a:picLocks noChangeAspect="1"/>
          </p:cNvPicPr>
          <p:nvPr/>
        </p:nvPicPr>
        <p:blipFill>
          <a:blip r:embed="rId3"/>
          <a:stretch>
            <a:fillRect/>
          </a:stretch>
        </p:blipFill>
        <p:spPr>
          <a:xfrm>
            <a:off x="479376" y="2183332"/>
            <a:ext cx="4706007" cy="2715004"/>
          </a:xfrm>
          <a:prstGeom prst="rect">
            <a:avLst/>
          </a:prstGeom>
        </p:spPr>
      </p:pic>
      <p:sp>
        <p:nvSpPr>
          <p:cNvPr id="7" name="TextBox 6">
            <a:extLst>
              <a:ext uri="{FF2B5EF4-FFF2-40B4-BE49-F238E27FC236}">
                <a16:creationId xmlns:a16="http://schemas.microsoft.com/office/drawing/2014/main" id="{D6888765-9D94-2A1B-CE08-6F3468C44C47}"/>
              </a:ext>
            </a:extLst>
          </p:cNvPr>
          <p:cNvSpPr txBox="1"/>
          <p:nvPr/>
        </p:nvSpPr>
        <p:spPr>
          <a:xfrm>
            <a:off x="5185383" y="1916832"/>
            <a:ext cx="6096000" cy="4832413"/>
          </a:xfrm>
          <a:prstGeom prst="rect">
            <a:avLst/>
          </a:prstGeom>
          <a:noFill/>
        </p:spPr>
        <p:txBody>
          <a:bodyPr wrap="square">
            <a:spAutoFit/>
          </a:bodyPr>
          <a:lstStyle/>
          <a:p>
            <a:pPr marL="285750" marR="0" indent="-285750" algn="just">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θέση του σωματιδίου δεν προσδιορίζεται με ακρίβει</a:t>
            </a:r>
            <a:r>
              <a:rPr lang="el-GR" sz="1800" kern="100" dirty="0">
                <a:latin typeface="Calibri" panose="020F0502020204030204" pitchFamily="34" charset="0"/>
                <a:ea typeface="Calibri" panose="020F0502020204030204" pitchFamily="34" charset="0"/>
                <a:cs typeface="Times New Roman" panose="02020603050405020304" pitchFamily="18" charset="0"/>
              </a:rPr>
              <a:t>α και μπορούμε να προσδιορίσουμε με ακρίβεια την ορμή του.</a:t>
            </a:r>
          </a:p>
          <a:p>
            <a:pPr marL="285750" marR="0" indent="-285750" algn="just">
              <a:lnSpc>
                <a:spcPct val="107000"/>
              </a:lnSpc>
              <a:spcBef>
                <a:spcPts val="0"/>
              </a:spcBef>
              <a:spcAft>
                <a:spcPts val="800"/>
              </a:spcAft>
              <a:buFont typeface="Arial" panose="020B0604020202020204" pitchFamily="34" charset="0"/>
              <a:buChar char="•"/>
            </a:pPr>
            <a:r>
              <a:rPr lang="el-GR" sz="1800" kern="100" dirty="0">
                <a:latin typeface="Calibri" panose="020F0502020204030204" pitchFamily="34" charset="0"/>
                <a:ea typeface="Calibri" panose="020F0502020204030204" pitchFamily="34" charset="0"/>
                <a:cs typeface="Times New Roman" panose="02020603050405020304" pitchFamily="18" charset="0"/>
              </a:rPr>
              <a:t>(β) Η θέση του σωματιδίου προσδιορίζεται με ακρίβεια και δεν μπορούμε να προσδιορίσουμε με ακρίβεια την ορμή του</a:t>
            </a:r>
          </a:p>
          <a:p>
            <a:pPr marL="285750" marR="0" indent="-285750" algn="just">
              <a:lnSpc>
                <a:spcPct val="107000"/>
              </a:lnSpc>
              <a:spcBef>
                <a:spcPts val="0"/>
              </a:spcBef>
              <a:spcAft>
                <a:spcPts val="800"/>
              </a:spcAft>
              <a:buFont typeface="Arial" panose="020B0604020202020204" pitchFamily="34" charset="0"/>
              <a:buChar cha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Ο δυισμός κύματος-σωματιδίου αρνείται τη δυνατότητα προσδιορισμού της θέσης εάν είναι γνωστή η γραμμική ορμή, και επομένως δεν μπορούμε να προσδιορίσουμε την τροχιά οποιουδήποτε σωματιδίου ακριβώς.</a:t>
            </a:r>
          </a:p>
          <a:p>
            <a:pPr marL="285750" indent="-285750" algn="just">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αδυναμία γνώσης της ακριβούς θέσης εάν η γραμμική ορμή είναι γνωστή με ακρίβεια είναι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μια πτυχή της συμπληρωματικότητας της θέσης και της ορμής </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εάν μια ιδιότητα είναι γνωστή, η άλλη δεν μπορεί να γίνει γνωστή ταυτόχρονα.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923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32656"/>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Αρχή της Απροσδιοριστίας</a:t>
            </a:r>
            <a:endParaRPr lang="en-US" dirty="0"/>
          </a:p>
        </p:txBody>
      </p:sp>
      <p:sp>
        <p:nvSpPr>
          <p:cNvPr id="12" name="TextBox 11">
            <a:extLst>
              <a:ext uri="{FF2B5EF4-FFF2-40B4-BE49-F238E27FC236}">
                <a16:creationId xmlns:a16="http://schemas.microsoft.com/office/drawing/2014/main" id="{8839669B-6E49-A80E-2423-041A4402CA7E}"/>
              </a:ext>
            </a:extLst>
          </p:cNvPr>
          <p:cNvSpPr txBox="1"/>
          <p:nvPr/>
        </p:nvSpPr>
        <p:spPr>
          <a:xfrm>
            <a:off x="3918613" y="1826182"/>
            <a:ext cx="7418040" cy="1561005"/>
          </a:xfrm>
          <a:prstGeom prst="rect">
            <a:avLst/>
          </a:prstGeom>
          <a:noFill/>
        </p:spPr>
        <p:txBody>
          <a:bodyPr wrap="square" rtlCol="0">
            <a:spAutoFit/>
          </a:bodyPr>
          <a:lstStyle/>
          <a:p>
            <a:pPr marL="28575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αρχή της αβεβαιότητας, η οποία διατυπώθηκε από 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Werner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Heisenberg</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1927, εκφράζει ποσοτικά αυτή τη συμπληρωματικότητα. Δηλώνει ότι, εάν η θέση ενός σωματιδίου είναι γνωστή σε μια αβεβαιότητα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Δx</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τότε η γραμμική ορμή,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p</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παράλληλη στον άξονα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x</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μπορεί να είναι γνωστή ταυτόχρονα μόνο εντός μιας αβεβαιότητας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Δp</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82CE5AA-CA37-FDF1-430D-6E50E302CDE8}"/>
              </a:ext>
            </a:extLst>
          </p:cNvPr>
          <p:cNvSpPr txBox="1"/>
          <p:nvPr/>
        </p:nvSpPr>
        <p:spPr>
          <a:xfrm>
            <a:off x="189045" y="6089185"/>
            <a:ext cx="372956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de-DE" sz="1800" dirty="0"/>
              <a:t>Werner Heisenberg </a:t>
            </a:r>
            <a:br>
              <a:rPr lang="de-DE" sz="1800" dirty="0"/>
            </a:br>
            <a:r>
              <a:rPr lang="de-DE" sz="1800" dirty="0"/>
              <a:t>(</a:t>
            </a:r>
            <a:r>
              <a:rPr lang="en-US" sz="1800" dirty="0"/>
              <a:t>5 December 1901 – 1 February 1976</a:t>
            </a:r>
            <a:r>
              <a:rPr lang="de-DE" sz="1800" dirty="0"/>
              <a:t>) </a:t>
            </a:r>
            <a:endParaRPr lang="en-US" sz="1800" dirty="0"/>
          </a:p>
        </p:txBody>
      </p:sp>
      <p:pic>
        <p:nvPicPr>
          <p:cNvPr id="5" name="Picture 4" descr="A person in a suit and tie&#10;&#10;Description automatically generated">
            <a:extLst>
              <a:ext uri="{FF2B5EF4-FFF2-40B4-BE49-F238E27FC236}">
                <a16:creationId xmlns:a16="http://schemas.microsoft.com/office/drawing/2014/main" id="{CE2F2DC0-42F3-FDEA-216D-89C09299F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46515"/>
            <a:ext cx="2794987" cy="4437112"/>
          </a:xfrm>
          <a:prstGeom prst="rect">
            <a:avLst/>
          </a:prstGeom>
        </p:spPr>
      </p:pic>
      <p:pic>
        <p:nvPicPr>
          <p:cNvPr id="7" name="Picture 6">
            <a:extLst>
              <a:ext uri="{FF2B5EF4-FFF2-40B4-BE49-F238E27FC236}">
                <a16:creationId xmlns:a16="http://schemas.microsoft.com/office/drawing/2014/main" id="{9CBACB31-0623-AB84-DB0D-8FBED49E4FD1}"/>
              </a:ext>
            </a:extLst>
          </p:cNvPr>
          <p:cNvPicPr>
            <a:picLocks noChangeAspect="1"/>
          </p:cNvPicPr>
          <p:nvPr/>
        </p:nvPicPr>
        <p:blipFill>
          <a:blip r:embed="rId4"/>
          <a:stretch>
            <a:fillRect/>
          </a:stretch>
        </p:blipFill>
        <p:spPr>
          <a:xfrm>
            <a:off x="5519936" y="3776026"/>
            <a:ext cx="4515480" cy="962159"/>
          </a:xfrm>
          <a:prstGeom prst="rect">
            <a:avLst/>
          </a:prstGeom>
        </p:spPr>
      </p:pic>
    </p:spTree>
    <p:extLst>
      <p:ext uri="{BB962C8B-B14F-4D97-AF65-F5344CB8AC3E}">
        <p14:creationId xmlns:p14="http://schemas.microsoft.com/office/powerpoint/2010/main" val="282472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32656"/>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Η εξίσωση </a:t>
            </a:r>
            <a:r>
              <a:rPr lang="en-US" dirty="0"/>
              <a:t>Schrödinger</a:t>
            </a:r>
          </a:p>
        </p:txBody>
      </p:sp>
      <p:sp>
        <p:nvSpPr>
          <p:cNvPr id="12" name="TextBox 11">
            <a:extLst>
              <a:ext uri="{FF2B5EF4-FFF2-40B4-BE49-F238E27FC236}">
                <a16:creationId xmlns:a16="http://schemas.microsoft.com/office/drawing/2014/main" id="{8839669B-6E49-A80E-2423-041A4402CA7E}"/>
              </a:ext>
            </a:extLst>
          </p:cNvPr>
          <p:cNvSpPr txBox="1"/>
          <p:nvPr/>
        </p:nvSpPr>
        <p:spPr>
          <a:xfrm>
            <a:off x="3921981" y="2634971"/>
            <a:ext cx="7418040" cy="1857368"/>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Επειδή τα σωματίδια έχουν κυματοειδείς ιδιότητες, δεν μπορούμε να περιμένουμε να συμπεριφέρονται σαν σημειακά αντικείμενα που κινούνται κατά μήκος ακριβών τροχιών. Η προσέγγιση του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Schrödinger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ήταν να αντικαταστήσει την ακριβή τροχιά ενός σωματιδίου από μια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κυματοσυνάρτηση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ψ</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μια μαθηματική συνάρτηση με τιμές που ποικίλλουν ανάλογα με τη θέση.</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82CE5AA-CA37-FDF1-430D-6E50E302CDE8}"/>
              </a:ext>
            </a:extLst>
          </p:cNvPr>
          <p:cNvSpPr txBox="1"/>
          <p:nvPr/>
        </p:nvSpPr>
        <p:spPr>
          <a:xfrm>
            <a:off x="189045" y="5682462"/>
            <a:ext cx="372956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800" dirty="0"/>
              <a:t>Erwin Schrödinger </a:t>
            </a:r>
            <a:br>
              <a:rPr lang="de-DE" sz="1800" dirty="0"/>
            </a:br>
            <a:r>
              <a:rPr lang="de-DE" sz="1800" dirty="0"/>
              <a:t>(</a:t>
            </a:r>
            <a:r>
              <a:rPr lang="en-US" sz="1800" dirty="0"/>
              <a:t>1887– 1961</a:t>
            </a:r>
            <a:r>
              <a:rPr lang="de-DE" sz="1800" dirty="0"/>
              <a:t>) </a:t>
            </a:r>
            <a:endParaRPr lang="en-US" sz="1800" dirty="0"/>
          </a:p>
        </p:txBody>
      </p:sp>
      <p:pic>
        <p:nvPicPr>
          <p:cNvPr id="6" name="Picture 5">
            <a:extLst>
              <a:ext uri="{FF2B5EF4-FFF2-40B4-BE49-F238E27FC236}">
                <a16:creationId xmlns:a16="http://schemas.microsoft.com/office/drawing/2014/main" id="{1730DA6B-775D-38F6-6AD2-C8336B028B50}"/>
              </a:ext>
            </a:extLst>
          </p:cNvPr>
          <p:cNvPicPr>
            <a:picLocks noChangeAspect="1"/>
          </p:cNvPicPr>
          <p:nvPr/>
        </p:nvPicPr>
        <p:blipFill>
          <a:blip r:embed="rId3"/>
          <a:stretch>
            <a:fillRect/>
          </a:stretch>
        </p:blipFill>
        <p:spPr>
          <a:xfrm>
            <a:off x="697435" y="1700808"/>
            <a:ext cx="2918298" cy="3725694"/>
          </a:xfrm>
          <a:prstGeom prst="rect">
            <a:avLst/>
          </a:prstGeom>
        </p:spPr>
      </p:pic>
    </p:spTree>
    <p:extLst>
      <p:ext uri="{BB962C8B-B14F-4D97-AF65-F5344CB8AC3E}">
        <p14:creationId xmlns:p14="http://schemas.microsoft.com/office/powerpoint/2010/main" val="205634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335360" y="332656"/>
            <a:ext cx="11162456" cy="914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dirty="0"/>
              <a:t>Η εξίσωση </a:t>
            </a:r>
            <a:r>
              <a:rPr lang="en-US" dirty="0"/>
              <a:t>Schrödinger – </a:t>
            </a:r>
            <a:r>
              <a:rPr lang="el-GR" dirty="0"/>
              <a:t>Ερμηνεία </a:t>
            </a:r>
            <a:r>
              <a:rPr lang="el-GR" dirty="0" err="1"/>
              <a:t>κυματοσυνάρτης</a:t>
            </a:r>
            <a:endParaRPr lang="en-US" dirty="0"/>
          </a:p>
        </p:txBody>
      </p:sp>
      <p:sp>
        <p:nvSpPr>
          <p:cNvPr id="7" name="TextBox 6">
            <a:extLst>
              <a:ext uri="{FF2B5EF4-FFF2-40B4-BE49-F238E27FC236}">
                <a16:creationId xmlns:a16="http://schemas.microsoft.com/office/drawing/2014/main" id="{17326477-1EB2-B55A-3796-2116B70CFDD1}"/>
              </a:ext>
            </a:extLst>
          </p:cNvPr>
          <p:cNvSpPr txBox="1"/>
          <p:nvPr/>
        </p:nvSpPr>
        <p:spPr>
          <a:xfrm>
            <a:off x="4799856" y="1628800"/>
            <a:ext cx="6553944" cy="3840731"/>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Ο Γερμανός φυσικός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Max</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Born</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πρότεινε πώς πρέπει να ερμηνεύεται φυσικά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κυματοσυνάρτηση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gn="just">
              <a:lnSpc>
                <a:spcPct val="107000"/>
              </a:lnSpc>
              <a:spcBef>
                <a:spcPts val="0"/>
              </a:spcBef>
              <a:spcAft>
                <a:spcPts val="800"/>
              </a:spcAf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κυματοσυνάρτηση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η πιθανότητα εύρεσης του σωματιδίου σε μια περιοχή του χώρου. Η τιμή της πιθανότητας είναι ανάλογη με την τιμή του </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ψ</a:t>
            </a:r>
            <a:r>
              <a:rPr lang="el-GR" sz="1800" b="1" i="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σε αυτήν την περιοχή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την ακρίβεια, το </a:t>
            </a:r>
            <a:r>
              <a:rPr lang="el-GR" sz="1800" i="1" dirty="0">
                <a:effectLst/>
                <a:latin typeface="Calibri" panose="020F0502020204030204" pitchFamily="34" charset="0"/>
                <a:ea typeface="Calibri" panose="020F0502020204030204" pitchFamily="34" charset="0"/>
                <a:cs typeface="Times New Roman" panose="02020603050405020304" pitchFamily="18" charset="0"/>
              </a:rPr>
              <a:t>ψ</a:t>
            </a:r>
            <a:r>
              <a:rPr lang="el-GR" sz="1800" i="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μια πυκνότητα πιθανότητας, η πιθανότητα να βρεθεί το σωματίδιο σε μια μικρή περιοχή διαιρεμένη με τον όγκο της περιοχής.</a:t>
            </a:r>
          </a:p>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Για να υπολογίσουμε την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κυματοσυνάρτηση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οποιοδήποτε σωματίδιο χρησιμοποιούμε την εξίσωση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Schrödinger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Για ένα σωματίδιο μάζας m που κινείται σε μία διάσταση σε μια περιοχή όπου η δυναμική ενέργεια είναι V(x), η εξίσωση είναι</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D471D52-BB46-4213-E0A7-044713BCC2EC}"/>
              </a:ext>
            </a:extLst>
          </p:cNvPr>
          <p:cNvPicPr>
            <a:picLocks noChangeAspect="1"/>
          </p:cNvPicPr>
          <p:nvPr/>
        </p:nvPicPr>
        <p:blipFill>
          <a:blip r:embed="rId3"/>
          <a:stretch>
            <a:fillRect/>
          </a:stretch>
        </p:blipFill>
        <p:spPr>
          <a:xfrm>
            <a:off x="119336" y="2226846"/>
            <a:ext cx="4439270" cy="3267531"/>
          </a:xfrm>
          <a:prstGeom prst="rect">
            <a:avLst/>
          </a:prstGeom>
        </p:spPr>
      </p:pic>
      <p:pic>
        <p:nvPicPr>
          <p:cNvPr id="11" name="Picture 10">
            <a:extLst>
              <a:ext uri="{FF2B5EF4-FFF2-40B4-BE49-F238E27FC236}">
                <a16:creationId xmlns:a16="http://schemas.microsoft.com/office/drawing/2014/main" id="{37643C1F-A8B1-E908-1039-B85AA857DFDC}"/>
              </a:ext>
            </a:extLst>
          </p:cNvPr>
          <p:cNvPicPr>
            <a:picLocks noChangeAspect="1"/>
          </p:cNvPicPr>
          <p:nvPr/>
        </p:nvPicPr>
        <p:blipFill>
          <a:blip r:embed="rId4"/>
          <a:stretch>
            <a:fillRect/>
          </a:stretch>
        </p:blipFill>
        <p:spPr>
          <a:xfrm>
            <a:off x="6240016" y="5445224"/>
            <a:ext cx="3838870" cy="1239081"/>
          </a:xfrm>
          <a:prstGeom prst="rect">
            <a:avLst/>
          </a:prstGeom>
        </p:spPr>
      </p:pic>
    </p:spTree>
    <p:extLst>
      <p:ext uri="{BB962C8B-B14F-4D97-AF65-F5344CB8AC3E}">
        <p14:creationId xmlns:p14="http://schemas.microsoft.com/office/powerpoint/2010/main" val="44073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56C05B-EB90-A5F7-BEED-EFC0769B8D0C}"/>
              </a:ext>
            </a:extLst>
          </p:cNvPr>
          <p:cNvPicPr>
            <a:picLocks noChangeAspect="1"/>
          </p:cNvPicPr>
          <p:nvPr/>
        </p:nvPicPr>
        <p:blipFill rotWithShape="1">
          <a:blip r:embed="rId2"/>
          <a:srcRect t="16138" r="-2" b="201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descr="A diagram of a complex structure&#10;&#10;Description automatically generated with medium confidence">
            <a:extLst>
              <a:ext uri="{FF2B5EF4-FFF2-40B4-BE49-F238E27FC236}">
                <a16:creationId xmlns:a16="http://schemas.microsoft.com/office/drawing/2014/main" id="{AB6738BF-C394-3989-B5E7-A97410A16666}"/>
              </a:ext>
            </a:extLst>
          </p:cNvPr>
          <p:cNvPicPr>
            <a:picLocks noChangeAspect="1"/>
          </p:cNvPicPr>
          <p:nvPr/>
        </p:nvPicPr>
        <p:blipFill rotWithShape="1">
          <a:blip r:embed="rId3">
            <a:extLst>
              <a:ext uri="{28A0092B-C50C-407E-A947-70E740481C1C}">
                <a14:useLocalDpi xmlns:a14="http://schemas.microsoft.com/office/drawing/2010/main" val="0"/>
              </a:ext>
            </a:extLst>
          </a:blip>
          <a:srcRect t="7255" r="-2" b="11616"/>
          <a:stretch/>
        </p:blipFill>
        <p:spPr>
          <a:xfrm>
            <a:off x="4883025" y="3356992"/>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162E5BC-177D-6885-10D1-4CBC61D28464}"/>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dirty="0">
                <a:solidFill>
                  <a:schemeClr val="tx1"/>
                </a:solidFill>
                <a:latin typeface="+mj-lt"/>
                <a:ea typeface="+mj-ea"/>
                <a:cs typeface="+mj-cs"/>
              </a:rPr>
              <a:t>Case Study: </a:t>
            </a:r>
            <a:r>
              <a:rPr lang="en-US" sz="3400" kern="1200" dirty="0" err="1">
                <a:solidFill>
                  <a:schemeClr val="tx1"/>
                </a:solidFill>
                <a:latin typeface="+mj-lt"/>
                <a:ea typeface="+mj-ea"/>
                <a:cs typeface="+mj-cs"/>
              </a:rPr>
              <a:t>Γρ</a:t>
            </a:r>
            <a:r>
              <a:rPr lang="en-US" sz="3400" kern="1200" dirty="0">
                <a:solidFill>
                  <a:schemeClr val="tx1"/>
                </a:solidFill>
                <a:latin typeface="+mj-lt"/>
                <a:ea typeface="+mj-ea"/>
                <a:cs typeface="+mj-cs"/>
              </a:rPr>
              <a:t>αφένιο (Graphene)</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A9448BD3-9E8A-F5C6-9599-C2537DA1935E}"/>
              </a:ext>
            </a:extLst>
          </p:cNvPr>
          <p:cNvSpPr txBox="1"/>
          <p:nvPr/>
        </p:nvSpPr>
        <p:spPr>
          <a:xfrm>
            <a:off x="128016" y="2366181"/>
            <a:ext cx="5363979" cy="4228757"/>
          </a:xfrm>
          <a:prstGeom prst="rect">
            <a:avLst/>
          </a:prstGeom>
        </p:spPr>
        <p:txBody>
          <a:bodyPr vert="horz" lIns="91440" tIns="45720" rIns="91440" bIns="45720" rtlCol="0">
            <a:normAutofit lnSpcReduction="10000"/>
          </a:bodyPr>
          <a:lstStyle/>
          <a:p>
            <a:pPr marL="342900" indent="-228600" algn="just" eaLnBrk="1" hangingPunct="1">
              <a:lnSpc>
                <a:spcPct val="120000"/>
              </a:lnSpc>
              <a:spcAft>
                <a:spcPts val="0"/>
              </a:spcAft>
              <a:buFont typeface="Arial" panose="020B0604020202020204" pitchFamily="34" charset="0"/>
              <a:buChar char="•"/>
            </a:pPr>
            <a:r>
              <a:rPr lang="el-GR" sz="1600" dirty="0">
                <a:latin typeface="+mn-lt"/>
              </a:rPr>
              <a:t>Αλλοτροπική μορφή του C αποτελούμενη από μονοστοιβάδες ατόμων που διατάσσονται σε εξαγωνική νάνο-κυψελίδα (</a:t>
            </a:r>
            <a:r>
              <a:rPr lang="en-US" sz="1600" dirty="0">
                <a:latin typeface="+mn-lt"/>
              </a:rPr>
              <a:t>honeycomb formation</a:t>
            </a:r>
            <a:r>
              <a:rPr lang="el-GR" sz="1600" dirty="0">
                <a:latin typeface="+mn-lt"/>
              </a:rPr>
              <a:t>).</a:t>
            </a:r>
          </a:p>
          <a:p>
            <a:pPr marL="342900" indent="-228600" algn="just" eaLnBrk="1" hangingPunct="1">
              <a:lnSpc>
                <a:spcPct val="120000"/>
              </a:lnSpc>
              <a:spcAft>
                <a:spcPts val="0"/>
              </a:spcAft>
              <a:buFont typeface="Arial" panose="020B0604020202020204" pitchFamily="34" charset="0"/>
              <a:buChar char="•"/>
            </a:pPr>
            <a:r>
              <a:rPr lang="el-GR" sz="1600" dirty="0">
                <a:latin typeface="+mn-lt"/>
              </a:rPr>
              <a:t>Κάθε άτομο σε ένα φύλλο γραφενίου συνδέεται με τους τρεις πλησιέστερους γείτονές του με σ-δεσμούς και έναν μετατοπισμένο π-δεσμό, ο οποίος συμβάλλει σε μια ζώνη σθένους που εκτείνεται σε ολόκληρο το φύλλο. </a:t>
            </a:r>
          </a:p>
          <a:p>
            <a:pPr marL="342900" indent="-228600" algn="just" eaLnBrk="1" hangingPunct="1">
              <a:lnSpc>
                <a:spcPct val="120000"/>
              </a:lnSpc>
              <a:spcAft>
                <a:spcPts val="0"/>
              </a:spcAft>
              <a:buFont typeface="Arial" panose="020B0604020202020204" pitchFamily="34" charset="0"/>
              <a:buChar char="•"/>
            </a:pPr>
            <a:r>
              <a:rPr lang="el-GR" sz="1600" dirty="0">
                <a:latin typeface="+mn-lt"/>
              </a:rPr>
              <a:t>Ένας από τους καλύτερους αγωγούς του ηλεκτρισμού σε θερμοκρασία δωματίου.</a:t>
            </a:r>
          </a:p>
          <a:p>
            <a:pPr marL="342900" indent="-228600" algn="just" eaLnBrk="1" hangingPunct="1">
              <a:lnSpc>
                <a:spcPct val="120000"/>
              </a:lnSpc>
              <a:spcAft>
                <a:spcPts val="0"/>
              </a:spcAft>
              <a:buFont typeface="Arial" panose="020B0604020202020204" pitchFamily="34" charset="0"/>
              <a:buChar char="•"/>
            </a:pPr>
            <a:r>
              <a:rPr lang="el-GR" sz="1600" dirty="0">
                <a:latin typeface="+mn-lt"/>
              </a:rPr>
              <a:t>Όταν δύο διπλανές μονοστοιβάδες/φύλλα γραφενίου περιστρέφονται μόλις κατά 1.1</a:t>
            </a:r>
            <a:r>
              <a:rPr lang="el-GR" sz="1600" dirty="0">
                <a:latin typeface="Calibri (Body)"/>
                <a:cs typeface="Times New Roman" panose="02020603050405020304" pitchFamily="18" charset="0"/>
              </a:rPr>
              <a:t>°, το γραφένιο γίνεται υπεραγωγός.</a:t>
            </a:r>
            <a:endParaRPr lang="en-US" sz="1600" dirty="0">
              <a:latin typeface="Calibri (Body)"/>
              <a:cs typeface="Times New Roman" panose="02020603050405020304" pitchFamily="18" charset="0"/>
            </a:endParaRPr>
          </a:p>
          <a:p>
            <a:pPr marL="342900" indent="-228600" algn="just" eaLnBrk="1" hangingPunct="1">
              <a:lnSpc>
                <a:spcPct val="120000"/>
              </a:lnSpc>
              <a:spcAft>
                <a:spcPts val="0"/>
              </a:spcAft>
              <a:buFont typeface="Arial" panose="020B0604020202020204" pitchFamily="34" charset="0"/>
              <a:buChar char="•"/>
            </a:pPr>
            <a:r>
              <a:rPr lang="el-GR" sz="1600" dirty="0">
                <a:latin typeface="Calibri (Body)"/>
                <a:cs typeface="Times New Roman" panose="02020603050405020304" pitchFamily="18" charset="0"/>
              </a:rPr>
              <a:t>Είναι μηχανικά το πιο ισχυρό υλικό που έχει δοκιμαστεί </a:t>
            </a:r>
            <a:r>
              <a:rPr lang="en-US" sz="1600" dirty="0">
                <a:latin typeface="Calibri (Body)"/>
                <a:cs typeface="Times New Roman" panose="02020603050405020304" pitchFamily="18" charset="0"/>
              </a:rPr>
              <a:t>–</a:t>
            </a:r>
            <a:r>
              <a:rPr lang="el-GR" sz="1600" dirty="0">
                <a:latin typeface="Calibri (Body)"/>
                <a:cs typeface="Times New Roman" panose="02020603050405020304" pitchFamily="18" charset="0"/>
              </a:rPr>
              <a:t> αντοχή σε εφελκυσμό </a:t>
            </a:r>
            <a:r>
              <a:rPr lang="en-US" sz="1600" dirty="0">
                <a:latin typeface="Calibri (Body)"/>
                <a:cs typeface="Times New Roman" panose="02020603050405020304" pitchFamily="18" charset="0"/>
              </a:rPr>
              <a:t>130 </a:t>
            </a:r>
            <a:r>
              <a:rPr lang="en-US" sz="1600" dirty="0" err="1">
                <a:latin typeface="Calibri (Body)"/>
                <a:cs typeface="Times New Roman" panose="02020603050405020304" pitchFamily="18" charset="0"/>
              </a:rPr>
              <a:t>Gpa</a:t>
            </a:r>
            <a:r>
              <a:rPr lang="en-US" sz="1600" dirty="0">
                <a:latin typeface="Calibri (Body)"/>
                <a:cs typeface="Times New Roman" panose="02020603050405020304" pitchFamily="18" charset="0"/>
              </a:rPr>
              <a:t>! </a:t>
            </a:r>
            <a:r>
              <a:rPr lang="el-GR" sz="1600" dirty="0">
                <a:latin typeface="Calibri (Body)"/>
                <a:cs typeface="Times New Roman" panose="02020603050405020304" pitchFamily="18" charset="0"/>
              </a:rPr>
              <a:t>Για σύγκριση ο κοινός δομικός χάλυβας έχει 400-550 </a:t>
            </a:r>
            <a:r>
              <a:rPr lang="en-US" sz="1600" dirty="0" err="1">
                <a:latin typeface="Calibri (Body)"/>
                <a:cs typeface="Times New Roman" panose="02020603050405020304" pitchFamily="18" charset="0"/>
              </a:rPr>
              <a:t>Mpa</a:t>
            </a:r>
            <a:r>
              <a:rPr lang="en-US" sz="1600" dirty="0">
                <a:latin typeface="Calibri (Body)"/>
                <a:cs typeface="Times New Roman" panose="02020603050405020304" pitchFamily="18" charset="0"/>
              </a:rPr>
              <a:t>.</a:t>
            </a:r>
            <a:endParaRPr lang="el-GR" sz="1600" dirty="0">
              <a:latin typeface="Calibri (Body)"/>
            </a:endParaRPr>
          </a:p>
        </p:txBody>
      </p:sp>
      <p:sp>
        <p:nvSpPr>
          <p:cNvPr id="11" name="TextBox 10">
            <a:extLst>
              <a:ext uri="{FF2B5EF4-FFF2-40B4-BE49-F238E27FC236}">
                <a16:creationId xmlns:a16="http://schemas.microsoft.com/office/drawing/2014/main" id="{A38C7CD5-F8BE-C0B7-6238-8B9222FDE979}"/>
              </a:ext>
            </a:extLst>
          </p:cNvPr>
          <p:cNvSpPr txBox="1"/>
          <p:nvPr/>
        </p:nvSpPr>
        <p:spPr>
          <a:xfrm>
            <a:off x="7320136" y="3134160"/>
            <a:ext cx="4871864" cy="230832"/>
          </a:xfrm>
          <a:prstGeom prst="rect">
            <a:avLst/>
          </a:prstGeom>
          <a:solidFill>
            <a:schemeClr val="bg2">
              <a:lumMod val="90000"/>
            </a:schemeClr>
          </a:solidFill>
        </p:spPr>
        <p:txBody>
          <a:bodyPr wrap="square">
            <a:spAutoFit/>
          </a:bodyPr>
          <a:lstStyle/>
          <a:p>
            <a:r>
              <a:rPr lang="en-US" sz="900" dirty="0">
                <a:latin typeface="+mn-lt"/>
              </a:rPr>
              <a:t>By Ponor - Own work, CC BY-SA 4.0, </a:t>
            </a:r>
            <a:r>
              <a:rPr lang="en-US" sz="900" dirty="0">
                <a:latin typeface="+mn-lt"/>
                <a:hlinkClick r:id="rId4"/>
              </a:rPr>
              <a:t>https://commons.wikimedia.org/w/index.php?curid=92461297</a:t>
            </a:r>
            <a:r>
              <a:rPr lang="en-US" sz="900" dirty="0">
                <a:latin typeface="+mn-lt"/>
              </a:rPr>
              <a:t> </a:t>
            </a:r>
          </a:p>
        </p:txBody>
      </p:sp>
      <p:sp>
        <p:nvSpPr>
          <p:cNvPr id="13" name="TextBox 12">
            <a:extLst>
              <a:ext uri="{FF2B5EF4-FFF2-40B4-BE49-F238E27FC236}">
                <a16:creationId xmlns:a16="http://schemas.microsoft.com/office/drawing/2014/main" id="{96C093C0-815F-DFBA-4F97-B97E192CC510}"/>
              </a:ext>
            </a:extLst>
          </p:cNvPr>
          <p:cNvSpPr txBox="1"/>
          <p:nvPr/>
        </p:nvSpPr>
        <p:spPr>
          <a:xfrm>
            <a:off x="5280858" y="0"/>
            <a:ext cx="6911141" cy="230832"/>
          </a:xfrm>
          <a:prstGeom prst="rect">
            <a:avLst/>
          </a:prstGeom>
          <a:solidFill>
            <a:schemeClr val="bg2">
              <a:lumMod val="90000"/>
            </a:schemeClr>
          </a:solidFill>
        </p:spPr>
        <p:txBody>
          <a:bodyPr wrap="square">
            <a:spAutoFit/>
          </a:bodyPr>
          <a:lstStyle/>
          <a:p>
            <a:r>
              <a:rPr lang="en-US" sz="900" dirty="0">
                <a:latin typeface="+mn-lt"/>
              </a:rPr>
              <a:t> ENOT-POLOSKUN/Getty Images, </a:t>
            </a:r>
            <a:r>
              <a:rPr lang="en-US" sz="900" dirty="0">
                <a:latin typeface="+mn-lt"/>
                <a:hlinkClick r:id="rId5"/>
              </a:rPr>
              <a:t>https://www.gettyimages.com/detail/photo/carbon-nanotube-royalty-free-image/160380750?adppopup=true</a:t>
            </a:r>
            <a:r>
              <a:rPr lang="en-US" sz="900" dirty="0">
                <a:latin typeface="+mn-lt"/>
              </a:rPr>
              <a:t>  </a:t>
            </a:r>
          </a:p>
        </p:txBody>
      </p:sp>
    </p:spTree>
    <p:extLst>
      <p:ext uri="{BB962C8B-B14F-4D97-AF65-F5344CB8AC3E}">
        <p14:creationId xmlns:p14="http://schemas.microsoft.com/office/powerpoint/2010/main" val="208205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335360" y="332656"/>
            <a:ext cx="11162456" cy="914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dirty="0"/>
              <a:t>Η εξίσωση </a:t>
            </a:r>
            <a:r>
              <a:rPr lang="en-US" dirty="0"/>
              <a:t>Schrödinger – </a:t>
            </a:r>
            <a:r>
              <a:rPr lang="el-GR" dirty="0"/>
              <a:t>Ερμηνεία </a:t>
            </a:r>
            <a:r>
              <a:rPr lang="el-GR" dirty="0" err="1"/>
              <a:t>κυματοσυνάρτης</a:t>
            </a:r>
            <a:endParaRPr lang="en-US" dirty="0"/>
          </a:p>
        </p:txBody>
      </p:sp>
      <p:pic>
        <p:nvPicPr>
          <p:cNvPr id="4" name="Picture 3">
            <a:extLst>
              <a:ext uri="{FF2B5EF4-FFF2-40B4-BE49-F238E27FC236}">
                <a16:creationId xmlns:a16="http://schemas.microsoft.com/office/drawing/2014/main" id="{51B512F6-44FD-84D0-277C-A9CEAEBA10F7}"/>
              </a:ext>
            </a:extLst>
          </p:cNvPr>
          <p:cNvPicPr>
            <a:picLocks noChangeAspect="1"/>
          </p:cNvPicPr>
          <p:nvPr/>
        </p:nvPicPr>
        <p:blipFill>
          <a:blip r:embed="rId3"/>
          <a:stretch>
            <a:fillRect/>
          </a:stretch>
        </p:blipFill>
        <p:spPr>
          <a:xfrm>
            <a:off x="479376" y="1832607"/>
            <a:ext cx="3391373" cy="1419423"/>
          </a:xfrm>
          <a:prstGeom prst="rect">
            <a:avLst/>
          </a:prstGeom>
        </p:spPr>
      </p:pic>
      <p:sp>
        <p:nvSpPr>
          <p:cNvPr id="5" name="Arrow: Down 4">
            <a:extLst>
              <a:ext uri="{FF2B5EF4-FFF2-40B4-BE49-F238E27FC236}">
                <a16:creationId xmlns:a16="http://schemas.microsoft.com/office/drawing/2014/main" id="{C7E7F3F7-49ED-9D04-A8B0-BDF8A5337747}"/>
              </a:ext>
            </a:extLst>
          </p:cNvPr>
          <p:cNvSpPr/>
          <p:nvPr/>
        </p:nvSpPr>
        <p:spPr>
          <a:xfrm rot="16200000">
            <a:off x="4979876" y="2038262"/>
            <a:ext cx="648072" cy="10081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9BBAA0D-7DCE-C862-2E0A-6DB6E1007D89}"/>
              </a:ext>
            </a:extLst>
          </p:cNvPr>
          <p:cNvPicPr>
            <a:picLocks noChangeAspect="1"/>
          </p:cNvPicPr>
          <p:nvPr/>
        </p:nvPicPr>
        <p:blipFill>
          <a:blip r:embed="rId4"/>
          <a:stretch>
            <a:fillRect/>
          </a:stretch>
        </p:blipFill>
        <p:spPr>
          <a:xfrm>
            <a:off x="6930409" y="2251765"/>
            <a:ext cx="1390844" cy="581106"/>
          </a:xfrm>
          <a:prstGeom prst="rect">
            <a:avLst/>
          </a:prstGeom>
          <a:ln>
            <a:solidFill>
              <a:schemeClr val="tx1">
                <a:lumMod val="75000"/>
                <a:lumOff val="25000"/>
              </a:schemeClr>
            </a:solidFill>
          </a:ln>
        </p:spPr>
      </p:pic>
      <p:sp>
        <p:nvSpPr>
          <p:cNvPr id="12" name="TextBox 11">
            <a:extLst>
              <a:ext uri="{FF2B5EF4-FFF2-40B4-BE49-F238E27FC236}">
                <a16:creationId xmlns:a16="http://schemas.microsoft.com/office/drawing/2014/main" id="{E1E74F22-EA23-C476-2DEC-1C8E903645AB}"/>
              </a:ext>
            </a:extLst>
          </p:cNvPr>
          <p:cNvSpPr txBox="1"/>
          <p:nvPr/>
        </p:nvSpPr>
        <p:spPr>
          <a:xfrm>
            <a:off x="514772" y="3444240"/>
            <a:ext cx="11162456" cy="2860463"/>
          </a:xfrm>
          <a:prstGeom prst="rect">
            <a:avLst/>
          </a:prstGeom>
          <a:noFill/>
        </p:spPr>
        <p:txBody>
          <a:bodyPr wrap="square">
            <a:spAutoFit/>
          </a:bodyPr>
          <a:lstStyle/>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εξίσωση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Schrödinger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χρησιμοποιείται για τον υπολογισμό τόσο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κυματοσυνάρτησης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ψ</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όσο και της αντίστοιχης ενέργειας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E</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Όταν λυθεί λεπτομερώς η εξίσωση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Schrödinger</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αποδεικνύεται ότι χρειάζονται τρεις κβαντικοί αριθμοί για τον χαρακτηρισμό κάθε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κυματοσυνάρτησης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(επειδή το άτομο είναι τρισδιάστατο). Οι τρεις κβαντικοί αριθμοί ονομάζονται n, l και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ml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n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σχετίζεται με το μέγεθος και την ενέργεια του τροχιακού.</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latin typeface="Calibri" panose="020F0502020204030204" pitchFamily="34" charset="0"/>
                <a:ea typeface="Calibri" panose="020F0502020204030204" pitchFamily="34" charset="0"/>
                <a:cs typeface="Times New Roman" panose="02020603050405020304" pitchFamily="18" charset="0"/>
              </a:rPr>
              <a:t>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i="1" kern="100" dirty="0">
                <a:effectLst/>
                <a:latin typeface="Calibri" panose="020F0502020204030204" pitchFamily="34" charset="0"/>
                <a:ea typeface="Calibri" panose="020F0502020204030204" pitchFamily="34" charset="0"/>
                <a:cs typeface="Times New Roman" panose="02020603050405020304" pitchFamily="18" charset="0"/>
              </a:rPr>
              <a:t>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σχετίζεται με το σχήμα του.</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Ο </a:t>
            </a:r>
            <a:r>
              <a:rPr lang="el-GR" sz="1800" i="1" kern="100" dirty="0" err="1">
                <a:effectLst/>
                <a:latin typeface="Calibri" panose="020F0502020204030204" pitchFamily="34" charset="0"/>
                <a:ea typeface="Calibri" panose="020F0502020204030204" pitchFamily="34" charset="0"/>
                <a:cs typeface="Times New Roman" panose="02020603050405020304" pitchFamily="18" charset="0"/>
              </a:rPr>
              <a:t>m</a:t>
            </a:r>
            <a:r>
              <a:rPr lang="el-GR" sz="1800" i="1" kern="100" baseline="-25000" dirty="0" err="1">
                <a:effectLst/>
                <a:latin typeface="Calibri" panose="020F0502020204030204" pitchFamily="34" charset="0"/>
                <a:ea typeface="Calibri" panose="020F0502020204030204" pitchFamily="34" charset="0"/>
                <a:cs typeface="Times New Roman" panose="02020603050405020304" pitchFamily="18" charset="0"/>
              </a:rPr>
              <a:t>l</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σχετίζεται με τον προσανατολισμό του στο χώρο.</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1890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335360" y="332656"/>
            <a:ext cx="11162456" cy="914400"/>
          </a:xfrm>
        </p:spPr>
        <p:style>
          <a:lnRef idx="1">
            <a:schemeClr val="accent3"/>
          </a:lnRef>
          <a:fillRef idx="2">
            <a:schemeClr val="accent3"/>
          </a:fillRef>
          <a:effectRef idx="1">
            <a:schemeClr val="accent3"/>
          </a:effectRef>
          <a:fontRef idx="minor">
            <a:schemeClr val="dk1"/>
          </a:fontRef>
        </p:style>
        <p:txBody>
          <a:bodyPr>
            <a:normAutofit/>
          </a:bodyPr>
          <a:lstStyle/>
          <a:p>
            <a:r>
              <a:rPr lang="el-GR" dirty="0"/>
              <a:t>Κβαντικοί αριθμοί</a:t>
            </a:r>
            <a:endParaRPr lang="en-US" dirty="0"/>
          </a:p>
        </p:txBody>
      </p:sp>
      <p:pic>
        <p:nvPicPr>
          <p:cNvPr id="6" name="Picture 5">
            <a:extLst>
              <a:ext uri="{FF2B5EF4-FFF2-40B4-BE49-F238E27FC236}">
                <a16:creationId xmlns:a16="http://schemas.microsoft.com/office/drawing/2014/main" id="{C72C2049-A465-D4E0-389C-C9A94C808BCA}"/>
              </a:ext>
            </a:extLst>
          </p:cNvPr>
          <p:cNvPicPr>
            <a:picLocks noChangeAspect="1"/>
          </p:cNvPicPr>
          <p:nvPr/>
        </p:nvPicPr>
        <p:blipFill>
          <a:blip r:embed="rId3"/>
          <a:stretch>
            <a:fillRect/>
          </a:stretch>
        </p:blipFill>
        <p:spPr>
          <a:xfrm>
            <a:off x="689808" y="1988840"/>
            <a:ext cx="10812384" cy="3762900"/>
          </a:xfrm>
          <a:prstGeom prst="rect">
            <a:avLst/>
          </a:prstGeom>
        </p:spPr>
      </p:pic>
    </p:spTree>
    <p:extLst>
      <p:ext uri="{BB962C8B-B14F-4D97-AF65-F5344CB8AC3E}">
        <p14:creationId xmlns:p14="http://schemas.microsoft.com/office/powerpoint/2010/main" val="185634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335360" y="332656"/>
            <a:ext cx="11162456" cy="914400"/>
          </a:xfrm>
        </p:spPr>
        <p:style>
          <a:lnRef idx="1">
            <a:schemeClr val="accent3"/>
          </a:lnRef>
          <a:fillRef idx="2">
            <a:schemeClr val="accent3"/>
          </a:fillRef>
          <a:effectRef idx="1">
            <a:schemeClr val="accent3"/>
          </a:effectRef>
          <a:fontRef idx="minor">
            <a:schemeClr val="dk1"/>
          </a:fontRef>
        </p:style>
        <p:txBody>
          <a:bodyPr>
            <a:normAutofit/>
          </a:bodyPr>
          <a:lstStyle/>
          <a:p>
            <a:r>
              <a:rPr lang="el-GR" dirty="0"/>
              <a:t>Η Πλήρης Εικόνα – Δόμηση Ατόμων</a:t>
            </a:r>
            <a:endParaRPr lang="en-US" dirty="0"/>
          </a:p>
        </p:txBody>
      </p:sp>
      <p:pic>
        <p:nvPicPr>
          <p:cNvPr id="4" name="Picture 3">
            <a:extLst>
              <a:ext uri="{FF2B5EF4-FFF2-40B4-BE49-F238E27FC236}">
                <a16:creationId xmlns:a16="http://schemas.microsoft.com/office/drawing/2014/main" id="{E3D967F4-CCB9-ABBD-56EB-92788615ACA0}"/>
              </a:ext>
            </a:extLst>
          </p:cNvPr>
          <p:cNvPicPr>
            <a:picLocks noChangeAspect="1"/>
          </p:cNvPicPr>
          <p:nvPr/>
        </p:nvPicPr>
        <p:blipFill>
          <a:blip r:embed="rId3"/>
          <a:stretch>
            <a:fillRect/>
          </a:stretch>
        </p:blipFill>
        <p:spPr>
          <a:xfrm>
            <a:off x="31589" y="1284569"/>
            <a:ext cx="5306179" cy="5273824"/>
          </a:xfrm>
          <a:prstGeom prst="rect">
            <a:avLst/>
          </a:prstGeom>
        </p:spPr>
      </p:pic>
      <p:sp>
        <p:nvSpPr>
          <p:cNvPr id="7" name="TextBox 6">
            <a:extLst>
              <a:ext uri="{FF2B5EF4-FFF2-40B4-BE49-F238E27FC236}">
                <a16:creationId xmlns:a16="http://schemas.microsoft.com/office/drawing/2014/main" id="{FEEAFFE4-1577-CC39-491C-F29A6EFF524A}"/>
              </a:ext>
            </a:extLst>
          </p:cNvPr>
          <p:cNvSpPr txBox="1"/>
          <p:nvPr/>
        </p:nvSpPr>
        <p:spPr>
          <a:xfrm>
            <a:off x="4583832" y="1579918"/>
            <a:ext cx="6913984" cy="3139321"/>
          </a:xfrm>
          <a:prstGeom prst="rect">
            <a:avLst/>
          </a:prstGeom>
          <a:noFill/>
        </p:spPr>
        <p:txBody>
          <a:bodyPr wrap="square">
            <a:spAutoFit/>
          </a:bodyPr>
          <a:lstStyle/>
          <a:p>
            <a:pPr marL="285750" indent="-285750" algn="jus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άτομο υδρογόνου, με ένα ηλεκτρόνιο, δεν υφίσταται απώθηση ηλεκτρονίου-ηλεκτρονίου και όλα τα τροχιακά ενός δεδομένου κελύφους είναι εκφυλισμένα (έχουν την ίδια ενέργεια). Για παράδειγμα, το 2s-τροχιακό και τα τρία 2p-τροχιακά έχουν την ίδια ενέργεια. </a:t>
            </a:r>
          </a:p>
          <a:p>
            <a:pPr marL="285750" indent="-285750" algn="just">
              <a:buFont typeface="Arial" panose="020B060402020202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Σε άτομα πολλών </a:t>
            </a:r>
            <a:r>
              <a:rPr lang="el-GR" sz="1800" dirty="0">
                <a:effectLst/>
                <a:latin typeface="Calibri" panose="020F0502020204030204" pitchFamily="34" charset="0"/>
                <a:ea typeface="Calibri" panose="020F0502020204030204" pitchFamily="34" charset="0"/>
                <a:cs typeface="Times New Roman" panose="02020603050405020304" pitchFamily="18" charset="0"/>
              </a:rPr>
              <a:t>ηλεκτρονίων, ωστόσο, τα αποτελέσματα φασματοσκοπικών πειραμάτων και υπολογισμών δείχνουν ότι οι απωθήσεις ηλεκτρονίου-ηλεκτρονίου προκαλούν την ενέργεια ενός τροχιακού 2p να είναι υψηλότερη από εκείνη ενός τροχιακού 2s. Ομοίως, τα τρία 3p-τροχιακά βρίσκονται ψηλότερα από τα τροχιακά 3s, και τα πέντε 3d-τροχιακά βρίσκονται ψηλότερα ακόμα.</a:t>
            </a:r>
            <a:endParaRPr lang="en-US" sz="1800" dirty="0"/>
          </a:p>
        </p:txBody>
      </p:sp>
    </p:spTree>
    <p:extLst>
      <p:ext uri="{BB962C8B-B14F-4D97-AF65-F5344CB8AC3E}">
        <p14:creationId xmlns:p14="http://schemas.microsoft.com/office/powerpoint/2010/main" val="2538845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F0185FC-BCFD-4133-A04E-614773E49483}"/>
              </a:ext>
            </a:extLst>
          </p:cNvPr>
          <p:cNvSpPr>
            <a:spLocks noChangeArrowheads="1"/>
          </p:cNvSpPr>
          <p:nvPr/>
        </p:nvSpPr>
        <p:spPr bwMode="auto">
          <a:xfrm>
            <a:off x="2133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el-GR" altLang="el-GR" sz="2800" b="1" i="1">
                <a:solidFill>
                  <a:srgbClr val="FFFF00"/>
                </a:solidFill>
              </a:rPr>
              <a:t>Ηλεκτρονιακή Δομή Ατόμων</a:t>
            </a:r>
            <a:endParaRPr lang="en-GB" altLang="el-GR" sz="2800" b="1" i="1">
              <a:solidFill>
                <a:srgbClr val="FFFF00"/>
              </a:solidFill>
            </a:endParaRPr>
          </a:p>
        </p:txBody>
      </p:sp>
      <p:sp>
        <p:nvSpPr>
          <p:cNvPr id="23555" name="Text Box 3">
            <a:extLst>
              <a:ext uri="{FF2B5EF4-FFF2-40B4-BE49-F238E27FC236}">
                <a16:creationId xmlns:a16="http://schemas.microsoft.com/office/drawing/2014/main" id="{5E5B46DE-D5F1-41EA-8E79-8419B763C237}"/>
              </a:ext>
            </a:extLst>
          </p:cNvPr>
          <p:cNvSpPr txBox="1">
            <a:spLocks noChangeArrowheads="1"/>
          </p:cNvSpPr>
          <p:nvPr/>
        </p:nvSpPr>
        <p:spPr bwMode="auto">
          <a:xfrm>
            <a:off x="1981200" y="762001"/>
            <a:ext cx="3962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pPr>
            <a:r>
              <a:rPr lang="el-GR" altLang="el-GR" sz="1800" u="sng">
                <a:solidFill>
                  <a:srgbClr val="FFFFFF"/>
                </a:solidFill>
              </a:rPr>
              <a:t>Απαγορευτική Αρχή </a:t>
            </a:r>
            <a:r>
              <a:rPr lang="en-US" altLang="el-GR" sz="1800" u="sng">
                <a:solidFill>
                  <a:srgbClr val="FFFFFF"/>
                </a:solidFill>
              </a:rPr>
              <a:t>Pauli</a:t>
            </a:r>
            <a:endParaRPr lang="en-US" altLang="el-GR" sz="1800">
              <a:solidFill>
                <a:srgbClr val="FFFFFF"/>
              </a:solidFill>
            </a:endParaRPr>
          </a:p>
          <a:p>
            <a:pPr algn="ctr" eaLnBrk="1" hangingPunct="1">
              <a:spcBef>
                <a:spcPct val="50000"/>
              </a:spcBef>
              <a:buNone/>
            </a:pPr>
            <a:r>
              <a:rPr lang="el-GR" altLang="el-GR" sz="1800">
                <a:solidFill>
                  <a:srgbClr val="FFFFFF"/>
                </a:solidFill>
                <a:cs typeface="Times New Roman" panose="02020603050405020304" pitchFamily="18" charset="0"/>
              </a:rPr>
              <a:t>“</a:t>
            </a:r>
            <a:r>
              <a:rPr lang="el-GR" altLang="el-GR" sz="1800">
                <a:solidFill>
                  <a:srgbClr val="FF9900"/>
                </a:solidFill>
                <a:cs typeface="Times New Roman" panose="02020603050405020304" pitchFamily="18" charset="0"/>
              </a:rPr>
              <a:t>Δεν είναι δυνατό στο ίδιο άτομο να υπάρχουν δυο ηλεκτρόνια που να έχουν ίδιους και τους τέσσερις κβαντικούς αριθμούς τους (</a:t>
            </a:r>
            <a:r>
              <a:rPr lang="en-US" altLang="el-GR" sz="1800">
                <a:solidFill>
                  <a:srgbClr val="FF9900"/>
                </a:solidFill>
                <a:cs typeface="Times New Roman" panose="02020603050405020304" pitchFamily="18" charset="0"/>
              </a:rPr>
              <a:t>n</a:t>
            </a:r>
            <a:r>
              <a:rPr lang="el-GR" altLang="el-GR" sz="1800">
                <a:solidFill>
                  <a:srgbClr val="FF9900"/>
                </a:solidFill>
                <a:cs typeface="Times New Roman" panose="02020603050405020304" pitchFamily="18" charset="0"/>
              </a:rPr>
              <a:t>, </a:t>
            </a:r>
            <a:r>
              <a:rPr lang="en-US" altLang="el-GR" sz="1800">
                <a:solidFill>
                  <a:srgbClr val="FF9900"/>
                </a:solidFill>
                <a:cs typeface="Times New Roman" panose="02020603050405020304" pitchFamily="18" charset="0"/>
              </a:rPr>
              <a:t>l</a:t>
            </a:r>
            <a:r>
              <a:rPr lang="el-GR" altLang="el-GR" sz="1800">
                <a:solidFill>
                  <a:srgbClr val="FF9900"/>
                </a:solidFill>
                <a:cs typeface="Times New Roman" panose="02020603050405020304" pitchFamily="18" charset="0"/>
              </a:rPr>
              <a:t>, </a:t>
            </a:r>
            <a:r>
              <a:rPr lang="en-US" altLang="el-GR" sz="1800">
                <a:solidFill>
                  <a:srgbClr val="FF9900"/>
                </a:solidFill>
                <a:cs typeface="Times New Roman" panose="02020603050405020304" pitchFamily="18" charset="0"/>
              </a:rPr>
              <a:t>m</a:t>
            </a:r>
            <a:r>
              <a:rPr lang="en-US" altLang="el-GR" sz="1800" baseline="-30000">
                <a:solidFill>
                  <a:srgbClr val="FF9900"/>
                </a:solidFill>
                <a:cs typeface="Times New Roman" panose="02020603050405020304" pitchFamily="18" charset="0"/>
              </a:rPr>
              <a:t>l</a:t>
            </a:r>
            <a:r>
              <a:rPr lang="el-GR" altLang="el-GR" sz="1800">
                <a:solidFill>
                  <a:srgbClr val="FF9900"/>
                </a:solidFill>
                <a:cs typeface="Times New Roman" panose="02020603050405020304" pitchFamily="18" charset="0"/>
              </a:rPr>
              <a:t>, </a:t>
            </a:r>
            <a:r>
              <a:rPr lang="en-US" altLang="el-GR" sz="1800">
                <a:solidFill>
                  <a:srgbClr val="FF9900"/>
                </a:solidFill>
                <a:cs typeface="Times New Roman" panose="02020603050405020304" pitchFamily="18" charset="0"/>
              </a:rPr>
              <a:t>m</a:t>
            </a:r>
            <a:r>
              <a:rPr lang="en-US" altLang="el-GR" sz="1800" baseline="-30000">
                <a:solidFill>
                  <a:srgbClr val="FF9900"/>
                </a:solidFill>
                <a:cs typeface="Times New Roman" panose="02020603050405020304" pitchFamily="18" charset="0"/>
              </a:rPr>
              <a:t>s</a:t>
            </a:r>
            <a:r>
              <a:rPr lang="el-GR" altLang="el-GR" sz="1800">
                <a:solidFill>
                  <a:srgbClr val="FF9900"/>
                </a:solidFill>
                <a:cs typeface="Times New Roman" panose="02020603050405020304" pitchFamily="18" charset="0"/>
              </a:rPr>
              <a:t>)</a:t>
            </a:r>
            <a:r>
              <a:rPr lang="el-GR" altLang="el-GR" sz="1800">
                <a:solidFill>
                  <a:srgbClr val="FFFFFF"/>
                </a:solidFill>
                <a:cs typeface="Times New Roman" panose="02020603050405020304" pitchFamily="18" charset="0"/>
              </a:rPr>
              <a:t>”</a:t>
            </a:r>
            <a:r>
              <a:rPr lang="en-GB" altLang="el-GR" sz="1800">
                <a:solidFill>
                  <a:srgbClr val="FFFFFF"/>
                </a:solidFill>
              </a:rPr>
              <a:t> </a:t>
            </a:r>
          </a:p>
        </p:txBody>
      </p:sp>
      <p:sp>
        <p:nvSpPr>
          <p:cNvPr id="23556" name="Text Box 4">
            <a:extLst>
              <a:ext uri="{FF2B5EF4-FFF2-40B4-BE49-F238E27FC236}">
                <a16:creationId xmlns:a16="http://schemas.microsoft.com/office/drawing/2014/main" id="{CF1CA040-7653-4BDD-AF21-C9B45E129737}"/>
              </a:ext>
            </a:extLst>
          </p:cNvPr>
          <p:cNvSpPr txBox="1">
            <a:spLocks noChangeArrowheads="1"/>
          </p:cNvSpPr>
          <p:nvPr/>
        </p:nvSpPr>
        <p:spPr bwMode="auto">
          <a:xfrm>
            <a:off x="2133600" y="2362200"/>
            <a:ext cx="39624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pPr>
            <a:r>
              <a:rPr lang="el-GR" altLang="el-GR" sz="1800" u="sng">
                <a:solidFill>
                  <a:srgbClr val="FFFFFF"/>
                </a:solidFill>
              </a:rPr>
              <a:t>Αρχή Ελάχιστης Ενέργειας</a:t>
            </a:r>
            <a:endParaRPr lang="en-US" altLang="el-GR" sz="1800">
              <a:solidFill>
                <a:srgbClr val="FFFFFF"/>
              </a:solidFill>
            </a:endParaRPr>
          </a:p>
          <a:p>
            <a:pPr algn="ctr" eaLnBrk="1" hangingPunct="1">
              <a:spcBef>
                <a:spcPct val="50000"/>
              </a:spcBef>
              <a:buNone/>
            </a:pPr>
            <a:r>
              <a:rPr lang="el-GR" altLang="el-GR" sz="1800">
                <a:solidFill>
                  <a:srgbClr val="FFFFFF"/>
                </a:solidFill>
                <a:cs typeface="Times New Roman" panose="02020603050405020304" pitchFamily="18" charset="0"/>
              </a:rPr>
              <a:t>“</a:t>
            </a:r>
            <a:r>
              <a:rPr lang="el-GR" altLang="el-GR" sz="1800">
                <a:solidFill>
                  <a:srgbClr val="FF9900"/>
                </a:solidFill>
                <a:cs typeface="Times New Roman" panose="02020603050405020304" pitchFamily="18" charset="0"/>
              </a:rPr>
              <a:t>Τα ηλεκτρόνια καταλαμβάνουν πρώτα τα διαθέσιμα ατομικά τροχιακά χαμηλότερης ενέργειας και μετά</a:t>
            </a:r>
            <a:r>
              <a:rPr lang="el-GR" altLang="el-GR" sz="1800">
                <a:solidFill>
                  <a:srgbClr val="FF9900"/>
                </a:solidFill>
              </a:rPr>
              <a:t>,</a:t>
            </a:r>
            <a:r>
              <a:rPr lang="el-GR" altLang="el-GR" sz="1800">
                <a:solidFill>
                  <a:srgbClr val="FF9900"/>
                </a:solidFill>
                <a:cs typeface="Times New Roman" panose="02020603050405020304" pitchFamily="18" charset="0"/>
              </a:rPr>
              <a:t> εφόσον υπάρχει περίσσεια ηλεκτρονίων</a:t>
            </a:r>
            <a:r>
              <a:rPr lang="el-GR" altLang="el-GR" sz="1800">
                <a:solidFill>
                  <a:srgbClr val="FF9900"/>
                </a:solidFill>
              </a:rPr>
              <a:t>,</a:t>
            </a:r>
            <a:r>
              <a:rPr lang="el-GR" altLang="el-GR" sz="1800">
                <a:solidFill>
                  <a:srgbClr val="FF9900"/>
                </a:solidFill>
                <a:cs typeface="Times New Roman" panose="02020603050405020304" pitchFamily="18" charset="0"/>
              </a:rPr>
              <a:t> καταλαμβάνουν τροχιακά υψηλότερης ενέργειας δημιουργώντας μια δομή με τη μικρότερη δυνατή ενέργεια</a:t>
            </a:r>
            <a:r>
              <a:rPr lang="en-GB" altLang="el-GR" sz="1800">
                <a:solidFill>
                  <a:srgbClr val="FF9900"/>
                </a:solidFill>
                <a:cs typeface="Times New Roman" panose="02020603050405020304" pitchFamily="18" charset="0"/>
              </a:rPr>
              <a:t> </a:t>
            </a:r>
            <a:r>
              <a:rPr lang="el-GR" altLang="el-GR" sz="1800">
                <a:solidFill>
                  <a:srgbClr val="FFFFFF"/>
                </a:solidFill>
                <a:cs typeface="Times New Roman" panose="02020603050405020304" pitchFamily="18" charset="0"/>
              </a:rPr>
              <a:t>”</a:t>
            </a:r>
            <a:r>
              <a:rPr lang="en-GB" altLang="el-GR" sz="1800">
                <a:solidFill>
                  <a:srgbClr val="FFFFFF"/>
                </a:solidFill>
              </a:rPr>
              <a:t> </a:t>
            </a:r>
          </a:p>
        </p:txBody>
      </p:sp>
      <p:sp>
        <p:nvSpPr>
          <p:cNvPr id="23557" name="Text Box 5">
            <a:extLst>
              <a:ext uri="{FF2B5EF4-FFF2-40B4-BE49-F238E27FC236}">
                <a16:creationId xmlns:a16="http://schemas.microsoft.com/office/drawing/2014/main" id="{6481247A-F279-4892-8200-9EAD23EAEAC7}"/>
              </a:ext>
            </a:extLst>
          </p:cNvPr>
          <p:cNvSpPr txBox="1">
            <a:spLocks noChangeArrowheads="1"/>
          </p:cNvSpPr>
          <p:nvPr/>
        </p:nvSpPr>
        <p:spPr bwMode="auto">
          <a:xfrm>
            <a:off x="2133600" y="4800601"/>
            <a:ext cx="3962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pPr>
            <a:r>
              <a:rPr lang="el-GR" altLang="el-GR" sz="1800" u="sng">
                <a:solidFill>
                  <a:srgbClr val="FFFFFF"/>
                </a:solidFill>
              </a:rPr>
              <a:t>Αρχή </a:t>
            </a:r>
            <a:r>
              <a:rPr lang="en-US" altLang="el-GR" sz="1800" u="sng">
                <a:solidFill>
                  <a:srgbClr val="FFFFFF"/>
                </a:solidFill>
              </a:rPr>
              <a:t>Hund</a:t>
            </a:r>
            <a:endParaRPr lang="en-US" altLang="el-GR" sz="1800">
              <a:solidFill>
                <a:srgbClr val="FFFFFF"/>
              </a:solidFill>
            </a:endParaRPr>
          </a:p>
          <a:p>
            <a:pPr algn="ctr" eaLnBrk="1" hangingPunct="1">
              <a:spcBef>
                <a:spcPct val="50000"/>
              </a:spcBef>
              <a:buNone/>
            </a:pPr>
            <a:r>
              <a:rPr lang="el-GR" altLang="el-GR" sz="1800">
                <a:solidFill>
                  <a:srgbClr val="FFFFFF"/>
                </a:solidFill>
                <a:cs typeface="Times New Roman" panose="02020603050405020304" pitchFamily="18" charset="0"/>
              </a:rPr>
              <a:t>“</a:t>
            </a:r>
            <a:r>
              <a:rPr lang="el-GR" altLang="el-GR" sz="1800">
                <a:solidFill>
                  <a:srgbClr val="FF9900"/>
                </a:solidFill>
                <a:cs typeface="Times New Roman" panose="02020603050405020304" pitchFamily="18" charset="0"/>
              </a:rPr>
              <a:t>Τα εκφυλισμένα τροχιακά (ισοδύναμης ενέργειας) καταλαμβάνονται πρώτα από μονήρη ηλεκτρόνια και εφόσον πλεονάζουν ηλεκτρόνια δημιουργούνται ζεύγη με αντιπαράλληλο </a:t>
            </a:r>
            <a:r>
              <a:rPr lang="en-US" altLang="el-GR" sz="1800">
                <a:solidFill>
                  <a:srgbClr val="FF9900"/>
                </a:solidFill>
                <a:cs typeface="Times New Roman" panose="02020603050405020304" pitchFamily="18" charset="0"/>
              </a:rPr>
              <a:t>spin</a:t>
            </a:r>
            <a:r>
              <a:rPr lang="en-GB" altLang="el-GR" sz="1800">
                <a:solidFill>
                  <a:srgbClr val="FF9900"/>
                </a:solidFill>
                <a:cs typeface="Times New Roman" panose="02020603050405020304" pitchFamily="18" charset="0"/>
              </a:rPr>
              <a:t> </a:t>
            </a:r>
            <a:r>
              <a:rPr lang="el-GR" altLang="el-GR" sz="1800">
                <a:solidFill>
                  <a:srgbClr val="FFFFFF"/>
                </a:solidFill>
                <a:cs typeface="Times New Roman" panose="02020603050405020304" pitchFamily="18" charset="0"/>
              </a:rPr>
              <a:t>”</a:t>
            </a:r>
            <a:r>
              <a:rPr lang="en-GB" altLang="el-GR" sz="1800">
                <a:solidFill>
                  <a:srgbClr val="FFFFFF"/>
                </a:solidFill>
              </a:rPr>
              <a:t> </a:t>
            </a:r>
          </a:p>
        </p:txBody>
      </p:sp>
      <p:sp>
        <p:nvSpPr>
          <p:cNvPr id="23558" name="Rectangle 400">
            <a:extLst>
              <a:ext uri="{FF2B5EF4-FFF2-40B4-BE49-F238E27FC236}">
                <a16:creationId xmlns:a16="http://schemas.microsoft.com/office/drawing/2014/main" id="{E237BBBA-BFA3-4DF6-8127-7ADB5D810BF6}"/>
              </a:ext>
            </a:extLst>
          </p:cNvPr>
          <p:cNvSpPr>
            <a:spLocks noChangeArrowheads="1"/>
          </p:cNvSpPr>
          <p:nvPr/>
        </p:nvSpPr>
        <p:spPr bwMode="auto">
          <a:xfrm>
            <a:off x="6321425" y="6707189"/>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a:solidFill>
                  <a:srgbClr val="000000"/>
                </a:solidFill>
              </a:rPr>
              <a:t> </a:t>
            </a:r>
            <a:endParaRPr lang="en-GB" altLang="el-GR" sz="2400">
              <a:solidFill>
                <a:srgbClr val="FFFFFF"/>
              </a:solidFill>
            </a:endParaRPr>
          </a:p>
        </p:txBody>
      </p:sp>
      <p:sp>
        <p:nvSpPr>
          <p:cNvPr id="23559" name="Oval 401">
            <a:extLst>
              <a:ext uri="{FF2B5EF4-FFF2-40B4-BE49-F238E27FC236}">
                <a16:creationId xmlns:a16="http://schemas.microsoft.com/office/drawing/2014/main" id="{C70194F5-CDFD-4EA3-B9D0-0B44A2AC7313}"/>
              </a:ext>
            </a:extLst>
          </p:cNvPr>
          <p:cNvSpPr>
            <a:spLocks noChangeArrowheads="1"/>
          </p:cNvSpPr>
          <p:nvPr/>
        </p:nvSpPr>
        <p:spPr bwMode="auto">
          <a:xfrm>
            <a:off x="9426576" y="6108701"/>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60" name="Rectangle 402">
            <a:extLst>
              <a:ext uri="{FF2B5EF4-FFF2-40B4-BE49-F238E27FC236}">
                <a16:creationId xmlns:a16="http://schemas.microsoft.com/office/drawing/2014/main" id="{FBEEFAEB-A52F-4BF7-8401-B46A98268353}"/>
              </a:ext>
            </a:extLst>
          </p:cNvPr>
          <p:cNvSpPr>
            <a:spLocks noChangeArrowheads="1"/>
          </p:cNvSpPr>
          <p:nvPr/>
        </p:nvSpPr>
        <p:spPr bwMode="auto">
          <a:xfrm>
            <a:off x="9426576" y="6256338"/>
            <a:ext cx="5635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61" name="Rectangle 403">
            <a:extLst>
              <a:ext uri="{FF2B5EF4-FFF2-40B4-BE49-F238E27FC236}">
                <a16:creationId xmlns:a16="http://schemas.microsoft.com/office/drawing/2014/main" id="{540261C0-15F7-4D81-8156-F6475DAFEA7F}"/>
              </a:ext>
            </a:extLst>
          </p:cNvPr>
          <p:cNvSpPr>
            <a:spLocks noChangeArrowheads="1"/>
          </p:cNvSpPr>
          <p:nvPr/>
        </p:nvSpPr>
        <p:spPr bwMode="auto">
          <a:xfrm>
            <a:off x="9625013" y="6315076"/>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1</a:t>
            </a:r>
            <a:endParaRPr lang="en-GB" altLang="el-GR" sz="2400">
              <a:solidFill>
                <a:srgbClr val="FFFFFF"/>
              </a:solidFill>
            </a:endParaRPr>
          </a:p>
        </p:txBody>
      </p:sp>
      <p:sp>
        <p:nvSpPr>
          <p:cNvPr id="23562" name="Rectangle 404">
            <a:extLst>
              <a:ext uri="{FF2B5EF4-FFF2-40B4-BE49-F238E27FC236}">
                <a16:creationId xmlns:a16="http://schemas.microsoft.com/office/drawing/2014/main" id="{B4A184E6-F334-4B04-807D-CC3EE5B8DB95}"/>
              </a:ext>
            </a:extLst>
          </p:cNvPr>
          <p:cNvSpPr>
            <a:spLocks noChangeArrowheads="1"/>
          </p:cNvSpPr>
          <p:nvPr/>
        </p:nvSpPr>
        <p:spPr bwMode="auto">
          <a:xfrm>
            <a:off x="9718675" y="6315076"/>
            <a:ext cx="8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s</a:t>
            </a:r>
            <a:endParaRPr lang="en-GB" altLang="el-GR" sz="2400">
              <a:solidFill>
                <a:srgbClr val="FFFFFF"/>
              </a:solidFill>
            </a:endParaRPr>
          </a:p>
        </p:txBody>
      </p:sp>
      <p:sp>
        <p:nvSpPr>
          <p:cNvPr id="23563" name="Rectangle 405">
            <a:extLst>
              <a:ext uri="{FF2B5EF4-FFF2-40B4-BE49-F238E27FC236}">
                <a16:creationId xmlns:a16="http://schemas.microsoft.com/office/drawing/2014/main" id="{601590A9-8B5D-44F4-B7BF-C9658A8C5266}"/>
              </a:ext>
            </a:extLst>
          </p:cNvPr>
          <p:cNvSpPr>
            <a:spLocks noChangeArrowheads="1"/>
          </p:cNvSpPr>
          <p:nvPr/>
        </p:nvSpPr>
        <p:spPr bwMode="auto">
          <a:xfrm>
            <a:off x="9791700" y="6315076"/>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grpSp>
        <p:nvGrpSpPr>
          <p:cNvPr id="23564" name="Group 408">
            <a:extLst>
              <a:ext uri="{FF2B5EF4-FFF2-40B4-BE49-F238E27FC236}">
                <a16:creationId xmlns:a16="http://schemas.microsoft.com/office/drawing/2014/main" id="{382364FC-6180-4E92-B543-5EF0213C3867}"/>
              </a:ext>
            </a:extLst>
          </p:cNvPr>
          <p:cNvGrpSpPr>
            <a:grpSpLocks/>
          </p:cNvGrpSpPr>
          <p:nvPr/>
        </p:nvGrpSpPr>
        <p:grpSpPr bwMode="auto">
          <a:xfrm>
            <a:off x="9647239" y="5597526"/>
            <a:ext cx="122237" cy="441325"/>
            <a:chOff x="5117" y="3526"/>
            <a:chExt cx="77" cy="278"/>
          </a:xfrm>
        </p:grpSpPr>
        <p:sp>
          <p:nvSpPr>
            <p:cNvPr id="23684" name="Line 406">
              <a:extLst>
                <a:ext uri="{FF2B5EF4-FFF2-40B4-BE49-F238E27FC236}">
                  <a16:creationId xmlns:a16="http://schemas.microsoft.com/office/drawing/2014/main" id="{F651AA4E-751A-46FA-ADE0-37254E299DF9}"/>
                </a:ext>
              </a:extLst>
            </p:cNvPr>
            <p:cNvSpPr>
              <a:spLocks noChangeShapeType="1"/>
            </p:cNvSpPr>
            <p:nvPr/>
          </p:nvSpPr>
          <p:spPr bwMode="auto">
            <a:xfrm flipV="1">
              <a:off x="5155" y="3603"/>
              <a:ext cx="1" cy="20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85" name="Freeform 407">
              <a:extLst>
                <a:ext uri="{FF2B5EF4-FFF2-40B4-BE49-F238E27FC236}">
                  <a16:creationId xmlns:a16="http://schemas.microsoft.com/office/drawing/2014/main" id="{69E07D13-1BAB-4048-98D9-CB242B466306}"/>
                </a:ext>
              </a:extLst>
            </p:cNvPr>
            <p:cNvSpPr>
              <a:spLocks/>
            </p:cNvSpPr>
            <p:nvPr/>
          </p:nvSpPr>
          <p:spPr bwMode="auto">
            <a:xfrm>
              <a:off x="5117" y="3526"/>
              <a:ext cx="77" cy="80"/>
            </a:xfrm>
            <a:custGeom>
              <a:avLst/>
              <a:gdLst>
                <a:gd name="T0" fmla="*/ 77 w 77"/>
                <a:gd name="T1" fmla="*/ 80 h 80"/>
                <a:gd name="T2" fmla="*/ 38 w 77"/>
                <a:gd name="T3" fmla="*/ 0 h 80"/>
                <a:gd name="T4" fmla="*/ 0 w 77"/>
                <a:gd name="T5" fmla="*/ 80 h 80"/>
                <a:gd name="T6" fmla="*/ 77 w 77"/>
                <a:gd name="T7" fmla="*/ 80 h 80"/>
                <a:gd name="T8" fmla="*/ 0 60000 65536"/>
                <a:gd name="T9" fmla="*/ 0 60000 65536"/>
                <a:gd name="T10" fmla="*/ 0 60000 65536"/>
                <a:gd name="T11" fmla="*/ 0 60000 65536"/>
                <a:gd name="T12" fmla="*/ 0 w 77"/>
                <a:gd name="T13" fmla="*/ 0 h 80"/>
                <a:gd name="T14" fmla="*/ 77 w 77"/>
                <a:gd name="T15" fmla="*/ 80 h 80"/>
              </a:gdLst>
              <a:ahLst/>
              <a:cxnLst>
                <a:cxn ang="T8">
                  <a:pos x="T0" y="T1"/>
                </a:cxn>
                <a:cxn ang="T9">
                  <a:pos x="T2" y="T3"/>
                </a:cxn>
                <a:cxn ang="T10">
                  <a:pos x="T4" y="T5"/>
                </a:cxn>
                <a:cxn ang="T11">
                  <a:pos x="T6" y="T7"/>
                </a:cxn>
              </a:cxnLst>
              <a:rect l="T12" t="T13" r="T14" b="T15"/>
              <a:pathLst>
                <a:path w="77" h="80">
                  <a:moveTo>
                    <a:pt x="77" y="80"/>
                  </a:moveTo>
                  <a:lnTo>
                    <a:pt x="38" y="0"/>
                  </a:lnTo>
                  <a:lnTo>
                    <a:pt x="0" y="80"/>
                  </a:lnTo>
                  <a:lnTo>
                    <a:pt x="77" y="8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grpSp>
        <p:nvGrpSpPr>
          <p:cNvPr id="23565" name="Group 411">
            <a:extLst>
              <a:ext uri="{FF2B5EF4-FFF2-40B4-BE49-F238E27FC236}">
                <a16:creationId xmlns:a16="http://schemas.microsoft.com/office/drawing/2014/main" id="{46797200-D205-41C5-82C7-CE9FFDCF8DA7}"/>
              </a:ext>
            </a:extLst>
          </p:cNvPr>
          <p:cNvGrpSpPr>
            <a:grpSpLocks/>
          </p:cNvGrpSpPr>
          <p:nvPr/>
        </p:nvGrpSpPr>
        <p:grpSpPr bwMode="auto">
          <a:xfrm>
            <a:off x="9005889" y="5235575"/>
            <a:ext cx="420687" cy="128588"/>
            <a:chOff x="4713" y="3298"/>
            <a:chExt cx="265" cy="81"/>
          </a:xfrm>
        </p:grpSpPr>
        <p:sp>
          <p:nvSpPr>
            <p:cNvPr id="23682" name="Line 409">
              <a:extLst>
                <a:ext uri="{FF2B5EF4-FFF2-40B4-BE49-F238E27FC236}">
                  <a16:creationId xmlns:a16="http://schemas.microsoft.com/office/drawing/2014/main" id="{E028CEAA-E471-4F5F-9AEA-44A1ACE076FB}"/>
                </a:ext>
              </a:extLst>
            </p:cNvPr>
            <p:cNvSpPr>
              <a:spLocks noChangeShapeType="1"/>
            </p:cNvSpPr>
            <p:nvPr/>
          </p:nvSpPr>
          <p:spPr bwMode="auto">
            <a:xfrm flipH="1">
              <a:off x="4786" y="3338"/>
              <a:ext cx="192"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83" name="Freeform 410">
              <a:extLst>
                <a:ext uri="{FF2B5EF4-FFF2-40B4-BE49-F238E27FC236}">
                  <a16:creationId xmlns:a16="http://schemas.microsoft.com/office/drawing/2014/main" id="{9585BB37-8EB3-4D2A-BC31-1F7C5E4684A5}"/>
                </a:ext>
              </a:extLst>
            </p:cNvPr>
            <p:cNvSpPr>
              <a:spLocks/>
            </p:cNvSpPr>
            <p:nvPr/>
          </p:nvSpPr>
          <p:spPr bwMode="auto">
            <a:xfrm>
              <a:off x="4713" y="3298"/>
              <a:ext cx="77" cy="81"/>
            </a:xfrm>
            <a:custGeom>
              <a:avLst/>
              <a:gdLst>
                <a:gd name="T0" fmla="*/ 77 w 77"/>
                <a:gd name="T1" fmla="*/ 0 h 81"/>
                <a:gd name="T2" fmla="*/ 0 w 77"/>
                <a:gd name="T3" fmla="*/ 41 h 81"/>
                <a:gd name="T4" fmla="*/ 77 w 77"/>
                <a:gd name="T5" fmla="*/ 81 h 81"/>
                <a:gd name="T6" fmla="*/ 77 w 77"/>
                <a:gd name="T7" fmla="*/ 0 h 81"/>
                <a:gd name="T8" fmla="*/ 0 60000 65536"/>
                <a:gd name="T9" fmla="*/ 0 60000 65536"/>
                <a:gd name="T10" fmla="*/ 0 60000 65536"/>
                <a:gd name="T11" fmla="*/ 0 60000 65536"/>
                <a:gd name="T12" fmla="*/ 0 w 77"/>
                <a:gd name="T13" fmla="*/ 0 h 81"/>
                <a:gd name="T14" fmla="*/ 77 w 77"/>
                <a:gd name="T15" fmla="*/ 81 h 81"/>
              </a:gdLst>
              <a:ahLst/>
              <a:cxnLst>
                <a:cxn ang="T8">
                  <a:pos x="T0" y="T1"/>
                </a:cxn>
                <a:cxn ang="T9">
                  <a:pos x="T2" y="T3"/>
                </a:cxn>
                <a:cxn ang="T10">
                  <a:pos x="T4" y="T5"/>
                </a:cxn>
                <a:cxn ang="T11">
                  <a:pos x="T6" y="T7"/>
                </a:cxn>
              </a:cxnLst>
              <a:rect l="T12" t="T13" r="T14" b="T15"/>
              <a:pathLst>
                <a:path w="77" h="81">
                  <a:moveTo>
                    <a:pt x="77" y="0"/>
                  </a:moveTo>
                  <a:lnTo>
                    <a:pt x="0" y="41"/>
                  </a:lnTo>
                  <a:lnTo>
                    <a:pt x="77" y="81"/>
                  </a:lnTo>
                  <a:lnTo>
                    <a:pt x="7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sp>
        <p:nvSpPr>
          <p:cNvPr id="23566" name="Oval 412">
            <a:extLst>
              <a:ext uri="{FF2B5EF4-FFF2-40B4-BE49-F238E27FC236}">
                <a16:creationId xmlns:a16="http://schemas.microsoft.com/office/drawing/2014/main" id="{E1217D94-D348-4995-9747-28DB902138DD}"/>
              </a:ext>
            </a:extLst>
          </p:cNvPr>
          <p:cNvSpPr>
            <a:spLocks noChangeArrowheads="1"/>
          </p:cNvSpPr>
          <p:nvPr/>
        </p:nvSpPr>
        <p:spPr bwMode="auto">
          <a:xfrm>
            <a:off x="9426576" y="5003801"/>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67" name="Rectangle 413">
            <a:extLst>
              <a:ext uri="{FF2B5EF4-FFF2-40B4-BE49-F238E27FC236}">
                <a16:creationId xmlns:a16="http://schemas.microsoft.com/office/drawing/2014/main" id="{27FB622A-7990-4E27-AA18-66B99D668D6C}"/>
              </a:ext>
            </a:extLst>
          </p:cNvPr>
          <p:cNvSpPr>
            <a:spLocks noChangeArrowheads="1"/>
          </p:cNvSpPr>
          <p:nvPr/>
        </p:nvSpPr>
        <p:spPr bwMode="auto">
          <a:xfrm>
            <a:off x="9426576" y="5151438"/>
            <a:ext cx="5635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68" name="Rectangle 414">
            <a:extLst>
              <a:ext uri="{FF2B5EF4-FFF2-40B4-BE49-F238E27FC236}">
                <a16:creationId xmlns:a16="http://schemas.microsoft.com/office/drawing/2014/main" id="{9F8B5A46-96EB-45EB-BE45-84AE90C793A1}"/>
              </a:ext>
            </a:extLst>
          </p:cNvPr>
          <p:cNvSpPr>
            <a:spLocks noChangeArrowheads="1"/>
          </p:cNvSpPr>
          <p:nvPr/>
        </p:nvSpPr>
        <p:spPr bwMode="auto">
          <a:xfrm>
            <a:off x="9625013" y="5210176"/>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2</a:t>
            </a:r>
            <a:endParaRPr lang="en-GB" altLang="el-GR" sz="2400">
              <a:solidFill>
                <a:srgbClr val="FFFFFF"/>
              </a:solidFill>
            </a:endParaRPr>
          </a:p>
        </p:txBody>
      </p:sp>
      <p:sp>
        <p:nvSpPr>
          <p:cNvPr id="23569" name="Rectangle 415">
            <a:extLst>
              <a:ext uri="{FF2B5EF4-FFF2-40B4-BE49-F238E27FC236}">
                <a16:creationId xmlns:a16="http://schemas.microsoft.com/office/drawing/2014/main" id="{5244526F-D8D8-4351-8161-571F49AD2726}"/>
              </a:ext>
            </a:extLst>
          </p:cNvPr>
          <p:cNvSpPr>
            <a:spLocks noChangeArrowheads="1"/>
          </p:cNvSpPr>
          <p:nvPr/>
        </p:nvSpPr>
        <p:spPr bwMode="auto">
          <a:xfrm>
            <a:off x="9718675" y="5210176"/>
            <a:ext cx="8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s</a:t>
            </a:r>
            <a:endParaRPr lang="en-GB" altLang="el-GR" sz="2400">
              <a:solidFill>
                <a:srgbClr val="FFFFFF"/>
              </a:solidFill>
            </a:endParaRPr>
          </a:p>
        </p:txBody>
      </p:sp>
      <p:sp>
        <p:nvSpPr>
          <p:cNvPr id="23570" name="Rectangle 416">
            <a:extLst>
              <a:ext uri="{FF2B5EF4-FFF2-40B4-BE49-F238E27FC236}">
                <a16:creationId xmlns:a16="http://schemas.microsoft.com/office/drawing/2014/main" id="{27CC8FEE-56EA-4560-ACC7-C88C1A4AC807}"/>
              </a:ext>
            </a:extLst>
          </p:cNvPr>
          <p:cNvSpPr>
            <a:spLocks noChangeArrowheads="1"/>
          </p:cNvSpPr>
          <p:nvPr/>
        </p:nvSpPr>
        <p:spPr bwMode="auto">
          <a:xfrm>
            <a:off x="9791700" y="5210176"/>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571" name="Oval 417">
            <a:extLst>
              <a:ext uri="{FF2B5EF4-FFF2-40B4-BE49-F238E27FC236}">
                <a16:creationId xmlns:a16="http://schemas.microsoft.com/office/drawing/2014/main" id="{D7E48577-DF33-4C48-9BE4-915392802D01}"/>
              </a:ext>
            </a:extLst>
          </p:cNvPr>
          <p:cNvSpPr>
            <a:spLocks noChangeArrowheads="1"/>
          </p:cNvSpPr>
          <p:nvPr/>
        </p:nvSpPr>
        <p:spPr bwMode="auto">
          <a:xfrm>
            <a:off x="8442326" y="5003801"/>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72" name="Rectangle 418">
            <a:extLst>
              <a:ext uri="{FF2B5EF4-FFF2-40B4-BE49-F238E27FC236}">
                <a16:creationId xmlns:a16="http://schemas.microsoft.com/office/drawing/2014/main" id="{130FC443-3CB7-46A8-8F89-02F20457D3D1}"/>
              </a:ext>
            </a:extLst>
          </p:cNvPr>
          <p:cNvSpPr>
            <a:spLocks noChangeArrowheads="1"/>
          </p:cNvSpPr>
          <p:nvPr/>
        </p:nvSpPr>
        <p:spPr bwMode="auto">
          <a:xfrm>
            <a:off x="8442326" y="5151439"/>
            <a:ext cx="5635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73" name="Rectangle 419">
            <a:extLst>
              <a:ext uri="{FF2B5EF4-FFF2-40B4-BE49-F238E27FC236}">
                <a16:creationId xmlns:a16="http://schemas.microsoft.com/office/drawing/2014/main" id="{07C75409-7E58-4242-85A9-BF96CE7BD474}"/>
              </a:ext>
            </a:extLst>
          </p:cNvPr>
          <p:cNvSpPr>
            <a:spLocks noChangeArrowheads="1"/>
          </p:cNvSpPr>
          <p:nvPr/>
        </p:nvSpPr>
        <p:spPr bwMode="auto">
          <a:xfrm>
            <a:off x="8624888" y="5216526"/>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2</a:t>
            </a:r>
            <a:endParaRPr lang="en-GB" altLang="el-GR" sz="2400">
              <a:solidFill>
                <a:srgbClr val="FFFFFF"/>
              </a:solidFill>
            </a:endParaRPr>
          </a:p>
        </p:txBody>
      </p:sp>
      <p:sp>
        <p:nvSpPr>
          <p:cNvPr id="23574" name="Rectangle 420">
            <a:extLst>
              <a:ext uri="{FF2B5EF4-FFF2-40B4-BE49-F238E27FC236}">
                <a16:creationId xmlns:a16="http://schemas.microsoft.com/office/drawing/2014/main" id="{CFEF42C5-3378-4481-8C8C-7F5E45593811}"/>
              </a:ext>
            </a:extLst>
          </p:cNvPr>
          <p:cNvSpPr>
            <a:spLocks noChangeArrowheads="1"/>
          </p:cNvSpPr>
          <p:nvPr/>
        </p:nvSpPr>
        <p:spPr bwMode="auto">
          <a:xfrm>
            <a:off x="8718550" y="521652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p</a:t>
            </a:r>
            <a:endParaRPr lang="en-GB" altLang="el-GR" sz="2400">
              <a:solidFill>
                <a:srgbClr val="FFFFFF"/>
              </a:solidFill>
            </a:endParaRPr>
          </a:p>
        </p:txBody>
      </p:sp>
      <p:sp>
        <p:nvSpPr>
          <p:cNvPr id="23575" name="Rectangle 421">
            <a:extLst>
              <a:ext uri="{FF2B5EF4-FFF2-40B4-BE49-F238E27FC236}">
                <a16:creationId xmlns:a16="http://schemas.microsoft.com/office/drawing/2014/main" id="{347E5733-EE6B-49E0-BCEA-AAFD5891D845}"/>
              </a:ext>
            </a:extLst>
          </p:cNvPr>
          <p:cNvSpPr>
            <a:spLocks noChangeArrowheads="1"/>
          </p:cNvSpPr>
          <p:nvPr/>
        </p:nvSpPr>
        <p:spPr bwMode="auto">
          <a:xfrm>
            <a:off x="8824913" y="5216526"/>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576" name="Oval 422">
            <a:extLst>
              <a:ext uri="{FF2B5EF4-FFF2-40B4-BE49-F238E27FC236}">
                <a16:creationId xmlns:a16="http://schemas.microsoft.com/office/drawing/2014/main" id="{2E8D6598-5E32-43C1-8EE4-EC1A198608F9}"/>
              </a:ext>
            </a:extLst>
          </p:cNvPr>
          <p:cNvSpPr>
            <a:spLocks noChangeArrowheads="1"/>
          </p:cNvSpPr>
          <p:nvPr/>
        </p:nvSpPr>
        <p:spPr bwMode="auto">
          <a:xfrm>
            <a:off x="9426576" y="4116389"/>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77" name="Rectangle 423">
            <a:extLst>
              <a:ext uri="{FF2B5EF4-FFF2-40B4-BE49-F238E27FC236}">
                <a16:creationId xmlns:a16="http://schemas.microsoft.com/office/drawing/2014/main" id="{91857793-CCEB-40B9-9D49-C001B9A48013}"/>
              </a:ext>
            </a:extLst>
          </p:cNvPr>
          <p:cNvSpPr>
            <a:spLocks noChangeArrowheads="1"/>
          </p:cNvSpPr>
          <p:nvPr/>
        </p:nvSpPr>
        <p:spPr bwMode="auto">
          <a:xfrm>
            <a:off x="9426576" y="4264026"/>
            <a:ext cx="5635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78" name="Rectangle 424">
            <a:extLst>
              <a:ext uri="{FF2B5EF4-FFF2-40B4-BE49-F238E27FC236}">
                <a16:creationId xmlns:a16="http://schemas.microsoft.com/office/drawing/2014/main" id="{9CF688CF-FC2B-45C5-BE07-EFC561777789}"/>
              </a:ext>
            </a:extLst>
          </p:cNvPr>
          <p:cNvSpPr>
            <a:spLocks noChangeArrowheads="1"/>
          </p:cNvSpPr>
          <p:nvPr/>
        </p:nvSpPr>
        <p:spPr bwMode="auto">
          <a:xfrm>
            <a:off x="9625013" y="4322764"/>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3</a:t>
            </a:r>
            <a:endParaRPr lang="en-GB" altLang="el-GR" sz="2400">
              <a:solidFill>
                <a:srgbClr val="FFFFFF"/>
              </a:solidFill>
            </a:endParaRPr>
          </a:p>
        </p:txBody>
      </p:sp>
      <p:sp>
        <p:nvSpPr>
          <p:cNvPr id="23579" name="Rectangle 425">
            <a:extLst>
              <a:ext uri="{FF2B5EF4-FFF2-40B4-BE49-F238E27FC236}">
                <a16:creationId xmlns:a16="http://schemas.microsoft.com/office/drawing/2014/main" id="{3D65F7B0-7A99-4FE7-9AC2-BDE96BABED29}"/>
              </a:ext>
            </a:extLst>
          </p:cNvPr>
          <p:cNvSpPr>
            <a:spLocks noChangeArrowheads="1"/>
          </p:cNvSpPr>
          <p:nvPr/>
        </p:nvSpPr>
        <p:spPr bwMode="auto">
          <a:xfrm>
            <a:off x="9718675" y="4322764"/>
            <a:ext cx="8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s</a:t>
            </a:r>
            <a:endParaRPr lang="en-GB" altLang="el-GR" sz="2400">
              <a:solidFill>
                <a:srgbClr val="FFFFFF"/>
              </a:solidFill>
            </a:endParaRPr>
          </a:p>
        </p:txBody>
      </p:sp>
      <p:sp>
        <p:nvSpPr>
          <p:cNvPr id="23580" name="Rectangle 426">
            <a:extLst>
              <a:ext uri="{FF2B5EF4-FFF2-40B4-BE49-F238E27FC236}">
                <a16:creationId xmlns:a16="http://schemas.microsoft.com/office/drawing/2014/main" id="{35CF4F53-DF44-4E89-AA0B-CAE8CD8AC392}"/>
              </a:ext>
            </a:extLst>
          </p:cNvPr>
          <p:cNvSpPr>
            <a:spLocks noChangeArrowheads="1"/>
          </p:cNvSpPr>
          <p:nvPr/>
        </p:nvSpPr>
        <p:spPr bwMode="auto">
          <a:xfrm>
            <a:off x="9791700" y="4322764"/>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581" name="Oval 427">
            <a:extLst>
              <a:ext uri="{FF2B5EF4-FFF2-40B4-BE49-F238E27FC236}">
                <a16:creationId xmlns:a16="http://schemas.microsoft.com/office/drawing/2014/main" id="{04913550-E189-4026-9A93-FE382BEE3005}"/>
              </a:ext>
            </a:extLst>
          </p:cNvPr>
          <p:cNvSpPr>
            <a:spLocks noChangeArrowheads="1"/>
          </p:cNvSpPr>
          <p:nvPr/>
        </p:nvSpPr>
        <p:spPr bwMode="auto">
          <a:xfrm>
            <a:off x="9426576" y="3227389"/>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82" name="Rectangle 428">
            <a:extLst>
              <a:ext uri="{FF2B5EF4-FFF2-40B4-BE49-F238E27FC236}">
                <a16:creationId xmlns:a16="http://schemas.microsoft.com/office/drawing/2014/main" id="{3634FE27-9E89-47B7-BE74-555FED8895D2}"/>
              </a:ext>
            </a:extLst>
          </p:cNvPr>
          <p:cNvSpPr>
            <a:spLocks noChangeArrowheads="1"/>
          </p:cNvSpPr>
          <p:nvPr/>
        </p:nvSpPr>
        <p:spPr bwMode="auto">
          <a:xfrm>
            <a:off x="9426576" y="3376613"/>
            <a:ext cx="5635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83" name="Rectangle 429">
            <a:extLst>
              <a:ext uri="{FF2B5EF4-FFF2-40B4-BE49-F238E27FC236}">
                <a16:creationId xmlns:a16="http://schemas.microsoft.com/office/drawing/2014/main" id="{A5A12843-BE80-4B47-B991-1FE4D5C129FE}"/>
              </a:ext>
            </a:extLst>
          </p:cNvPr>
          <p:cNvSpPr>
            <a:spLocks noChangeArrowheads="1"/>
          </p:cNvSpPr>
          <p:nvPr/>
        </p:nvSpPr>
        <p:spPr bwMode="auto">
          <a:xfrm>
            <a:off x="9625013" y="3435351"/>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4</a:t>
            </a:r>
            <a:endParaRPr lang="en-GB" altLang="el-GR" sz="2400">
              <a:solidFill>
                <a:srgbClr val="FFFFFF"/>
              </a:solidFill>
            </a:endParaRPr>
          </a:p>
        </p:txBody>
      </p:sp>
      <p:sp>
        <p:nvSpPr>
          <p:cNvPr id="23584" name="Rectangle 430">
            <a:extLst>
              <a:ext uri="{FF2B5EF4-FFF2-40B4-BE49-F238E27FC236}">
                <a16:creationId xmlns:a16="http://schemas.microsoft.com/office/drawing/2014/main" id="{0A8CA693-8A39-48DA-83CA-C6F61F0AF768}"/>
              </a:ext>
            </a:extLst>
          </p:cNvPr>
          <p:cNvSpPr>
            <a:spLocks noChangeArrowheads="1"/>
          </p:cNvSpPr>
          <p:nvPr/>
        </p:nvSpPr>
        <p:spPr bwMode="auto">
          <a:xfrm>
            <a:off x="9718675" y="3435351"/>
            <a:ext cx="8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s</a:t>
            </a:r>
            <a:endParaRPr lang="en-GB" altLang="el-GR" sz="2400">
              <a:solidFill>
                <a:srgbClr val="FFFFFF"/>
              </a:solidFill>
            </a:endParaRPr>
          </a:p>
        </p:txBody>
      </p:sp>
      <p:sp>
        <p:nvSpPr>
          <p:cNvPr id="23585" name="Rectangle 431">
            <a:extLst>
              <a:ext uri="{FF2B5EF4-FFF2-40B4-BE49-F238E27FC236}">
                <a16:creationId xmlns:a16="http://schemas.microsoft.com/office/drawing/2014/main" id="{BCDD353E-C425-4A42-9B89-0A7B28DF1E16}"/>
              </a:ext>
            </a:extLst>
          </p:cNvPr>
          <p:cNvSpPr>
            <a:spLocks noChangeArrowheads="1"/>
          </p:cNvSpPr>
          <p:nvPr/>
        </p:nvSpPr>
        <p:spPr bwMode="auto">
          <a:xfrm>
            <a:off x="9791700" y="3435351"/>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586" name="Oval 432">
            <a:extLst>
              <a:ext uri="{FF2B5EF4-FFF2-40B4-BE49-F238E27FC236}">
                <a16:creationId xmlns:a16="http://schemas.microsoft.com/office/drawing/2014/main" id="{BAA4C8AF-E507-4B7D-927E-7E7163DA31D3}"/>
              </a:ext>
            </a:extLst>
          </p:cNvPr>
          <p:cNvSpPr>
            <a:spLocks noChangeArrowheads="1"/>
          </p:cNvSpPr>
          <p:nvPr/>
        </p:nvSpPr>
        <p:spPr bwMode="auto">
          <a:xfrm>
            <a:off x="9426576" y="2339976"/>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87" name="Rectangle 433">
            <a:extLst>
              <a:ext uri="{FF2B5EF4-FFF2-40B4-BE49-F238E27FC236}">
                <a16:creationId xmlns:a16="http://schemas.microsoft.com/office/drawing/2014/main" id="{463BD000-0364-4CC7-9163-5384B1A5421F}"/>
              </a:ext>
            </a:extLst>
          </p:cNvPr>
          <p:cNvSpPr>
            <a:spLocks noChangeArrowheads="1"/>
          </p:cNvSpPr>
          <p:nvPr/>
        </p:nvSpPr>
        <p:spPr bwMode="auto">
          <a:xfrm>
            <a:off x="9426576" y="2487613"/>
            <a:ext cx="5635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88" name="Rectangle 434">
            <a:extLst>
              <a:ext uri="{FF2B5EF4-FFF2-40B4-BE49-F238E27FC236}">
                <a16:creationId xmlns:a16="http://schemas.microsoft.com/office/drawing/2014/main" id="{246D6A7D-EBD4-4D2B-A007-38476A02A816}"/>
              </a:ext>
            </a:extLst>
          </p:cNvPr>
          <p:cNvSpPr>
            <a:spLocks noChangeArrowheads="1"/>
          </p:cNvSpPr>
          <p:nvPr/>
        </p:nvSpPr>
        <p:spPr bwMode="auto">
          <a:xfrm>
            <a:off x="9625013" y="254793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5</a:t>
            </a:r>
            <a:endParaRPr lang="en-GB" altLang="el-GR" sz="2400">
              <a:solidFill>
                <a:srgbClr val="FFFFFF"/>
              </a:solidFill>
            </a:endParaRPr>
          </a:p>
        </p:txBody>
      </p:sp>
      <p:sp>
        <p:nvSpPr>
          <p:cNvPr id="23589" name="Rectangle 435">
            <a:extLst>
              <a:ext uri="{FF2B5EF4-FFF2-40B4-BE49-F238E27FC236}">
                <a16:creationId xmlns:a16="http://schemas.microsoft.com/office/drawing/2014/main" id="{2CCCA7EF-2E04-4D5C-B1CD-A1AD43309E8C}"/>
              </a:ext>
            </a:extLst>
          </p:cNvPr>
          <p:cNvSpPr>
            <a:spLocks noChangeArrowheads="1"/>
          </p:cNvSpPr>
          <p:nvPr/>
        </p:nvSpPr>
        <p:spPr bwMode="auto">
          <a:xfrm>
            <a:off x="9718675" y="2547939"/>
            <a:ext cx="8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s</a:t>
            </a:r>
            <a:endParaRPr lang="en-GB" altLang="el-GR" sz="2400">
              <a:solidFill>
                <a:srgbClr val="FFFFFF"/>
              </a:solidFill>
            </a:endParaRPr>
          </a:p>
        </p:txBody>
      </p:sp>
      <p:sp>
        <p:nvSpPr>
          <p:cNvPr id="23590" name="Rectangle 436">
            <a:extLst>
              <a:ext uri="{FF2B5EF4-FFF2-40B4-BE49-F238E27FC236}">
                <a16:creationId xmlns:a16="http://schemas.microsoft.com/office/drawing/2014/main" id="{BCD769DB-382A-4004-8100-AD7F39BC0034}"/>
              </a:ext>
            </a:extLst>
          </p:cNvPr>
          <p:cNvSpPr>
            <a:spLocks noChangeArrowheads="1"/>
          </p:cNvSpPr>
          <p:nvPr/>
        </p:nvSpPr>
        <p:spPr bwMode="auto">
          <a:xfrm>
            <a:off x="9791700" y="2547939"/>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591" name="Oval 437">
            <a:extLst>
              <a:ext uri="{FF2B5EF4-FFF2-40B4-BE49-F238E27FC236}">
                <a16:creationId xmlns:a16="http://schemas.microsoft.com/office/drawing/2014/main" id="{55351383-93D8-40FE-9767-7A1FFD3F981D}"/>
              </a:ext>
            </a:extLst>
          </p:cNvPr>
          <p:cNvSpPr>
            <a:spLocks noChangeArrowheads="1"/>
          </p:cNvSpPr>
          <p:nvPr/>
        </p:nvSpPr>
        <p:spPr bwMode="auto">
          <a:xfrm>
            <a:off x="9426576" y="1452564"/>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92" name="Rectangle 438">
            <a:extLst>
              <a:ext uri="{FF2B5EF4-FFF2-40B4-BE49-F238E27FC236}">
                <a16:creationId xmlns:a16="http://schemas.microsoft.com/office/drawing/2014/main" id="{63E5E369-9309-4983-8973-2DA68EA24D2C}"/>
              </a:ext>
            </a:extLst>
          </p:cNvPr>
          <p:cNvSpPr>
            <a:spLocks noChangeArrowheads="1"/>
          </p:cNvSpPr>
          <p:nvPr/>
        </p:nvSpPr>
        <p:spPr bwMode="auto">
          <a:xfrm>
            <a:off x="9426576" y="1600200"/>
            <a:ext cx="5635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93" name="Rectangle 439">
            <a:extLst>
              <a:ext uri="{FF2B5EF4-FFF2-40B4-BE49-F238E27FC236}">
                <a16:creationId xmlns:a16="http://schemas.microsoft.com/office/drawing/2014/main" id="{3543E38F-1C2B-4792-A560-926372CF47DD}"/>
              </a:ext>
            </a:extLst>
          </p:cNvPr>
          <p:cNvSpPr>
            <a:spLocks noChangeArrowheads="1"/>
          </p:cNvSpPr>
          <p:nvPr/>
        </p:nvSpPr>
        <p:spPr bwMode="auto">
          <a:xfrm>
            <a:off x="9625013" y="1660526"/>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6</a:t>
            </a:r>
            <a:endParaRPr lang="en-GB" altLang="el-GR" sz="2400">
              <a:solidFill>
                <a:srgbClr val="FFFFFF"/>
              </a:solidFill>
            </a:endParaRPr>
          </a:p>
        </p:txBody>
      </p:sp>
      <p:sp>
        <p:nvSpPr>
          <p:cNvPr id="23594" name="Rectangle 440">
            <a:extLst>
              <a:ext uri="{FF2B5EF4-FFF2-40B4-BE49-F238E27FC236}">
                <a16:creationId xmlns:a16="http://schemas.microsoft.com/office/drawing/2014/main" id="{BED03497-36B2-4417-9EB3-EB6E51CB7F4A}"/>
              </a:ext>
            </a:extLst>
          </p:cNvPr>
          <p:cNvSpPr>
            <a:spLocks noChangeArrowheads="1"/>
          </p:cNvSpPr>
          <p:nvPr/>
        </p:nvSpPr>
        <p:spPr bwMode="auto">
          <a:xfrm>
            <a:off x="9718675" y="1660526"/>
            <a:ext cx="8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s</a:t>
            </a:r>
            <a:endParaRPr lang="en-GB" altLang="el-GR" sz="2400">
              <a:solidFill>
                <a:srgbClr val="FFFFFF"/>
              </a:solidFill>
            </a:endParaRPr>
          </a:p>
        </p:txBody>
      </p:sp>
      <p:sp>
        <p:nvSpPr>
          <p:cNvPr id="23595" name="Rectangle 441">
            <a:extLst>
              <a:ext uri="{FF2B5EF4-FFF2-40B4-BE49-F238E27FC236}">
                <a16:creationId xmlns:a16="http://schemas.microsoft.com/office/drawing/2014/main" id="{B70EEBA5-6C11-4715-AE2A-B11052584AA9}"/>
              </a:ext>
            </a:extLst>
          </p:cNvPr>
          <p:cNvSpPr>
            <a:spLocks noChangeArrowheads="1"/>
          </p:cNvSpPr>
          <p:nvPr/>
        </p:nvSpPr>
        <p:spPr bwMode="auto">
          <a:xfrm>
            <a:off x="9791700" y="1660526"/>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596" name="Oval 442">
            <a:extLst>
              <a:ext uri="{FF2B5EF4-FFF2-40B4-BE49-F238E27FC236}">
                <a16:creationId xmlns:a16="http://schemas.microsoft.com/office/drawing/2014/main" id="{40C66CFB-5A96-4A61-9884-D85105FB0111}"/>
              </a:ext>
            </a:extLst>
          </p:cNvPr>
          <p:cNvSpPr>
            <a:spLocks noChangeArrowheads="1"/>
          </p:cNvSpPr>
          <p:nvPr/>
        </p:nvSpPr>
        <p:spPr bwMode="auto">
          <a:xfrm>
            <a:off x="9426576" y="565151"/>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97" name="Rectangle 443">
            <a:extLst>
              <a:ext uri="{FF2B5EF4-FFF2-40B4-BE49-F238E27FC236}">
                <a16:creationId xmlns:a16="http://schemas.microsoft.com/office/drawing/2014/main" id="{A8844797-2D63-4131-86C5-44D1CE53B823}"/>
              </a:ext>
            </a:extLst>
          </p:cNvPr>
          <p:cNvSpPr>
            <a:spLocks noChangeArrowheads="1"/>
          </p:cNvSpPr>
          <p:nvPr/>
        </p:nvSpPr>
        <p:spPr bwMode="auto">
          <a:xfrm>
            <a:off x="9426576" y="712788"/>
            <a:ext cx="5635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598" name="Rectangle 444">
            <a:extLst>
              <a:ext uri="{FF2B5EF4-FFF2-40B4-BE49-F238E27FC236}">
                <a16:creationId xmlns:a16="http://schemas.microsoft.com/office/drawing/2014/main" id="{F599E0BE-25DA-459A-B994-692DA08FA566}"/>
              </a:ext>
            </a:extLst>
          </p:cNvPr>
          <p:cNvSpPr>
            <a:spLocks noChangeArrowheads="1"/>
          </p:cNvSpPr>
          <p:nvPr/>
        </p:nvSpPr>
        <p:spPr bwMode="auto">
          <a:xfrm>
            <a:off x="9625013" y="771526"/>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7</a:t>
            </a:r>
            <a:endParaRPr lang="en-GB" altLang="el-GR" sz="2400">
              <a:solidFill>
                <a:srgbClr val="FFFFFF"/>
              </a:solidFill>
            </a:endParaRPr>
          </a:p>
        </p:txBody>
      </p:sp>
      <p:sp>
        <p:nvSpPr>
          <p:cNvPr id="23599" name="Rectangle 445">
            <a:extLst>
              <a:ext uri="{FF2B5EF4-FFF2-40B4-BE49-F238E27FC236}">
                <a16:creationId xmlns:a16="http://schemas.microsoft.com/office/drawing/2014/main" id="{E9ED1579-2C65-4A28-BC27-F6CDD00429DD}"/>
              </a:ext>
            </a:extLst>
          </p:cNvPr>
          <p:cNvSpPr>
            <a:spLocks noChangeArrowheads="1"/>
          </p:cNvSpPr>
          <p:nvPr/>
        </p:nvSpPr>
        <p:spPr bwMode="auto">
          <a:xfrm>
            <a:off x="9718675" y="771526"/>
            <a:ext cx="8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s</a:t>
            </a:r>
            <a:endParaRPr lang="en-GB" altLang="el-GR" sz="2400">
              <a:solidFill>
                <a:srgbClr val="FFFFFF"/>
              </a:solidFill>
            </a:endParaRPr>
          </a:p>
        </p:txBody>
      </p:sp>
      <p:sp>
        <p:nvSpPr>
          <p:cNvPr id="23600" name="Rectangle 446">
            <a:extLst>
              <a:ext uri="{FF2B5EF4-FFF2-40B4-BE49-F238E27FC236}">
                <a16:creationId xmlns:a16="http://schemas.microsoft.com/office/drawing/2014/main" id="{76D27A94-F152-4D5C-80F9-8E650814F893}"/>
              </a:ext>
            </a:extLst>
          </p:cNvPr>
          <p:cNvSpPr>
            <a:spLocks noChangeArrowheads="1"/>
          </p:cNvSpPr>
          <p:nvPr/>
        </p:nvSpPr>
        <p:spPr bwMode="auto">
          <a:xfrm>
            <a:off x="9791700" y="771526"/>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grpSp>
        <p:nvGrpSpPr>
          <p:cNvPr id="23601" name="Group 449">
            <a:extLst>
              <a:ext uri="{FF2B5EF4-FFF2-40B4-BE49-F238E27FC236}">
                <a16:creationId xmlns:a16="http://schemas.microsoft.com/office/drawing/2014/main" id="{DB83EF80-5A84-4E24-8CCC-2C4BAB2DDC08}"/>
              </a:ext>
            </a:extLst>
          </p:cNvPr>
          <p:cNvGrpSpPr>
            <a:grpSpLocks/>
          </p:cNvGrpSpPr>
          <p:nvPr/>
        </p:nvGrpSpPr>
        <p:grpSpPr bwMode="auto">
          <a:xfrm>
            <a:off x="7175501" y="3821114"/>
            <a:ext cx="3236913" cy="2809875"/>
            <a:chOff x="3560" y="2407"/>
            <a:chExt cx="2039" cy="1770"/>
          </a:xfrm>
        </p:grpSpPr>
        <p:sp>
          <p:nvSpPr>
            <p:cNvPr id="23680" name="Line 447">
              <a:extLst>
                <a:ext uri="{FF2B5EF4-FFF2-40B4-BE49-F238E27FC236}">
                  <a16:creationId xmlns:a16="http://schemas.microsoft.com/office/drawing/2014/main" id="{4E7475F1-D2F9-4AB2-9E5F-E8E371E18225}"/>
                </a:ext>
              </a:extLst>
            </p:cNvPr>
            <p:cNvSpPr>
              <a:spLocks noChangeShapeType="1"/>
            </p:cNvSpPr>
            <p:nvPr/>
          </p:nvSpPr>
          <p:spPr bwMode="auto">
            <a:xfrm flipV="1">
              <a:off x="3560" y="2455"/>
              <a:ext cx="1981" cy="172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81" name="Freeform 448">
              <a:extLst>
                <a:ext uri="{FF2B5EF4-FFF2-40B4-BE49-F238E27FC236}">
                  <a16:creationId xmlns:a16="http://schemas.microsoft.com/office/drawing/2014/main" id="{E5C913A0-1849-4BFF-B3E1-74F239547B6C}"/>
                </a:ext>
              </a:extLst>
            </p:cNvPr>
            <p:cNvSpPr>
              <a:spLocks/>
            </p:cNvSpPr>
            <p:nvPr/>
          </p:nvSpPr>
          <p:spPr bwMode="auto">
            <a:xfrm>
              <a:off x="5514" y="2407"/>
              <a:ext cx="85" cy="82"/>
            </a:xfrm>
            <a:custGeom>
              <a:avLst/>
              <a:gdLst>
                <a:gd name="T0" fmla="*/ 50 w 85"/>
                <a:gd name="T1" fmla="*/ 82 h 82"/>
                <a:gd name="T2" fmla="*/ 85 w 85"/>
                <a:gd name="T3" fmla="*/ 0 h 82"/>
                <a:gd name="T4" fmla="*/ 0 w 85"/>
                <a:gd name="T5" fmla="*/ 20 h 82"/>
                <a:gd name="T6" fmla="*/ 50 w 85"/>
                <a:gd name="T7" fmla="*/ 82 h 82"/>
                <a:gd name="T8" fmla="*/ 0 60000 65536"/>
                <a:gd name="T9" fmla="*/ 0 60000 65536"/>
                <a:gd name="T10" fmla="*/ 0 60000 65536"/>
                <a:gd name="T11" fmla="*/ 0 60000 65536"/>
                <a:gd name="T12" fmla="*/ 0 w 85"/>
                <a:gd name="T13" fmla="*/ 0 h 82"/>
                <a:gd name="T14" fmla="*/ 85 w 85"/>
                <a:gd name="T15" fmla="*/ 82 h 82"/>
              </a:gdLst>
              <a:ahLst/>
              <a:cxnLst>
                <a:cxn ang="T8">
                  <a:pos x="T0" y="T1"/>
                </a:cxn>
                <a:cxn ang="T9">
                  <a:pos x="T2" y="T3"/>
                </a:cxn>
                <a:cxn ang="T10">
                  <a:pos x="T4" y="T5"/>
                </a:cxn>
                <a:cxn ang="T11">
                  <a:pos x="T6" y="T7"/>
                </a:cxn>
              </a:cxnLst>
              <a:rect l="T12" t="T13" r="T14" b="T15"/>
              <a:pathLst>
                <a:path w="85" h="82">
                  <a:moveTo>
                    <a:pt x="50" y="82"/>
                  </a:moveTo>
                  <a:lnTo>
                    <a:pt x="85" y="0"/>
                  </a:lnTo>
                  <a:lnTo>
                    <a:pt x="0" y="20"/>
                  </a:lnTo>
                  <a:lnTo>
                    <a:pt x="50" y="8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sp>
        <p:nvSpPr>
          <p:cNvPr id="23602" name="Oval 450">
            <a:extLst>
              <a:ext uri="{FF2B5EF4-FFF2-40B4-BE49-F238E27FC236}">
                <a16:creationId xmlns:a16="http://schemas.microsoft.com/office/drawing/2014/main" id="{EDDDD75F-9356-4556-AD30-2EE7BFE53522}"/>
              </a:ext>
            </a:extLst>
          </p:cNvPr>
          <p:cNvSpPr>
            <a:spLocks noChangeArrowheads="1"/>
          </p:cNvSpPr>
          <p:nvPr/>
        </p:nvSpPr>
        <p:spPr bwMode="auto">
          <a:xfrm>
            <a:off x="8442326" y="4116389"/>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03" name="Rectangle 451">
            <a:extLst>
              <a:ext uri="{FF2B5EF4-FFF2-40B4-BE49-F238E27FC236}">
                <a16:creationId xmlns:a16="http://schemas.microsoft.com/office/drawing/2014/main" id="{6D9D351F-E4AE-4F6C-85F5-0BF7977544D1}"/>
              </a:ext>
            </a:extLst>
          </p:cNvPr>
          <p:cNvSpPr>
            <a:spLocks noChangeArrowheads="1"/>
          </p:cNvSpPr>
          <p:nvPr/>
        </p:nvSpPr>
        <p:spPr bwMode="auto">
          <a:xfrm>
            <a:off x="8442326" y="4264025"/>
            <a:ext cx="5635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04" name="Rectangle 452">
            <a:extLst>
              <a:ext uri="{FF2B5EF4-FFF2-40B4-BE49-F238E27FC236}">
                <a16:creationId xmlns:a16="http://schemas.microsoft.com/office/drawing/2014/main" id="{C2E279AF-647D-40A9-AAF5-026DC6F78778}"/>
              </a:ext>
            </a:extLst>
          </p:cNvPr>
          <p:cNvSpPr>
            <a:spLocks noChangeArrowheads="1"/>
          </p:cNvSpPr>
          <p:nvPr/>
        </p:nvSpPr>
        <p:spPr bwMode="auto">
          <a:xfrm>
            <a:off x="8624888" y="4329114"/>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3</a:t>
            </a:r>
            <a:endParaRPr lang="en-GB" altLang="el-GR" sz="2400">
              <a:solidFill>
                <a:srgbClr val="FFFFFF"/>
              </a:solidFill>
            </a:endParaRPr>
          </a:p>
        </p:txBody>
      </p:sp>
      <p:sp>
        <p:nvSpPr>
          <p:cNvPr id="23605" name="Rectangle 453">
            <a:extLst>
              <a:ext uri="{FF2B5EF4-FFF2-40B4-BE49-F238E27FC236}">
                <a16:creationId xmlns:a16="http://schemas.microsoft.com/office/drawing/2014/main" id="{27F86FA4-900F-4FD4-8888-AA87F720F1B9}"/>
              </a:ext>
            </a:extLst>
          </p:cNvPr>
          <p:cNvSpPr>
            <a:spLocks noChangeArrowheads="1"/>
          </p:cNvSpPr>
          <p:nvPr/>
        </p:nvSpPr>
        <p:spPr bwMode="auto">
          <a:xfrm>
            <a:off x="8718550" y="43291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p</a:t>
            </a:r>
            <a:endParaRPr lang="en-GB" altLang="el-GR" sz="2400">
              <a:solidFill>
                <a:srgbClr val="FFFFFF"/>
              </a:solidFill>
            </a:endParaRPr>
          </a:p>
        </p:txBody>
      </p:sp>
      <p:sp>
        <p:nvSpPr>
          <p:cNvPr id="23606" name="Rectangle 454">
            <a:extLst>
              <a:ext uri="{FF2B5EF4-FFF2-40B4-BE49-F238E27FC236}">
                <a16:creationId xmlns:a16="http://schemas.microsoft.com/office/drawing/2014/main" id="{80068A34-FDC3-48DB-9767-09FF9CA894EA}"/>
              </a:ext>
            </a:extLst>
          </p:cNvPr>
          <p:cNvSpPr>
            <a:spLocks noChangeArrowheads="1"/>
          </p:cNvSpPr>
          <p:nvPr/>
        </p:nvSpPr>
        <p:spPr bwMode="auto">
          <a:xfrm>
            <a:off x="8824913" y="4329114"/>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607" name="Oval 455">
            <a:extLst>
              <a:ext uri="{FF2B5EF4-FFF2-40B4-BE49-F238E27FC236}">
                <a16:creationId xmlns:a16="http://schemas.microsoft.com/office/drawing/2014/main" id="{435B6CCC-931F-46A8-81D8-3FCF7EDB167A}"/>
              </a:ext>
            </a:extLst>
          </p:cNvPr>
          <p:cNvSpPr>
            <a:spLocks noChangeArrowheads="1"/>
          </p:cNvSpPr>
          <p:nvPr/>
        </p:nvSpPr>
        <p:spPr bwMode="auto">
          <a:xfrm>
            <a:off x="8442326" y="541339"/>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08" name="Rectangle 456">
            <a:extLst>
              <a:ext uri="{FF2B5EF4-FFF2-40B4-BE49-F238E27FC236}">
                <a16:creationId xmlns:a16="http://schemas.microsoft.com/office/drawing/2014/main" id="{0824ACF3-A82E-4FF0-8F9F-D74C6BE96DAF}"/>
              </a:ext>
            </a:extLst>
          </p:cNvPr>
          <p:cNvSpPr>
            <a:spLocks noChangeArrowheads="1"/>
          </p:cNvSpPr>
          <p:nvPr/>
        </p:nvSpPr>
        <p:spPr bwMode="auto">
          <a:xfrm>
            <a:off x="8442326" y="688975"/>
            <a:ext cx="5635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09" name="Rectangle 457">
            <a:extLst>
              <a:ext uri="{FF2B5EF4-FFF2-40B4-BE49-F238E27FC236}">
                <a16:creationId xmlns:a16="http://schemas.microsoft.com/office/drawing/2014/main" id="{24E1BCE2-70E9-4E7F-B043-577A88E4DF31}"/>
              </a:ext>
            </a:extLst>
          </p:cNvPr>
          <p:cNvSpPr>
            <a:spLocks noChangeArrowheads="1"/>
          </p:cNvSpPr>
          <p:nvPr/>
        </p:nvSpPr>
        <p:spPr bwMode="auto">
          <a:xfrm>
            <a:off x="8624888" y="754064"/>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7</a:t>
            </a:r>
            <a:endParaRPr lang="en-GB" altLang="el-GR" sz="2400">
              <a:solidFill>
                <a:srgbClr val="FFFFFF"/>
              </a:solidFill>
            </a:endParaRPr>
          </a:p>
        </p:txBody>
      </p:sp>
      <p:sp>
        <p:nvSpPr>
          <p:cNvPr id="23610" name="Rectangle 458">
            <a:extLst>
              <a:ext uri="{FF2B5EF4-FFF2-40B4-BE49-F238E27FC236}">
                <a16:creationId xmlns:a16="http://schemas.microsoft.com/office/drawing/2014/main" id="{030115BF-28AF-4B9B-8BED-043F64926F1E}"/>
              </a:ext>
            </a:extLst>
          </p:cNvPr>
          <p:cNvSpPr>
            <a:spLocks noChangeArrowheads="1"/>
          </p:cNvSpPr>
          <p:nvPr/>
        </p:nvSpPr>
        <p:spPr bwMode="auto">
          <a:xfrm>
            <a:off x="8718550" y="75406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p</a:t>
            </a:r>
            <a:endParaRPr lang="en-GB" altLang="el-GR" sz="2400">
              <a:solidFill>
                <a:srgbClr val="FFFFFF"/>
              </a:solidFill>
            </a:endParaRPr>
          </a:p>
        </p:txBody>
      </p:sp>
      <p:sp>
        <p:nvSpPr>
          <p:cNvPr id="23611" name="Rectangle 459">
            <a:extLst>
              <a:ext uri="{FF2B5EF4-FFF2-40B4-BE49-F238E27FC236}">
                <a16:creationId xmlns:a16="http://schemas.microsoft.com/office/drawing/2014/main" id="{53F0A547-0A3D-4A4D-8FD4-D91C317D1520}"/>
              </a:ext>
            </a:extLst>
          </p:cNvPr>
          <p:cNvSpPr>
            <a:spLocks noChangeArrowheads="1"/>
          </p:cNvSpPr>
          <p:nvPr/>
        </p:nvSpPr>
        <p:spPr bwMode="auto">
          <a:xfrm>
            <a:off x="8824913" y="754064"/>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612" name="Oval 460">
            <a:extLst>
              <a:ext uri="{FF2B5EF4-FFF2-40B4-BE49-F238E27FC236}">
                <a16:creationId xmlns:a16="http://schemas.microsoft.com/office/drawing/2014/main" id="{8CE80225-C1BD-4811-9615-A036CF7E4989}"/>
              </a:ext>
            </a:extLst>
          </p:cNvPr>
          <p:cNvSpPr>
            <a:spLocks noChangeArrowheads="1"/>
          </p:cNvSpPr>
          <p:nvPr/>
        </p:nvSpPr>
        <p:spPr bwMode="auto">
          <a:xfrm>
            <a:off x="8442326" y="1452564"/>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13" name="Rectangle 461">
            <a:extLst>
              <a:ext uri="{FF2B5EF4-FFF2-40B4-BE49-F238E27FC236}">
                <a16:creationId xmlns:a16="http://schemas.microsoft.com/office/drawing/2014/main" id="{F46520C7-47E2-41E5-96A9-B516AB332373}"/>
              </a:ext>
            </a:extLst>
          </p:cNvPr>
          <p:cNvSpPr>
            <a:spLocks noChangeArrowheads="1"/>
          </p:cNvSpPr>
          <p:nvPr/>
        </p:nvSpPr>
        <p:spPr bwMode="auto">
          <a:xfrm>
            <a:off x="8442326" y="1600200"/>
            <a:ext cx="5635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14" name="Rectangle 462">
            <a:extLst>
              <a:ext uri="{FF2B5EF4-FFF2-40B4-BE49-F238E27FC236}">
                <a16:creationId xmlns:a16="http://schemas.microsoft.com/office/drawing/2014/main" id="{3099BA38-C355-4C8C-A402-FC3400EC0993}"/>
              </a:ext>
            </a:extLst>
          </p:cNvPr>
          <p:cNvSpPr>
            <a:spLocks noChangeArrowheads="1"/>
          </p:cNvSpPr>
          <p:nvPr/>
        </p:nvSpPr>
        <p:spPr bwMode="auto">
          <a:xfrm>
            <a:off x="8624888" y="1665289"/>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6</a:t>
            </a:r>
            <a:endParaRPr lang="en-GB" altLang="el-GR" sz="2400">
              <a:solidFill>
                <a:srgbClr val="FFFFFF"/>
              </a:solidFill>
            </a:endParaRPr>
          </a:p>
        </p:txBody>
      </p:sp>
      <p:sp>
        <p:nvSpPr>
          <p:cNvPr id="23615" name="Rectangle 463">
            <a:extLst>
              <a:ext uri="{FF2B5EF4-FFF2-40B4-BE49-F238E27FC236}">
                <a16:creationId xmlns:a16="http://schemas.microsoft.com/office/drawing/2014/main" id="{C82978F9-5FCE-4473-9664-B7CB7FA6F5B5}"/>
              </a:ext>
            </a:extLst>
          </p:cNvPr>
          <p:cNvSpPr>
            <a:spLocks noChangeArrowheads="1"/>
          </p:cNvSpPr>
          <p:nvPr/>
        </p:nvSpPr>
        <p:spPr bwMode="auto">
          <a:xfrm>
            <a:off x="8718550" y="166528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p</a:t>
            </a:r>
            <a:endParaRPr lang="en-GB" altLang="el-GR" sz="2400">
              <a:solidFill>
                <a:srgbClr val="FFFFFF"/>
              </a:solidFill>
            </a:endParaRPr>
          </a:p>
        </p:txBody>
      </p:sp>
      <p:sp>
        <p:nvSpPr>
          <p:cNvPr id="23616" name="Rectangle 464">
            <a:extLst>
              <a:ext uri="{FF2B5EF4-FFF2-40B4-BE49-F238E27FC236}">
                <a16:creationId xmlns:a16="http://schemas.microsoft.com/office/drawing/2014/main" id="{412F406D-075E-4463-9178-16F28A8FBFA5}"/>
              </a:ext>
            </a:extLst>
          </p:cNvPr>
          <p:cNvSpPr>
            <a:spLocks noChangeArrowheads="1"/>
          </p:cNvSpPr>
          <p:nvPr/>
        </p:nvSpPr>
        <p:spPr bwMode="auto">
          <a:xfrm>
            <a:off x="8824913" y="1665289"/>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617" name="Oval 465">
            <a:extLst>
              <a:ext uri="{FF2B5EF4-FFF2-40B4-BE49-F238E27FC236}">
                <a16:creationId xmlns:a16="http://schemas.microsoft.com/office/drawing/2014/main" id="{F731CD60-89B7-43D3-B920-A1A24C3070C4}"/>
              </a:ext>
            </a:extLst>
          </p:cNvPr>
          <p:cNvSpPr>
            <a:spLocks noChangeArrowheads="1"/>
          </p:cNvSpPr>
          <p:nvPr/>
        </p:nvSpPr>
        <p:spPr bwMode="auto">
          <a:xfrm>
            <a:off x="8442326" y="2339976"/>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18" name="Rectangle 466">
            <a:extLst>
              <a:ext uri="{FF2B5EF4-FFF2-40B4-BE49-F238E27FC236}">
                <a16:creationId xmlns:a16="http://schemas.microsoft.com/office/drawing/2014/main" id="{C6082E1C-FAC6-44BA-B790-E136AF8707D5}"/>
              </a:ext>
            </a:extLst>
          </p:cNvPr>
          <p:cNvSpPr>
            <a:spLocks noChangeArrowheads="1"/>
          </p:cNvSpPr>
          <p:nvPr/>
        </p:nvSpPr>
        <p:spPr bwMode="auto">
          <a:xfrm>
            <a:off x="8442326" y="2487614"/>
            <a:ext cx="5635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19" name="Rectangle 467">
            <a:extLst>
              <a:ext uri="{FF2B5EF4-FFF2-40B4-BE49-F238E27FC236}">
                <a16:creationId xmlns:a16="http://schemas.microsoft.com/office/drawing/2014/main" id="{E32C5DBE-0724-4B9D-9300-CA7B79AC2691}"/>
              </a:ext>
            </a:extLst>
          </p:cNvPr>
          <p:cNvSpPr>
            <a:spLocks noChangeArrowheads="1"/>
          </p:cNvSpPr>
          <p:nvPr/>
        </p:nvSpPr>
        <p:spPr bwMode="auto">
          <a:xfrm>
            <a:off x="8624888" y="2552701"/>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5</a:t>
            </a:r>
            <a:endParaRPr lang="en-GB" altLang="el-GR" sz="2400">
              <a:solidFill>
                <a:srgbClr val="FFFFFF"/>
              </a:solidFill>
            </a:endParaRPr>
          </a:p>
        </p:txBody>
      </p:sp>
      <p:sp>
        <p:nvSpPr>
          <p:cNvPr id="23620" name="Rectangle 468">
            <a:extLst>
              <a:ext uri="{FF2B5EF4-FFF2-40B4-BE49-F238E27FC236}">
                <a16:creationId xmlns:a16="http://schemas.microsoft.com/office/drawing/2014/main" id="{776BE518-4445-45DC-BF1D-6AA892BA1755}"/>
              </a:ext>
            </a:extLst>
          </p:cNvPr>
          <p:cNvSpPr>
            <a:spLocks noChangeArrowheads="1"/>
          </p:cNvSpPr>
          <p:nvPr/>
        </p:nvSpPr>
        <p:spPr bwMode="auto">
          <a:xfrm>
            <a:off x="8718550" y="255270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p</a:t>
            </a:r>
            <a:endParaRPr lang="en-GB" altLang="el-GR" sz="2400">
              <a:solidFill>
                <a:srgbClr val="FFFFFF"/>
              </a:solidFill>
            </a:endParaRPr>
          </a:p>
        </p:txBody>
      </p:sp>
      <p:sp>
        <p:nvSpPr>
          <p:cNvPr id="23621" name="Rectangle 469">
            <a:extLst>
              <a:ext uri="{FF2B5EF4-FFF2-40B4-BE49-F238E27FC236}">
                <a16:creationId xmlns:a16="http://schemas.microsoft.com/office/drawing/2014/main" id="{5E6D6D97-6274-4016-83B2-DC52164785A3}"/>
              </a:ext>
            </a:extLst>
          </p:cNvPr>
          <p:cNvSpPr>
            <a:spLocks noChangeArrowheads="1"/>
          </p:cNvSpPr>
          <p:nvPr/>
        </p:nvSpPr>
        <p:spPr bwMode="auto">
          <a:xfrm>
            <a:off x="8824913" y="2552701"/>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622" name="Oval 470">
            <a:extLst>
              <a:ext uri="{FF2B5EF4-FFF2-40B4-BE49-F238E27FC236}">
                <a16:creationId xmlns:a16="http://schemas.microsoft.com/office/drawing/2014/main" id="{6FAF65C9-3424-4E07-BFED-BE7C7690A5A0}"/>
              </a:ext>
            </a:extLst>
          </p:cNvPr>
          <p:cNvSpPr>
            <a:spLocks noChangeArrowheads="1"/>
          </p:cNvSpPr>
          <p:nvPr/>
        </p:nvSpPr>
        <p:spPr bwMode="auto">
          <a:xfrm>
            <a:off x="8442326" y="3227389"/>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23" name="Rectangle 471">
            <a:extLst>
              <a:ext uri="{FF2B5EF4-FFF2-40B4-BE49-F238E27FC236}">
                <a16:creationId xmlns:a16="http://schemas.microsoft.com/office/drawing/2014/main" id="{A43409ED-F60F-40DF-A9FA-FB959BA95257}"/>
              </a:ext>
            </a:extLst>
          </p:cNvPr>
          <p:cNvSpPr>
            <a:spLocks noChangeArrowheads="1"/>
          </p:cNvSpPr>
          <p:nvPr/>
        </p:nvSpPr>
        <p:spPr bwMode="auto">
          <a:xfrm>
            <a:off x="8442326" y="3376613"/>
            <a:ext cx="5635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24" name="Rectangle 472">
            <a:extLst>
              <a:ext uri="{FF2B5EF4-FFF2-40B4-BE49-F238E27FC236}">
                <a16:creationId xmlns:a16="http://schemas.microsoft.com/office/drawing/2014/main" id="{36EC3DEB-4737-4A5A-B01F-13BE711CF3BC}"/>
              </a:ext>
            </a:extLst>
          </p:cNvPr>
          <p:cNvSpPr>
            <a:spLocks noChangeArrowheads="1"/>
          </p:cNvSpPr>
          <p:nvPr/>
        </p:nvSpPr>
        <p:spPr bwMode="auto">
          <a:xfrm>
            <a:off x="8624888" y="3441701"/>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4</a:t>
            </a:r>
            <a:endParaRPr lang="en-GB" altLang="el-GR" sz="2400">
              <a:solidFill>
                <a:srgbClr val="FFFFFF"/>
              </a:solidFill>
            </a:endParaRPr>
          </a:p>
        </p:txBody>
      </p:sp>
      <p:sp>
        <p:nvSpPr>
          <p:cNvPr id="23625" name="Rectangle 473">
            <a:extLst>
              <a:ext uri="{FF2B5EF4-FFF2-40B4-BE49-F238E27FC236}">
                <a16:creationId xmlns:a16="http://schemas.microsoft.com/office/drawing/2014/main" id="{FE4188F3-2CCC-4E7C-9642-B8D37C88EB5F}"/>
              </a:ext>
            </a:extLst>
          </p:cNvPr>
          <p:cNvSpPr>
            <a:spLocks noChangeArrowheads="1"/>
          </p:cNvSpPr>
          <p:nvPr/>
        </p:nvSpPr>
        <p:spPr bwMode="auto">
          <a:xfrm>
            <a:off x="8718550" y="344170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p</a:t>
            </a:r>
            <a:endParaRPr lang="en-GB" altLang="el-GR" sz="2400">
              <a:solidFill>
                <a:srgbClr val="FFFFFF"/>
              </a:solidFill>
            </a:endParaRPr>
          </a:p>
        </p:txBody>
      </p:sp>
      <p:sp>
        <p:nvSpPr>
          <p:cNvPr id="23626" name="Rectangle 474">
            <a:extLst>
              <a:ext uri="{FF2B5EF4-FFF2-40B4-BE49-F238E27FC236}">
                <a16:creationId xmlns:a16="http://schemas.microsoft.com/office/drawing/2014/main" id="{182DBD3C-86EF-4330-9533-8F048A70F63E}"/>
              </a:ext>
            </a:extLst>
          </p:cNvPr>
          <p:cNvSpPr>
            <a:spLocks noChangeArrowheads="1"/>
          </p:cNvSpPr>
          <p:nvPr/>
        </p:nvSpPr>
        <p:spPr bwMode="auto">
          <a:xfrm>
            <a:off x="8824913" y="3441701"/>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627" name="Oval 475">
            <a:extLst>
              <a:ext uri="{FF2B5EF4-FFF2-40B4-BE49-F238E27FC236}">
                <a16:creationId xmlns:a16="http://schemas.microsoft.com/office/drawing/2014/main" id="{DC00D47A-6FA6-42B7-9082-CE501106850E}"/>
              </a:ext>
            </a:extLst>
          </p:cNvPr>
          <p:cNvSpPr>
            <a:spLocks noChangeArrowheads="1"/>
          </p:cNvSpPr>
          <p:nvPr/>
        </p:nvSpPr>
        <p:spPr bwMode="auto">
          <a:xfrm>
            <a:off x="7456488" y="1428751"/>
            <a:ext cx="565150"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28" name="Rectangle 476">
            <a:extLst>
              <a:ext uri="{FF2B5EF4-FFF2-40B4-BE49-F238E27FC236}">
                <a16:creationId xmlns:a16="http://schemas.microsoft.com/office/drawing/2014/main" id="{E0DCFDBA-3D2F-40D1-907E-38322F5B20B5}"/>
              </a:ext>
            </a:extLst>
          </p:cNvPr>
          <p:cNvSpPr>
            <a:spLocks noChangeArrowheads="1"/>
          </p:cNvSpPr>
          <p:nvPr/>
        </p:nvSpPr>
        <p:spPr bwMode="auto">
          <a:xfrm>
            <a:off x="7456488" y="1576389"/>
            <a:ext cx="565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29" name="Rectangle 477">
            <a:extLst>
              <a:ext uri="{FF2B5EF4-FFF2-40B4-BE49-F238E27FC236}">
                <a16:creationId xmlns:a16="http://schemas.microsoft.com/office/drawing/2014/main" id="{04099C9E-5408-4DBA-94AC-4CBC33BE0B89}"/>
              </a:ext>
            </a:extLst>
          </p:cNvPr>
          <p:cNvSpPr>
            <a:spLocks noChangeArrowheads="1"/>
          </p:cNvSpPr>
          <p:nvPr/>
        </p:nvSpPr>
        <p:spPr bwMode="auto">
          <a:xfrm>
            <a:off x="7640638" y="1641476"/>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6d</a:t>
            </a:r>
            <a:endParaRPr lang="en-GB" altLang="el-GR" sz="2400">
              <a:solidFill>
                <a:srgbClr val="FFFFFF"/>
              </a:solidFill>
            </a:endParaRPr>
          </a:p>
        </p:txBody>
      </p:sp>
      <p:sp>
        <p:nvSpPr>
          <p:cNvPr id="23630" name="Rectangle 478">
            <a:extLst>
              <a:ext uri="{FF2B5EF4-FFF2-40B4-BE49-F238E27FC236}">
                <a16:creationId xmlns:a16="http://schemas.microsoft.com/office/drawing/2014/main" id="{666690C9-AFD5-4A3A-AA03-1284F5BEC202}"/>
              </a:ext>
            </a:extLst>
          </p:cNvPr>
          <p:cNvSpPr>
            <a:spLocks noChangeArrowheads="1"/>
          </p:cNvSpPr>
          <p:nvPr/>
        </p:nvSpPr>
        <p:spPr bwMode="auto">
          <a:xfrm>
            <a:off x="7839075" y="1641476"/>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631" name="Oval 479">
            <a:extLst>
              <a:ext uri="{FF2B5EF4-FFF2-40B4-BE49-F238E27FC236}">
                <a16:creationId xmlns:a16="http://schemas.microsoft.com/office/drawing/2014/main" id="{9386A85A-7888-4E24-ADF9-606CF92D39D0}"/>
              </a:ext>
            </a:extLst>
          </p:cNvPr>
          <p:cNvSpPr>
            <a:spLocks noChangeArrowheads="1"/>
          </p:cNvSpPr>
          <p:nvPr/>
        </p:nvSpPr>
        <p:spPr bwMode="auto">
          <a:xfrm>
            <a:off x="7456488" y="2339976"/>
            <a:ext cx="565150"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32" name="Rectangle 480">
            <a:extLst>
              <a:ext uri="{FF2B5EF4-FFF2-40B4-BE49-F238E27FC236}">
                <a16:creationId xmlns:a16="http://schemas.microsoft.com/office/drawing/2014/main" id="{DE2C7D5F-CEED-441D-AB1D-2FD3462507D8}"/>
              </a:ext>
            </a:extLst>
          </p:cNvPr>
          <p:cNvSpPr>
            <a:spLocks noChangeArrowheads="1"/>
          </p:cNvSpPr>
          <p:nvPr/>
        </p:nvSpPr>
        <p:spPr bwMode="auto">
          <a:xfrm>
            <a:off x="7456488" y="2487614"/>
            <a:ext cx="565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33" name="Rectangle 481">
            <a:extLst>
              <a:ext uri="{FF2B5EF4-FFF2-40B4-BE49-F238E27FC236}">
                <a16:creationId xmlns:a16="http://schemas.microsoft.com/office/drawing/2014/main" id="{8733C657-8AE1-4E1C-BDD9-F487A2151048}"/>
              </a:ext>
            </a:extLst>
          </p:cNvPr>
          <p:cNvSpPr>
            <a:spLocks noChangeArrowheads="1"/>
          </p:cNvSpPr>
          <p:nvPr/>
        </p:nvSpPr>
        <p:spPr bwMode="auto">
          <a:xfrm>
            <a:off x="7640638" y="2552701"/>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5d</a:t>
            </a:r>
            <a:endParaRPr lang="en-GB" altLang="el-GR" sz="2400">
              <a:solidFill>
                <a:srgbClr val="FFFFFF"/>
              </a:solidFill>
            </a:endParaRPr>
          </a:p>
        </p:txBody>
      </p:sp>
      <p:sp>
        <p:nvSpPr>
          <p:cNvPr id="23634" name="Rectangle 482">
            <a:extLst>
              <a:ext uri="{FF2B5EF4-FFF2-40B4-BE49-F238E27FC236}">
                <a16:creationId xmlns:a16="http://schemas.microsoft.com/office/drawing/2014/main" id="{A34FEB0F-9DE5-46F3-886B-BCFF7BD1DDBD}"/>
              </a:ext>
            </a:extLst>
          </p:cNvPr>
          <p:cNvSpPr>
            <a:spLocks noChangeArrowheads="1"/>
          </p:cNvSpPr>
          <p:nvPr/>
        </p:nvSpPr>
        <p:spPr bwMode="auto">
          <a:xfrm>
            <a:off x="7839075" y="2552701"/>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635" name="Oval 483">
            <a:extLst>
              <a:ext uri="{FF2B5EF4-FFF2-40B4-BE49-F238E27FC236}">
                <a16:creationId xmlns:a16="http://schemas.microsoft.com/office/drawing/2014/main" id="{C5510253-9204-499B-A5EC-5B7A556AAC00}"/>
              </a:ext>
            </a:extLst>
          </p:cNvPr>
          <p:cNvSpPr>
            <a:spLocks noChangeArrowheads="1"/>
          </p:cNvSpPr>
          <p:nvPr/>
        </p:nvSpPr>
        <p:spPr bwMode="auto">
          <a:xfrm>
            <a:off x="7456488" y="3227389"/>
            <a:ext cx="565150"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36" name="Rectangle 484">
            <a:extLst>
              <a:ext uri="{FF2B5EF4-FFF2-40B4-BE49-F238E27FC236}">
                <a16:creationId xmlns:a16="http://schemas.microsoft.com/office/drawing/2014/main" id="{A2C694C5-C2B6-4F8C-A344-0747B7650B70}"/>
              </a:ext>
            </a:extLst>
          </p:cNvPr>
          <p:cNvSpPr>
            <a:spLocks noChangeArrowheads="1"/>
          </p:cNvSpPr>
          <p:nvPr/>
        </p:nvSpPr>
        <p:spPr bwMode="auto">
          <a:xfrm>
            <a:off x="7456488" y="3376613"/>
            <a:ext cx="565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37" name="Rectangle 485">
            <a:extLst>
              <a:ext uri="{FF2B5EF4-FFF2-40B4-BE49-F238E27FC236}">
                <a16:creationId xmlns:a16="http://schemas.microsoft.com/office/drawing/2014/main" id="{BE0C34F6-E505-4FEA-BB5F-AAE721F1F699}"/>
              </a:ext>
            </a:extLst>
          </p:cNvPr>
          <p:cNvSpPr>
            <a:spLocks noChangeArrowheads="1"/>
          </p:cNvSpPr>
          <p:nvPr/>
        </p:nvSpPr>
        <p:spPr bwMode="auto">
          <a:xfrm>
            <a:off x="7640638" y="3441701"/>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4d</a:t>
            </a:r>
            <a:endParaRPr lang="en-GB" altLang="el-GR" sz="2400">
              <a:solidFill>
                <a:srgbClr val="FFFFFF"/>
              </a:solidFill>
            </a:endParaRPr>
          </a:p>
        </p:txBody>
      </p:sp>
      <p:sp>
        <p:nvSpPr>
          <p:cNvPr id="23638" name="Rectangle 486">
            <a:extLst>
              <a:ext uri="{FF2B5EF4-FFF2-40B4-BE49-F238E27FC236}">
                <a16:creationId xmlns:a16="http://schemas.microsoft.com/office/drawing/2014/main" id="{CCD495FF-5C04-48DA-A193-8855074C4004}"/>
              </a:ext>
            </a:extLst>
          </p:cNvPr>
          <p:cNvSpPr>
            <a:spLocks noChangeArrowheads="1"/>
          </p:cNvSpPr>
          <p:nvPr/>
        </p:nvSpPr>
        <p:spPr bwMode="auto">
          <a:xfrm>
            <a:off x="7839075" y="3441701"/>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639" name="Oval 487">
            <a:extLst>
              <a:ext uri="{FF2B5EF4-FFF2-40B4-BE49-F238E27FC236}">
                <a16:creationId xmlns:a16="http://schemas.microsoft.com/office/drawing/2014/main" id="{32BC372F-B6A2-491C-A4E2-E1CBA3678AD7}"/>
              </a:ext>
            </a:extLst>
          </p:cNvPr>
          <p:cNvSpPr>
            <a:spLocks noChangeArrowheads="1"/>
          </p:cNvSpPr>
          <p:nvPr/>
        </p:nvSpPr>
        <p:spPr bwMode="auto">
          <a:xfrm>
            <a:off x="7456488" y="4116389"/>
            <a:ext cx="565150"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40" name="Rectangle 488">
            <a:extLst>
              <a:ext uri="{FF2B5EF4-FFF2-40B4-BE49-F238E27FC236}">
                <a16:creationId xmlns:a16="http://schemas.microsoft.com/office/drawing/2014/main" id="{FD2E4AFF-3722-4444-908A-E410621725F1}"/>
              </a:ext>
            </a:extLst>
          </p:cNvPr>
          <p:cNvSpPr>
            <a:spLocks noChangeArrowheads="1"/>
          </p:cNvSpPr>
          <p:nvPr/>
        </p:nvSpPr>
        <p:spPr bwMode="auto">
          <a:xfrm>
            <a:off x="7456488" y="4264025"/>
            <a:ext cx="565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41" name="Rectangle 489">
            <a:extLst>
              <a:ext uri="{FF2B5EF4-FFF2-40B4-BE49-F238E27FC236}">
                <a16:creationId xmlns:a16="http://schemas.microsoft.com/office/drawing/2014/main" id="{92B23C3E-48AF-47B9-A0BB-802B0ED3CA1A}"/>
              </a:ext>
            </a:extLst>
          </p:cNvPr>
          <p:cNvSpPr>
            <a:spLocks noChangeArrowheads="1"/>
          </p:cNvSpPr>
          <p:nvPr/>
        </p:nvSpPr>
        <p:spPr bwMode="auto">
          <a:xfrm>
            <a:off x="7640638" y="4329114"/>
            <a:ext cx="102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3</a:t>
            </a:r>
            <a:endParaRPr lang="en-GB" altLang="el-GR" sz="2400">
              <a:solidFill>
                <a:srgbClr val="FFFFFF"/>
              </a:solidFill>
            </a:endParaRPr>
          </a:p>
        </p:txBody>
      </p:sp>
      <p:sp>
        <p:nvSpPr>
          <p:cNvPr id="23642" name="Rectangle 490">
            <a:extLst>
              <a:ext uri="{FF2B5EF4-FFF2-40B4-BE49-F238E27FC236}">
                <a16:creationId xmlns:a16="http://schemas.microsoft.com/office/drawing/2014/main" id="{A31242C4-5535-463E-B3EC-8607C6A7051F}"/>
              </a:ext>
            </a:extLst>
          </p:cNvPr>
          <p:cNvSpPr>
            <a:spLocks noChangeArrowheads="1"/>
          </p:cNvSpPr>
          <p:nvPr/>
        </p:nvSpPr>
        <p:spPr bwMode="auto">
          <a:xfrm>
            <a:off x="7734300" y="432911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d</a:t>
            </a:r>
            <a:endParaRPr lang="en-GB" altLang="el-GR" sz="2400">
              <a:solidFill>
                <a:srgbClr val="FFFFFF"/>
              </a:solidFill>
            </a:endParaRPr>
          </a:p>
        </p:txBody>
      </p:sp>
      <p:sp>
        <p:nvSpPr>
          <p:cNvPr id="23643" name="Rectangle 491">
            <a:extLst>
              <a:ext uri="{FF2B5EF4-FFF2-40B4-BE49-F238E27FC236}">
                <a16:creationId xmlns:a16="http://schemas.microsoft.com/office/drawing/2014/main" id="{62337B19-05EF-434A-8B68-ECFDBFE9DF0C}"/>
              </a:ext>
            </a:extLst>
          </p:cNvPr>
          <p:cNvSpPr>
            <a:spLocks noChangeArrowheads="1"/>
          </p:cNvSpPr>
          <p:nvPr/>
        </p:nvSpPr>
        <p:spPr bwMode="auto">
          <a:xfrm>
            <a:off x="7839075" y="4329114"/>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sp>
        <p:nvSpPr>
          <p:cNvPr id="23644" name="Oval 492">
            <a:extLst>
              <a:ext uri="{FF2B5EF4-FFF2-40B4-BE49-F238E27FC236}">
                <a16:creationId xmlns:a16="http://schemas.microsoft.com/office/drawing/2014/main" id="{2AB3372C-0543-456A-997F-5829FEBD4A1E}"/>
              </a:ext>
            </a:extLst>
          </p:cNvPr>
          <p:cNvSpPr>
            <a:spLocks noChangeArrowheads="1"/>
          </p:cNvSpPr>
          <p:nvPr/>
        </p:nvSpPr>
        <p:spPr bwMode="auto">
          <a:xfrm>
            <a:off x="6472238" y="2316164"/>
            <a:ext cx="565150"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45" name="Rectangle 493">
            <a:extLst>
              <a:ext uri="{FF2B5EF4-FFF2-40B4-BE49-F238E27FC236}">
                <a16:creationId xmlns:a16="http://schemas.microsoft.com/office/drawing/2014/main" id="{26B99498-D6A5-4F33-9D4E-62C2FA223155}"/>
              </a:ext>
            </a:extLst>
          </p:cNvPr>
          <p:cNvSpPr>
            <a:spLocks noChangeArrowheads="1"/>
          </p:cNvSpPr>
          <p:nvPr/>
        </p:nvSpPr>
        <p:spPr bwMode="auto">
          <a:xfrm>
            <a:off x="6472238" y="2463800"/>
            <a:ext cx="565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46" name="Rectangle 494">
            <a:extLst>
              <a:ext uri="{FF2B5EF4-FFF2-40B4-BE49-F238E27FC236}">
                <a16:creationId xmlns:a16="http://schemas.microsoft.com/office/drawing/2014/main" id="{E791E0F8-565D-425A-96BB-1E597DA94DDA}"/>
              </a:ext>
            </a:extLst>
          </p:cNvPr>
          <p:cNvSpPr>
            <a:spLocks noChangeArrowheads="1"/>
          </p:cNvSpPr>
          <p:nvPr/>
        </p:nvSpPr>
        <p:spPr bwMode="auto">
          <a:xfrm>
            <a:off x="6677025" y="2528889"/>
            <a:ext cx="1715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5f</a:t>
            </a:r>
            <a:endParaRPr lang="en-GB" altLang="el-GR" sz="2400">
              <a:solidFill>
                <a:srgbClr val="FFFFFF"/>
              </a:solidFill>
            </a:endParaRPr>
          </a:p>
        </p:txBody>
      </p:sp>
      <p:sp>
        <p:nvSpPr>
          <p:cNvPr id="23647" name="Rectangle 495">
            <a:extLst>
              <a:ext uri="{FF2B5EF4-FFF2-40B4-BE49-F238E27FC236}">
                <a16:creationId xmlns:a16="http://schemas.microsoft.com/office/drawing/2014/main" id="{5A938447-91F2-471F-B944-DB952D8F81A1}"/>
              </a:ext>
            </a:extLst>
          </p:cNvPr>
          <p:cNvSpPr>
            <a:spLocks noChangeArrowheads="1"/>
          </p:cNvSpPr>
          <p:nvPr/>
        </p:nvSpPr>
        <p:spPr bwMode="auto">
          <a:xfrm>
            <a:off x="6834188" y="2528889"/>
            <a:ext cx="512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GB" altLang="el-GR" sz="1600" b="1">
                <a:solidFill>
                  <a:srgbClr val="FF6600"/>
                </a:solidFill>
              </a:rPr>
              <a:t> </a:t>
            </a:r>
            <a:endParaRPr lang="en-GB" altLang="el-GR" sz="2400">
              <a:solidFill>
                <a:srgbClr val="FFFFFF"/>
              </a:solidFill>
            </a:endParaRPr>
          </a:p>
        </p:txBody>
      </p:sp>
      <p:grpSp>
        <p:nvGrpSpPr>
          <p:cNvPr id="23648" name="Group 498">
            <a:extLst>
              <a:ext uri="{FF2B5EF4-FFF2-40B4-BE49-F238E27FC236}">
                <a16:creationId xmlns:a16="http://schemas.microsoft.com/office/drawing/2014/main" id="{41872DA0-1A13-4771-8F0C-CCA7F4208D96}"/>
              </a:ext>
            </a:extLst>
          </p:cNvPr>
          <p:cNvGrpSpPr>
            <a:grpSpLocks/>
          </p:cNvGrpSpPr>
          <p:nvPr/>
        </p:nvGrpSpPr>
        <p:grpSpPr bwMode="auto">
          <a:xfrm>
            <a:off x="6894513" y="2933700"/>
            <a:ext cx="3517900" cy="3105150"/>
            <a:chOff x="3383" y="1848"/>
            <a:chExt cx="2216" cy="1956"/>
          </a:xfrm>
        </p:grpSpPr>
        <p:sp>
          <p:nvSpPr>
            <p:cNvPr id="23678" name="Line 496">
              <a:extLst>
                <a:ext uri="{FF2B5EF4-FFF2-40B4-BE49-F238E27FC236}">
                  <a16:creationId xmlns:a16="http://schemas.microsoft.com/office/drawing/2014/main" id="{924612EE-AE31-4A02-8535-2B6CD1687E00}"/>
                </a:ext>
              </a:extLst>
            </p:cNvPr>
            <p:cNvSpPr>
              <a:spLocks noChangeShapeType="1"/>
            </p:cNvSpPr>
            <p:nvPr/>
          </p:nvSpPr>
          <p:spPr bwMode="auto">
            <a:xfrm flipV="1">
              <a:off x="3383" y="1897"/>
              <a:ext cx="2158" cy="190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79" name="Freeform 497">
              <a:extLst>
                <a:ext uri="{FF2B5EF4-FFF2-40B4-BE49-F238E27FC236}">
                  <a16:creationId xmlns:a16="http://schemas.microsoft.com/office/drawing/2014/main" id="{85DF876F-E822-4E6E-8682-5934F2FF1D68}"/>
                </a:ext>
              </a:extLst>
            </p:cNvPr>
            <p:cNvSpPr>
              <a:spLocks/>
            </p:cNvSpPr>
            <p:nvPr/>
          </p:nvSpPr>
          <p:spPr bwMode="auto">
            <a:xfrm>
              <a:off x="5514" y="1848"/>
              <a:ext cx="85" cy="83"/>
            </a:xfrm>
            <a:custGeom>
              <a:avLst/>
              <a:gdLst>
                <a:gd name="T0" fmla="*/ 50 w 85"/>
                <a:gd name="T1" fmla="*/ 83 h 83"/>
                <a:gd name="T2" fmla="*/ 85 w 85"/>
                <a:gd name="T3" fmla="*/ 0 h 83"/>
                <a:gd name="T4" fmla="*/ 0 w 85"/>
                <a:gd name="T5" fmla="*/ 21 h 83"/>
                <a:gd name="T6" fmla="*/ 50 w 85"/>
                <a:gd name="T7" fmla="*/ 83 h 83"/>
                <a:gd name="T8" fmla="*/ 0 60000 65536"/>
                <a:gd name="T9" fmla="*/ 0 60000 65536"/>
                <a:gd name="T10" fmla="*/ 0 60000 65536"/>
                <a:gd name="T11" fmla="*/ 0 60000 65536"/>
                <a:gd name="T12" fmla="*/ 0 w 85"/>
                <a:gd name="T13" fmla="*/ 0 h 83"/>
                <a:gd name="T14" fmla="*/ 85 w 85"/>
                <a:gd name="T15" fmla="*/ 83 h 83"/>
              </a:gdLst>
              <a:ahLst/>
              <a:cxnLst>
                <a:cxn ang="T8">
                  <a:pos x="T0" y="T1"/>
                </a:cxn>
                <a:cxn ang="T9">
                  <a:pos x="T2" y="T3"/>
                </a:cxn>
                <a:cxn ang="T10">
                  <a:pos x="T4" y="T5"/>
                </a:cxn>
                <a:cxn ang="T11">
                  <a:pos x="T6" y="T7"/>
                </a:cxn>
              </a:cxnLst>
              <a:rect l="T12" t="T13" r="T14" b="T15"/>
              <a:pathLst>
                <a:path w="85" h="83">
                  <a:moveTo>
                    <a:pt x="50" y="83"/>
                  </a:moveTo>
                  <a:lnTo>
                    <a:pt x="85" y="0"/>
                  </a:lnTo>
                  <a:lnTo>
                    <a:pt x="0" y="21"/>
                  </a:lnTo>
                  <a:lnTo>
                    <a:pt x="50"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grpSp>
        <p:nvGrpSpPr>
          <p:cNvPr id="23649" name="Group 501">
            <a:extLst>
              <a:ext uri="{FF2B5EF4-FFF2-40B4-BE49-F238E27FC236}">
                <a16:creationId xmlns:a16="http://schemas.microsoft.com/office/drawing/2014/main" id="{32DACF27-DFC5-4526-ADDC-827E8C3D134D}"/>
              </a:ext>
            </a:extLst>
          </p:cNvPr>
          <p:cNvGrpSpPr>
            <a:grpSpLocks/>
          </p:cNvGrpSpPr>
          <p:nvPr/>
        </p:nvGrpSpPr>
        <p:grpSpPr bwMode="auto">
          <a:xfrm>
            <a:off x="6751638" y="2192339"/>
            <a:ext cx="3517900" cy="3106737"/>
            <a:chOff x="3293" y="1381"/>
            <a:chExt cx="2216" cy="1957"/>
          </a:xfrm>
        </p:grpSpPr>
        <p:sp>
          <p:nvSpPr>
            <p:cNvPr id="23676" name="Line 499">
              <a:extLst>
                <a:ext uri="{FF2B5EF4-FFF2-40B4-BE49-F238E27FC236}">
                  <a16:creationId xmlns:a16="http://schemas.microsoft.com/office/drawing/2014/main" id="{1ABCADED-916A-4ECF-BAD6-E764655CCE96}"/>
                </a:ext>
              </a:extLst>
            </p:cNvPr>
            <p:cNvSpPr>
              <a:spLocks noChangeShapeType="1"/>
            </p:cNvSpPr>
            <p:nvPr/>
          </p:nvSpPr>
          <p:spPr bwMode="auto">
            <a:xfrm flipV="1">
              <a:off x="3293" y="1431"/>
              <a:ext cx="2158" cy="190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77" name="Freeform 500">
              <a:extLst>
                <a:ext uri="{FF2B5EF4-FFF2-40B4-BE49-F238E27FC236}">
                  <a16:creationId xmlns:a16="http://schemas.microsoft.com/office/drawing/2014/main" id="{EC9DD8D1-D556-47D1-BF12-59E7D1CE304D}"/>
                </a:ext>
              </a:extLst>
            </p:cNvPr>
            <p:cNvSpPr>
              <a:spLocks/>
            </p:cNvSpPr>
            <p:nvPr/>
          </p:nvSpPr>
          <p:spPr bwMode="auto">
            <a:xfrm>
              <a:off x="5424" y="1381"/>
              <a:ext cx="85" cy="84"/>
            </a:xfrm>
            <a:custGeom>
              <a:avLst/>
              <a:gdLst>
                <a:gd name="T0" fmla="*/ 50 w 85"/>
                <a:gd name="T1" fmla="*/ 84 h 84"/>
                <a:gd name="T2" fmla="*/ 85 w 85"/>
                <a:gd name="T3" fmla="*/ 0 h 84"/>
                <a:gd name="T4" fmla="*/ 0 w 85"/>
                <a:gd name="T5" fmla="*/ 22 h 84"/>
                <a:gd name="T6" fmla="*/ 50 w 85"/>
                <a:gd name="T7" fmla="*/ 84 h 84"/>
                <a:gd name="T8" fmla="*/ 0 60000 65536"/>
                <a:gd name="T9" fmla="*/ 0 60000 65536"/>
                <a:gd name="T10" fmla="*/ 0 60000 65536"/>
                <a:gd name="T11" fmla="*/ 0 60000 65536"/>
                <a:gd name="T12" fmla="*/ 0 w 85"/>
                <a:gd name="T13" fmla="*/ 0 h 84"/>
                <a:gd name="T14" fmla="*/ 85 w 85"/>
                <a:gd name="T15" fmla="*/ 84 h 84"/>
              </a:gdLst>
              <a:ahLst/>
              <a:cxnLst>
                <a:cxn ang="T8">
                  <a:pos x="T0" y="T1"/>
                </a:cxn>
                <a:cxn ang="T9">
                  <a:pos x="T2" y="T3"/>
                </a:cxn>
                <a:cxn ang="T10">
                  <a:pos x="T4" y="T5"/>
                </a:cxn>
                <a:cxn ang="T11">
                  <a:pos x="T6" y="T7"/>
                </a:cxn>
              </a:cxnLst>
              <a:rect l="T12" t="T13" r="T14" b="T15"/>
              <a:pathLst>
                <a:path w="85" h="84">
                  <a:moveTo>
                    <a:pt x="50" y="84"/>
                  </a:moveTo>
                  <a:lnTo>
                    <a:pt x="85" y="0"/>
                  </a:lnTo>
                  <a:lnTo>
                    <a:pt x="0" y="22"/>
                  </a:lnTo>
                  <a:lnTo>
                    <a:pt x="50" y="8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grpSp>
        <p:nvGrpSpPr>
          <p:cNvPr id="23650" name="Group 504">
            <a:extLst>
              <a:ext uri="{FF2B5EF4-FFF2-40B4-BE49-F238E27FC236}">
                <a16:creationId xmlns:a16="http://schemas.microsoft.com/office/drawing/2014/main" id="{2AF1A04C-3510-489D-8F7B-A1687FCE9097}"/>
              </a:ext>
            </a:extLst>
          </p:cNvPr>
          <p:cNvGrpSpPr>
            <a:grpSpLocks/>
          </p:cNvGrpSpPr>
          <p:nvPr/>
        </p:nvGrpSpPr>
        <p:grpSpPr bwMode="auto">
          <a:xfrm>
            <a:off x="6613526" y="1304926"/>
            <a:ext cx="3656013" cy="3254375"/>
            <a:chOff x="3206" y="822"/>
            <a:chExt cx="2303" cy="2050"/>
          </a:xfrm>
        </p:grpSpPr>
        <p:sp>
          <p:nvSpPr>
            <p:cNvPr id="23674" name="Line 502">
              <a:extLst>
                <a:ext uri="{FF2B5EF4-FFF2-40B4-BE49-F238E27FC236}">
                  <a16:creationId xmlns:a16="http://schemas.microsoft.com/office/drawing/2014/main" id="{80897E64-040E-439D-9B21-39D014E4E05A}"/>
                </a:ext>
              </a:extLst>
            </p:cNvPr>
            <p:cNvSpPr>
              <a:spLocks noChangeShapeType="1"/>
            </p:cNvSpPr>
            <p:nvPr/>
          </p:nvSpPr>
          <p:spPr bwMode="auto">
            <a:xfrm flipV="1">
              <a:off x="3206" y="872"/>
              <a:ext cx="2247" cy="200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75" name="Freeform 503">
              <a:extLst>
                <a:ext uri="{FF2B5EF4-FFF2-40B4-BE49-F238E27FC236}">
                  <a16:creationId xmlns:a16="http://schemas.microsoft.com/office/drawing/2014/main" id="{BA739C2E-3345-44B6-A585-090E0D162EED}"/>
                </a:ext>
              </a:extLst>
            </p:cNvPr>
            <p:cNvSpPr>
              <a:spLocks/>
            </p:cNvSpPr>
            <p:nvPr/>
          </p:nvSpPr>
          <p:spPr bwMode="auto">
            <a:xfrm>
              <a:off x="5425" y="822"/>
              <a:ext cx="84" cy="84"/>
            </a:xfrm>
            <a:custGeom>
              <a:avLst/>
              <a:gdLst>
                <a:gd name="T0" fmla="*/ 50 w 84"/>
                <a:gd name="T1" fmla="*/ 84 h 84"/>
                <a:gd name="T2" fmla="*/ 84 w 84"/>
                <a:gd name="T3" fmla="*/ 0 h 84"/>
                <a:gd name="T4" fmla="*/ 0 w 84"/>
                <a:gd name="T5" fmla="*/ 22 h 84"/>
                <a:gd name="T6" fmla="*/ 50 w 84"/>
                <a:gd name="T7" fmla="*/ 84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50" y="84"/>
                  </a:moveTo>
                  <a:lnTo>
                    <a:pt x="84" y="0"/>
                  </a:lnTo>
                  <a:lnTo>
                    <a:pt x="0" y="22"/>
                  </a:lnTo>
                  <a:lnTo>
                    <a:pt x="50" y="8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sp>
        <p:nvSpPr>
          <p:cNvPr id="23651" name="Line 505">
            <a:extLst>
              <a:ext uri="{FF2B5EF4-FFF2-40B4-BE49-F238E27FC236}">
                <a16:creationId xmlns:a16="http://schemas.microsoft.com/office/drawing/2014/main" id="{4F10CA9A-28A5-4770-97BF-EA8840A18D86}"/>
              </a:ext>
            </a:extLst>
          </p:cNvPr>
          <p:cNvSpPr>
            <a:spLocks noChangeShapeType="1"/>
          </p:cNvSpPr>
          <p:nvPr/>
        </p:nvSpPr>
        <p:spPr bwMode="auto">
          <a:xfrm flipV="1">
            <a:off x="6472238" y="644525"/>
            <a:ext cx="3567112" cy="317500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52" name="Freeform 506">
            <a:extLst>
              <a:ext uri="{FF2B5EF4-FFF2-40B4-BE49-F238E27FC236}">
                <a16:creationId xmlns:a16="http://schemas.microsoft.com/office/drawing/2014/main" id="{93D7E8D9-F0CF-40D5-95FF-2E3C6131F389}"/>
              </a:ext>
            </a:extLst>
          </p:cNvPr>
          <p:cNvSpPr>
            <a:spLocks/>
          </p:cNvSpPr>
          <p:nvPr/>
        </p:nvSpPr>
        <p:spPr bwMode="auto">
          <a:xfrm>
            <a:off x="9996489" y="566738"/>
            <a:ext cx="134937" cy="131762"/>
          </a:xfrm>
          <a:custGeom>
            <a:avLst/>
            <a:gdLst>
              <a:gd name="T0" fmla="*/ 2147483646 w 85"/>
              <a:gd name="T1" fmla="*/ 2147483646 h 83"/>
              <a:gd name="T2" fmla="*/ 2147483646 w 85"/>
              <a:gd name="T3" fmla="*/ 0 h 83"/>
              <a:gd name="T4" fmla="*/ 0 w 85"/>
              <a:gd name="T5" fmla="*/ 2147483646 h 83"/>
              <a:gd name="T6" fmla="*/ 2147483646 w 85"/>
              <a:gd name="T7" fmla="*/ 2147483646 h 83"/>
              <a:gd name="T8" fmla="*/ 0 60000 65536"/>
              <a:gd name="T9" fmla="*/ 0 60000 65536"/>
              <a:gd name="T10" fmla="*/ 0 60000 65536"/>
              <a:gd name="T11" fmla="*/ 0 60000 65536"/>
              <a:gd name="T12" fmla="*/ 0 w 85"/>
              <a:gd name="T13" fmla="*/ 0 h 83"/>
              <a:gd name="T14" fmla="*/ 85 w 85"/>
              <a:gd name="T15" fmla="*/ 83 h 83"/>
            </a:gdLst>
            <a:ahLst/>
            <a:cxnLst>
              <a:cxn ang="T8">
                <a:pos x="T0" y="T1"/>
              </a:cxn>
              <a:cxn ang="T9">
                <a:pos x="T2" y="T3"/>
              </a:cxn>
              <a:cxn ang="T10">
                <a:pos x="T4" y="T5"/>
              </a:cxn>
              <a:cxn ang="T11">
                <a:pos x="T6" y="T7"/>
              </a:cxn>
            </a:cxnLst>
            <a:rect l="T12" t="T13" r="T14" b="T15"/>
            <a:pathLst>
              <a:path w="85" h="83">
                <a:moveTo>
                  <a:pt x="49" y="83"/>
                </a:moveTo>
                <a:lnTo>
                  <a:pt x="85" y="0"/>
                </a:lnTo>
                <a:lnTo>
                  <a:pt x="0" y="21"/>
                </a:lnTo>
                <a:lnTo>
                  <a:pt x="49"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nvGrpSpPr>
          <p:cNvPr id="23653" name="Group 510">
            <a:extLst>
              <a:ext uri="{FF2B5EF4-FFF2-40B4-BE49-F238E27FC236}">
                <a16:creationId xmlns:a16="http://schemas.microsoft.com/office/drawing/2014/main" id="{4A574083-6D49-4DA0-B8DD-3D8161354A2D}"/>
              </a:ext>
            </a:extLst>
          </p:cNvPr>
          <p:cNvGrpSpPr>
            <a:grpSpLocks/>
          </p:cNvGrpSpPr>
          <p:nvPr/>
        </p:nvGrpSpPr>
        <p:grpSpPr bwMode="auto">
          <a:xfrm>
            <a:off x="6332538" y="542926"/>
            <a:ext cx="2813050" cy="2513013"/>
            <a:chOff x="3029" y="342"/>
            <a:chExt cx="1772" cy="1583"/>
          </a:xfrm>
        </p:grpSpPr>
        <p:sp>
          <p:nvSpPr>
            <p:cNvPr id="23672" name="Line 508">
              <a:extLst>
                <a:ext uri="{FF2B5EF4-FFF2-40B4-BE49-F238E27FC236}">
                  <a16:creationId xmlns:a16="http://schemas.microsoft.com/office/drawing/2014/main" id="{FF8E0ACF-3581-4A18-B915-3CDBCF0D995A}"/>
                </a:ext>
              </a:extLst>
            </p:cNvPr>
            <p:cNvSpPr>
              <a:spLocks noChangeShapeType="1"/>
            </p:cNvSpPr>
            <p:nvPr/>
          </p:nvSpPr>
          <p:spPr bwMode="auto">
            <a:xfrm flipV="1">
              <a:off x="3029" y="391"/>
              <a:ext cx="1715" cy="1534"/>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73" name="Freeform 509">
              <a:extLst>
                <a:ext uri="{FF2B5EF4-FFF2-40B4-BE49-F238E27FC236}">
                  <a16:creationId xmlns:a16="http://schemas.microsoft.com/office/drawing/2014/main" id="{0A35A8A2-CDD8-4889-B786-993CB4FFA427}"/>
                </a:ext>
              </a:extLst>
            </p:cNvPr>
            <p:cNvSpPr>
              <a:spLocks/>
            </p:cNvSpPr>
            <p:nvPr/>
          </p:nvSpPr>
          <p:spPr bwMode="auto">
            <a:xfrm>
              <a:off x="4717" y="342"/>
              <a:ext cx="84" cy="83"/>
            </a:xfrm>
            <a:custGeom>
              <a:avLst/>
              <a:gdLst>
                <a:gd name="T0" fmla="*/ 49 w 84"/>
                <a:gd name="T1" fmla="*/ 83 h 83"/>
                <a:gd name="T2" fmla="*/ 84 w 84"/>
                <a:gd name="T3" fmla="*/ 0 h 83"/>
                <a:gd name="T4" fmla="*/ 0 w 84"/>
                <a:gd name="T5" fmla="*/ 21 h 83"/>
                <a:gd name="T6" fmla="*/ 49 w 84"/>
                <a:gd name="T7" fmla="*/ 83 h 83"/>
                <a:gd name="T8" fmla="*/ 0 60000 65536"/>
                <a:gd name="T9" fmla="*/ 0 60000 65536"/>
                <a:gd name="T10" fmla="*/ 0 60000 65536"/>
                <a:gd name="T11" fmla="*/ 0 60000 65536"/>
                <a:gd name="T12" fmla="*/ 0 w 84"/>
                <a:gd name="T13" fmla="*/ 0 h 83"/>
                <a:gd name="T14" fmla="*/ 84 w 84"/>
                <a:gd name="T15" fmla="*/ 83 h 83"/>
              </a:gdLst>
              <a:ahLst/>
              <a:cxnLst>
                <a:cxn ang="T8">
                  <a:pos x="T0" y="T1"/>
                </a:cxn>
                <a:cxn ang="T9">
                  <a:pos x="T2" y="T3"/>
                </a:cxn>
                <a:cxn ang="T10">
                  <a:pos x="T4" y="T5"/>
                </a:cxn>
                <a:cxn ang="T11">
                  <a:pos x="T6" y="T7"/>
                </a:cxn>
              </a:cxnLst>
              <a:rect l="T12" t="T13" r="T14" b="T15"/>
              <a:pathLst>
                <a:path w="84" h="83">
                  <a:moveTo>
                    <a:pt x="49" y="83"/>
                  </a:moveTo>
                  <a:lnTo>
                    <a:pt x="84" y="0"/>
                  </a:lnTo>
                  <a:lnTo>
                    <a:pt x="0" y="21"/>
                  </a:lnTo>
                  <a:lnTo>
                    <a:pt x="49"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grpSp>
        <p:nvGrpSpPr>
          <p:cNvPr id="23654" name="Group 513">
            <a:extLst>
              <a:ext uri="{FF2B5EF4-FFF2-40B4-BE49-F238E27FC236}">
                <a16:creationId xmlns:a16="http://schemas.microsoft.com/office/drawing/2014/main" id="{A29B9E10-6FCC-4BFE-BD01-818DA837993D}"/>
              </a:ext>
            </a:extLst>
          </p:cNvPr>
          <p:cNvGrpSpPr>
            <a:grpSpLocks/>
          </p:cNvGrpSpPr>
          <p:nvPr/>
        </p:nvGrpSpPr>
        <p:grpSpPr bwMode="auto">
          <a:xfrm>
            <a:off x="9005889" y="4348164"/>
            <a:ext cx="420687" cy="128587"/>
            <a:chOff x="4713" y="2739"/>
            <a:chExt cx="265" cy="81"/>
          </a:xfrm>
        </p:grpSpPr>
        <p:sp>
          <p:nvSpPr>
            <p:cNvPr id="23670" name="Line 511">
              <a:extLst>
                <a:ext uri="{FF2B5EF4-FFF2-40B4-BE49-F238E27FC236}">
                  <a16:creationId xmlns:a16="http://schemas.microsoft.com/office/drawing/2014/main" id="{C67E4AA5-7857-4ACF-9B57-8CC12099B088}"/>
                </a:ext>
              </a:extLst>
            </p:cNvPr>
            <p:cNvSpPr>
              <a:spLocks noChangeShapeType="1"/>
            </p:cNvSpPr>
            <p:nvPr/>
          </p:nvSpPr>
          <p:spPr bwMode="auto">
            <a:xfrm flipH="1">
              <a:off x="4786" y="2779"/>
              <a:ext cx="192"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71" name="Freeform 512">
              <a:extLst>
                <a:ext uri="{FF2B5EF4-FFF2-40B4-BE49-F238E27FC236}">
                  <a16:creationId xmlns:a16="http://schemas.microsoft.com/office/drawing/2014/main" id="{44389A8D-12FC-43CD-B70C-81DF7619511A}"/>
                </a:ext>
              </a:extLst>
            </p:cNvPr>
            <p:cNvSpPr>
              <a:spLocks/>
            </p:cNvSpPr>
            <p:nvPr/>
          </p:nvSpPr>
          <p:spPr bwMode="auto">
            <a:xfrm>
              <a:off x="4713" y="2739"/>
              <a:ext cx="77" cy="81"/>
            </a:xfrm>
            <a:custGeom>
              <a:avLst/>
              <a:gdLst>
                <a:gd name="T0" fmla="*/ 77 w 77"/>
                <a:gd name="T1" fmla="*/ 0 h 81"/>
                <a:gd name="T2" fmla="*/ 0 w 77"/>
                <a:gd name="T3" fmla="*/ 41 h 81"/>
                <a:gd name="T4" fmla="*/ 77 w 77"/>
                <a:gd name="T5" fmla="*/ 81 h 81"/>
                <a:gd name="T6" fmla="*/ 77 w 77"/>
                <a:gd name="T7" fmla="*/ 0 h 81"/>
                <a:gd name="T8" fmla="*/ 0 60000 65536"/>
                <a:gd name="T9" fmla="*/ 0 60000 65536"/>
                <a:gd name="T10" fmla="*/ 0 60000 65536"/>
                <a:gd name="T11" fmla="*/ 0 60000 65536"/>
                <a:gd name="T12" fmla="*/ 0 w 77"/>
                <a:gd name="T13" fmla="*/ 0 h 81"/>
                <a:gd name="T14" fmla="*/ 77 w 77"/>
                <a:gd name="T15" fmla="*/ 81 h 81"/>
              </a:gdLst>
              <a:ahLst/>
              <a:cxnLst>
                <a:cxn ang="T8">
                  <a:pos x="T0" y="T1"/>
                </a:cxn>
                <a:cxn ang="T9">
                  <a:pos x="T2" y="T3"/>
                </a:cxn>
                <a:cxn ang="T10">
                  <a:pos x="T4" y="T5"/>
                </a:cxn>
                <a:cxn ang="T11">
                  <a:pos x="T6" y="T7"/>
                </a:cxn>
              </a:cxnLst>
              <a:rect l="T12" t="T13" r="T14" b="T15"/>
              <a:pathLst>
                <a:path w="77" h="81">
                  <a:moveTo>
                    <a:pt x="77" y="0"/>
                  </a:moveTo>
                  <a:lnTo>
                    <a:pt x="0" y="41"/>
                  </a:lnTo>
                  <a:lnTo>
                    <a:pt x="77" y="81"/>
                  </a:lnTo>
                  <a:lnTo>
                    <a:pt x="7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grpSp>
        <p:nvGrpSpPr>
          <p:cNvPr id="23655" name="Group 516">
            <a:extLst>
              <a:ext uri="{FF2B5EF4-FFF2-40B4-BE49-F238E27FC236}">
                <a16:creationId xmlns:a16="http://schemas.microsoft.com/office/drawing/2014/main" id="{5C3C49BD-5A75-44B0-B1EC-86D91074C669}"/>
              </a:ext>
            </a:extLst>
          </p:cNvPr>
          <p:cNvGrpSpPr>
            <a:grpSpLocks/>
          </p:cNvGrpSpPr>
          <p:nvPr/>
        </p:nvGrpSpPr>
        <p:grpSpPr bwMode="auto">
          <a:xfrm>
            <a:off x="8020051" y="3671889"/>
            <a:ext cx="1406525" cy="604837"/>
            <a:chOff x="4092" y="2313"/>
            <a:chExt cx="886" cy="381"/>
          </a:xfrm>
        </p:grpSpPr>
        <p:sp>
          <p:nvSpPr>
            <p:cNvPr id="23668" name="Line 514">
              <a:extLst>
                <a:ext uri="{FF2B5EF4-FFF2-40B4-BE49-F238E27FC236}">
                  <a16:creationId xmlns:a16="http://schemas.microsoft.com/office/drawing/2014/main" id="{4D5C788D-5048-4FD2-986F-5946C34427EE}"/>
                </a:ext>
              </a:extLst>
            </p:cNvPr>
            <p:cNvSpPr>
              <a:spLocks noChangeShapeType="1"/>
            </p:cNvSpPr>
            <p:nvPr/>
          </p:nvSpPr>
          <p:spPr bwMode="auto">
            <a:xfrm flipH="1">
              <a:off x="4160" y="2313"/>
              <a:ext cx="818" cy="34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69" name="Freeform 515">
              <a:extLst>
                <a:ext uri="{FF2B5EF4-FFF2-40B4-BE49-F238E27FC236}">
                  <a16:creationId xmlns:a16="http://schemas.microsoft.com/office/drawing/2014/main" id="{8D6ADC4E-4679-4093-9338-C5F5A918C9A1}"/>
                </a:ext>
              </a:extLst>
            </p:cNvPr>
            <p:cNvSpPr>
              <a:spLocks/>
            </p:cNvSpPr>
            <p:nvPr/>
          </p:nvSpPr>
          <p:spPr bwMode="auto">
            <a:xfrm>
              <a:off x="4092" y="2619"/>
              <a:ext cx="87" cy="75"/>
            </a:xfrm>
            <a:custGeom>
              <a:avLst/>
              <a:gdLst>
                <a:gd name="T0" fmla="*/ 58 w 87"/>
                <a:gd name="T1" fmla="*/ 0 h 75"/>
                <a:gd name="T2" fmla="*/ 0 w 87"/>
                <a:gd name="T3" fmla="*/ 67 h 75"/>
                <a:gd name="T4" fmla="*/ 87 w 87"/>
                <a:gd name="T5" fmla="*/ 75 h 75"/>
                <a:gd name="T6" fmla="*/ 58 w 87"/>
                <a:gd name="T7" fmla="*/ 0 h 75"/>
                <a:gd name="T8" fmla="*/ 0 60000 65536"/>
                <a:gd name="T9" fmla="*/ 0 60000 65536"/>
                <a:gd name="T10" fmla="*/ 0 60000 65536"/>
                <a:gd name="T11" fmla="*/ 0 60000 65536"/>
                <a:gd name="T12" fmla="*/ 0 w 87"/>
                <a:gd name="T13" fmla="*/ 0 h 75"/>
                <a:gd name="T14" fmla="*/ 87 w 87"/>
                <a:gd name="T15" fmla="*/ 75 h 75"/>
              </a:gdLst>
              <a:ahLst/>
              <a:cxnLst>
                <a:cxn ang="T8">
                  <a:pos x="T0" y="T1"/>
                </a:cxn>
                <a:cxn ang="T9">
                  <a:pos x="T2" y="T3"/>
                </a:cxn>
                <a:cxn ang="T10">
                  <a:pos x="T4" y="T5"/>
                </a:cxn>
                <a:cxn ang="T11">
                  <a:pos x="T6" y="T7"/>
                </a:cxn>
              </a:cxnLst>
              <a:rect l="T12" t="T13" r="T14" b="T15"/>
              <a:pathLst>
                <a:path w="87" h="75">
                  <a:moveTo>
                    <a:pt x="58" y="0"/>
                  </a:moveTo>
                  <a:lnTo>
                    <a:pt x="0" y="67"/>
                  </a:lnTo>
                  <a:lnTo>
                    <a:pt x="87" y="75"/>
                  </a:lnTo>
                  <a:lnTo>
                    <a:pt x="5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grpSp>
        <p:nvGrpSpPr>
          <p:cNvPr id="23656" name="Group 519">
            <a:extLst>
              <a:ext uri="{FF2B5EF4-FFF2-40B4-BE49-F238E27FC236}">
                <a16:creationId xmlns:a16="http://schemas.microsoft.com/office/drawing/2014/main" id="{5395B707-4F9E-451E-B5FB-1D1C3CDB6CE8}"/>
              </a:ext>
            </a:extLst>
          </p:cNvPr>
          <p:cNvGrpSpPr>
            <a:grpSpLocks/>
          </p:cNvGrpSpPr>
          <p:nvPr/>
        </p:nvGrpSpPr>
        <p:grpSpPr bwMode="auto">
          <a:xfrm>
            <a:off x="8020051" y="2784475"/>
            <a:ext cx="1406525" cy="604838"/>
            <a:chOff x="4092" y="1754"/>
            <a:chExt cx="886" cy="381"/>
          </a:xfrm>
        </p:grpSpPr>
        <p:sp>
          <p:nvSpPr>
            <p:cNvPr id="23666" name="Line 517">
              <a:extLst>
                <a:ext uri="{FF2B5EF4-FFF2-40B4-BE49-F238E27FC236}">
                  <a16:creationId xmlns:a16="http://schemas.microsoft.com/office/drawing/2014/main" id="{DC129BAC-470F-4313-8322-BFC78371DBE7}"/>
                </a:ext>
              </a:extLst>
            </p:cNvPr>
            <p:cNvSpPr>
              <a:spLocks noChangeShapeType="1"/>
            </p:cNvSpPr>
            <p:nvPr/>
          </p:nvSpPr>
          <p:spPr bwMode="auto">
            <a:xfrm flipH="1">
              <a:off x="4160" y="1754"/>
              <a:ext cx="818" cy="34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67" name="Freeform 518">
              <a:extLst>
                <a:ext uri="{FF2B5EF4-FFF2-40B4-BE49-F238E27FC236}">
                  <a16:creationId xmlns:a16="http://schemas.microsoft.com/office/drawing/2014/main" id="{14E8D126-F8A9-4769-BB7C-11BCA87F48C1}"/>
                </a:ext>
              </a:extLst>
            </p:cNvPr>
            <p:cNvSpPr>
              <a:spLocks/>
            </p:cNvSpPr>
            <p:nvPr/>
          </p:nvSpPr>
          <p:spPr bwMode="auto">
            <a:xfrm>
              <a:off x="4092" y="2059"/>
              <a:ext cx="87" cy="76"/>
            </a:xfrm>
            <a:custGeom>
              <a:avLst/>
              <a:gdLst>
                <a:gd name="T0" fmla="*/ 58 w 87"/>
                <a:gd name="T1" fmla="*/ 0 h 76"/>
                <a:gd name="T2" fmla="*/ 0 w 87"/>
                <a:gd name="T3" fmla="*/ 68 h 76"/>
                <a:gd name="T4" fmla="*/ 87 w 87"/>
                <a:gd name="T5" fmla="*/ 76 h 76"/>
                <a:gd name="T6" fmla="*/ 58 w 87"/>
                <a:gd name="T7" fmla="*/ 0 h 76"/>
                <a:gd name="T8" fmla="*/ 0 60000 65536"/>
                <a:gd name="T9" fmla="*/ 0 60000 65536"/>
                <a:gd name="T10" fmla="*/ 0 60000 65536"/>
                <a:gd name="T11" fmla="*/ 0 60000 65536"/>
                <a:gd name="T12" fmla="*/ 0 w 87"/>
                <a:gd name="T13" fmla="*/ 0 h 76"/>
                <a:gd name="T14" fmla="*/ 87 w 87"/>
                <a:gd name="T15" fmla="*/ 76 h 76"/>
              </a:gdLst>
              <a:ahLst/>
              <a:cxnLst>
                <a:cxn ang="T8">
                  <a:pos x="T0" y="T1"/>
                </a:cxn>
                <a:cxn ang="T9">
                  <a:pos x="T2" y="T3"/>
                </a:cxn>
                <a:cxn ang="T10">
                  <a:pos x="T4" y="T5"/>
                </a:cxn>
                <a:cxn ang="T11">
                  <a:pos x="T6" y="T7"/>
                </a:cxn>
              </a:cxnLst>
              <a:rect l="T12" t="T13" r="T14" b="T15"/>
              <a:pathLst>
                <a:path w="87" h="76">
                  <a:moveTo>
                    <a:pt x="58" y="0"/>
                  </a:moveTo>
                  <a:lnTo>
                    <a:pt x="0" y="68"/>
                  </a:lnTo>
                  <a:lnTo>
                    <a:pt x="87" y="76"/>
                  </a:lnTo>
                  <a:lnTo>
                    <a:pt x="5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grpSp>
        <p:nvGrpSpPr>
          <p:cNvPr id="23657" name="Group 522">
            <a:extLst>
              <a:ext uri="{FF2B5EF4-FFF2-40B4-BE49-F238E27FC236}">
                <a16:creationId xmlns:a16="http://schemas.microsoft.com/office/drawing/2014/main" id="{BCEC1826-86B3-4B50-8280-ADAF98BB9A0D}"/>
              </a:ext>
            </a:extLst>
          </p:cNvPr>
          <p:cNvGrpSpPr>
            <a:grpSpLocks/>
          </p:cNvGrpSpPr>
          <p:nvPr/>
        </p:nvGrpSpPr>
        <p:grpSpPr bwMode="auto">
          <a:xfrm>
            <a:off x="7037389" y="1897063"/>
            <a:ext cx="2389187" cy="1479550"/>
            <a:chOff x="3473" y="1195"/>
            <a:chExt cx="1505" cy="932"/>
          </a:xfrm>
        </p:grpSpPr>
        <p:sp>
          <p:nvSpPr>
            <p:cNvPr id="23664" name="Line 520">
              <a:extLst>
                <a:ext uri="{FF2B5EF4-FFF2-40B4-BE49-F238E27FC236}">
                  <a16:creationId xmlns:a16="http://schemas.microsoft.com/office/drawing/2014/main" id="{C8FBF814-98E9-400B-8765-01D3A6871FBA}"/>
                </a:ext>
              </a:extLst>
            </p:cNvPr>
            <p:cNvSpPr>
              <a:spLocks noChangeShapeType="1"/>
            </p:cNvSpPr>
            <p:nvPr/>
          </p:nvSpPr>
          <p:spPr bwMode="auto">
            <a:xfrm flipH="1">
              <a:off x="3535" y="1195"/>
              <a:ext cx="1443" cy="89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65" name="Freeform 521">
              <a:extLst>
                <a:ext uri="{FF2B5EF4-FFF2-40B4-BE49-F238E27FC236}">
                  <a16:creationId xmlns:a16="http://schemas.microsoft.com/office/drawing/2014/main" id="{3BA38B5C-CFD9-4EBC-8B35-101D732E5288}"/>
                </a:ext>
              </a:extLst>
            </p:cNvPr>
            <p:cNvSpPr>
              <a:spLocks/>
            </p:cNvSpPr>
            <p:nvPr/>
          </p:nvSpPr>
          <p:spPr bwMode="auto">
            <a:xfrm>
              <a:off x="3473" y="2051"/>
              <a:ext cx="86" cy="76"/>
            </a:xfrm>
            <a:custGeom>
              <a:avLst/>
              <a:gdLst>
                <a:gd name="T0" fmla="*/ 46 w 86"/>
                <a:gd name="T1" fmla="*/ 0 h 76"/>
                <a:gd name="T2" fmla="*/ 0 w 86"/>
                <a:gd name="T3" fmla="*/ 76 h 76"/>
                <a:gd name="T4" fmla="*/ 86 w 86"/>
                <a:gd name="T5" fmla="*/ 69 h 76"/>
                <a:gd name="T6" fmla="*/ 46 w 86"/>
                <a:gd name="T7" fmla="*/ 0 h 76"/>
                <a:gd name="T8" fmla="*/ 0 60000 65536"/>
                <a:gd name="T9" fmla="*/ 0 60000 65536"/>
                <a:gd name="T10" fmla="*/ 0 60000 65536"/>
                <a:gd name="T11" fmla="*/ 0 60000 65536"/>
                <a:gd name="T12" fmla="*/ 0 w 86"/>
                <a:gd name="T13" fmla="*/ 0 h 76"/>
                <a:gd name="T14" fmla="*/ 86 w 86"/>
                <a:gd name="T15" fmla="*/ 76 h 76"/>
              </a:gdLst>
              <a:ahLst/>
              <a:cxnLst>
                <a:cxn ang="T8">
                  <a:pos x="T0" y="T1"/>
                </a:cxn>
                <a:cxn ang="T9">
                  <a:pos x="T2" y="T3"/>
                </a:cxn>
                <a:cxn ang="T10">
                  <a:pos x="T4" y="T5"/>
                </a:cxn>
                <a:cxn ang="T11">
                  <a:pos x="T6" y="T7"/>
                </a:cxn>
              </a:cxnLst>
              <a:rect l="T12" t="T13" r="T14" b="T15"/>
              <a:pathLst>
                <a:path w="86" h="76">
                  <a:moveTo>
                    <a:pt x="46" y="0"/>
                  </a:moveTo>
                  <a:lnTo>
                    <a:pt x="0" y="76"/>
                  </a:lnTo>
                  <a:lnTo>
                    <a:pt x="86" y="69"/>
                  </a:lnTo>
                  <a:lnTo>
                    <a:pt x="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grpSp>
        <p:nvGrpSpPr>
          <p:cNvPr id="23658" name="Group 525">
            <a:extLst>
              <a:ext uri="{FF2B5EF4-FFF2-40B4-BE49-F238E27FC236}">
                <a16:creationId xmlns:a16="http://schemas.microsoft.com/office/drawing/2014/main" id="{09B912DE-E455-4282-9E22-AD5D8B9EFF03}"/>
              </a:ext>
            </a:extLst>
          </p:cNvPr>
          <p:cNvGrpSpPr>
            <a:grpSpLocks/>
          </p:cNvGrpSpPr>
          <p:nvPr/>
        </p:nvGrpSpPr>
        <p:grpSpPr bwMode="auto">
          <a:xfrm>
            <a:off x="7037389" y="1008063"/>
            <a:ext cx="2389187" cy="1479550"/>
            <a:chOff x="3473" y="635"/>
            <a:chExt cx="1505" cy="932"/>
          </a:xfrm>
        </p:grpSpPr>
        <p:sp>
          <p:nvSpPr>
            <p:cNvPr id="23662" name="Line 523">
              <a:extLst>
                <a:ext uri="{FF2B5EF4-FFF2-40B4-BE49-F238E27FC236}">
                  <a16:creationId xmlns:a16="http://schemas.microsoft.com/office/drawing/2014/main" id="{83BA7075-852E-4B09-B8C0-4D0FDDE3CEFF}"/>
                </a:ext>
              </a:extLst>
            </p:cNvPr>
            <p:cNvSpPr>
              <a:spLocks noChangeShapeType="1"/>
            </p:cNvSpPr>
            <p:nvPr/>
          </p:nvSpPr>
          <p:spPr bwMode="auto">
            <a:xfrm flipH="1">
              <a:off x="3535" y="635"/>
              <a:ext cx="1443" cy="894"/>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solidFill>
                  <a:srgbClr val="FFFFFF"/>
                </a:solidFill>
              </a:endParaRPr>
            </a:p>
          </p:txBody>
        </p:sp>
        <p:sp>
          <p:nvSpPr>
            <p:cNvPr id="23663" name="Freeform 524">
              <a:extLst>
                <a:ext uri="{FF2B5EF4-FFF2-40B4-BE49-F238E27FC236}">
                  <a16:creationId xmlns:a16="http://schemas.microsoft.com/office/drawing/2014/main" id="{3F2EF774-A13F-481D-A96E-68EAACCB76BE}"/>
                </a:ext>
              </a:extLst>
            </p:cNvPr>
            <p:cNvSpPr>
              <a:spLocks/>
            </p:cNvSpPr>
            <p:nvPr/>
          </p:nvSpPr>
          <p:spPr bwMode="auto">
            <a:xfrm>
              <a:off x="3473" y="1492"/>
              <a:ext cx="86" cy="75"/>
            </a:xfrm>
            <a:custGeom>
              <a:avLst/>
              <a:gdLst>
                <a:gd name="T0" fmla="*/ 46 w 86"/>
                <a:gd name="T1" fmla="*/ 0 h 75"/>
                <a:gd name="T2" fmla="*/ 0 w 86"/>
                <a:gd name="T3" fmla="*/ 75 h 75"/>
                <a:gd name="T4" fmla="*/ 86 w 86"/>
                <a:gd name="T5" fmla="*/ 69 h 75"/>
                <a:gd name="T6" fmla="*/ 46 w 86"/>
                <a:gd name="T7" fmla="*/ 0 h 75"/>
                <a:gd name="T8" fmla="*/ 0 60000 65536"/>
                <a:gd name="T9" fmla="*/ 0 60000 65536"/>
                <a:gd name="T10" fmla="*/ 0 60000 65536"/>
                <a:gd name="T11" fmla="*/ 0 60000 65536"/>
                <a:gd name="T12" fmla="*/ 0 w 86"/>
                <a:gd name="T13" fmla="*/ 0 h 75"/>
                <a:gd name="T14" fmla="*/ 86 w 86"/>
                <a:gd name="T15" fmla="*/ 75 h 75"/>
              </a:gdLst>
              <a:ahLst/>
              <a:cxnLst>
                <a:cxn ang="T8">
                  <a:pos x="T0" y="T1"/>
                </a:cxn>
                <a:cxn ang="T9">
                  <a:pos x="T2" y="T3"/>
                </a:cxn>
                <a:cxn ang="T10">
                  <a:pos x="T4" y="T5"/>
                </a:cxn>
                <a:cxn ang="T11">
                  <a:pos x="T6" y="T7"/>
                </a:cxn>
              </a:cxnLst>
              <a:rect l="T12" t="T13" r="T14" b="T15"/>
              <a:pathLst>
                <a:path w="86" h="75">
                  <a:moveTo>
                    <a:pt x="46" y="0"/>
                  </a:moveTo>
                  <a:lnTo>
                    <a:pt x="0" y="75"/>
                  </a:lnTo>
                  <a:lnTo>
                    <a:pt x="86" y="69"/>
                  </a:lnTo>
                  <a:lnTo>
                    <a:pt x="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FFFFFF"/>
                </a:solidFill>
              </a:endParaRPr>
            </a:p>
          </p:txBody>
        </p:sp>
      </p:grpSp>
      <p:sp>
        <p:nvSpPr>
          <p:cNvPr id="23659" name="Oval 526">
            <a:extLst>
              <a:ext uri="{FF2B5EF4-FFF2-40B4-BE49-F238E27FC236}">
                <a16:creationId xmlns:a16="http://schemas.microsoft.com/office/drawing/2014/main" id="{C6BAA28B-FE9D-412E-8DCA-626FC1A580B8}"/>
              </a:ext>
            </a:extLst>
          </p:cNvPr>
          <p:cNvSpPr>
            <a:spLocks noChangeArrowheads="1"/>
          </p:cNvSpPr>
          <p:nvPr/>
        </p:nvSpPr>
        <p:spPr bwMode="auto">
          <a:xfrm>
            <a:off x="6477001" y="3200401"/>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l-GR" altLang="el-GR" sz="2400">
              <a:solidFill>
                <a:srgbClr val="FFFFFF"/>
              </a:solidFill>
            </a:endParaRPr>
          </a:p>
        </p:txBody>
      </p:sp>
      <p:sp>
        <p:nvSpPr>
          <p:cNvPr id="23660" name="Rectangle 527">
            <a:extLst>
              <a:ext uri="{FF2B5EF4-FFF2-40B4-BE49-F238E27FC236}">
                <a16:creationId xmlns:a16="http://schemas.microsoft.com/office/drawing/2014/main" id="{762331B6-D588-46E7-ADD1-AAD6479D3ABD}"/>
              </a:ext>
            </a:extLst>
          </p:cNvPr>
          <p:cNvSpPr>
            <a:spLocks noChangeArrowheads="1"/>
          </p:cNvSpPr>
          <p:nvPr/>
        </p:nvSpPr>
        <p:spPr bwMode="auto">
          <a:xfrm>
            <a:off x="6629401" y="3352800"/>
            <a:ext cx="155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endParaRPr lang="en-US" altLang="el-GR" sz="2400">
              <a:solidFill>
                <a:srgbClr val="FFFFFF"/>
              </a:solidFill>
            </a:endParaRPr>
          </a:p>
        </p:txBody>
      </p:sp>
      <p:sp>
        <p:nvSpPr>
          <p:cNvPr id="23661" name="Rectangle 528">
            <a:extLst>
              <a:ext uri="{FF2B5EF4-FFF2-40B4-BE49-F238E27FC236}">
                <a16:creationId xmlns:a16="http://schemas.microsoft.com/office/drawing/2014/main" id="{9BC1EA7E-3771-43B1-9120-1BF7602BC81E}"/>
              </a:ext>
            </a:extLst>
          </p:cNvPr>
          <p:cNvSpPr>
            <a:spLocks noChangeArrowheads="1"/>
          </p:cNvSpPr>
          <p:nvPr/>
        </p:nvSpPr>
        <p:spPr bwMode="auto">
          <a:xfrm>
            <a:off x="6629400" y="3429001"/>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l-GR" altLang="el-GR" sz="1600" b="1">
                <a:solidFill>
                  <a:srgbClr val="FF6600"/>
                </a:solidFill>
              </a:rPr>
              <a:t>4</a:t>
            </a:r>
            <a:r>
              <a:rPr lang="en-US" altLang="el-GR" sz="1600" b="1">
                <a:solidFill>
                  <a:srgbClr val="FF6600"/>
                </a:solidFill>
              </a:rPr>
              <a:t>f</a:t>
            </a:r>
            <a:endParaRPr lang="en-GB" altLang="el-GR" sz="1600">
              <a:solidFill>
                <a:srgbClr val="FFFFFF"/>
              </a:solidFill>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18E7B31-6A8E-415C-B13C-DE495A06101D}"/>
              </a:ext>
            </a:extLst>
          </p:cNvPr>
          <p:cNvSpPr>
            <a:spLocks noChangeArrowheads="1"/>
          </p:cNvSpPr>
          <p:nvPr/>
        </p:nvSpPr>
        <p:spPr bwMode="auto">
          <a:xfrm rot="16200000">
            <a:off x="-2070231" y="3638437"/>
            <a:ext cx="7772400" cy="53340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l-GR" sz="2800" b="1" i="1" dirty="0">
                <a:solidFill>
                  <a:schemeClr val="tx2"/>
                </a:solidFill>
              </a:rPr>
              <a:t>Περιοδικός Πίνακας</a:t>
            </a:r>
            <a:r>
              <a:rPr lang="en-US" sz="2800" b="1" i="1" dirty="0">
                <a:solidFill>
                  <a:schemeClr val="tx2"/>
                </a:solidFill>
              </a:rPr>
              <a:t> </a:t>
            </a:r>
            <a:endParaRPr lang="en-GB" sz="2800" b="1" i="1" dirty="0">
              <a:solidFill>
                <a:schemeClr val="tx2"/>
              </a:solidFill>
            </a:endParaRPr>
          </a:p>
        </p:txBody>
      </p:sp>
      <p:pic>
        <p:nvPicPr>
          <p:cNvPr id="24579" name="Picture 5">
            <a:extLst>
              <a:ext uri="{FF2B5EF4-FFF2-40B4-BE49-F238E27FC236}">
                <a16:creationId xmlns:a16="http://schemas.microsoft.com/office/drawing/2014/main" id="{06F0004C-C7B6-454E-AF85-B9EAC6F4C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91000"/>
            <a:ext cx="7391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06_31_Figure_L">
            <a:extLst>
              <a:ext uri="{FF2B5EF4-FFF2-40B4-BE49-F238E27FC236}">
                <a16:creationId xmlns:a16="http://schemas.microsoft.com/office/drawing/2014/main" id="{56FEA02F-9A41-4D6C-92EC-93615851B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050"/>
            <a:ext cx="73914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06_30_Figure_L">
            <a:extLst>
              <a:ext uri="{FF2B5EF4-FFF2-40B4-BE49-F238E27FC236}">
                <a16:creationId xmlns:a16="http://schemas.microsoft.com/office/drawing/2014/main" id="{E0EDC5F7-B024-475C-A6D9-6D76FB369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1076" y="4206876"/>
            <a:ext cx="75104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6EC32E-CADC-AB99-8AE4-E3174C0C1363}"/>
              </a:ext>
            </a:extLst>
          </p:cNvPr>
          <p:cNvSpPr txBox="1"/>
          <p:nvPr/>
        </p:nvSpPr>
        <p:spPr>
          <a:xfrm>
            <a:off x="551384" y="2997396"/>
            <a:ext cx="1116124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l-GR" dirty="0"/>
              <a:t>Για οποιαδήποτε απορία επικοινωνήστε στο </a:t>
            </a:r>
            <a:r>
              <a:rPr lang="en-US" dirty="0">
                <a:hlinkClick r:id="rId2"/>
              </a:rPr>
              <a:t>michalisvafeias@mail.ntua.gr</a:t>
            </a:r>
            <a:endParaRPr lang="en-US" dirty="0"/>
          </a:p>
          <a:p>
            <a:endParaRPr lang="en-US" dirty="0"/>
          </a:p>
          <a:p>
            <a:r>
              <a:rPr lang="el-GR" dirty="0"/>
              <a:t>Γραφείο 0.1.13 – 0.1.14 – Παλαιά Κτίρια Η/Μ (κάτω από το Αμφιθέατρο 02) </a:t>
            </a:r>
            <a:endParaRPr lang="en-US" dirty="0"/>
          </a:p>
        </p:txBody>
      </p:sp>
    </p:spTree>
    <p:extLst>
      <p:ext uri="{BB962C8B-B14F-4D97-AF65-F5344CB8AC3E}">
        <p14:creationId xmlns:p14="http://schemas.microsoft.com/office/powerpoint/2010/main" val="402317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AB60-FF27-4CCB-7AE6-C7CC450C5F0D}"/>
              </a:ext>
            </a:extLst>
          </p:cNvPr>
          <p:cNvSpPr>
            <a:spLocks noGrp="1"/>
          </p:cNvSpPr>
          <p:nvPr>
            <p:ph type="title"/>
          </p:nvPr>
        </p:nvSpPr>
        <p:spPr>
          <a:xfrm>
            <a:off x="838200" y="365125"/>
            <a:ext cx="10515600" cy="903635"/>
          </a:xfrm>
        </p:spPr>
        <p:txBody>
          <a:bodyPr/>
          <a:lstStyle/>
          <a:p>
            <a:r>
              <a:rPr lang="el-GR" dirty="0"/>
              <a:t>Πρόγραμμα των Μαθημάτων</a:t>
            </a:r>
            <a:endParaRPr lang="en-US" dirty="0"/>
          </a:p>
        </p:txBody>
      </p:sp>
      <p:graphicFrame>
        <p:nvGraphicFramePr>
          <p:cNvPr id="3" name="Table 2">
            <a:extLst>
              <a:ext uri="{FF2B5EF4-FFF2-40B4-BE49-F238E27FC236}">
                <a16:creationId xmlns:a16="http://schemas.microsoft.com/office/drawing/2014/main" id="{D22AA142-7488-5E8B-0020-4838EFD8AB58}"/>
              </a:ext>
            </a:extLst>
          </p:cNvPr>
          <p:cNvGraphicFramePr>
            <a:graphicFrameLocks noGrp="1"/>
          </p:cNvGraphicFramePr>
          <p:nvPr>
            <p:extLst>
              <p:ext uri="{D42A27DB-BD31-4B8C-83A1-F6EECF244321}">
                <p14:modId xmlns:p14="http://schemas.microsoft.com/office/powerpoint/2010/main" val="3630051484"/>
              </p:ext>
            </p:extLst>
          </p:nvPr>
        </p:nvGraphicFramePr>
        <p:xfrm>
          <a:off x="335360" y="1628800"/>
          <a:ext cx="11521280" cy="3801110"/>
        </p:xfrm>
        <a:graphic>
          <a:graphicData uri="http://schemas.openxmlformats.org/drawingml/2006/table">
            <a:tbl>
              <a:tblPr firstRow="1" bandRow="1">
                <a:tableStyleId>{306799F8-075E-4A3A-A7F6-7FBC6576F1A4}</a:tableStyleId>
              </a:tblPr>
              <a:tblGrid>
                <a:gridCol w="4476749">
                  <a:extLst>
                    <a:ext uri="{9D8B030D-6E8A-4147-A177-3AD203B41FA5}">
                      <a16:colId xmlns:a16="http://schemas.microsoft.com/office/drawing/2014/main" val="906055703"/>
                    </a:ext>
                  </a:extLst>
                </a:gridCol>
                <a:gridCol w="7044531">
                  <a:extLst>
                    <a:ext uri="{9D8B030D-6E8A-4147-A177-3AD203B41FA5}">
                      <a16:colId xmlns:a16="http://schemas.microsoft.com/office/drawing/2014/main" val="3266958717"/>
                    </a:ext>
                  </a:extLst>
                </a:gridCol>
              </a:tblGrid>
              <a:tr h="1368152">
                <a:tc>
                  <a:txBody>
                    <a:bodyPr/>
                    <a:lstStyle/>
                    <a:p>
                      <a:pPr algn="l">
                        <a:lnSpc>
                          <a:spcPct val="150000"/>
                        </a:lnSpc>
                      </a:pPr>
                      <a:r>
                        <a:rPr lang="el-GR" b="1" dirty="0">
                          <a:solidFill>
                            <a:schemeClr val="accent1">
                              <a:lumMod val="50000"/>
                            </a:schemeClr>
                          </a:solidFill>
                        </a:rPr>
                        <a:t>30 Οκτωβρίου 2023</a:t>
                      </a:r>
                      <a:endParaRPr lang="en-US" b="1" dirty="0">
                        <a:solidFill>
                          <a:schemeClr val="accent1">
                            <a:lumMod val="50000"/>
                          </a:schemeClr>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285750" indent="-285750">
                        <a:lnSpc>
                          <a:spcPct val="150000"/>
                        </a:lnSpc>
                        <a:buFont typeface="Arial" panose="020B0604020202020204" pitchFamily="34" charset="0"/>
                        <a:buChar char="•"/>
                      </a:pPr>
                      <a:r>
                        <a:rPr lang="el-GR" b="1" dirty="0">
                          <a:solidFill>
                            <a:schemeClr val="accent1">
                              <a:lumMod val="50000"/>
                            </a:schemeClr>
                          </a:solidFill>
                        </a:rPr>
                        <a:t>Σύνοψη εννοιών κβαντομηχανικής ερμηνείας της δομής του ατόμου</a:t>
                      </a:r>
                    </a:p>
                    <a:p>
                      <a:pPr marL="285750" indent="-285750">
                        <a:lnSpc>
                          <a:spcPct val="150000"/>
                        </a:lnSpc>
                        <a:buFont typeface="Arial" panose="020B0604020202020204" pitchFamily="34" charset="0"/>
                        <a:buChar char="•"/>
                      </a:pPr>
                      <a:r>
                        <a:rPr lang="el-GR" b="1" dirty="0">
                          <a:solidFill>
                            <a:schemeClr val="accent1">
                              <a:lumMod val="50000"/>
                            </a:schemeClr>
                          </a:solidFill>
                        </a:rPr>
                        <a:t>Κβαντομηχανική ερμηνεία χημικού δεσμού</a:t>
                      </a:r>
                    </a:p>
                    <a:p>
                      <a:pPr marL="285750" indent="-285750">
                        <a:lnSpc>
                          <a:spcPct val="150000"/>
                        </a:lnSpc>
                        <a:buFont typeface="Arial" panose="020B0604020202020204" pitchFamily="34" charset="0"/>
                        <a:buChar char="•"/>
                      </a:pPr>
                      <a:r>
                        <a:rPr lang="el-GR" b="1" dirty="0">
                          <a:solidFill>
                            <a:schemeClr val="accent1">
                              <a:lumMod val="50000"/>
                            </a:schemeClr>
                          </a:solidFill>
                        </a:rPr>
                        <a:t>Ιοντικός δεσμός – Κλασική και σύγχρονη ερμηνεία</a:t>
                      </a:r>
                    </a:p>
                    <a:p>
                      <a:pPr marL="285750" indent="-285750">
                        <a:lnSpc>
                          <a:spcPct val="150000"/>
                        </a:lnSpc>
                        <a:buFont typeface="Arial" panose="020B0604020202020204" pitchFamily="34" charset="0"/>
                        <a:buChar char="•"/>
                      </a:pPr>
                      <a:r>
                        <a:rPr lang="el-GR" b="1" dirty="0">
                          <a:solidFill>
                            <a:schemeClr val="accent1">
                              <a:lumMod val="50000"/>
                            </a:schemeClr>
                          </a:solidFill>
                        </a:rPr>
                        <a:t>Ομοιοπολικός δεσμός – Κλασική (Θεωρίες </a:t>
                      </a:r>
                      <a:r>
                        <a:rPr lang="en-US" b="1" dirty="0">
                          <a:solidFill>
                            <a:schemeClr val="accent1">
                              <a:lumMod val="50000"/>
                            </a:schemeClr>
                          </a:solidFill>
                        </a:rPr>
                        <a:t>Lewis, VSPER</a:t>
                      </a:r>
                      <a:r>
                        <a:rPr lang="el-GR" b="1" dirty="0">
                          <a:solidFill>
                            <a:schemeClr val="accent1">
                              <a:lumMod val="50000"/>
                            </a:schemeClr>
                          </a:solidFill>
                        </a:rPr>
                        <a:t>) και σύγχρονη ερμηνεία </a:t>
                      </a:r>
                      <a:r>
                        <a:rPr lang="en-US" b="1" dirty="0">
                          <a:solidFill>
                            <a:schemeClr val="accent1">
                              <a:lumMod val="50000"/>
                            </a:schemeClr>
                          </a:solidFill>
                        </a:rPr>
                        <a:t>(</a:t>
                      </a:r>
                      <a:r>
                        <a:rPr lang="el-GR" b="1" dirty="0">
                          <a:solidFill>
                            <a:schemeClr val="accent1">
                              <a:lumMod val="50000"/>
                            </a:schemeClr>
                          </a:solidFill>
                        </a:rPr>
                        <a:t>Θεωρία Δεσμών Σθένους, </a:t>
                      </a:r>
                      <a:r>
                        <a:rPr lang="en-US" b="1" dirty="0">
                          <a:solidFill>
                            <a:schemeClr val="accent1">
                              <a:lumMod val="50000"/>
                            </a:schemeClr>
                          </a:solidFill>
                        </a:rPr>
                        <a:t>VB</a:t>
                      </a:r>
                      <a:r>
                        <a:rPr lang="el-GR" b="1" dirty="0">
                          <a:solidFill>
                            <a:schemeClr val="accent1">
                              <a:lumMod val="50000"/>
                            </a:schemeClr>
                          </a:solidFill>
                        </a:rPr>
                        <a:t>)</a:t>
                      </a:r>
                      <a:endParaRPr lang="en-US" b="1" dirty="0">
                        <a:solidFill>
                          <a:schemeClr val="accent1">
                            <a:lumMod val="50000"/>
                          </a:schemeClr>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627094747"/>
                  </a:ext>
                </a:extLst>
              </a:tr>
              <a:tr h="1368152">
                <a:tc>
                  <a:txBody>
                    <a:bodyPr/>
                    <a:lstStyle/>
                    <a:p>
                      <a:pPr algn="l">
                        <a:lnSpc>
                          <a:spcPct val="150000"/>
                        </a:lnSpc>
                      </a:pPr>
                      <a:r>
                        <a:rPr lang="el-GR" b="1" dirty="0">
                          <a:solidFill>
                            <a:schemeClr val="accent1">
                              <a:lumMod val="50000"/>
                            </a:schemeClr>
                          </a:solidFill>
                        </a:rPr>
                        <a:t>6 Νοεμβρίου 2023</a:t>
                      </a:r>
                      <a:endParaRPr lang="en-US" b="1" dirty="0">
                        <a:solidFill>
                          <a:schemeClr val="accent1">
                            <a:lumMod val="50000"/>
                          </a:schemeClr>
                        </a:solidFill>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b="1" dirty="0">
                          <a:solidFill>
                            <a:schemeClr val="accent1">
                              <a:lumMod val="50000"/>
                            </a:schemeClr>
                          </a:solidFill>
                        </a:rPr>
                        <a:t>Ομοιοπολικός δεσμός – Σύγχρονη ερμηνεία </a:t>
                      </a:r>
                      <a:br>
                        <a:rPr lang="el-GR" b="1" dirty="0">
                          <a:solidFill>
                            <a:schemeClr val="accent1">
                              <a:lumMod val="50000"/>
                            </a:schemeClr>
                          </a:solidFill>
                        </a:rPr>
                      </a:br>
                      <a:r>
                        <a:rPr lang="en-US" b="1" dirty="0">
                          <a:solidFill>
                            <a:schemeClr val="accent1">
                              <a:lumMod val="50000"/>
                            </a:schemeClr>
                          </a:solidFill>
                        </a:rPr>
                        <a:t>(</a:t>
                      </a:r>
                      <a:r>
                        <a:rPr lang="el-GR" b="1" dirty="0">
                          <a:solidFill>
                            <a:schemeClr val="accent1">
                              <a:lumMod val="50000"/>
                            </a:schemeClr>
                          </a:solidFill>
                        </a:rPr>
                        <a:t>Θεωρία Δεσμών Σθένους</a:t>
                      </a:r>
                      <a:r>
                        <a:rPr lang="en-US" b="1" dirty="0">
                          <a:solidFill>
                            <a:schemeClr val="accent1">
                              <a:lumMod val="50000"/>
                            </a:schemeClr>
                          </a:solidFill>
                        </a:rPr>
                        <a:t> </a:t>
                      </a:r>
                      <a:r>
                        <a:rPr lang="el-GR" b="1" dirty="0">
                          <a:solidFill>
                            <a:schemeClr val="accent1">
                              <a:lumMod val="50000"/>
                            </a:schemeClr>
                          </a:solidFill>
                        </a:rPr>
                        <a:t>και Θεωρία Μοριακών Τροχιακών)</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b="1" dirty="0">
                          <a:solidFill>
                            <a:schemeClr val="accent1">
                              <a:lumMod val="50000"/>
                            </a:schemeClr>
                          </a:solidFill>
                        </a:rPr>
                        <a:t>Μεταλλικός Δεσμός/Ημιαγωγοί</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b="1" dirty="0" err="1">
                          <a:solidFill>
                            <a:schemeClr val="accent1">
                              <a:lumMod val="50000"/>
                            </a:schemeClr>
                          </a:solidFill>
                        </a:rPr>
                        <a:t>Διαμοριακές</a:t>
                      </a:r>
                      <a:r>
                        <a:rPr lang="el-GR" b="1" dirty="0">
                          <a:solidFill>
                            <a:schemeClr val="accent1">
                              <a:lumMod val="50000"/>
                            </a:schemeClr>
                          </a:solidFill>
                        </a:rPr>
                        <a:t> δυνάμεις</a:t>
                      </a:r>
                      <a:endParaRPr lang="en-US" b="1" dirty="0">
                        <a:solidFill>
                          <a:schemeClr val="accent1">
                            <a:lumMod val="50000"/>
                          </a:schemeClr>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382513205"/>
                  </a:ext>
                </a:extLst>
              </a:tr>
            </a:tbl>
          </a:graphicData>
        </a:graphic>
      </p:graphicFrame>
    </p:spTree>
    <p:extLst>
      <p:ext uri="{BB962C8B-B14F-4D97-AF65-F5344CB8AC3E}">
        <p14:creationId xmlns:p14="http://schemas.microsoft.com/office/powerpoint/2010/main" val="248067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the solar system&#10;&#10;Description automatically generated">
            <a:extLst>
              <a:ext uri="{FF2B5EF4-FFF2-40B4-BE49-F238E27FC236}">
                <a16:creationId xmlns:a16="http://schemas.microsoft.com/office/drawing/2014/main" id="{F08C9124-6E96-6326-4F72-9CB00427AE39}"/>
              </a:ext>
            </a:extLst>
          </p:cNvPr>
          <p:cNvPicPr>
            <a:picLocks noChangeAspect="1"/>
          </p:cNvPicPr>
          <p:nvPr/>
        </p:nvPicPr>
        <p:blipFill rotWithShape="1">
          <a:blip r:embed="rId3">
            <a:extLst>
              <a:ext uri="{28A0092B-C50C-407E-A947-70E740481C1C}">
                <a14:useLocalDpi xmlns:a14="http://schemas.microsoft.com/office/drawing/2010/main" val="0"/>
              </a:ext>
            </a:extLst>
          </a:blip>
          <a:srcRect t="18182" r="9091"/>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4B1FBA-C421-685E-6B37-ACEFAF616766}"/>
              </a:ext>
            </a:extLst>
          </p:cNvPr>
          <p:cNvSpPr>
            <a:spLocks noGrp="1"/>
          </p:cNvSpPr>
          <p:nvPr>
            <p:ph type="ctrTitle"/>
          </p:nvPr>
        </p:nvSpPr>
        <p:spPr>
          <a:xfrm>
            <a:off x="404553" y="3091928"/>
            <a:ext cx="9078562" cy="2387600"/>
          </a:xfrm>
        </p:spPr>
        <p:txBody>
          <a:bodyPr>
            <a:normAutofit/>
          </a:bodyPr>
          <a:lstStyle/>
          <a:p>
            <a:pPr algn="l"/>
            <a:r>
              <a:rPr lang="el-GR" sz="6600">
                <a:solidFill>
                  <a:schemeClr val="bg1"/>
                </a:solidFill>
              </a:rPr>
              <a:t>Σύνοψη Προηγούμενου Μαθήματος</a:t>
            </a:r>
            <a:endParaRPr lang="en-US" sz="6600">
              <a:solidFill>
                <a:schemeClr val="bg1"/>
              </a:solidFill>
            </a:endParaRP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51B5C81-89EB-4D03-AD28-1660D7466CDC}"/>
              </a:ext>
            </a:extLst>
          </p:cNvPr>
          <p:cNvSpPr>
            <a:spLocks noGrp="1"/>
          </p:cNvSpPr>
          <p:nvPr>
            <p:ph type="subTitle" idx="1"/>
          </p:nvPr>
        </p:nvSpPr>
        <p:spPr>
          <a:xfrm>
            <a:off x="404553" y="5624945"/>
            <a:ext cx="9078562" cy="592975"/>
          </a:xfrm>
        </p:spPr>
        <p:txBody>
          <a:bodyPr anchor="ctr">
            <a:normAutofit/>
          </a:bodyPr>
          <a:lstStyle/>
          <a:p>
            <a:pPr algn="l"/>
            <a:r>
              <a:rPr lang="el-GR">
                <a:solidFill>
                  <a:schemeClr val="bg1"/>
                </a:solidFill>
              </a:rPr>
              <a:t>Κβαντομηχανική Ερμηνεία της Δομής του Ατόμου</a:t>
            </a:r>
            <a:endParaRPr lang="en-US">
              <a:solidFill>
                <a:schemeClr val="bg1"/>
              </a:solidFill>
            </a:endParaRPr>
          </a:p>
        </p:txBody>
      </p:sp>
    </p:spTree>
    <p:extLst>
      <p:ext uri="{BB962C8B-B14F-4D97-AF65-F5344CB8AC3E}">
        <p14:creationId xmlns:p14="http://schemas.microsoft.com/office/powerpoint/2010/main" val="83136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3A24-8785-22C3-C72D-2F53921EB326}"/>
              </a:ext>
            </a:extLst>
          </p:cNvPr>
          <p:cNvSpPr>
            <a:spLocks noGrp="1"/>
          </p:cNvSpPr>
          <p:nvPr>
            <p:ph type="title"/>
          </p:nvPr>
        </p:nvSpPr>
        <p:spPr>
          <a:xfrm>
            <a:off x="838200" y="365125"/>
            <a:ext cx="10515600" cy="903635"/>
          </a:xfrm>
        </p:spPr>
        <p:style>
          <a:lnRef idx="1">
            <a:schemeClr val="accent3"/>
          </a:lnRef>
          <a:fillRef idx="2">
            <a:schemeClr val="accent3"/>
          </a:fillRef>
          <a:effectRef idx="1">
            <a:schemeClr val="accent3"/>
          </a:effectRef>
          <a:fontRef idx="minor">
            <a:schemeClr val="dk1"/>
          </a:fontRef>
        </p:style>
        <p:txBody>
          <a:bodyPr/>
          <a:lstStyle/>
          <a:p>
            <a:r>
              <a:rPr lang="el-GR" dirty="0"/>
              <a:t>…</a:t>
            </a:r>
            <a:r>
              <a:rPr lang="en-US" dirty="0"/>
              <a:t> καὶ </a:t>
            </a:r>
            <a:r>
              <a:rPr lang="en-US" dirty="0" err="1"/>
              <a:t>ἐγένετο</a:t>
            </a:r>
            <a:r>
              <a:rPr lang="en-US" dirty="0"/>
              <a:t> </a:t>
            </a:r>
            <a:r>
              <a:rPr lang="en-US" dirty="0" err="1"/>
              <a:t>φῶς</a:t>
            </a:r>
            <a:r>
              <a:rPr lang="el-GR" dirty="0"/>
              <a:t> (Γεν. 1,3)</a:t>
            </a:r>
            <a:endParaRPr lang="en-US" dirty="0"/>
          </a:p>
        </p:txBody>
      </p:sp>
      <p:grpSp>
        <p:nvGrpSpPr>
          <p:cNvPr id="7" name="Group 6">
            <a:extLst>
              <a:ext uri="{FF2B5EF4-FFF2-40B4-BE49-F238E27FC236}">
                <a16:creationId xmlns:a16="http://schemas.microsoft.com/office/drawing/2014/main" id="{F1481001-FB17-E9F4-5E61-B70BEC84D8A8}"/>
              </a:ext>
            </a:extLst>
          </p:cNvPr>
          <p:cNvGrpSpPr/>
          <p:nvPr/>
        </p:nvGrpSpPr>
        <p:grpSpPr>
          <a:xfrm>
            <a:off x="60493" y="1556792"/>
            <a:ext cx="5315427" cy="5085184"/>
            <a:chOff x="695400" y="1556792"/>
            <a:chExt cx="5315427" cy="5085184"/>
          </a:xfrm>
        </p:grpSpPr>
        <p:pic>
          <p:nvPicPr>
            <p:cNvPr id="4" name="Picture 3">
              <a:extLst>
                <a:ext uri="{FF2B5EF4-FFF2-40B4-BE49-F238E27FC236}">
                  <a16:creationId xmlns:a16="http://schemas.microsoft.com/office/drawing/2014/main" id="{A9E00B96-14E9-728E-42EC-FEF6017D091C}"/>
                </a:ext>
              </a:extLst>
            </p:cNvPr>
            <p:cNvPicPr>
              <a:picLocks noChangeAspect="1"/>
            </p:cNvPicPr>
            <p:nvPr/>
          </p:nvPicPr>
          <p:blipFill>
            <a:blip r:embed="rId3"/>
            <a:stretch>
              <a:fillRect/>
            </a:stretch>
          </p:blipFill>
          <p:spPr>
            <a:xfrm>
              <a:off x="838200" y="1556792"/>
              <a:ext cx="5172627" cy="5085184"/>
            </a:xfrm>
            <a:prstGeom prst="rect">
              <a:avLst/>
            </a:prstGeom>
          </p:spPr>
        </p:pic>
        <p:sp>
          <p:nvSpPr>
            <p:cNvPr id="5" name="Rectangle 4">
              <a:extLst>
                <a:ext uri="{FF2B5EF4-FFF2-40B4-BE49-F238E27FC236}">
                  <a16:creationId xmlns:a16="http://schemas.microsoft.com/office/drawing/2014/main" id="{8EB961A2-B7A5-25D8-9E62-07E7CB9277E3}"/>
                </a:ext>
              </a:extLst>
            </p:cNvPr>
            <p:cNvSpPr/>
            <p:nvPr/>
          </p:nvSpPr>
          <p:spPr>
            <a:xfrm>
              <a:off x="1631504" y="2204864"/>
              <a:ext cx="187220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l-GR" sz="2000" dirty="0">
                  <a:solidFill>
                    <a:schemeClr val="tx1"/>
                  </a:solidFill>
                </a:rPr>
                <a:t>Μήκος κύματος</a:t>
              </a:r>
              <a:endParaRPr lang="en-US" sz="2000" dirty="0">
                <a:solidFill>
                  <a:schemeClr val="tx1"/>
                </a:solidFill>
              </a:endParaRPr>
            </a:p>
          </p:txBody>
        </p:sp>
        <p:sp>
          <p:nvSpPr>
            <p:cNvPr id="6" name="Rectangle 5">
              <a:extLst>
                <a:ext uri="{FF2B5EF4-FFF2-40B4-BE49-F238E27FC236}">
                  <a16:creationId xmlns:a16="http://schemas.microsoft.com/office/drawing/2014/main" id="{93FB3A93-B6B7-8465-C1FA-7C9DB281FE09}"/>
                </a:ext>
              </a:extLst>
            </p:cNvPr>
            <p:cNvSpPr/>
            <p:nvPr/>
          </p:nvSpPr>
          <p:spPr>
            <a:xfrm>
              <a:off x="695400" y="4293096"/>
              <a:ext cx="187220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l-GR" sz="2000" dirty="0">
                  <a:solidFill>
                    <a:schemeClr val="tx1"/>
                  </a:solidFill>
                </a:rPr>
                <a:t>Πλάτος</a:t>
              </a:r>
              <a:endParaRPr lang="en-US" sz="2000" dirty="0">
                <a:solidFill>
                  <a:schemeClr val="tx1"/>
                </a:solidFill>
              </a:endParaRPr>
            </a:p>
          </p:txBody>
        </p:sp>
      </p:grpSp>
      <p:sp>
        <p:nvSpPr>
          <p:cNvPr id="8" name="TextBox 7">
            <a:extLst>
              <a:ext uri="{FF2B5EF4-FFF2-40B4-BE49-F238E27FC236}">
                <a16:creationId xmlns:a16="http://schemas.microsoft.com/office/drawing/2014/main" id="{64F781FC-905E-FCA1-FD90-B25ABE62EDFA}"/>
              </a:ext>
            </a:extLst>
          </p:cNvPr>
          <p:cNvSpPr txBox="1"/>
          <p:nvPr/>
        </p:nvSpPr>
        <p:spPr>
          <a:xfrm>
            <a:off x="8082084" y="2564904"/>
            <a:ext cx="2076209" cy="461665"/>
          </a:xfrm>
          <a:prstGeom prst="rect">
            <a:avLst/>
          </a:prstGeom>
          <a:noFill/>
          <a:ln>
            <a:solidFill>
              <a:schemeClr val="tx1">
                <a:lumMod val="75000"/>
                <a:lumOff val="25000"/>
              </a:schemeClr>
            </a:solidFill>
          </a:ln>
        </p:spPr>
        <p:txBody>
          <a:bodyPr wrap="none" rtlCol="0">
            <a:spAutoFit/>
          </a:bodyPr>
          <a:lstStyle/>
          <a:p>
            <a:r>
              <a:rPr lang="en-US" dirty="0"/>
              <a:t>c = 3x10</a:t>
            </a:r>
            <a:r>
              <a:rPr lang="en-US" baseline="30000" dirty="0"/>
              <a:t>8</a:t>
            </a:r>
            <a:r>
              <a:rPr lang="en-US" dirty="0"/>
              <a:t> m</a:t>
            </a:r>
            <a:r>
              <a:rPr lang="en-US" dirty="0">
                <a:cs typeface="Times New Roman" panose="02020603050405020304" pitchFamily="18" charset="0"/>
              </a:rPr>
              <a:t>·</a:t>
            </a:r>
            <a:r>
              <a:rPr lang="en-US" dirty="0"/>
              <a:t>s</a:t>
            </a:r>
            <a:r>
              <a:rPr lang="en-US" baseline="30000" dirty="0"/>
              <a:t>-1</a:t>
            </a:r>
          </a:p>
        </p:txBody>
      </p:sp>
      <p:sp>
        <p:nvSpPr>
          <p:cNvPr id="13" name="TextBox 12">
            <a:extLst>
              <a:ext uri="{FF2B5EF4-FFF2-40B4-BE49-F238E27FC236}">
                <a16:creationId xmlns:a16="http://schemas.microsoft.com/office/drawing/2014/main" id="{4CFA2CAC-CB0D-6F0C-C5EC-AE0A028B6CDE}"/>
              </a:ext>
            </a:extLst>
          </p:cNvPr>
          <p:cNvSpPr txBox="1"/>
          <p:nvPr/>
        </p:nvSpPr>
        <p:spPr>
          <a:xfrm>
            <a:off x="6362590" y="1938973"/>
            <a:ext cx="5515197" cy="400110"/>
          </a:xfrm>
          <a:prstGeom prst="rect">
            <a:avLst/>
          </a:prstGeom>
          <a:noFill/>
        </p:spPr>
        <p:txBody>
          <a:bodyPr wrap="square" rtlCol="0">
            <a:spAutoFit/>
          </a:bodyPr>
          <a:lstStyle/>
          <a:p>
            <a:pPr marL="342900" indent="-342900">
              <a:buFont typeface="Arial" panose="020B0604020202020204" pitchFamily="34" charset="0"/>
              <a:buChar char="•"/>
            </a:pPr>
            <a:r>
              <a:rPr lang="el-GR" sz="2000" dirty="0">
                <a:latin typeface="+mn-lt"/>
              </a:rPr>
              <a:t>Ταχύτητα διάδοσης Η/Μ κυμάτων στο κενό</a:t>
            </a:r>
            <a:endParaRPr lang="en-US" sz="2000" dirty="0">
              <a:latin typeface="+mn-lt"/>
            </a:endParaRPr>
          </a:p>
        </p:txBody>
      </p:sp>
      <p:sp>
        <p:nvSpPr>
          <p:cNvPr id="14" name="TextBox 13">
            <a:extLst>
              <a:ext uri="{FF2B5EF4-FFF2-40B4-BE49-F238E27FC236}">
                <a16:creationId xmlns:a16="http://schemas.microsoft.com/office/drawing/2014/main" id="{A92D6812-2F88-07E5-8CC6-20D3754BA75F}"/>
              </a:ext>
            </a:extLst>
          </p:cNvPr>
          <p:cNvSpPr txBox="1"/>
          <p:nvPr/>
        </p:nvSpPr>
        <p:spPr>
          <a:xfrm>
            <a:off x="6362590" y="3409406"/>
            <a:ext cx="5515197" cy="3041602"/>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Όταν ένα Η/Μ κύμα συναντά ένα φορτισμένο σωματίδιο, πχ. ένα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2000" kern="1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το ηλεκτρικό του πεδίο πιέζει το κύμα, πρώτα προς τη μια κατεύθυνση και μετά προς την άλλη, επαναφέροντας το ενδιάμεσα στην αρχική του θέση</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εξαναγκασμένη ταλάντωση). Ο αριθμός αυτών των ταλαντώσεων ονομάζεται συχνότητα της ακτινοβολίας, ν και έχει σα μονάδα μέτρησης το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Hz</a:t>
            </a:r>
          </a:p>
        </p:txBody>
      </p:sp>
      <p:sp>
        <p:nvSpPr>
          <p:cNvPr id="15" name="TextBox 14">
            <a:extLst>
              <a:ext uri="{FF2B5EF4-FFF2-40B4-BE49-F238E27FC236}">
                <a16:creationId xmlns:a16="http://schemas.microsoft.com/office/drawing/2014/main" id="{4C7510EC-BF43-FE13-7207-CF1ECD207CEC}"/>
              </a:ext>
            </a:extLst>
          </p:cNvPr>
          <p:cNvSpPr txBox="1"/>
          <p:nvPr/>
        </p:nvSpPr>
        <p:spPr>
          <a:xfrm>
            <a:off x="8308106" y="6262042"/>
            <a:ext cx="1624163" cy="461665"/>
          </a:xfrm>
          <a:prstGeom prst="rect">
            <a:avLst/>
          </a:prstGeom>
          <a:noFill/>
          <a:ln>
            <a:solidFill>
              <a:schemeClr val="tx1">
                <a:lumMod val="75000"/>
                <a:lumOff val="25000"/>
              </a:schemeClr>
            </a:solidFill>
          </a:ln>
        </p:spPr>
        <p:txBody>
          <a:bodyPr wrap="none" rtlCol="0">
            <a:spAutoFit/>
          </a:bodyPr>
          <a:lstStyle/>
          <a:p>
            <a:r>
              <a:rPr lang="el-GR" dirty="0"/>
              <a:t>1</a:t>
            </a:r>
            <a:r>
              <a:rPr lang="en-US" dirty="0"/>
              <a:t> Hz = 1 s</a:t>
            </a:r>
            <a:r>
              <a:rPr lang="en-US" baseline="30000" dirty="0"/>
              <a:t>-1</a:t>
            </a:r>
          </a:p>
        </p:txBody>
      </p:sp>
    </p:spTree>
    <p:extLst>
      <p:ext uri="{BB962C8B-B14F-4D97-AF65-F5344CB8AC3E}">
        <p14:creationId xmlns:p14="http://schemas.microsoft.com/office/powerpoint/2010/main" val="184377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3A24-8785-22C3-C72D-2F53921EB326}"/>
              </a:ext>
            </a:extLst>
          </p:cNvPr>
          <p:cNvSpPr>
            <a:spLocks noGrp="1"/>
          </p:cNvSpPr>
          <p:nvPr>
            <p:ph type="title"/>
          </p:nvPr>
        </p:nvSpPr>
        <p:spPr>
          <a:xfrm>
            <a:off x="838200" y="365125"/>
            <a:ext cx="10515600" cy="903635"/>
          </a:xfrm>
        </p:spPr>
        <p:style>
          <a:lnRef idx="1">
            <a:schemeClr val="accent3"/>
          </a:lnRef>
          <a:fillRef idx="2">
            <a:schemeClr val="accent3"/>
          </a:fillRef>
          <a:effectRef idx="1">
            <a:schemeClr val="accent3"/>
          </a:effectRef>
          <a:fontRef idx="minor">
            <a:schemeClr val="dk1"/>
          </a:fontRef>
        </p:style>
        <p:txBody>
          <a:bodyPr/>
          <a:lstStyle/>
          <a:p>
            <a:r>
              <a:rPr lang="el-GR" dirty="0"/>
              <a:t>Το φάσμα της Η/Μ ακτινοβολίας</a:t>
            </a:r>
            <a:endParaRPr lang="en-US" dirty="0"/>
          </a:p>
        </p:txBody>
      </p:sp>
      <p:pic>
        <p:nvPicPr>
          <p:cNvPr id="3" name="Picture 2" descr="A diagram of different colors&#10;&#10;Description automatically generated with medium confidence">
            <a:extLst>
              <a:ext uri="{FF2B5EF4-FFF2-40B4-BE49-F238E27FC236}">
                <a16:creationId xmlns:a16="http://schemas.microsoft.com/office/drawing/2014/main" id="{231807BD-07CC-CE10-8DE9-4122E146E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488" y="1340768"/>
            <a:ext cx="9289032" cy="5397525"/>
          </a:xfrm>
          <a:prstGeom prst="rect">
            <a:avLst/>
          </a:prstGeom>
        </p:spPr>
      </p:pic>
    </p:spTree>
    <p:extLst>
      <p:ext uri="{BB962C8B-B14F-4D97-AF65-F5344CB8AC3E}">
        <p14:creationId xmlns:p14="http://schemas.microsoft.com/office/powerpoint/2010/main" val="107687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65125"/>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Συχνότητα Η/Μ ακτινοβολίας</a:t>
            </a:r>
            <a:endParaRPr lang="en-US" dirty="0"/>
          </a:p>
        </p:txBody>
      </p:sp>
      <p:pic>
        <p:nvPicPr>
          <p:cNvPr id="4" name="Picture 3">
            <a:extLst>
              <a:ext uri="{FF2B5EF4-FFF2-40B4-BE49-F238E27FC236}">
                <a16:creationId xmlns:a16="http://schemas.microsoft.com/office/drawing/2014/main" id="{BAB98066-3237-F10D-54B4-B0BBF8075837}"/>
              </a:ext>
            </a:extLst>
          </p:cNvPr>
          <p:cNvPicPr>
            <a:picLocks noChangeAspect="1"/>
          </p:cNvPicPr>
          <p:nvPr/>
        </p:nvPicPr>
        <p:blipFill>
          <a:blip r:embed="rId3"/>
          <a:stretch>
            <a:fillRect/>
          </a:stretch>
        </p:blipFill>
        <p:spPr>
          <a:xfrm>
            <a:off x="119336" y="1700808"/>
            <a:ext cx="8611802" cy="4610743"/>
          </a:xfrm>
          <a:prstGeom prst="rect">
            <a:avLst/>
          </a:prstGeom>
        </p:spPr>
      </p:pic>
      <p:sp>
        <p:nvSpPr>
          <p:cNvPr id="5" name="TextBox 4">
            <a:extLst>
              <a:ext uri="{FF2B5EF4-FFF2-40B4-BE49-F238E27FC236}">
                <a16:creationId xmlns:a16="http://schemas.microsoft.com/office/drawing/2014/main" id="{3BB59811-9E33-8DC0-698D-D522CD755904}"/>
              </a:ext>
            </a:extLst>
          </p:cNvPr>
          <p:cNvSpPr txBox="1"/>
          <p:nvPr/>
        </p:nvSpPr>
        <p:spPr>
          <a:xfrm>
            <a:off x="623392" y="6311551"/>
            <a:ext cx="3257943" cy="338554"/>
          </a:xfrm>
          <a:prstGeom prst="rect">
            <a:avLst/>
          </a:prstGeom>
          <a:noFill/>
          <a:ln>
            <a:solidFill>
              <a:schemeClr val="tx1">
                <a:lumMod val="75000"/>
                <a:lumOff val="25000"/>
              </a:schemeClr>
            </a:solidFill>
          </a:ln>
        </p:spPr>
        <p:txBody>
          <a:bodyPr wrap="none" rtlCol="0">
            <a:spAutoFit/>
          </a:bodyPr>
          <a:lstStyle/>
          <a:p>
            <a:r>
              <a:rPr lang="el-GR" sz="1600" dirty="0"/>
              <a:t>Ακτινοβολία μικρού μήκους κύματος</a:t>
            </a:r>
            <a:endParaRPr lang="en-US" sz="1600" dirty="0"/>
          </a:p>
        </p:txBody>
      </p:sp>
      <p:sp>
        <p:nvSpPr>
          <p:cNvPr id="6" name="TextBox 5">
            <a:extLst>
              <a:ext uri="{FF2B5EF4-FFF2-40B4-BE49-F238E27FC236}">
                <a16:creationId xmlns:a16="http://schemas.microsoft.com/office/drawing/2014/main" id="{31334B31-E9CA-0138-8F0C-68D8087A2022}"/>
              </a:ext>
            </a:extLst>
          </p:cNvPr>
          <p:cNvSpPr txBox="1"/>
          <p:nvPr/>
        </p:nvSpPr>
        <p:spPr>
          <a:xfrm>
            <a:off x="4593710" y="6323598"/>
            <a:ext cx="3381375" cy="338554"/>
          </a:xfrm>
          <a:prstGeom prst="rect">
            <a:avLst/>
          </a:prstGeom>
          <a:noFill/>
          <a:ln>
            <a:solidFill>
              <a:schemeClr val="tx1">
                <a:lumMod val="75000"/>
                <a:lumOff val="25000"/>
              </a:schemeClr>
            </a:solidFill>
          </a:ln>
        </p:spPr>
        <p:txBody>
          <a:bodyPr wrap="none" rtlCol="0">
            <a:spAutoFit/>
          </a:bodyPr>
          <a:lstStyle/>
          <a:p>
            <a:r>
              <a:rPr lang="el-GR" sz="1600" dirty="0"/>
              <a:t>Ακτινοβολία μεγάλου μήκους κύματος</a:t>
            </a:r>
            <a:endParaRPr lang="en-US" sz="1600" dirty="0"/>
          </a:p>
        </p:txBody>
      </p:sp>
      <p:pic>
        <p:nvPicPr>
          <p:cNvPr id="8" name="Picture 7">
            <a:extLst>
              <a:ext uri="{FF2B5EF4-FFF2-40B4-BE49-F238E27FC236}">
                <a16:creationId xmlns:a16="http://schemas.microsoft.com/office/drawing/2014/main" id="{B721F068-2B87-8E0B-B339-F3BDE103D221}"/>
              </a:ext>
            </a:extLst>
          </p:cNvPr>
          <p:cNvPicPr>
            <a:picLocks noChangeAspect="1"/>
          </p:cNvPicPr>
          <p:nvPr/>
        </p:nvPicPr>
        <p:blipFill>
          <a:blip r:embed="rId4"/>
          <a:stretch>
            <a:fillRect/>
          </a:stretch>
        </p:blipFill>
        <p:spPr>
          <a:xfrm>
            <a:off x="8040216" y="3789040"/>
            <a:ext cx="3581900" cy="695422"/>
          </a:xfrm>
          <a:prstGeom prst="rect">
            <a:avLst/>
          </a:prstGeom>
          <a:ln>
            <a:solidFill>
              <a:schemeClr val="tx1">
                <a:lumMod val="75000"/>
                <a:lumOff val="25000"/>
              </a:schemeClr>
            </a:solidFill>
          </a:ln>
        </p:spPr>
      </p:pic>
    </p:spTree>
    <p:extLst>
      <p:ext uri="{BB962C8B-B14F-4D97-AF65-F5344CB8AC3E}">
        <p14:creationId xmlns:p14="http://schemas.microsoft.com/office/powerpoint/2010/main" val="189330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65125"/>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Ατομικό Φάσμα</a:t>
            </a:r>
            <a:endParaRPr lang="en-US" dirty="0"/>
          </a:p>
        </p:txBody>
      </p:sp>
      <p:pic>
        <p:nvPicPr>
          <p:cNvPr id="7" name="Picture 6" descr="Several different colored lights on a black background&#10;&#10;Description automatically generated">
            <a:extLst>
              <a:ext uri="{FF2B5EF4-FFF2-40B4-BE49-F238E27FC236}">
                <a16:creationId xmlns:a16="http://schemas.microsoft.com/office/drawing/2014/main" id="{B1412890-D520-3D4A-D61F-E77BB2E57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28800"/>
            <a:ext cx="8077200" cy="4572000"/>
          </a:xfrm>
          <a:prstGeom prst="rect">
            <a:avLst/>
          </a:prstGeom>
        </p:spPr>
      </p:pic>
    </p:spTree>
    <p:extLst>
      <p:ext uri="{BB962C8B-B14F-4D97-AF65-F5344CB8AC3E}">
        <p14:creationId xmlns:p14="http://schemas.microsoft.com/office/powerpoint/2010/main" val="165239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B1B21-B653-DC77-5E2E-F4769224BB1B}"/>
              </a:ext>
            </a:extLst>
          </p:cNvPr>
          <p:cNvSpPr>
            <a:spLocks noGrp="1"/>
          </p:cNvSpPr>
          <p:nvPr>
            <p:ph type="title"/>
          </p:nvPr>
        </p:nvSpPr>
        <p:spPr>
          <a:xfrm>
            <a:off x="838200" y="365125"/>
            <a:ext cx="10515600" cy="914400"/>
          </a:xfrm>
        </p:spPr>
        <p:style>
          <a:lnRef idx="1">
            <a:schemeClr val="accent3"/>
          </a:lnRef>
          <a:fillRef idx="2">
            <a:schemeClr val="accent3"/>
          </a:fillRef>
          <a:effectRef idx="1">
            <a:schemeClr val="accent3"/>
          </a:effectRef>
          <a:fontRef idx="minor">
            <a:schemeClr val="dk1"/>
          </a:fontRef>
        </p:style>
        <p:txBody>
          <a:bodyPr/>
          <a:lstStyle/>
          <a:p>
            <a:r>
              <a:rPr lang="el-GR" dirty="0"/>
              <a:t>Ατομικό Φάσμα Εκπομπής</a:t>
            </a:r>
            <a:endParaRPr lang="en-US" dirty="0"/>
          </a:p>
        </p:txBody>
      </p:sp>
      <p:pic>
        <p:nvPicPr>
          <p:cNvPr id="4" name="Picture 3">
            <a:extLst>
              <a:ext uri="{FF2B5EF4-FFF2-40B4-BE49-F238E27FC236}">
                <a16:creationId xmlns:a16="http://schemas.microsoft.com/office/drawing/2014/main" id="{18DF4E3C-77A5-8C72-6BED-6116681CC16A}"/>
              </a:ext>
            </a:extLst>
          </p:cNvPr>
          <p:cNvPicPr>
            <a:picLocks noChangeAspect="1"/>
          </p:cNvPicPr>
          <p:nvPr/>
        </p:nvPicPr>
        <p:blipFill>
          <a:blip r:embed="rId3"/>
          <a:stretch>
            <a:fillRect/>
          </a:stretch>
        </p:blipFill>
        <p:spPr>
          <a:xfrm>
            <a:off x="1413809" y="1340768"/>
            <a:ext cx="9364382" cy="5401429"/>
          </a:xfrm>
          <a:prstGeom prst="rect">
            <a:avLst/>
          </a:prstGeom>
        </p:spPr>
      </p:pic>
    </p:spTree>
    <p:extLst>
      <p:ext uri="{BB962C8B-B14F-4D97-AF65-F5344CB8AC3E}">
        <p14:creationId xmlns:p14="http://schemas.microsoft.com/office/powerpoint/2010/main" val="2660513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3100</TotalTime>
  <Words>3045</Words>
  <Application>Microsoft Office PowerPoint</Application>
  <PresentationFormat>Widescreen</PresentationFormat>
  <Paragraphs>201</Paragraphs>
  <Slides>25</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(Body)</vt:lpstr>
      <vt:lpstr>Calibri Light</vt:lpstr>
      <vt:lpstr>Times New Roman</vt:lpstr>
      <vt:lpstr>Office Theme</vt:lpstr>
      <vt:lpstr>1_Default Design</vt:lpstr>
      <vt:lpstr>Χημικοί Δεσμοί</vt:lpstr>
      <vt:lpstr>Case Study: Γραφένιο (Graphene)</vt:lpstr>
      <vt:lpstr>Πρόγραμμα των Μαθημάτων</vt:lpstr>
      <vt:lpstr>Σύνοψη Προηγούμενου Μαθήματος</vt:lpstr>
      <vt:lpstr>… καὶ ἐγένετο φῶς (Γεν. 1,3)</vt:lpstr>
      <vt:lpstr>Το φάσμα της Η/Μ ακτινοβολίας</vt:lpstr>
      <vt:lpstr>Συχνότητα Η/Μ ακτινοβολίας</vt:lpstr>
      <vt:lpstr>Ατομικό Φάσμα</vt:lpstr>
      <vt:lpstr>Ατομικό Φάσμα Εκπομπής</vt:lpstr>
      <vt:lpstr>Ατομικό Φάσμα Απορρόφησης</vt:lpstr>
      <vt:lpstr>Κβαντική Θεωρία</vt:lpstr>
      <vt:lpstr>Κβαντική Θεωρία - Επιβεβαιώση</vt:lpstr>
      <vt:lpstr>Κβαντική Θεωρία - Επιβεβαιώση</vt:lpstr>
      <vt:lpstr>Ένα βήμα πιο κοντά…</vt:lpstr>
      <vt:lpstr>Δυισμός Ύλης/Ακτινοβολίας</vt:lpstr>
      <vt:lpstr>Αρχή της Απροσδιοριστίας</vt:lpstr>
      <vt:lpstr>Αρχή της Απροσδιοριστίας</vt:lpstr>
      <vt:lpstr>Η εξίσωση Schrödinger</vt:lpstr>
      <vt:lpstr>Η εξίσωση Schrödinger – Ερμηνεία κυματοσυνάρτης</vt:lpstr>
      <vt:lpstr>Η εξίσωση Schrödinger – Ερμηνεία κυματοσυνάρτης</vt:lpstr>
      <vt:lpstr>Κβαντικοί αριθμοί</vt:lpstr>
      <vt:lpstr>Η Πλήρης Εικόνα – Δόμηση Ατόμων</vt:lpstr>
      <vt:lpstr>PowerPoint Presentation</vt:lpstr>
      <vt:lpstr>PowerPoint Presentation</vt:lpstr>
      <vt:lpstr>PowerPoint Presentation</vt:lpstr>
    </vt:vector>
  </TitlesOfParts>
  <Company>Laboratory of Metallurgy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Panias Dimitrios</dc:creator>
  <cp:lastModifiedBy>Michail Vafeias</cp:lastModifiedBy>
  <cp:revision>134</cp:revision>
  <dcterms:created xsi:type="dcterms:W3CDTF">2003-10-09T12:11:38Z</dcterms:created>
  <dcterms:modified xsi:type="dcterms:W3CDTF">2023-11-07T10:21:03Z</dcterms:modified>
</cp:coreProperties>
</file>