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5" r:id="rId2"/>
    <p:sldMasterId id="2147483687" r:id="rId3"/>
  </p:sldMasterIdLst>
  <p:notesMasterIdLst>
    <p:notesMasterId r:id="rId36"/>
  </p:notesMasterIdLst>
  <p:handoutMasterIdLst>
    <p:handoutMasterId r:id="rId37"/>
  </p:handoutMasterIdLst>
  <p:sldIdLst>
    <p:sldId id="512" r:id="rId4"/>
    <p:sldId id="469" r:id="rId5"/>
    <p:sldId id="473" r:id="rId6"/>
    <p:sldId id="474" r:id="rId7"/>
    <p:sldId id="475" r:id="rId8"/>
    <p:sldId id="476" r:id="rId9"/>
    <p:sldId id="477" r:id="rId10"/>
    <p:sldId id="478" r:id="rId11"/>
    <p:sldId id="480" r:id="rId12"/>
    <p:sldId id="479" r:id="rId13"/>
    <p:sldId id="481" r:id="rId14"/>
    <p:sldId id="482" r:id="rId15"/>
    <p:sldId id="486" r:id="rId16"/>
    <p:sldId id="485" r:id="rId17"/>
    <p:sldId id="489" r:id="rId18"/>
    <p:sldId id="483" r:id="rId19"/>
    <p:sldId id="488" r:id="rId20"/>
    <p:sldId id="490" r:id="rId21"/>
    <p:sldId id="491" r:id="rId22"/>
    <p:sldId id="492" r:id="rId23"/>
    <p:sldId id="493" r:id="rId24"/>
    <p:sldId id="494" r:id="rId25"/>
    <p:sldId id="495" r:id="rId26"/>
    <p:sldId id="496" r:id="rId27"/>
    <p:sldId id="498" r:id="rId28"/>
    <p:sldId id="499" r:id="rId29"/>
    <p:sldId id="500" r:id="rId30"/>
    <p:sldId id="503" r:id="rId31"/>
    <p:sldId id="501" r:id="rId32"/>
    <p:sldId id="504" r:id="rId33"/>
    <p:sldId id="502" r:id="rId34"/>
    <p:sldId id="509" r:id="rId35"/>
  </p:sldIdLst>
  <p:sldSz cx="9144000" cy="6858000" type="screen4x3"/>
  <p:notesSz cx="7104063" cy="10234613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A0BDF"/>
    <a:srgbClr val="F391F3"/>
    <a:srgbClr val="FFC1C1"/>
    <a:srgbClr val="F7ABDC"/>
    <a:srgbClr val="F8AAF4"/>
    <a:srgbClr val="A05E5E"/>
    <a:srgbClr val="7C0000"/>
    <a:srgbClr val="66CCFF"/>
    <a:srgbClr val="CCFF33"/>
    <a:srgbClr val="C46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554" autoAdjust="0"/>
    <p:restoredTop sz="96491" autoAdjust="0"/>
  </p:normalViewPr>
  <p:slideViewPr>
    <p:cSldViewPr>
      <p:cViewPr varScale="1">
        <p:scale>
          <a:sx n="66" d="100"/>
          <a:sy n="66" d="100"/>
        </p:scale>
        <p:origin x="710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2870"/>
    </p:cViewPr>
  </p:sorterViewPr>
  <p:notesViewPr>
    <p:cSldViewPr>
      <p:cViewPr varScale="1">
        <p:scale>
          <a:sx n="54" d="100"/>
          <a:sy n="54" d="100"/>
        </p:scale>
        <p:origin x="-2885" y="-86"/>
      </p:cViewPr>
      <p:guideLst>
        <p:guide orient="horz" pos="3224"/>
        <p:guide pos="223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viewProps" Target="viewProps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7051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 algn="l" defTabSz="955675">
              <a:defRPr sz="1300"/>
            </a:lvl1pPr>
          </a:lstStyle>
          <a:p>
            <a:endParaRPr lang="en-US" altLang="el-GR"/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424" y="1"/>
            <a:ext cx="3077051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 defTabSz="955675">
              <a:defRPr sz="1300"/>
            </a:lvl1pPr>
          </a:lstStyle>
          <a:p>
            <a:r>
              <a:rPr lang="en-US" altLang="el-GR"/>
              <a:t>Χωρικές Βάσεις Δεδομένων</a:t>
            </a:r>
          </a:p>
        </p:txBody>
      </p:sp>
      <p:sp>
        <p:nvSpPr>
          <p:cNvPr id="346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7051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l" defTabSz="955675">
              <a:defRPr sz="1300"/>
            </a:lvl1pPr>
          </a:lstStyle>
          <a:p>
            <a:endParaRPr lang="en-US" altLang="el-GR"/>
          </a:p>
        </p:txBody>
      </p:sp>
      <p:sp>
        <p:nvSpPr>
          <p:cNvPr id="346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424" y="9720263"/>
            <a:ext cx="3077051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defTabSz="955675">
              <a:defRPr sz="1300"/>
            </a:lvl1pPr>
          </a:lstStyle>
          <a:p>
            <a:r>
              <a:rPr lang="el-GR" altLang="el-GR"/>
              <a:t>1.</a:t>
            </a:r>
            <a:fld id="{697C6E0B-DF93-4C02-A95A-04A4939AD3AB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544069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7051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 algn="l" defTabSz="955675">
              <a:defRPr sz="1300"/>
            </a:lvl1pPr>
          </a:lstStyle>
          <a:p>
            <a:endParaRPr lang="en-US" altLang="el-G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424" y="1"/>
            <a:ext cx="3077051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 defTabSz="955675">
              <a:defRPr sz="1300"/>
            </a:lvl1pPr>
          </a:lstStyle>
          <a:p>
            <a:r>
              <a:rPr lang="en-US" altLang="el-GR"/>
              <a:t>Χωρικές Βάσεις Δεδομένων</a:t>
            </a:r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090" y="4860925"/>
            <a:ext cx="5683886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/>
              <a:t>Click to edit Master text styles</a:t>
            </a:r>
          </a:p>
          <a:p>
            <a:pPr lvl="1"/>
            <a:r>
              <a:rPr lang="en-US" altLang="el-GR"/>
              <a:t>Second level</a:t>
            </a:r>
          </a:p>
          <a:p>
            <a:pPr lvl="2"/>
            <a:r>
              <a:rPr lang="en-US" altLang="el-GR"/>
              <a:t>Third level</a:t>
            </a:r>
          </a:p>
          <a:p>
            <a:pPr lvl="3"/>
            <a:r>
              <a:rPr lang="en-US" altLang="el-GR"/>
              <a:t>Fourth level</a:t>
            </a:r>
          </a:p>
          <a:p>
            <a:pPr lvl="4"/>
            <a:r>
              <a:rPr lang="en-US" altLang="el-GR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7051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l" defTabSz="955675">
              <a:defRPr sz="1300"/>
            </a:lvl1pPr>
          </a:lstStyle>
          <a:p>
            <a:endParaRPr lang="en-US" altLang="el-GR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424" y="9720263"/>
            <a:ext cx="3077051" cy="51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defTabSz="955675">
              <a:defRPr sz="1300"/>
            </a:lvl1pPr>
          </a:lstStyle>
          <a:p>
            <a:fld id="{BD5E32D8-27E8-4CDA-B4B3-863F6F39251B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08264887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9AB12-5B0C-4B2F-B65B-D72CBEA919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3252-6CCA-4509-BEA8-88A3E346AD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Στρογγυλεμένο ορθογώνιο"/>
          <p:cNvSpPr/>
          <p:nvPr userDrawn="1"/>
        </p:nvSpPr>
        <p:spPr>
          <a:xfrm>
            <a:off x="285720" y="214290"/>
            <a:ext cx="8643998" cy="6500858"/>
          </a:xfrm>
          <a:prstGeom prst="roundRect">
            <a:avLst>
              <a:gd name="adj" fmla="val 5232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271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9AB12-5B0C-4B2F-B65B-D72CBEA919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3252-6CCA-4509-BEA8-88A3E346AD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050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9AB12-5B0C-4B2F-B65B-D72CBEA919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3252-6CCA-4509-BEA8-88A3E346AD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797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9AB12-5B0C-4B2F-B65B-D72CBEA919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3252-6CCA-4509-BEA8-88A3E346AD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594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9AB12-5B0C-4B2F-B65B-D72CBEA919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3252-6CCA-4509-BEA8-88A3E346AD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7644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713B-712D-433D-853E-8779744A04CD}" type="datetimeFigureOut">
              <a:rPr lang="el-GR" smtClean="0"/>
              <a:t>25/2/2024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B796-A8BD-4F58-B886-3773CA2157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83897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713B-712D-433D-853E-8779744A04CD}" type="datetimeFigureOut">
              <a:rPr lang="el-GR" smtClean="0"/>
              <a:t>25/2/2024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B796-A8BD-4F58-B886-3773CA2157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76187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713B-712D-433D-853E-8779744A04CD}" type="datetimeFigureOut">
              <a:rPr lang="el-GR" smtClean="0"/>
              <a:t>25/2/2024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B796-A8BD-4F58-B886-3773CA2157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9410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713B-712D-433D-853E-8779744A04CD}" type="datetimeFigureOut">
              <a:rPr lang="el-GR" smtClean="0"/>
              <a:t>25/2/2024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B796-A8BD-4F58-B886-3773CA2157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99237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713B-712D-433D-853E-8779744A04CD}" type="datetimeFigureOut">
              <a:rPr lang="el-GR" smtClean="0"/>
              <a:t>25/2/2024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B796-A8BD-4F58-B886-3773CA2157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95710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713B-712D-433D-853E-8779744A04CD}" type="datetimeFigureOut">
              <a:rPr lang="el-GR" smtClean="0"/>
              <a:t>25/2/2024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B796-A8BD-4F58-B886-3773CA2157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129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92919" y="457200"/>
            <a:ext cx="8229600" cy="868346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  <a:endParaRPr lang="en-US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9AB12-5B0C-4B2F-B65B-D72CBEA919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3252-6CCA-4509-BEA8-88A3E346AD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- Στρογγυλεμένο ορθογώνιο"/>
          <p:cNvSpPr/>
          <p:nvPr userDrawn="1"/>
        </p:nvSpPr>
        <p:spPr>
          <a:xfrm>
            <a:off x="285720" y="214290"/>
            <a:ext cx="8643998" cy="6500858"/>
          </a:xfrm>
          <a:prstGeom prst="roundRect">
            <a:avLst>
              <a:gd name="adj" fmla="val 5232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3207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713B-712D-433D-853E-8779744A04CD}" type="datetimeFigureOut">
              <a:rPr lang="el-GR" smtClean="0"/>
              <a:t>25/2/2024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B796-A8BD-4F58-B886-3773CA2157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29519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713B-712D-433D-853E-8779744A04CD}" type="datetimeFigureOut">
              <a:rPr lang="el-GR" smtClean="0"/>
              <a:t>25/2/2024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B796-A8BD-4F58-B886-3773CA2157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59121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713B-712D-433D-853E-8779744A04CD}" type="datetimeFigureOut">
              <a:rPr lang="el-GR" smtClean="0"/>
              <a:t>25/2/2024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B796-A8BD-4F58-B886-3773CA2157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26215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713B-712D-433D-853E-8779744A04CD}" type="datetimeFigureOut">
              <a:rPr lang="el-GR" smtClean="0"/>
              <a:t>25/2/2024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B796-A8BD-4F58-B886-3773CA2157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01710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E713B-712D-433D-853E-8779744A04CD}" type="datetimeFigureOut">
              <a:rPr lang="el-GR" smtClean="0"/>
              <a:t>25/2/2024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1B796-A8BD-4F58-B886-3773CA2157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43700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484A-1B35-494B-925B-1656BDDC08AB}" type="datetimeFigureOut">
              <a:rPr lang="el-GR" smtClean="0"/>
              <a:t>25/2/2024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7BA1-0D5E-458D-BAFA-91CE7B29A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65632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484A-1B35-494B-925B-1656BDDC08AB}" type="datetimeFigureOut">
              <a:rPr lang="el-GR" smtClean="0"/>
              <a:t>25/2/2024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7BA1-0D5E-458D-BAFA-91CE7B29A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64705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484A-1B35-494B-925B-1656BDDC08AB}" type="datetimeFigureOut">
              <a:rPr lang="el-GR" smtClean="0"/>
              <a:t>25/2/2024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7BA1-0D5E-458D-BAFA-91CE7B29A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02987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484A-1B35-494B-925B-1656BDDC08AB}" type="datetimeFigureOut">
              <a:rPr lang="el-GR" smtClean="0"/>
              <a:t>25/2/2024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7BA1-0D5E-458D-BAFA-91CE7B29A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16288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484A-1B35-494B-925B-1656BDDC08AB}" type="datetimeFigureOut">
              <a:rPr lang="el-GR" smtClean="0"/>
              <a:t>25/2/2024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7BA1-0D5E-458D-BAFA-91CE7B29A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8721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868346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  <a:endParaRPr lang="en-US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9AB12-5B0C-4B2F-B65B-D72CBEA919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3252-6CCA-4509-BEA8-88A3E346AD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- Στρογγυλεμένο ορθογώνιο"/>
          <p:cNvSpPr/>
          <p:nvPr userDrawn="1"/>
        </p:nvSpPr>
        <p:spPr>
          <a:xfrm>
            <a:off x="285720" y="214290"/>
            <a:ext cx="8643998" cy="6500858"/>
          </a:xfrm>
          <a:prstGeom prst="roundRect">
            <a:avLst>
              <a:gd name="adj" fmla="val 5232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18 - Θέση κειμένου"/>
          <p:cNvSpPr>
            <a:spLocks noGrp="1"/>
          </p:cNvSpPr>
          <p:nvPr>
            <p:ph type="body" sz="quarter" idx="13"/>
          </p:nvPr>
        </p:nvSpPr>
        <p:spPr>
          <a:xfrm>
            <a:off x="571500" y="1285875"/>
            <a:ext cx="7000896" cy="571500"/>
          </a:xfrm>
        </p:spPr>
        <p:txBody>
          <a:bodyPr>
            <a:normAutofit/>
          </a:bodyPr>
          <a:lstStyle>
            <a:lvl1pPr>
              <a:buNone/>
              <a:defRPr sz="2400" b="1" i="1" u="sng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30253245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484A-1B35-494B-925B-1656BDDC08AB}" type="datetimeFigureOut">
              <a:rPr lang="el-GR" smtClean="0"/>
              <a:t>25/2/2024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7BA1-0D5E-458D-BAFA-91CE7B29A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94347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484A-1B35-494B-925B-1656BDDC08AB}" type="datetimeFigureOut">
              <a:rPr lang="el-GR" smtClean="0"/>
              <a:t>25/2/2024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7BA1-0D5E-458D-BAFA-91CE7B29A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22938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484A-1B35-494B-925B-1656BDDC08AB}" type="datetimeFigureOut">
              <a:rPr lang="el-GR" smtClean="0"/>
              <a:t>25/2/2024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7BA1-0D5E-458D-BAFA-91CE7B29A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79263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484A-1B35-494B-925B-1656BDDC08AB}" type="datetimeFigureOut">
              <a:rPr lang="el-GR" smtClean="0"/>
              <a:t>25/2/2024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7BA1-0D5E-458D-BAFA-91CE7B29A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96010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484A-1B35-494B-925B-1656BDDC08AB}" type="datetimeFigureOut">
              <a:rPr lang="el-GR" smtClean="0"/>
              <a:t>25/2/2024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7BA1-0D5E-458D-BAFA-91CE7B29A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331331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1484A-1B35-494B-925B-1656BDDC08AB}" type="datetimeFigureOut">
              <a:rPr lang="el-GR" smtClean="0"/>
              <a:t>25/2/2024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67BA1-0D5E-458D-BAFA-91CE7B29AAF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3374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9AB12-5B0C-4B2F-B65B-D72CBEA919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3252-6CCA-4509-BEA8-88A3E346AD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923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85786" y="2928934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  <a:endParaRPr lang="en-US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85786" y="135729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9AB12-5B0C-4B2F-B65B-D72CBEA919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3252-6CCA-4509-BEA8-88A3E346AD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Ορθογώνιο"/>
          <p:cNvSpPr/>
          <p:nvPr userDrawn="1"/>
        </p:nvSpPr>
        <p:spPr>
          <a:xfrm>
            <a:off x="785786" y="4000504"/>
            <a:ext cx="7715304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- Στρογγυλεμένο ορθογώνιο"/>
          <p:cNvSpPr/>
          <p:nvPr userDrawn="1"/>
        </p:nvSpPr>
        <p:spPr>
          <a:xfrm>
            <a:off x="285720" y="214290"/>
            <a:ext cx="8643998" cy="6500858"/>
          </a:xfrm>
          <a:prstGeom prst="roundRect">
            <a:avLst>
              <a:gd name="adj" fmla="val 5232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919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39784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9AB12-5B0C-4B2F-B65B-D72CBEA919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3252-6CCA-4509-BEA8-88A3E346AD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- Στρογγυλεμένο ορθογώνιο"/>
          <p:cNvSpPr/>
          <p:nvPr userDrawn="1"/>
        </p:nvSpPr>
        <p:spPr>
          <a:xfrm>
            <a:off x="285720" y="214290"/>
            <a:ext cx="8643998" cy="6500858"/>
          </a:xfrm>
          <a:prstGeom prst="roundRect">
            <a:avLst>
              <a:gd name="adj" fmla="val 5232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438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939784"/>
          </a:xfrm>
        </p:spPr>
        <p:txBody>
          <a:bodyPr/>
          <a:lstStyle>
            <a:lvl1pPr>
              <a:defRPr/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  <a:endParaRPr lang="en-US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9AB12-5B0C-4B2F-B65B-D72CBEA919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3252-6CCA-4509-BEA8-88A3E346AD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00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92919" y="457200"/>
            <a:ext cx="8229600" cy="939784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  <a:endParaRPr lang="en-US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9AB12-5B0C-4B2F-B65B-D72CBEA919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3252-6CCA-4509-BEA8-88A3E346AD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- Στρογγυλεμένο ορθογώνιο"/>
          <p:cNvSpPr/>
          <p:nvPr userDrawn="1"/>
        </p:nvSpPr>
        <p:spPr>
          <a:xfrm>
            <a:off x="285720" y="214290"/>
            <a:ext cx="8643998" cy="6500858"/>
          </a:xfrm>
          <a:prstGeom prst="roundRect">
            <a:avLst>
              <a:gd name="adj" fmla="val 5232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124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9AB12-5B0C-4B2F-B65B-D72CBEA919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13252-6CCA-4509-BEA8-88A3E346AD4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7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14728" y="400753"/>
            <a:ext cx="8229600" cy="939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  <a:endParaRPr lang="en-US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  <a:endParaRPr lang="en-US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679AB12-5B0C-4B2F-B65B-D72CBEA91904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2/25/2024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7C13252-6CCA-4509-BEA8-88A3E346AD4E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7 - Στρογγυλεμένο ορθογώνιο"/>
          <p:cNvSpPr/>
          <p:nvPr/>
        </p:nvSpPr>
        <p:spPr>
          <a:xfrm>
            <a:off x="285720" y="214290"/>
            <a:ext cx="8643998" cy="6500858"/>
          </a:xfrm>
          <a:prstGeom prst="roundRect">
            <a:avLst>
              <a:gd name="adj" fmla="val 5232"/>
            </a:avLst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9" name="7 - Εικόνα" descr="pyrforos-40%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381000" y="299669"/>
            <a:ext cx="571500" cy="571500"/>
          </a:xfrm>
          <a:prstGeom prst="rect">
            <a:avLst/>
          </a:prstGeom>
        </p:spPr>
      </p:pic>
      <p:sp>
        <p:nvSpPr>
          <p:cNvPr id="10" name="8 - TextBox"/>
          <p:cNvSpPr txBox="1"/>
          <p:nvPr/>
        </p:nvSpPr>
        <p:spPr>
          <a:xfrm>
            <a:off x="1000100" y="246865"/>
            <a:ext cx="39135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/>
                </a:solidFill>
                <a:latin typeface="Calibri"/>
              </a:rPr>
              <a:t>ΜΕΤΑΠΤΥΧΙΑΚΟ ΠΡΟΓΡΑΜΜΑ  </a:t>
            </a:r>
            <a:r>
              <a:rPr lang="el-GR" sz="1400" b="1" dirty="0">
                <a:solidFill>
                  <a:prstClr val="black"/>
                </a:solidFill>
                <a:latin typeface="Calibri"/>
              </a:rPr>
              <a:t>ΓΕΩΠΛΗΡΟΦΟΡΙΚΗ</a:t>
            </a:r>
            <a:endParaRPr lang="en-US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6 - Ορθογώνιο"/>
          <p:cNvSpPr/>
          <p:nvPr/>
        </p:nvSpPr>
        <p:spPr>
          <a:xfrm>
            <a:off x="750067" y="1295400"/>
            <a:ext cx="7715304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7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E713B-712D-433D-853E-8779744A04CD}" type="datetimeFigureOut">
              <a:rPr lang="el-GR" smtClean="0"/>
              <a:t>25/2/2024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1B796-A8BD-4F58-B886-3773CA2157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6657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1484A-1B35-494B-925B-1656BDDC08AB}" type="datetimeFigureOut">
              <a:rPr lang="el-GR" smtClean="0"/>
              <a:t>25/2/2024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67BA1-0D5E-458D-BAFA-91CE7B29AAFD}" type="slidenum">
              <a:rPr lang="el-GR" smtClean="0"/>
              <a:t>‹#›</a:t>
            </a:fld>
            <a:endParaRPr lang="el-GR"/>
          </a:p>
        </p:txBody>
      </p:sp>
      <p:pic>
        <p:nvPicPr>
          <p:cNvPr id="7" name="7 - Εικόνα" descr="pyrforos-40%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28600" y="87781"/>
            <a:ext cx="571500" cy="571500"/>
          </a:xfrm>
          <a:prstGeom prst="rect">
            <a:avLst/>
          </a:prstGeom>
        </p:spPr>
      </p:pic>
      <p:sp>
        <p:nvSpPr>
          <p:cNvPr id="8" name="8 - TextBox"/>
          <p:cNvSpPr txBox="1"/>
          <p:nvPr/>
        </p:nvSpPr>
        <p:spPr>
          <a:xfrm>
            <a:off x="847700" y="34977"/>
            <a:ext cx="44342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el-GR" sz="1600" dirty="0">
                <a:solidFill>
                  <a:prstClr val="black"/>
                </a:solidFill>
                <a:latin typeface="Calibri"/>
              </a:rPr>
              <a:t>ΜΕΤΑΠΤΥΧΙΑΚΟ ΠΡΟΓΡΑΜΜΑ  </a:t>
            </a:r>
            <a:r>
              <a:rPr lang="el-GR" sz="1600" b="1" dirty="0">
                <a:solidFill>
                  <a:prstClr val="black"/>
                </a:solidFill>
                <a:latin typeface="Calibri"/>
              </a:rPr>
              <a:t>ΓΕΩΠΛΗΡΟΦΟΡΙΚΗ</a:t>
            </a:r>
            <a:endParaRPr lang="en-US" sz="16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762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alvorsen.blog/documents/tutorials/resources/Structured%20Query%20Language.pdf" TargetMode="External"/><Relationship Id="rId2" Type="http://schemas.openxmlformats.org/officeDocument/2006/relationships/hyperlink" Target="https://dx.doi.org/10.57713/kallipos-36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ostgresql.org/docs/9.5/datatype.html" TargetMode="External"/><Relationship Id="rId4" Type="http://schemas.openxmlformats.org/officeDocument/2006/relationships/hyperlink" Target="http://www.uml.org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71600" y="160346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/>
              <a:t>ΧΩΡΙΚΕΣ ΒΑΣΕΙΣ ΔΕΔΟΜΕΝΩΝ</a:t>
            </a:r>
            <a:endParaRPr lang="en-GB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271465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solidFill>
                  <a:srgbClr val="1A0BDF"/>
                </a:solidFill>
              </a:rPr>
              <a:t>Διάλεξη 2</a:t>
            </a:r>
            <a:r>
              <a:rPr lang="el-GR" sz="2800" b="1" baseline="30000" dirty="0">
                <a:solidFill>
                  <a:srgbClr val="1A0BDF"/>
                </a:solidFill>
              </a:rPr>
              <a:t>η</a:t>
            </a:r>
            <a:r>
              <a:rPr lang="el-GR" sz="2800" b="1" dirty="0">
                <a:solidFill>
                  <a:srgbClr val="1A0BDF"/>
                </a:solidFill>
              </a:rPr>
              <a:t>:   ΕΙΣΑΓΩΓΗ -  </a:t>
            </a:r>
            <a:r>
              <a:rPr lang="en-US" sz="2800" b="1" dirty="0">
                <a:solidFill>
                  <a:srgbClr val="1A0BDF"/>
                </a:solidFill>
              </a:rPr>
              <a:t>UML - </a:t>
            </a:r>
            <a:r>
              <a:rPr lang="en-GB" sz="2800" b="1" dirty="0">
                <a:solidFill>
                  <a:srgbClr val="1A0BDF"/>
                </a:solidFill>
              </a:rPr>
              <a:t>SQL</a:t>
            </a:r>
          </a:p>
        </p:txBody>
      </p:sp>
    </p:spTree>
    <p:extLst>
      <p:ext uri="{BB962C8B-B14F-4D97-AF65-F5344CB8AC3E}">
        <p14:creationId xmlns:p14="http://schemas.microsoft.com/office/powerpoint/2010/main" val="726468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UML: Generalization/specialization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62000" y="1538645"/>
            <a:ext cx="3962400" cy="3048000"/>
          </a:xfrm>
        </p:spPr>
        <p:txBody>
          <a:bodyPr>
            <a:normAutofit/>
          </a:bodyPr>
          <a:lstStyle/>
          <a:p>
            <a:r>
              <a:rPr lang="el-GR" sz="2000" dirty="0"/>
              <a:t>Η γενική κλάση ονομάζεται </a:t>
            </a:r>
            <a:r>
              <a:rPr lang="el-GR" sz="2000" b="1" dirty="0" err="1"/>
              <a:t>υπερκλάση</a:t>
            </a:r>
            <a:r>
              <a:rPr lang="el-GR" sz="2000" b="1" dirty="0"/>
              <a:t> (</a:t>
            </a:r>
            <a:r>
              <a:rPr lang="en-US" sz="2000" b="1" dirty="0">
                <a:solidFill>
                  <a:srgbClr val="FF0000"/>
                </a:solidFill>
              </a:rPr>
              <a:t>superclass</a:t>
            </a:r>
            <a:r>
              <a:rPr lang="en-US" sz="2000" b="1" dirty="0"/>
              <a:t>)</a:t>
            </a:r>
            <a:r>
              <a:rPr lang="en-US" sz="2000" dirty="0"/>
              <a:t> </a:t>
            </a:r>
            <a:r>
              <a:rPr lang="el-GR" sz="2000" dirty="0"/>
              <a:t>και η ειδική, </a:t>
            </a:r>
            <a:r>
              <a:rPr lang="el-GR" sz="2000" b="1" dirty="0"/>
              <a:t>υποκλάση </a:t>
            </a:r>
            <a:r>
              <a:rPr lang="en-US" sz="2000" b="1" dirty="0"/>
              <a:t>(</a:t>
            </a:r>
            <a:r>
              <a:rPr lang="en-US" sz="2000" b="1" dirty="0">
                <a:solidFill>
                  <a:srgbClr val="FF0000"/>
                </a:solidFill>
              </a:rPr>
              <a:t>subclass</a:t>
            </a:r>
            <a:r>
              <a:rPr lang="en-US" sz="2000" b="1" dirty="0"/>
              <a:t>)</a:t>
            </a:r>
            <a:r>
              <a:rPr lang="en-US" sz="2000" dirty="0"/>
              <a:t>.</a:t>
            </a:r>
          </a:p>
          <a:p>
            <a:r>
              <a:rPr lang="el-GR" sz="2000" dirty="0"/>
              <a:t>Η υποκλάση εξειδικεύει την </a:t>
            </a:r>
            <a:r>
              <a:rPr lang="el-GR" sz="2000" dirty="0" err="1"/>
              <a:t>υπερκλάση</a:t>
            </a:r>
            <a:r>
              <a:rPr lang="el-GR" sz="2000" dirty="0"/>
              <a:t> με πρόσθετες ιδιότητες.</a:t>
            </a:r>
          </a:p>
          <a:p>
            <a:r>
              <a:rPr lang="el-GR" sz="2000" dirty="0"/>
              <a:t>Μια </a:t>
            </a:r>
            <a:r>
              <a:rPr lang="el-GR" sz="2000" dirty="0" err="1"/>
              <a:t>υπερκλάση</a:t>
            </a:r>
            <a:r>
              <a:rPr lang="el-GR" sz="2000" dirty="0"/>
              <a:t> μπορεί να έχει πολλές διαφορετικές υποκλάσεις.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5643239" y="1896677"/>
            <a:ext cx="15240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superclass</a:t>
            </a:r>
            <a:endParaRPr lang="el-GR" sz="1600" dirty="0">
              <a:solidFill>
                <a:schemeClr val="tx1"/>
              </a:solidFill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5638800" y="3581400"/>
            <a:ext cx="15240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subclass</a:t>
            </a:r>
            <a:endParaRPr lang="el-GR" sz="1600" dirty="0">
              <a:solidFill>
                <a:schemeClr val="tx1"/>
              </a:solidFill>
            </a:endParaRPr>
          </a:p>
        </p:txBody>
      </p:sp>
      <p:cxnSp>
        <p:nvCxnSpPr>
          <p:cNvPr id="8" name="Ευθεία γραμμή σύνδεσης 7"/>
          <p:cNvCxnSpPr>
            <a:stCxn id="10" idx="3"/>
            <a:endCxn id="6" idx="0"/>
          </p:cNvCxnSpPr>
          <p:nvPr/>
        </p:nvCxnSpPr>
        <p:spPr>
          <a:xfrm>
            <a:off x="6400800" y="2426563"/>
            <a:ext cx="0" cy="1154837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Ισοσκελές τρίγωνο 9"/>
          <p:cNvSpPr/>
          <p:nvPr/>
        </p:nvSpPr>
        <p:spPr>
          <a:xfrm>
            <a:off x="6324600" y="2265840"/>
            <a:ext cx="152400" cy="160723"/>
          </a:xfrm>
          <a:prstGeom prst="triangl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TextBox 11"/>
          <p:cNvSpPr txBox="1"/>
          <p:nvPr/>
        </p:nvSpPr>
        <p:spPr>
          <a:xfrm>
            <a:off x="5023418" y="2754868"/>
            <a:ext cx="9621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solidFill>
                  <a:srgbClr val="1A0BDF"/>
                </a:solidFill>
              </a:rPr>
              <a:t>γενίκευση</a:t>
            </a:r>
          </a:p>
        </p:txBody>
      </p:sp>
      <p:cxnSp>
        <p:nvCxnSpPr>
          <p:cNvPr id="14" name="Ευθύγραμμο βέλος σύνδεσης 13"/>
          <p:cNvCxnSpPr/>
          <p:nvPr/>
        </p:nvCxnSpPr>
        <p:spPr>
          <a:xfrm flipV="1">
            <a:off x="6096000" y="2724090"/>
            <a:ext cx="0" cy="369332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757762" y="2754868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400" dirty="0">
                <a:solidFill>
                  <a:srgbClr val="1A0BDF"/>
                </a:solidFill>
              </a:rPr>
              <a:t>εξειδίκευση</a:t>
            </a:r>
          </a:p>
        </p:txBody>
      </p:sp>
      <p:cxnSp>
        <p:nvCxnSpPr>
          <p:cNvPr id="16" name="Ευθύγραμμο βέλος σύνδεσης 15"/>
          <p:cNvCxnSpPr/>
          <p:nvPr/>
        </p:nvCxnSpPr>
        <p:spPr>
          <a:xfrm>
            <a:off x="6705600" y="2754868"/>
            <a:ext cx="0" cy="353039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Ομάδα 37"/>
          <p:cNvGrpSpPr/>
          <p:nvPr/>
        </p:nvGrpSpPr>
        <p:grpSpPr>
          <a:xfrm>
            <a:off x="3429000" y="4928280"/>
            <a:ext cx="4876800" cy="1529051"/>
            <a:chOff x="2286000" y="4838089"/>
            <a:chExt cx="4876800" cy="1529051"/>
          </a:xfrm>
        </p:grpSpPr>
        <p:sp>
          <p:nvSpPr>
            <p:cNvPr id="36" name="Ορθογώνιο 35"/>
            <p:cNvSpPr/>
            <p:nvPr/>
          </p:nvSpPr>
          <p:spPr>
            <a:xfrm>
              <a:off x="3890639" y="4838089"/>
              <a:ext cx="1752600" cy="381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i="1" dirty="0">
                  <a:solidFill>
                    <a:schemeClr val="tx1"/>
                  </a:solidFill>
                </a:rPr>
                <a:t>geometrical figure</a:t>
              </a:r>
              <a:endParaRPr lang="el-GR" sz="1400" b="1" i="1" dirty="0">
                <a:solidFill>
                  <a:schemeClr val="tx1"/>
                </a:solidFill>
              </a:endParaRPr>
            </a:p>
          </p:txBody>
        </p:sp>
        <p:sp>
          <p:nvSpPr>
            <p:cNvPr id="33" name="Ορθογώνιο 32"/>
            <p:cNvSpPr/>
            <p:nvPr/>
          </p:nvSpPr>
          <p:spPr>
            <a:xfrm>
              <a:off x="2286000" y="5970973"/>
              <a:ext cx="1447800" cy="381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rectangle</a:t>
              </a:r>
              <a:endParaRPr lang="el-GR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Ορθογώνιο 29"/>
            <p:cNvSpPr/>
            <p:nvPr/>
          </p:nvSpPr>
          <p:spPr>
            <a:xfrm>
              <a:off x="4038600" y="5970973"/>
              <a:ext cx="1447800" cy="381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circle</a:t>
              </a:r>
              <a:endParaRPr lang="el-GR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7" name="Ορθογώνιο 26"/>
            <p:cNvSpPr/>
            <p:nvPr/>
          </p:nvSpPr>
          <p:spPr>
            <a:xfrm>
              <a:off x="5791200" y="5986140"/>
              <a:ext cx="1371600" cy="381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triangle</a:t>
              </a:r>
              <a:endParaRPr lang="el-GR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Ισοσκελές τρίγωνο 22"/>
            <p:cNvSpPr/>
            <p:nvPr/>
          </p:nvSpPr>
          <p:spPr>
            <a:xfrm>
              <a:off x="4667250" y="5219089"/>
              <a:ext cx="190500" cy="195550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24" name="Ευθεία γραμμή σύνδεσης 23"/>
            <p:cNvCxnSpPr>
              <a:stCxn id="23" idx="3"/>
              <a:endCxn id="30" idx="0"/>
            </p:cNvCxnSpPr>
            <p:nvPr/>
          </p:nvCxnSpPr>
          <p:spPr>
            <a:xfrm>
              <a:off x="4762500" y="5414639"/>
              <a:ext cx="0" cy="55633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Ελεύθερη σχεδίαση 24"/>
            <p:cNvSpPr/>
            <p:nvPr/>
          </p:nvSpPr>
          <p:spPr>
            <a:xfrm>
              <a:off x="2991775" y="5562600"/>
              <a:ext cx="3485225" cy="408373"/>
            </a:xfrm>
            <a:custGeom>
              <a:avLst/>
              <a:gdLst>
                <a:gd name="connsiteX0" fmla="*/ 0 w 4225771"/>
                <a:gd name="connsiteY0" fmla="*/ 408373 h 408373"/>
                <a:gd name="connsiteX1" fmla="*/ 0 w 4225771"/>
                <a:gd name="connsiteY1" fmla="*/ 0 h 408373"/>
                <a:gd name="connsiteX2" fmla="*/ 4225771 w 4225771"/>
                <a:gd name="connsiteY2" fmla="*/ 0 h 408373"/>
                <a:gd name="connsiteX3" fmla="*/ 4216893 w 4225771"/>
                <a:gd name="connsiteY3" fmla="*/ 399495 h 408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25771" h="408373">
                  <a:moveTo>
                    <a:pt x="0" y="408373"/>
                  </a:moveTo>
                  <a:lnTo>
                    <a:pt x="0" y="0"/>
                  </a:lnTo>
                  <a:lnTo>
                    <a:pt x="4225771" y="0"/>
                  </a:lnTo>
                  <a:lnTo>
                    <a:pt x="4216893" y="399495"/>
                  </a:lnTo>
                </a:path>
              </a:pathLst>
            </a:cu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533400" y="5077673"/>
            <a:ext cx="37433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l-GR" sz="1400" i="1" u="sng" dirty="0">
                <a:solidFill>
                  <a:srgbClr val="1A0BDF"/>
                </a:solidFill>
              </a:rPr>
              <a:t>Παράδειγμα</a:t>
            </a:r>
            <a:r>
              <a:rPr lang="el-GR" sz="1400" i="1" dirty="0">
                <a:solidFill>
                  <a:srgbClr val="1A0BDF"/>
                </a:solidFill>
              </a:rPr>
              <a:t>: Ιεραρχία γεωμετρικού σχήματος</a:t>
            </a:r>
          </a:p>
        </p:txBody>
      </p:sp>
    </p:spTree>
    <p:extLst>
      <p:ext uri="{BB962C8B-B14F-4D97-AF65-F5344CB8AC3E}">
        <p14:creationId xmlns:p14="http://schemas.microsoft.com/office/powerpoint/2010/main" val="3250407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990600" y="2057400"/>
            <a:ext cx="7620000" cy="4038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b="1" dirty="0"/>
              <a:t>   </a:t>
            </a:r>
            <a:r>
              <a:rPr lang="en-US" sz="3200" b="1" dirty="0"/>
              <a:t>Structured Query Language (SQL)</a:t>
            </a:r>
          </a:p>
          <a:p>
            <a:pPr marL="987425" lvl="1"/>
            <a:r>
              <a:rPr lang="el-GR" b="1" dirty="0">
                <a:solidFill>
                  <a:srgbClr val="FF0000"/>
                </a:solidFill>
              </a:rPr>
              <a:t>Τι είναι</a:t>
            </a:r>
            <a:endParaRPr lang="en-US" b="1" dirty="0">
              <a:solidFill>
                <a:srgbClr val="FF0000"/>
              </a:solidFill>
            </a:endParaRPr>
          </a:p>
          <a:p>
            <a:pPr marL="987425" lvl="1"/>
            <a:r>
              <a:rPr lang="el-GR" b="1" dirty="0">
                <a:solidFill>
                  <a:srgbClr val="FF0000"/>
                </a:solidFill>
              </a:rPr>
              <a:t>Εντολές </a:t>
            </a:r>
            <a:r>
              <a:rPr lang="en-US" b="1" dirty="0">
                <a:solidFill>
                  <a:srgbClr val="FF0000"/>
                </a:solidFill>
              </a:rPr>
              <a:t>Data Definition Language</a:t>
            </a:r>
            <a:r>
              <a:rPr lang="el-GR" b="1" dirty="0">
                <a:solidFill>
                  <a:srgbClr val="FF0000"/>
                </a:solidFill>
              </a:rPr>
              <a:t> (</a:t>
            </a:r>
            <a:r>
              <a:rPr lang="en-US" b="1" dirty="0">
                <a:solidFill>
                  <a:srgbClr val="FF0000"/>
                </a:solidFill>
              </a:rPr>
              <a:t>DDL)</a:t>
            </a:r>
          </a:p>
          <a:p>
            <a:pPr marL="987425" lvl="1"/>
            <a:r>
              <a:rPr lang="el-GR" b="1" dirty="0">
                <a:solidFill>
                  <a:srgbClr val="FF0000"/>
                </a:solidFill>
              </a:rPr>
              <a:t>Εντολές </a:t>
            </a:r>
            <a:r>
              <a:rPr lang="en-US" b="1" dirty="0">
                <a:solidFill>
                  <a:srgbClr val="FF0000"/>
                </a:solidFill>
              </a:rPr>
              <a:t>Data Manipulation Language</a:t>
            </a:r>
            <a:r>
              <a:rPr lang="el-GR" b="1" dirty="0">
                <a:solidFill>
                  <a:srgbClr val="FF0000"/>
                </a:solidFill>
              </a:rPr>
              <a:t> (</a:t>
            </a:r>
            <a:r>
              <a:rPr lang="en-US" b="1" dirty="0">
                <a:solidFill>
                  <a:srgbClr val="FF0000"/>
                </a:solidFill>
              </a:rPr>
              <a:t>DML) </a:t>
            </a:r>
            <a:r>
              <a:rPr lang="el-GR" b="1" dirty="0">
                <a:solidFill>
                  <a:srgbClr val="FF0000"/>
                </a:solidFill>
              </a:rPr>
              <a:t>Εντολές </a:t>
            </a:r>
            <a:r>
              <a:rPr lang="en-US" b="1" dirty="0">
                <a:solidFill>
                  <a:srgbClr val="FF0000"/>
                </a:solidFill>
              </a:rPr>
              <a:t>Data Control Language</a:t>
            </a:r>
            <a:r>
              <a:rPr lang="el-GR" b="1" dirty="0">
                <a:solidFill>
                  <a:srgbClr val="FF0000"/>
                </a:solidFill>
              </a:rPr>
              <a:t> (</a:t>
            </a:r>
            <a:r>
              <a:rPr lang="en-US" b="1" dirty="0">
                <a:solidFill>
                  <a:srgbClr val="FF0000"/>
                </a:solidFill>
              </a:rPr>
              <a:t>DCL)</a:t>
            </a:r>
          </a:p>
          <a:p>
            <a:pPr marL="987425" lvl="1"/>
            <a:r>
              <a:rPr lang="el-GR" b="1" dirty="0">
                <a:solidFill>
                  <a:srgbClr val="FF0000"/>
                </a:solidFill>
              </a:rPr>
              <a:t>Εντολές </a:t>
            </a:r>
            <a:r>
              <a:rPr lang="en-US" b="1" dirty="0">
                <a:solidFill>
                  <a:srgbClr val="FF0000"/>
                </a:solidFill>
              </a:rPr>
              <a:t>Transaction Control Language</a:t>
            </a:r>
            <a:r>
              <a:rPr lang="el-GR" b="1" dirty="0">
                <a:solidFill>
                  <a:srgbClr val="FF0000"/>
                </a:solidFill>
              </a:rPr>
              <a:t> (</a:t>
            </a:r>
            <a:r>
              <a:rPr lang="en-US" b="1" dirty="0">
                <a:solidFill>
                  <a:srgbClr val="FF0000"/>
                </a:solidFill>
              </a:rPr>
              <a:t>TCL)</a:t>
            </a:r>
          </a:p>
          <a:p>
            <a:pPr marL="987425" lvl="1"/>
            <a:r>
              <a:rPr lang="el-GR" b="1" dirty="0">
                <a:solidFill>
                  <a:srgbClr val="FF0000"/>
                </a:solidFill>
              </a:rPr>
              <a:t>Οι τελεστές </a:t>
            </a:r>
            <a:r>
              <a:rPr lang="en-US" b="1" dirty="0">
                <a:solidFill>
                  <a:srgbClr val="FF0000"/>
                </a:solidFill>
              </a:rPr>
              <a:t>JOIN</a:t>
            </a:r>
          </a:p>
          <a:p>
            <a:pPr marL="987425" lvl="1"/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494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SQL: </a:t>
            </a:r>
            <a:r>
              <a:rPr lang="el-GR" dirty="0"/>
              <a:t>Τι είναι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Γλώσσα για τη διαχείριση δεδομένων και υποβολή ερωτημάτων σε σχεσιακές βάσεις δεδομένων:</a:t>
            </a:r>
            <a:endParaRPr lang="en-US" dirty="0"/>
          </a:p>
          <a:p>
            <a:pPr lvl="1"/>
            <a:r>
              <a:rPr lang="el-GR" dirty="0">
                <a:solidFill>
                  <a:srgbClr val="FF0000"/>
                </a:solidFill>
              </a:rPr>
              <a:t>Δημιουργία</a:t>
            </a:r>
            <a:r>
              <a:rPr lang="en-US" dirty="0">
                <a:solidFill>
                  <a:srgbClr val="FF0000"/>
                </a:solidFill>
              </a:rPr>
              <a:t>/</a:t>
            </a:r>
            <a:r>
              <a:rPr lang="el-GR" dirty="0">
                <a:solidFill>
                  <a:srgbClr val="FF0000"/>
                </a:solidFill>
              </a:rPr>
              <a:t>αλλαγή «σχήματος» (</a:t>
            </a:r>
            <a:r>
              <a:rPr lang="en-US" dirty="0">
                <a:solidFill>
                  <a:srgbClr val="FF0000"/>
                </a:solidFill>
              </a:rPr>
              <a:t>schema creation)</a:t>
            </a:r>
          </a:p>
          <a:p>
            <a:pPr lvl="1"/>
            <a:r>
              <a:rPr lang="el-GR" dirty="0">
                <a:solidFill>
                  <a:srgbClr val="FF0000"/>
                </a:solidFill>
              </a:rPr>
              <a:t>Εισαγωγή/αλλαγή δεδομένων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l-GR" dirty="0">
                <a:solidFill>
                  <a:srgbClr val="FF0000"/>
                </a:solidFill>
              </a:rPr>
              <a:t>Αναζήτηση/επεξεργασία δεδομένων με διατύπωση ερωτημάτων</a:t>
            </a:r>
            <a:endParaRPr lang="el-GR" dirty="0"/>
          </a:p>
          <a:p>
            <a:r>
              <a:rPr lang="el-GR" dirty="0"/>
              <a:t>Δηλωτική (</a:t>
            </a:r>
            <a:r>
              <a:rPr lang="en-US" dirty="0">
                <a:solidFill>
                  <a:srgbClr val="FF0000"/>
                </a:solidFill>
              </a:rPr>
              <a:t>declarative</a:t>
            </a:r>
            <a:r>
              <a:rPr lang="en-US" dirty="0"/>
              <a:t>) </a:t>
            </a:r>
            <a:r>
              <a:rPr lang="el-GR" dirty="0"/>
              <a:t>κατά βάση γλώσσα, όμως και με στοιχεία προγραμματισμού</a:t>
            </a:r>
            <a:r>
              <a:rPr lang="en-US" dirty="0"/>
              <a:t> (</a:t>
            </a:r>
            <a:r>
              <a:rPr lang="en-US" dirty="0">
                <a:solidFill>
                  <a:srgbClr val="FF0000"/>
                </a:solidFill>
              </a:rPr>
              <a:t>procedural</a:t>
            </a:r>
            <a:r>
              <a:rPr lang="en-US" dirty="0"/>
              <a:t>)</a:t>
            </a:r>
            <a:endParaRPr lang="el-GR" dirty="0"/>
          </a:p>
          <a:p>
            <a:r>
              <a:rPr lang="el-GR" dirty="0"/>
              <a:t>Πρότυπο </a:t>
            </a:r>
            <a:r>
              <a:rPr lang="en-US" dirty="0"/>
              <a:t>ANSI (1986) </a:t>
            </a:r>
            <a:r>
              <a:rPr lang="el-GR" dirty="0"/>
              <a:t>και </a:t>
            </a:r>
            <a:r>
              <a:rPr lang="en-US" dirty="0"/>
              <a:t>ISO (</a:t>
            </a:r>
            <a:r>
              <a:rPr lang="en-US" dirty="0">
                <a:solidFill>
                  <a:srgbClr val="FF0000"/>
                </a:solidFill>
              </a:rPr>
              <a:t>ISO/IEC 9075-1:2008</a:t>
            </a:r>
            <a:r>
              <a:rPr lang="en-US" dirty="0"/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7135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SQL: DDL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500174"/>
            <a:ext cx="8458200" cy="4625989"/>
          </a:xfrm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800" b="1" u="sng" dirty="0">
                <a:solidFill>
                  <a:srgbClr val="1A0BDF"/>
                </a:solidFill>
              </a:rPr>
              <a:t>Data Definition Language</a:t>
            </a:r>
            <a:r>
              <a:rPr lang="el-GR" sz="2800" b="1" u="sng" dirty="0">
                <a:solidFill>
                  <a:srgbClr val="1A0BDF"/>
                </a:solidFill>
              </a:rPr>
              <a:t> (</a:t>
            </a:r>
            <a:r>
              <a:rPr lang="en-US" sz="2800" b="1" u="sng" dirty="0">
                <a:solidFill>
                  <a:srgbClr val="1A0BDF"/>
                </a:solidFill>
              </a:rPr>
              <a:t>DDL)</a:t>
            </a:r>
            <a:r>
              <a:rPr lang="en-US" sz="2800" b="1" dirty="0">
                <a:solidFill>
                  <a:srgbClr val="1A0BDF"/>
                </a:solidFill>
              </a:rPr>
              <a:t>: </a:t>
            </a:r>
            <a:r>
              <a:rPr lang="el-GR" sz="2800" dirty="0">
                <a:solidFill>
                  <a:srgbClr val="1A0BDF"/>
                </a:solidFill>
              </a:rPr>
              <a:t>εντολές που χρησιμοποιούνται για τον ορισμό της δομής της ΒΔ (</a:t>
            </a:r>
            <a:r>
              <a:rPr lang="en-US" sz="2800" dirty="0">
                <a:solidFill>
                  <a:srgbClr val="1A0BDF"/>
                </a:solidFill>
              </a:rPr>
              <a:t>schema). </a:t>
            </a:r>
            <a:r>
              <a:rPr lang="el-GR" sz="2800" dirty="0">
                <a:solidFill>
                  <a:srgbClr val="1A0BDF"/>
                </a:solidFill>
              </a:rPr>
              <a:t>Μερικά παραδείγματα:</a:t>
            </a:r>
          </a:p>
          <a:p>
            <a:pPr marL="742950" lvl="2" indent="-342900">
              <a:buFont typeface="Wingdings" panose="05000000000000000000" pitchFamily="2" charset="2"/>
              <a:buChar char="Ø"/>
            </a:pPr>
            <a:r>
              <a:rPr lang="en-US" sz="2400" b="1" i="1" dirty="0">
                <a:solidFill>
                  <a:srgbClr val="FF0000"/>
                </a:solidFill>
              </a:rPr>
              <a:t>CREATE</a:t>
            </a:r>
            <a:r>
              <a:rPr lang="en-US" sz="2400" i="1" dirty="0"/>
              <a:t> </a:t>
            </a:r>
            <a:r>
              <a:rPr lang="el-GR" sz="2400" i="1" dirty="0"/>
              <a:t>-</a:t>
            </a:r>
            <a:r>
              <a:rPr lang="en-US" sz="2400" i="1" dirty="0"/>
              <a:t> </a:t>
            </a:r>
            <a:r>
              <a:rPr lang="el-GR" sz="2400" dirty="0"/>
              <a:t>για τη δημιουργία αντικειμένων στη βάση</a:t>
            </a:r>
          </a:p>
          <a:p>
            <a:pPr marL="742950" lvl="2" indent="-342900">
              <a:buFont typeface="Wingdings" panose="05000000000000000000" pitchFamily="2" charset="2"/>
              <a:buChar char="Ø"/>
            </a:pPr>
            <a:r>
              <a:rPr lang="en-US" sz="2400" b="1" i="1" dirty="0">
                <a:solidFill>
                  <a:srgbClr val="FF0000"/>
                </a:solidFill>
              </a:rPr>
              <a:t>ALTER</a:t>
            </a:r>
            <a:r>
              <a:rPr lang="el-GR" sz="2400" i="1" dirty="0"/>
              <a:t> </a:t>
            </a:r>
            <a:r>
              <a:rPr lang="en-US" sz="2400" i="1" dirty="0"/>
              <a:t>-</a:t>
            </a:r>
            <a:r>
              <a:rPr lang="el-GR" sz="2400" i="1" dirty="0"/>
              <a:t> </a:t>
            </a:r>
            <a:r>
              <a:rPr lang="el-GR" sz="2400" dirty="0"/>
              <a:t>για την αλλαγή της δομής</a:t>
            </a:r>
          </a:p>
          <a:p>
            <a:pPr marL="742950" lvl="2" indent="-342900">
              <a:buFont typeface="Wingdings" panose="05000000000000000000" pitchFamily="2" charset="2"/>
              <a:buChar char="Ø"/>
            </a:pPr>
            <a:r>
              <a:rPr lang="en-US" sz="2400" b="1" i="1" dirty="0">
                <a:solidFill>
                  <a:srgbClr val="FF0000"/>
                </a:solidFill>
              </a:rPr>
              <a:t>DROP</a:t>
            </a:r>
            <a:r>
              <a:rPr lang="en-US" sz="2400" i="1" dirty="0"/>
              <a:t> - </a:t>
            </a:r>
            <a:r>
              <a:rPr lang="el-GR" sz="2400" dirty="0"/>
              <a:t>για τη διαγραφή αντικειμένων από τη βάση</a:t>
            </a:r>
          </a:p>
          <a:p>
            <a:pPr marL="742950" lvl="2" indent="-342900">
              <a:buFont typeface="Wingdings" panose="05000000000000000000" pitchFamily="2" charset="2"/>
              <a:buChar char="Ø"/>
            </a:pPr>
            <a:r>
              <a:rPr lang="en-US" sz="2400" b="1" i="1" dirty="0">
                <a:solidFill>
                  <a:srgbClr val="FF0000"/>
                </a:solidFill>
              </a:rPr>
              <a:t>TRUNCATE</a:t>
            </a:r>
            <a:r>
              <a:rPr lang="en-US" sz="2400" i="1" dirty="0"/>
              <a:t> </a:t>
            </a:r>
            <a:r>
              <a:rPr lang="el-GR" sz="2400" i="1" dirty="0"/>
              <a:t>-</a:t>
            </a:r>
            <a:r>
              <a:rPr lang="en-US" sz="2400" i="1" dirty="0"/>
              <a:t> </a:t>
            </a:r>
            <a:r>
              <a:rPr lang="el-GR" sz="2400" dirty="0"/>
              <a:t>διαγράφει όλες τις εγγραφές από έναν πίνακα και ελευθερώνει όλο το χώρο που είχε διατεθεί γι αυτές</a:t>
            </a:r>
          </a:p>
          <a:p>
            <a:pPr marL="742950" lvl="2" indent="-342900">
              <a:buFont typeface="Wingdings" panose="05000000000000000000" pitchFamily="2" charset="2"/>
              <a:buChar char="Ø"/>
            </a:pPr>
            <a:r>
              <a:rPr lang="en-US" sz="2400" b="1" i="1" dirty="0">
                <a:solidFill>
                  <a:srgbClr val="FF0000"/>
                </a:solidFill>
              </a:rPr>
              <a:t>COMMENT</a:t>
            </a:r>
            <a:r>
              <a:rPr lang="el-GR" sz="2400" b="1" i="1" dirty="0">
                <a:solidFill>
                  <a:srgbClr val="FF0000"/>
                </a:solidFill>
              </a:rPr>
              <a:t> </a:t>
            </a:r>
            <a:r>
              <a:rPr lang="el-GR" sz="2400" i="1" dirty="0"/>
              <a:t>- </a:t>
            </a:r>
            <a:r>
              <a:rPr lang="el-GR" sz="2400" dirty="0"/>
              <a:t>προσθέτει σχόλια </a:t>
            </a:r>
          </a:p>
        </p:txBody>
      </p:sp>
    </p:spTree>
    <p:extLst>
      <p:ext uri="{BB962C8B-B14F-4D97-AF65-F5344CB8AC3E}">
        <p14:creationId xmlns:p14="http://schemas.microsoft.com/office/powerpoint/2010/main" val="3703892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SQL: DML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1A0BDF"/>
                </a:solidFill>
              </a:rPr>
              <a:t>Data Manipulation Language</a:t>
            </a:r>
            <a:r>
              <a:rPr lang="el-GR" b="1" u="sng" dirty="0">
                <a:solidFill>
                  <a:srgbClr val="1A0BDF"/>
                </a:solidFill>
              </a:rPr>
              <a:t> (</a:t>
            </a:r>
            <a:r>
              <a:rPr lang="en-US" b="1" u="sng" dirty="0">
                <a:solidFill>
                  <a:srgbClr val="1A0BDF"/>
                </a:solidFill>
              </a:rPr>
              <a:t>DML)</a:t>
            </a:r>
            <a:r>
              <a:rPr lang="en-US" b="1" dirty="0">
                <a:solidFill>
                  <a:srgbClr val="1A0BDF"/>
                </a:solidFill>
              </a:rPr>
              <a:t>:</a:t>
            </a:r>
            <a:r>
              <a:rPr lang="el-GR" b="1" dirty="0">
                <a:solidFill>
                  <a:srgbClr val="1A0BDF"/>
                </a:solidFill>
              </a:rPr>
              <a:t> </a:t>
            </a:r>
            <a:r>
              <a:rPr lang="el-GR" dirty="0">
                <a:solidFill>
                  <a:srgbClr val="1A0BDF"/>
                </a:solidFill>
              </a:rPr>
              <a:t>Εντολές για τη διαχείριση των δεδομένων των αντικειμένων της δομής. Μερικά παραδείγματα:</a:t>
            </a:r>
            <a:endParaRPr lang="el-GR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n-US" b="1" i="1" dirty="0">
                <a:solidFill>
                  <a:srgbClr val="FF0000"/>
                </a:solidFill>
              </a:rPr>
              <a:t>SELECT</a:t>
            </a:r>
            <a:r>
              <a:rPr lang="el-GR" i="1" dirty="0">
                <a:solidFill>
                  <a:srgbClr val="FF0000"/>
                </a:solidFill>
              </a:rPr>
              <a:t> </a:t>
            </a:r>
            <a:r>
              <a:rPr lang="el-GR" i="1" dirty="0"/>
              <a:t>- </a:t>
            </a:r>
            <a:r>
              <a:rPr lang="el-GR" dirty="0"/>
              <a:t>ανακτά δεδομένα από τη βάση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i="1" dirty="0">
                <a:solidFill>
                  <a:srgbClr val="FF0000"/>
                </a:solidFill>
              </a:rPr>
              <a:t>I</a:t>
            </a:r>
            <a:r>
              <a:rPr lang="en-US" b="1" i="1" dirty="0">
                <a:solidFill>
                  <a:srgbClr val="FF0000"/>
                </a:solidFill>
              </a:rPr>
              <a:t>NSERT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l-GR" dirty="0"/>
              <a:t>-</a:t>
            </a:r>
            <a:r>
              <a:rPr lang="en-US" dirty="0"/>
              <a:t> </a:t>
            </a:r>
            <a:r>
              <a:rPr lang="el-GR" dirty="0"/>
              <a:t>εισάγει δεδομένα σε κάποιον πίνακα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i="1" dirty="0">
                <a:solidFill>
                  <a:srgbClr val="FF0000"/>
                </a:solidFill>
              </a:rPr>
              <a:t>UPDATE</a:t>
            </a:r>
            <a:r>
              <a:rPr lang="en-US" dirty="0"/>
              <a:t> </a:t>
            </a:r>
            <a:r>
              <a:rPr lang="el-GR" dirty="0"/>
              <a:t>-</a:t>
            </a:r>
            <a:r>
              <a:rPr lang="en-US" dirty="0"/>
              <a:t> </a:t>
            </a:r>
            <a:r>
              <a:rPr lang="el-GR" dirty="0" err="1"/>
              <a:t>επικαιροποιεί</a:t>
            </a:r>
            <a:r>
              <a:rPr lang="el-GR" dirty="0"/>
              <a:t> υπάρχοντα δεδομένα σε πίνακα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i="1" dirty="0">
                <a:solidFill>
                  <a:srgbClr val="FF0000"/>
                </a:solidFill>
              </a:rPr>
              <a:t>DELETE</a:t>
            </a:r>
            <a:r>
              <a:rPr lang="el-GR" dirty="0"/>
              <a:t> - διαγράφει όλες τις εγγραφές ενός πίνακα, αλλά ο χώρος παραμένει δεσμευμένος</a:t>
            </a:r>
            <a:endParaRPr lang="el-GR" i="1" dirty="0"/>
          </a:p>
        </p:txBody>
      </p:sp>
    </p:spTree>
    <p:extLst>
      <p:ext uri="{BB962C8B-B14F-4D97-AF65-F5344CB8AC3E}">
        <p14:creationId xmlns:p14="http://schemas.microsoft.com/office/powerpoint/2010/main" val="37038923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SQL: DCL</a:t>
            </a:r>
            <a:endParaRPr lang="el-GR" dirty="0"/>
          </a:p>
        </p:txBody>
      </p:sp>
      <p:sp>
        <p:nvSpPr>
          <p:cNvPr id="4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/>
          <a:lstStyle/>
          <a:p>
            <a:r>
              <a:rPr lang="en-US" b="1" u="sng" dirty="0">
                <a:solidFill>
                  <a:srgbClr val="1A0BDF"/>
                </a:solidFill>
              </a:rPr>
              <a:t>Data Control Language</a:t>
            </a:r>
            <a:r>
              <a:rPr lang="el-GR" b="1" u="sng" dirty="0">
                <a:solidFill>
                  <a:srgbClr val="1A0BDF"/>
                </a:solidFill>
              </a:rPr>
              <a:t> (</a:t>
            </a:r>
            <a:r>
              <a:rPr lang="en-US" b="1" u="sng" dirty="0">
                <a:solidFill>
                  <a:srgbClr val="1A0BDF"/>
                </a:solidFill>
              </a:rPr>
              <a:t>DCL)</a:t>
            </a:r>
            <a:r>
              <a:rPr lang="en-US" b="1" dirty="0">
                <a:solidFill>
                  <a:srgbClr val="1A0BDF"/>
                </a:solidFill>
              </a:rPr>
              <a:t>:</a:t>
            </a:r>
            <a:r>
              <a:rPr lang="el-GR" b="1" dirty="0">
                <a:solidFill>
                  <a:srgbClr val="1A0BDF"/>
                </a:solidFill>
              </a:rPr>
              <a:t> </a:t>
            </a:r>
            <a:r>
              <a:rPr lang="el-GR" dirty="0">
                <a:solidFill>
                  <a:srgbClr val="1A0BDF"/>
                </a:solidFill>
              </a:rPr>
              <a:t>Παραδείγματα:</a:t>
            </a:r>
          </a:p>
          <a:p>
            <a:pPr marL="0" indent="0">
              <a:buNone/>
            </a:pPr>
            <a:endParaRPr lang="el-GR" sz="2400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n-US" b="1" i="1" dirty="0">
                <a:solidFill>
                  <a:srgbClr val="FF0000"/>
                </a:solidFill>
              </a:rPr>
              <a:t>GRANT</a:t>
            </a:r>
            <a:r>
              <a:rPr lang="el-GR" i="1" dirty="0">
                <a:solidFill>
                  <a:srgbClr val="FF0000"/>
                </a:solidFill>
              </a:rPr>
              <a:t> </a:t>
            </a:r>
            <a:r>
              <a:rPr lang="el-GR" i="1" dirty="0"/>
              <a:t>- </a:t>
            </a:r>
            <a:r>
              <a:rPr lang="el-GR" dirty="0"/>
              <a:t>δίνει στους χρήστες δικαιώματα πρόσβασης στη ΒΔ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i="1" dirty="0">
                <a:solidFill>
                  <a:srgbClr val="FF0000"/>
                </a:solidFill>
              </a:rPr>
              <a:t>REVOKE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l-GR" dirty="0"/>
              <a:t>–</a:t>
            </a:r>
            <a:r>
              <a:rPr lang="en-US" dirty="0"/>
              <a:t> </a:t>
            </a:r>
            <a:r>
              <a:rPr lang="el-GR" dirty="0"/>
              <a:t>αποσύρει τα δικαιώματα πρόσβασης που δόθηκαν με εντολή </a:t>
            </a:r>
            <a:r>
              <a:rPr lang="en-US" dirty="0"/>
              <a:t>GRANT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445546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SQL: TCL</a:t>
            </a:r>
            <a:endParaRPr lang="el-GR" dirty="0"/>
          </a:p>
        </p:txBody>
      </p:sp>
      <p:sp>
        <p:nvSpPr>
          <p:cNvPr id="5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/>
          <a:lstStyle/>
          <a:p>
            <a:pPr lvl="0"/>
            <a:r>
              <a:rPr lang="en-US" b="1" u="sng" dirty="0">
                <a:solidFill>
                  <a:srgbClr val="1A0BDF"/>
                </a:solidFill>
              </a:rPr>
              <a:t>Transaction Control Language</a:t>
            </a:r>
            <a:r>
              <a:rPr lang="el-GR" b="1" u="sng" dirty="0">
                <a:solidFill>
                  <a:srgbClr val="1A0BDF"/>
                </a:solidFill>
              </a:rPr>
              <a:t> (</a:t>
            </a:r>
            <a:r>
              <a:rPr lang="en-US" b="1" u="sng" dirty="0">
                <a:solidFill>
                  <a:srgbClr val="1A0BDF"/>
                </a:solidFill>
              </a:rPr>
              <a:t>TCL)</a:t>
            </a:r>
            <a:r>
              <a:rPr lang="en-US" b="1" dirty="0">
                <a:solidFill>
                  <a:srgbClr val="1A0BDF"/>
                </a:solidFill>
              </a:rPr>
              <a:t>:</a:t>
            </a:r>
            <a:r>
              <a:rPr lang="el-GR" b="1" dirty="0">
                <a:solidFill>
                  <a:srgbClr val="1A0BDF"/>
                </a:solidFill>
              </a:rPr>
              <a:t> </a:t>
            </a:r>
            <a:r>
              <a:rPr lang="el-GR" sz="2400" dirty="0">
                <a:solidFill>
                  <a:srgbClr val="1A0BDF"/>
                </a:solidFill>
              </a:rPr>
              <a:t>Εντολές που χρησιμοποιούνται για τη διαχείριση (μονιμοποίηση, αναίρεση) αλλαγών που έγιναν με εντολές </a:t>
            </a:r>
            <a:r>
              <a:rPr lang="en-US" sz="2400" dirty="0">
                <a:solidFill>
                  <a:srgbClr val="1A0BDF"/>
                </a:solidFill>
              </a:rPr>
              <a:t>DML. </a:t>
            </a:r>
            <a:r>
              <a:rPr lang="el-GR" sz="2400" dirty="0">
                <a:solidFill>
                  <a:srgbClr val="1A0BDF"/>
                </a:solidFill>
              </a:rPr>
              <a:t>Επιτρέπει την ομαδοποίηση εντολών προς εκτέλεση:</a:t>
            </a:r>
            <a:endParaRPr lang="el-GR" sz="2400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n-US" b="1" i="1" dirty="0">
                <a:solidFill>
                  <a:srgbClr val="FF0000"/>
                </a:solidFill>
              </a:rPr>
              <a:t>COMMIT</a:t>
            </a:r>
            <a:r>
              <a:rPr lang="el-GR" i="1" dirty="0">
                <a:solidFill>
                  <a:srgbClr val="FF0000"/>
                </a:solidFill>
              </a:rPr>
              <a:t> </a:t>
            </a:r>
            <a:r>
              <a:rPr lang="el-GR" i="1" dirty="0"/>
              <a:t>- </a:t>
            </a:r>
            <a:r>
              <a:rPr lang="el-GR" dirty="0"/>
              <a:t>αποθηκεύει ό, τι έχει γίνει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i="1" dirty="0">
                <a:solidFill>
                  <a:srgbClr val="FF0000"/>
                </a:solidFill>
              </a:rPr>
              <a:t>SAVEPOINT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l-GR" dirty="0"/>
              <a:t>-</a:t>
            </a:r>
            <a:r>
              <a:rPr lang="en-US" dirty="0"/>
              <a:t> </a:t>
            </a:r>
            <a:r>
              <a:rPr lang="el-GR" dirty="0"/>
              <a:t>σημειώνει ένα σημείο «συναλλαγής», όπου μπορεί αργότερα να επανέλθει η ροή εντολών με </a:t>
            </a:r>
            <a:r>
              <a:rPr lang="en-US" dirty="0"/>
              <a:t>ROLLBACK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i="1" dirty="0">
                <a:solidFill>
                  <a:srgbClr val="FF0000"/>
                </a:solidFill>
              </a:rPr>
              <a:t>ROLLBACK </a:t>
            </a:r>
            <a:r>
              <a:rPr lang="el-GR" dirty="0"/>
              <a:t>-</a:t>
            </a:r>
            <a:r>
              <a:rPr lang="en-US" dirty="0"/>
              <a:t> </a:t>
            </a:r>
            <a:r>
              <a:rPr lang="el-GR" dirty="0"/>
              <a:t>αναίρεση των αλλαγών που έγιναν από το τελευταίο </a:t>
            </a:r>
            <a:r>
              <a:rPr lang="en-US" dirty="0"/>
              <a:t>COMMIT </a:t>
            </a:r>
            <a:r>
              <a:rPr lang="el-GR" dirty="0"/>
              <a:t>και έπειτα</a:t>
            </a:r>
            <a:endParaRPr lang="el-GR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8923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676400"/>
            <a:ext cx="7848600" cy="4449763"/>
          </a:xfrm>
        </p:spPr>
        <p:txBody>
          <a:bodyPr/>
          <a:lstStyle/>
          <a:p>
            <a:r>
              <a:rPr lang="el-GR" dirty="0"/>
              <a:t>Υπάρχει ένα σύνολο πρακτικών οδηγιών</a:t>
            </a:r>
          </a:p>
          <a:p>
            <a:r>
              <a:rPr lang="el-GR" dirty="0"/>
              <a:t>Γενικά, ακολουθούμε τα εξής βήματα:</a:t>
            </a:r>
          </a:p>
          <a:p>
            <a:pPr marL="914400" lvl="1" indent="-514350">
              <a:buFont typeface="+mj-lt"/>
              <a:buAutoNum type="arabicPeriod"/>
            </a:pPr>
            <a:r>
              <a:rPr lang="el-GR" dirty="0">
                <a:solidFill>
                  <a:srgbClr val="1A0BDF"/>
                </a:solidFill>
              </a:rPr>
              <a:t>Κάθε κλάση, που δεν συμμετέχει σε κάποια ιεραρχία με κληρονομικότητα, αντιστοιχίζεται σε έναν πίνακα</a:t>
            </a:r>
          </a:p>
          <a:p>
            <a:pPr marL="914400" lvl="1" indent="-514350">
              <a:buFont typeface="+mj-lt"/>
              <a:buAutoNum type="arabicPeriod"/>
            </a:pPr>
            <a:r>
              <a:rPr lang="el-GR" dirty="0">
                <a:solidFill>
                  <a:srgbClr val="1A0BDF"/>
                </a:solidFill>
              </a:rPr>
              <a:t>Κάθε σχέση, πλην της κληρονομικότητας, αντιστοιχίζεται σε έναν πίνακα</a:t>
            </a:r>
          </a:p>
          <a:p>
            <a:pPr marL="914400" lvl="1" indent="-514350">
              <a:buFont typeface="+mj-lt"/>
              <a:buAutoNum type="arabicPeriod"/>
            </a:pPr>
            <a:r>
              <a:rPr lang="el-GR" dirty="0">
                <a:solidFill>
                  <a:srgbClr val="1A0BDF"/>
                </a:solidFill>
              </a:rPr>
              <a:t>Μερικοί πίνακες μπορούν στη συνέχεια να συμπτυχθούν</a:t>
            </a:r>
          </a:p>
          <a:p>
            <a:pPr marL="914400" lvl="1" indent="-514350">
              <a:buFont typeface="+mj-lt"/>
              <a:buAutoNum type="arabicPeriod"/>
            </a:pPr>
            <a:r>
              <a:rPr lang="el-GR" dirty="0">
                <a:solidFill>
                  <a:srgbClr val="1A0BDF"/>
                </a:solidFill>
              </a:rPr>
              <a:t>Οι ιεραρχίες κληρονομικότητας μετατρέπονται χωριστά</a:t>
            </a:r>
          </a:p>
        </p:txBody>
      </p:sp>
      <p:sp>
        <p:nvSpPr>
          <p:cNvPr id="5" name="Τίτλος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68346"/>
          </a:xfrm>
        </p:spPr>
        <p:txBody>
          <a:bodyPr>
            <a:normAutofit fontScale="90000"/>
          </a:bodyPr>
          <a:lstStyle/>
          <a:p>
            <a:pPr marL="0" indent="0"/>
            <a:r>
              <a:rPr lang="el-GR" dirty="0"/>
              <a:t>Σχεδιασμός ΒΔ με αφετηρία ένα μοντέλο </a:t>
            </a:r>
            <a:r>
              <a:rPr lang="en-US" dirty="0"/>
              <a:t>UML</a:t>
            </a:r>
          </a:p>
        </p:txBody>
      </p:sp>
    </p:spTree>
    <p:extLst>
      <p:ext uri="{BB962C8B-B14F-4D97-AF65-F5344CB8AC3E}">
        <p14:creationId xmlns:p14="http://schemas.microsoft.com/office/powerpoint/2010/main" val="25082702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Αντιστοίχιση κλάσεων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500175"/>
            <a:ext cx="8229600" cy="2614626"/>
          </a:xfrm>
        </p:spPr>
        <p:txBody>
          <a:bodyPr/>
          <a:lstStyle/>
          <a:p>
            <a:r>
              <a:rPr lang="el-GR" b="1" dirty="0"/>
              <a:t>Κάθε κλάση αντιστοιχίζεται σε έναν πίνακα</a:t>
            </a:r>
          </a:p>
          <a:p>
            <a:pPr lvl="1"/>
            <a:r>
              <a:rPr lang="el-GR" dirty="0">
                <a:solidFill>
                  <a:srgbClr val="FF0000"/>
                </a:solidFill>
              </a:rPr>
              <a:t>Όνομα του πίνακα</a:t>
            </a:r>
            <a:r>
              <a:rPr lang="el-GR" dirty="0"/>
              <a:t>: το όνομα της κλάσης</a:t>
            </a:r>
          </a:p>
          <a:p>
            <a:pPr lvl="1"/>
            <a:r>
              <a:rPr lang="el-GR" dirty="0">
                <a:solidFill>
                  <a:srgbClr val="FF0000"/>
                </a:solidFill>
              </a:rPr>
              <a:t>Στήλες</a:t>
            </a:r>
            <a:r>
              <a:rPr lang="el-GR" dirty="0"/>
              <a:t>: οι ιδιότητες της κλάσης (</a:t>
            </a:r>
            <a:r>
              <a:rPr lang="en-US" dirty="0"/>
              <a:t>attributes </a:t>
            </a:r>
            <a:r>
              <a:rPr lang="el-GR" dirty="0"/>
              <a:t>στο διάγραμμα</a:t>
            </a:r>
            <a:r>
              <a:rPr lang="en-US" dirty="0"/>
              <a:t> UML)</a:t>
            </a:r>
            <a:endParaRPr lang="el-GR" dirty="0"/>
          </a:p>
          <a:p>
            <a:pPr lvl="1"/>
            <a:r>
              <a:rPr lang="el-GR" dirty="0"/>
              <a:t> Οι </a:t>
            </a:r>
            <a:r>
              <a:rPr lang="el-GR" dirty="0">
                <a:solidFill>
                  <a:srgbClr val="FF0000"/>
                </a:solidFill>
              </a:rPr>
              <a:t>τύποι δεδομένων </a:t>
            </a:r>
            <a:r>
              <a:rPr lang="el-GR" dirty="0"/>
              <a:t>μπορεί να χρειαστεί να προσαρμοστούν στους διαθέσιμους τύπους της </a:t>
            </a:r>
            <a:r>
              <a:rPr lang="en-US" dirty="0"/>
              <a:t>SQL [7]</a:t>
            </a:r>
            <a:endParaRPr lang="el-GR" dirty="0"/>
          </a:p>
        </p:txBody>
      </p:sp>
      <p:grpSp>
        <p:nvGrpSpPr>
          <p:cNvPr id="8" name="Ομάδα 7"/>
          <p:cNvGrpSpPr/>
          <p:nvPr/>
        </p:nvGrpSpPr>
        <p:grpSpPr>
          <a:xfrm>
            <a:off x="990600" y="5528373"/>
            <a:ext cx="1219200" cy="1101026"/>
            <a:chOff x="990600" y="5562600"/>
            <a:chExt cx="1219200" cy="1101026"/>
          </a:xfrm>
        </p:grpSpPr>
        <p:grpSp>
          <p:nvGrpSpPr>
            <p:cNvPr id="4" name="Ομάδα 3"/>
            <p:cNvGrpSpPr/>
            <p:nvPr/>
          </p:nvGrpSpPr>
          <p:grpSpPr>
            <a:xfrm>
              <a:off x="990600" y="5562600"/>
              <a:ext cx="1219200" cy="1066799"/>
              <a:chOff x="6096000" y="2061839"/>
              <a:chExt cx="2057400" cy="1066799"/>
            </a:xfrm>
          </p:grpSpPr>
          <p:sp>
            <p:nvSpPr>
              <p:cNvPr id="5" name="Ορθογώνιο 4"/>
              <p:cNvSpPr/>
              <p:nvPr/>
            </p:nvSpPr>
            <p:spPr>
              <a:xfrm>
                <a:off x="6096000" y="2061839"/>
                <a:ext cx="2057400" cy="30480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rgbClr val="FF0000"/>
                    </a:solidFill>
                  </a:rPr>
                  <a:t>room</a:t>
                </a:r>
                <a:endParaRPr lang="el-GR" sz="1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" name="Ορθογώνιο 5"/>
              <p:cNvSpPr/>
              <p:nvPr/>
            </p:nvSpPr>
            <p:spPr>
              <a:xfrm>
                <a:off x="6096000" y="2366639"/>
                <a:ext cx="2057400" cy="761999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92075" indent="-92075" algn="l">
                  <a:buFontTx/>
                  <a:buChar char="-"/>
                </a:pPr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1149617" y="5832629"/>
              <a:ext cx="71917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>
                  <a:latin typeface="Calibri" panose="020F0502020204030204" pitchFamily="34" charset="0"/>
                </a:rPr>
                <a:t>- </a:t>
              </a:r>
              <a:r>
                <a:rPr lang="en-US" sz="1200" dirty="0" err="1">
                  <a:latin typeface="Calibri" panose="020F0502020204030204" pitchFamily="34" charset="0"/>
                </a:rPr>
                <a:t>idroom</a:t>
              </a:r>
              <a:endParaRPr lang="en-US" sz="1200" dirty="0">
                <a:latin typeface="Calibri" panose="020F0502020204030204" pitchFamily="34" charset="0"/>
              </a:endParaRPr>
            </a:p>
            <a:p>
              <a:pPr algn="l"/>
              <a:r>
                <a:rPr lang="en-US" sz="1200" dirty="0">
                  <a:latin typeface="Calibri" panose="020F0502020204030204" pitchFamily="34" charset="0"/>
                </a:rPr>
                <a:t>- label</a:t>
              </a:r>
            </a:p>
            <a:p>
              <a:pPr algn="l"/>
              <a:r>
                <a:rPr lang="en-US" sz="1200" dirty="0">
                  <a:latin typeface="Calibri" panose="020F0502020204030204" pitchFamily="34" charset="0"/>
                </a:rPr>
                <a:t>- use</a:t>
              </a:r>
            </a:p>
            <a:p>
              <a:pPr algn="l"/>
              <a:r>
                <a:rPr lang="en-US" sz="1200" dirty="0">
                  <a:latin typeface="Calibri" panose="020F0502020204030204" pitchFamily="34" charset="0"/>
                </a:rPr>
                <a:t>- seats</a:t>
              </a:r>
              <a:endParaRPr lang="el-GR" sz="1200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9" name="Ομάδα 8"/>
          <p:cNvGrpSpPr/>
          <p:nvPr/>
        </p:nvGrpSpPr>
        <p:grpSpPr>
          <a:xfrm>
            <a:off x="990600" y="4267200"/>
            <a:ext cx="1219200" cy="785362"/>
            <a:chOff x="990600" y="5562600"/>
            <a:chExt cx="1219200" cy="785362"/>
          </a:xfrm>
        </p:grpSpPr>
        <p:grpSp>
          <p:nvGrpSpPr>
            <p:cNvPr id="10" name="Ομάδα 9"/>
            <p:cNvGrpSpPr/>
            <p:nvPr/>
          </p:nvGrpSpPr>
          <p:grpSpPr>
            <a:xfrm>
              <a:off x="990600" y="5562600"/>
              <a:ext cx="1219200" cy="785362"/>
              <a:chOff x="6096000" y="2061839"/>
              <a:chExt cx="2057400" cy="785362"/>
            </a:xfrm>
          </p:grpSpPr>
          <p:sp>
            <p:nvSpPr>
              <p:cNvPr id="12" name="Ορθογώνιο 11"/>
              <p:cNvSpPr/>
              <p:nvPr/>
            </p:nvSpPr>
            <p:spPr>
              <a:xfrm>
                <a:off x="6096000" y="2061839"/>
                <a:ext cx="2057400" cy="30480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chemeClr val="tx1"/>
                    </a:solidFill>
                  </a:rPr>
                  <a:t>course</a:t>
                </a:r>
                <a:endParaRPr lang="el-GR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Ορθογώνιο 12"/>
              <p:cNvSpPr/>
              <p:nvPr/>
            </p:nvSpPr>
            <p:spPr>
              <a:xfrm>
                <a:off x="6096000" y="2366640"/>
                <a:ext cx="2057400" cy="480561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92075" indent="-92075" algn="l">
                  <a:buFontTx/>
                  <a:buChar char="-"/>
                </a:pPr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43000" y="5886297"/>
              <a:ext cx="7963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>
                  <a:latin typeface="Calibri" panose="020F0502020204030204" pitchFamily="34" charset="0"/>
                </a:rPr>
                <a:t>- </a:t>
              </a:r>
              <a:r>
                <a:rPr lang="en-US" sz="1200" dirty="0" err="1">
                  <a:latin typeface="Calibri" panose="020F0502020204030204" pitchFamily="34" charset="0"/>
                </a:rPr>
                <a:t>idcourse</a:t>
              </a:r>
              <a:endParaRPr lang="en-US" sz="1200" dirty="0">
                <a:latin typeface="Calibri" panose="020F0502020204030204" pitchFamily="34" charset="0"/>
              </a:endParaRPr>
            </a:p>
            <a:p>
              <a:pPr algn="l"/>
              <a:r>
                <a:rPr lang="en-US" sz="1200" dirty="0">
                  <a:latin typeface="Calibri" panose="020F0502020204030204" pitchFamily="34" charset="0"/>
                </a:rPr>
                <a:t>- …</a:t>
              </a:r>
              <a:endParaRPr lang="el-GR" sz="1200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17" name="Ομάδα 16"/>
          <p:cNvGrpSpPr/>
          <p:nvPr/>
        </p:nvGrpSpPr>
        <p:grpSpPr>
          <a:xfrm>
            <a:off x="1549970" y="5045822"/>
            <a:ext cx="82181" cy="482550"/>
            <a:chOff x="1549970" y="5045822"/>
            <a:chExt cx="82181" cy="482550"/>
          </a:xfrm>
        </p:grpSpPr>
        <p:cxnSp>
          <p:nvCxnSpPr>
            <p:cNvPr id="15" name="Ευθεία γραμμή σύνδεσης 14"/>
            <p:cNvCxnSpPr/>
            <p:nvPr/>
          </p:nvCxnSpPr>
          <p:spPr>
            <a:xfrm>
              <a:off x="1591060" y="5045822"/>
              <a:ext cx="0" cy="35763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Διάγραμμα ροής: Απόφαση 15"/>
            <p:cNvSpPr/>
            <p:nvPr/>
          </p:nvSpPr>
          <p:spPr>
            <a:xfrm>
              <a:off x="1549970" y="5410199"/>
              <a:ext cx="82181" cy="118173"/>
            </a:xfrm>
            <a:prstGeom prst="flowChartDecision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9" name="Ελεύθερη σχεδίαση 18"/>
          <p:cNvSpPr/>
          <p:nvPr/>
        </p:nvSpPr>
        <p:spPr>
          <a:xfrm>
            <a:off x="622491" y="5328954"/>
            <a:ext cx="1878484" cy="1410961"/>
          </a:xfrm>
          <a:custGeom>
            <a:avLst/>
            <a:gdLst>
              <a:gd name="connsiteX0" fmla="*/ 413022 w 1878484"/>
              <a:gd name="connsiteY0" fmla="*/ 54500 h 1410961"/>
              <a:gd name="connsiteX1" fmla="*/ 413022 w 1878484"/>
              <a:gd name="connsiteY1" fmla="*/ 54500 h 1410961"/>
              <a:gd name="connsiteX2" fmla="*/ 370632 w 1878484"/>
              <a:gd name="connsiteY2" fmla="*/ 96890 h 1410961"/>
              <a:gd name="connsiteX3" fmla="*/ 352465 w 1878484"/>
              <a:gd name="connsiteY3" fmla="*/ 109001 h 1410961"/>
              <a:gd name="connsiteX4" fmla="*/ 310076 w 1878484"/>
              <a:gd name="connsiteY4" fmla="*/ 151390 h 1410961"/>
              <a:gd name="connsiteX5" fmla="*/ 285853 w 1878484"/>
              <a:gd name="connsiteY5" fmla="*/ 175613 h 1410961"/>
              <a:gd name="connsiteX6" fmla="*/ 261631 w 1878484"/>
              <a:gd name="connsiteY6" fmla="*/ 199835 h 1410961"/>
              <a:gd name="connsiteX7" fmla="*/ 237408 w 1878484"/>
              <a:gd name="connsiteY7" fmla="*/ 218002 h 1410961"/>
              <a:gd name="connsiteX8" fmla="*/ 207130 w 1878484"/>
              <a:gd name="connsiteY8" fmla="*/ 242225 h 1410961"/>
              <a:gd name="connsiteX9" fmla="*/ 158685 w 1878484"/>
              <a:gd name="connsiteY9" fmla="*/ 284614 h 1410961"/>
              <a:gd name="connsiteX10" fmla="*/ 146574 w 1878484"/>
              <a:gd name="connsiteY10" fmla="*/ 302781 h 1410961"/>
              <a:gd name="connsiteX11" fmla="*/ 128407 w 1878484"/>
              <a:gd name="connsiteY11" fmla="*/ 314892 h 1410961"/>
              <a:gd name="connsiteX12" fmla="*/ 92073 w 1878484"/>
              <a:gd name="connsiteY12" fmla="*/ 339115 h 1410961"/>
              <a:gd name="connsiteX13" fmla="*/ 86018 w 1878484"/>
              <a:gd name="connsiteY13" fmla="*/ 357282 h 1410961"/>
              <a:gd name="connsiteX14" fmla="*/ 73906 w 1878484"/>
              <a:gd name="connsiteY14" fmla="*/ 369393 h 1410961"/>
              <a:gd name="connsiteX15" fmla="*/ 61795 w 1878484"/>
              <a:gd name="connsiteY15" fmla="*/ 387560 h 1410961"/>
              <a:gd name="connsiteX16" fmla="*/ 43628 w 1878484"/>
              <a:gd name="connsiteY16" fmla="*/ 411782 h 1410961"/>
              <a:gd name="connsiteX17" fmla="*/ 31517 w 1878484"/>
              <a:gd name="connsiteY17" fmla="*/ 436005 h 1410961"/>
              <a:gd name="connsiteX18" fmla="*/ 7294 w 1878484"/>
              <a:gd name="connsiteY18" fmla="*/ 478394 h 1410961"/>
              <a:gd name="connsiteX19" fmla="*/ 7294 w 1878484"/>
              <a:gd name="connsiteY19" fmla="*/ 605563 h 1410961"/>
              <a:gd name="connsiteX20" fmla="*/ 19406 w 1878484"/>
              <a:gd name="connsiteY20" fmla="*/ 629785 h 1410961"/>
              <a:gd name="connsiteX21" fmla="*/ 31517 w 1878484"/>
              <a:gd name="connsiteY21" fmla="*/ 660063 h 1410961"/>
              <a:gd name="connsiteX22" fmla="*/ 92073 w 1878484"/>
              <a:gd name="connsiteY22" fmla="*/ 744842 h 1410961"/>
              <a:gd name="connsiteX23" fmla="*/ 110240 w 1878484"/>
              <a:gd name="connsiteY23" fmla="*/ 769065 h 1410961"/>
              <a:gd name="connsiteX24" fmla="*/ 122351 w 1878484"/>
              <a:gd name="connsiteY24" fmla="*/ 793287 h 1410961"/>
              <a:gd name="connsiteX25" fmla="*/ 146574 w 1878484"/>
              <a:gd name="connsiteY25" fmla="*/ 823565 h 1410961"/>
              <a:gd name="connsiteX26" fmla="*/ 164741 w 1878484"/>
              <a:gd name="connsiteY26" fmla="*/ 859899 h 1410961"/>
              <a:gd name="connsiteX27" fmla="*/ 182908 w 1878484"/>
              <a:gd name="connsiteY27" fmla="*/ 890177 h 1410961"/>
              <a:gd name="connsiteX28" fmla="*/ 188963 w 1878484"/>
              <a:gd name="connsiteY28" fmla="*/ 908344 h 1410961"/>
              <a:gd name="connsiteX29" fmla="*/ 201075 w 1878484"/>
              <a:gd name="connsiteY29" fmla="*/ 926511 h 1410961"/>
              <a:gd name="connsiteX30" fmla="*/ 219241 w 1878484"/>
              <a:gd name="connsiteY30" fmla="*/ 968900 h 1410961"/>
              <a:gd name="connsiteX31" fmla="*/ 225297 w 1878484"/>
              <a:gd name="connsiteY31" fmla="*/ 987067 h 1410961"/>
              <a:gd name="connsiteX32" fmla="*/ 237408 w 1878484"/>
              <a:gd name="connsiteY32" fmla="*/ 1005234 h 1410961"/>
              <a:gd name="connsiteX33" fmla="*/ 261631 w 1878484"/>
              <a:gd name="connsiteY33" fmla="*/ 1047623 h 1410961"/>
              <a:gd name="connsiteX34" fmla="*/ 267686 w 1878484"/>
              <a:gd name="connsiteY34" fmla="*/ 1065790 h 1410961"/>
              <a:gd name="connsiteX35" fmla="*/ 285853 w 1878484"/>
              <a:gd name="connsiteY35" fmla="*/ 1077902 h 1410961"/>
              <a:gd name="connsiteX36" fmla="*/ 297965 w 1878484"/>
              <a:gd name="connsiteY36" fmla="*/ 1096069 h 1410961"/>
              <a:gd name="connsiteX37" fmla="*/ 304020 w 1878484"/>
              <a:gd name="connsiteY37" fmla="*/ 1120291 h 1410961"/>
              <a:gd name="connsiteX38" fmla="*/ 316132 w 1878484"/>
              <a:gd name="connsiteY38" fmla="*/ 1138458 h 1410961"/>
              <a:gd name="connsiteX39" fmla="*/ 352465 w 1878484"/>
              <a:gd name="connsiteY39" fmla="*/ 1186903 h 1410961"/>
              <a:gd name="connsiteX40" fmla="*/ 382743 w 1878484"/>
              <a:gd name="connsiteY40" fmla="*/ 1217181 h 1410961"/>
              <a:gd name="connsiteX41" fmla="*/ 400910 w 1878484"/>
              <a:gd name="connsiteY41" fmla="*/ 1235348 h 1410961"/>
              <a:gd name="connsiteX42" fmla="*/ 443300 w 1878484"/>
              <a:gd name="connsiteY42" fmla="*/ 1277737 h 1410961"/>
              <a:gd name="connsiteX43" fmla="*/ 461467 w 1878484"/>
              <a:gd name="connsiteY43" fmla="*/ 1289849 h 1410961"/>
              <a:gd name="connsiteX44" fmla="*/ 503856 w 1878484"/>
              <a:gd name="connsiteY44" fmla="*/ 1320127 h 1410961"/>
              <a:gd name="connsiteX45" fmla="*/ 522023 w 1878484"/>
              <a:gd name="connsiteY45" fmla="*/ 1326182 h 1410961"/>
              <a:gd name="connsiteX46" fmla="*/ 576524 w 1878484"/>
              <a:gd name="connsiteY46" fmla="*/ 1350405 h 1410961"/>
              <a:gd name="connsiteX47" fmla="*/ 600746 w 1878484"/>
              <a:gd name="connsiteY47" fmla="*/ 1362516 h 1410961"/>
              <a:gd name="connsiteX48" fmla="*/ 691581 w 1878484"/>
              <a:gd name="connsiteY48" fmla="*/ 1374627 h 1410961"/>
              <a:gd name="connsiteX49" fmla="*/ 758192 w 1878484"/>
              <a:gd name="connsiteY49" fmla="*/ 1392794 h 1410961"/>
              <a:gd name="connsiteX50" fmla="*/ 788471 w 1878484"/>
              <a:gd name="connsiteY50" fmla="*/ 1398850 h 1410961"/>
              <a:gd name="connsiteX51" fmla="*/ 915639 w 1878484"/>
              <a:gd name="connsiteY51" fmla="*/ 1410961 h 1410961"/>
              <a:gd name="connsiteX52" fmla="*/ 1157864 w 1878484"/>
              <a:gd name="connsiteY52" fmla="*/ 1398850 h 1410961"/>
              <a:gd name="connsiteX53" fmla="*/ 1218420 w 1878484"/>
              <a:gd name="connsiteY53" fmla="*/ 1386739 h 1410961"/>
              <a:gd name="connsiteX54" fmla="*/ 1266865 w 1878484"/>
              <a:gd name="connsiteY54" fmla="*/ 1380683 h 1410961"/>
              <a:gd name="connsiteX55" fmla="*/ 1291088 w 1878484"/>
              <a:gd name="connsiteY55" fmla="*/ 1374627 h 1410961"/>
              <a:gd name="connsiteX56" fmla="*/ 1369811 w 1878484"/>
              <a:gd name="connsiteY56" fmla="*/ 1362516 h 1410961"/>
              <a:gd name="connsiteX57" fmla="*/ 1418256 w 1878484"/>
              <a:gd name="connsiteY57" fmla="*/ 1350405 h 1410961"/>
              <a:gd name="connsiteX58" fmla="*/ 1448534 w 1878484"/>
              <a:gd name="connsiteY58" fmla="*/ 1338294 h 1410961"/>
              <a:gd name="connsiteX59" fmla="*/ 1521202 w 1878484"/>
              <a:gd name="connsiteY59" fmla="*/ 1301960 h 1410961"/>
              <a:gd name="connsiteX60" fmla="*/ 1569647 w 1878484"/>
              <a:gd name="connsiteY60" fmla="*/ 1265626 h 1410961"/>
              <a:gd name="connsiteX61" fmla="*/ 1593869 w 1878484"/>
              <a:gd name="connsiteY61" fmla="*/ 1253515 h 1410961"/>
              <a:gd name="connsiteX62" fmla="*/ 1636259 w 1878484"/>
              <a:gd name="connsiteY62" fmla="*/ 1211125 h 1410961"/>
              <a:gd name="connsiteX63" fmla="*/ 1666537 w 1878484"/>
              <a:gd name="connsiteY63" fmla="*/ 1180847 h 1410961"/>
              <a:gd name="connsiteX64" fmla="*/ 1721037 w 1878484"/>
              <a:gd name="connsiteY64" fmla="*/ 1114235 h 1410961"/>
              <a:gd name="connsiteX65" fmla="*/ 1751316 w 1878484"/>
              <a:gd name="connsiteY65" fmla="*/ 1059735 h 1410961"/>
              <a:gd name="connsiteX66" fmla="*/ 1781594 w 1878484"/>
              <a:gd name="connsiteY66" fmla="*/ 999178 h 1410961"/>
              <a:gd name="connsiteX67" fmla="*/ 1793705 w 1878484"/>
              <a:gd name="connsiteY67" fmla="*/ 968900 h 1410961"/>
              <a:gd name="connsiteX68" fmla="*/ 1799761 w 1878484"/>
              <a:gd name="connsiteY68" fmla="*/ 950733 h 1410961"/>
              <a:gd name="connsiteX69" fmla="*/ 1811872 w 1878484"/>
              <a:gd name="connsiteY69" fmla="*/ 926511 h 1410961"/>
              <a:gd name="connsiteX70" fmla="*/ 1823983 w 1878484"/>
              <a:gd name="connsiteY70" fmla="*/ 896233 h 1410961"/>
              <a:gd name="connsiteX71" fmla="*/ 1836094 w 1878484"/>
              <a:gd name="connsiteY71" fmla="*/ 878066 h 1410961"/>
              <a:gd name="connsiteX72" fmla="*/ 1848206 w 1878484"/>
              <a:gd name="connsiteY72" fmla="*/ 853843 h 1410961"/>
              <a:gd name="connsiteX73" fmla="*/ 1854261 w 1878484"/>
              <a:gd name="connsiteY73" fmla="*/ 823565 h 1410961"/>
              <a:gd name="connsiteX74" fmla="*/ 1866373 w 1878484"/>
              <a:gd name="connsiteY74" fmla="*/ 811454 h 1410961"/>
              <a:gd name="connsiteX75" fmla="*/ 1872428 w 1878484"/>
              <a:gd name="connsiteY75" fmla="*/ 769065 h 1410961"/>
              <a:gd name="connsiteX76" fmla="*/ 1878484 w 1878484"/>
              <a:gd name="connsiteY76" fmla="*/ 744842 h 1410961"/>
              <a:gd name="connsiteX77" fmla="*/ 1872428 w 1878484"/>
              <a:gd name="connsiteY77" fmla="*/ 417838 h 1410961"/>
              <a:gd name="connsiteX78" fmla="*/ 1860317 w 1878484"/>
              <a:gd name="connsiteY78" fmla="*/ 345171 h 1410961"/>
              <a:gd name="connsiteX79" fmla="*/ 1848206 w 1878484"/>
              <a:gd name="connsiteY79" fmla="*/ 308837 h 1410961"/>
              <a:gd name="connsiteX80" fmla="*/ 1830039 w 1878484"/>
              <a:gd name="connsiteY80" fmla="*/ 242225 h 1410961"/>
              <a:gd name="connsiteX81" fmla="*/ 1811872 w 1878484"/>
              <a:gd name="connsiteY81" fmla="*/ 230114 h 1410961"/>
              <a:gd name="connsiteX82" fmla="*/ 1787649 w 1878484"/>
              <a:gd name="connsiteY82" fmla="*/ 205891 h 1410961"/>
              <a:gd name="connsiteX83" fmla="*/ 1769483 w 1878484"/>
              <a:gd name="connsiteY83" fmla="*/ 199835 h 1410961"/>
              <a:gd name="connsiteX84" fmla="*/ 1727093 w 1878484"/>
              <a:gd name="connsiteY84" fmla="*/ 169557 h 1410961"/>
              <a:gd name="connsiteX85" fmla="*/ 1684704 w 1878484"/>
              <a:gd name="connsiteY85" fmla="*/ 133223 h 1410961"/>
              <a:gd name="connsiteX86" fmla="*/ 1660481 w 1878484"/>
              <a:gd name="connsiteY86" fmla="*/ 127168 h 1410961"/>
              <a:gd name="connsiteX87" fmla="*/ 1642314 w 1878484"/>
              <a:gd name="connsiteY87" fmla="*/ 109001 h 1410961"/>
              <a:gd name="connsiteX88" fmla="*/ 1624147 w 1878484"/>
              <a:gd name="connsiteY88" fmla="*/ 102945 h 1410961"/>
              <a:gd name="connsiteX89" fmla="*/ 1605981 w 1878484"/>
              <a:gd name="connsiteY89" fmla="*/ 90834 h 1410961"/>
              <a:gd name="connsiteX90" fmla="*/ 1557535 w 1878484"/>
              <a:gd name="connsiteY90" fmla="*/ 78723 h 1410961"/>
              <a:gd name="connsiteX91" fmla="*/ 1521202 w 1878484"/>
              <a:gd name="connsiteY91" fmla="*/ 54500 h 1410961"/>
              <a:gd name="connsiteX92" fmla="*/ 1466701 w 1878484"/>
              <a:gd name="connsiteY92" fmla="*/ 36333 h 1410961"/>
              <a:gd name="connsiteX93" fmla="*/ 1400089 w 1878484"/>
              <a:gd name="connsiteY93" fmla="*/ 30278 h 1410961"/>
              <a:gd name="connsiteX94" fmla="*/ 1327422 w 1878484"/>
              <a:gd name="connsiteY94" fmla="*/ 18167 h 1410961"/>
              <a:gd name="connsiteX95" fmla="*/ 976195 w 1878484"/>
              <a:gd name="connsiteY95" fmla="*/ 12111 h 1410961"/>
              <a:gd name="connsiteX96" fmla="*/ 885361 w 1878484"/>
              <a:gd name="connsiteY96" fmla="*/ 6055 h 1410961"/>
              <a:gd name="connsiteX97" fmla="*/ 861138 w 1878484"/>
              <a:gd name="connsiteY97" fmla="*/ 0 h 1410961"/>
              <a:gd name="connsiteX98" fmla="*/ 691581 w 1878484"/>
              <a:gd name="connsiteY98" fmla="*/ 6055 h 1410961"/>
              <a:gd name="connsiteX99" fmla="*/ 673414 w 1878484"/>
              <a:gd name="connsiteY99" fmla="*/ 12111 h 1410961"/>
              <a:gd name="connsiteX100" fmla="*/ 649191 w 1878484"/>
              <a:gd name="connsiteY100" fmla="*/ 24222 h 1410961"/>
              <a:gd name="connsiteX101" fmla="*/ 606802 w 1878484"/>
              <a:gd name="connsiteY101" fmla="*/ 30278 h 1410961"/>
              <a:gd name="connsiteX102" fmla="*/ 570468 w 1878484"/>
              <a:gd name="connsiteY102" fmla="*/ 42389 h 1410961"/>
              <a:gd name="connsiteX103" fmla="*/ 515967 w 1878484"/>
              <a:gd name="connsiteY103" fmla="*/ 66612 h 1410961"/>
              <a:gd name="connsiteX104" fmla="*/ 413022 w 1878484"/>
              <a:gd name="connsiteY104" fmla="*/ 54500 h 1410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1878484" h="1410961">
                <a:moveTo>
                  <a:pt x="413022" y="54500"/>
                </a:moveTo>
                <a:lnTo>
                  <a:pt x="413022" y="54500"/>
                </a:lnTo>
                <a:cubicBezTo>
                  <a:pt x="398892" y="68630"/>
                  <a:pt x="385485" y="83522"/>
                  <a:pt x="370632" y="96890"/>
                </a:cubicBezTo>
                <a:cubicBezTo>
                  <a:pt x="365222" y="101759"/>
                  <a:pt x="357875" y="104132"/>
                  <a:pt x="352465" y="109001"/>
                </a:cubicBezTo>
                <a:cubicBezTo>
                  <a:pt x="337612" y="122368"/>
                  <a:pt x="324206" y="137260"/>
                  <a:pt x="310076" y="151390"/>
                </a:cubicBezTo>
                <a:lnTo>
                  <a:pt x="285853" y="175613"/>
                </a:lnTo>
                <a:cubicBezTo>
                  <a:pt x="277779" y="183687"/>
                  <a:pt x="270766" y="192984"/>
                  <a:pt x="261631" y="199835"/>
                </a:cubicBezTo>
                <a:cubicBezTo>
                  <a:pt x="253557" y="205891"/>
                  <a:pt x="245161" y="211541"/>
                  <a:pt x="237408" y="218002"/>
                </a:cubicBezTo>
                <a:cubicBezTo>
                  <a:pt x="202891" y="246767"/>
                  <a:pt x="252049" y="212280"/>
                  <a:pt x="207130" y="242225"/>
                </a:cubicBezTo>
                <a:cubicBezTo>
                  <a:pt x="179880" y="283101"/>
                  <a:pt x="215204" y="235160"/>
                  <a:pt x="158685" y="284614"/>
                </a:cubicBezTo>
                <a:cubicBezTo>
                  <a:pt x="153208" y="289407"/>
                  <a:pt x="151720" y="297635"/>
                  <a:pt x="146574" y="302781"/>
                </a:cubicBezTo>
                <a:cubicBezTo>
                  <a:pt x="141428" y="307927"/>
                  <a:pt x="134090" y="310345"/>
                  <a:pt x="128407" y="314892"/>
                </a:cubicBezTo>
                <a:cubicBezTo>
                  <a:pt x="97581" y="339553"/>
                  <a:pt x="140900" y="314702"/>
                  <a:pt x="92073" y="339115"/>
                </a:cubicBezTo>
                <a:cubicBezTo>
                  <a:pt x="90055" y="345171"/>
                  <a:pt x="89302" y="351808"/>
                  <a:pt x="86018" y="357282"/>
                </a:cubicBezTo>
                <a:cubicBezTo>
                  <a:pt x="83081" y="362178"/>
                  <a:pt x="77473" y="364935"/>
                  <a:pt x="73906" y="369393"/>
                </a:cubicBezTo>
                <a:cubicBezTo>
                  <a:pt x="69359" y="375076"/>
                  <a:pt x="66025" y="381638"/>
                  <a:pt x="61795" y="387560"/>
                </a:cubicBezTo>
                <a:cubicBezTo>
                  <a:pt x="55929" y="395773"/>
                  <a:pt x="48977" y="403223"/>
                  <a:pt x="43628" y="411782"/>
                </a:cubicBezTo>
                <a:cubicBezTo>
                  <a:pt x="38844" y="419437"/>
                  <a:pt x="35996" y="428167"/>
                  <a:pt x="31517" y="436005"/>
                </a:cubicBezTo>
                <a:cubicBezTo>
                  <a:pt x="-2737" y="495951"/>
                  <a:pt x="43915" y="405159"/>
                  <a:pt x="7294" y="478394"/>
                </a:cubicBezTo>
                <a:cubicBezTo>
                  <a:pt x="-574" y="533480"/>
                  <a:pt x="-4130" y="537018"/>
                  <a:pt x="7294" y="605563"/>
                </a:cubicBezTo>
                <a:cubicBezTo>
                  <a:pt x="8778" y="614467"/>
                  <a:pt x="15740" y="621536"/>
                  <a:pt x="19406" y="629785"/>
                </a:cubicBezTo>
                <a:cubicBezTo>
                  <a:pt x="23821" y="639718"/>
                  <a:pt x="26312" y="650520"/>
                  <a:pt x="31517" y="660063"/>
                </a:cubicBezTo>
                <a:cubicBezTo>
                  <a:pt x="43326" y="681713"/>
                  <a:pt x="79747" y="728407"/>
                  <a:pt x="92073" y="744842"/>
                </a:cubicBezTo>
                <a:cubicBezTo>
                  <a:pt x="98129" y="752916"/>
                  <a:pt x="105726" y="760038"/>
                  <a:pt x="110240" y="769065"/>
                </a:cubicBezTo>
                <a:cubicBezTo>
                  <a:pt x="114277" y="777139"/>
                  <a:pt x="117344" y="785776"/>
                  <a:pt x="122351" y="793287"/>
                </a:cubicBezTo>
                <a:cubicBezTo>
                  <a:pt x="144884" y="827085"/>
                  <a:pt x="124573" y="779563"/>
                  <a:pt x="146574" y="823565"/>
                </a:cubicBezTo>
                <a:cubicBezTo>
                  <a:pt x="171645" y="873708"/>
                  <a:pt x="130033" y="807835"/>
                  <a:pt x="164741" y="859899"/>
                </a:cubicBezTo>
                <a:cubicBezTo>
                  <a:pt x="181894" y="911363"/>
                  <a:pt x="157971" y="848615"/>
                  <a:pt x="182908" y="890177"/>
                </a:cubicBezTo>
                <a:cubicBezTo>
                  <a:pt x="186192" y="895651"/>
                  <a:pt x="186108" y="902635"/>
                  <a:pt x="188963" y="908344"/>
                </a:cubicBezTo>
                <a:cubicBezTo>
                  <a:pt x="192218" y="914854"/>
                  <a:pt x="197038" y="920455"/>
                  <a:pt x="201075" y="926511"/>
                </a:cubicBezTo>
                <a:cubicBezTo>
                  <a:pt x="215272" y="969107"/>
                  <a:pt x="196797" y="916533"/>
                  <a:pt x="219241" y="968900"/>
                </a:cubicBezTo>
                <a:cubicBezTo>
                  <a:pt x="221756" y="974767"/>
                  <a:pt x="222442" y="981358"/>
                  <a:pt x="225297" y="987067"/>
                </a:cubicBezTo>
                <a:cubicBezTo>
                  <a:pt x="228552" y="993577"/>
                  <a:pt x="234153" y="998724"/>
                  <a:pt x="237408" y="1005234"/>
                </a:cubicBezTo>
                <a:cubicBezTo>
                  <a:pt x="260524" y="1051466"/>
                  <a:pt x="217706" y="989059"/>
                  <a:pt x="261631" y="1047623"/>
                </a:cubicBezTo>
                <a:cubicBezTo>
                  <a:pt x="263649" y="1053679"/>
                  <a:pt x="263699" y="1060805"/>
                  <a:pt x="267686" y="1065790"/>
                </a:cubicBezTo>
                <a:cubicBezTo>
                  <a:pt x="272232" y="1071473"/>
                  <a:pt x="280707" y="1072756"/>
                  <a:pt x="285853" y="1077902"/>
                </a:cubicBezTo>
                <a:cubicBezTo>
                  <a:pt x="290999" y="1083048"/>
                  <a:pt x="293928" y="1090013"/>
                  <a:pt x="297965" y="1096069"/>
                </a:cubicBezTo>
                <a:cubicBezTo>
                  <a:pt x="299983" y="1104143"/>
                  <a:pt x="300742" y="1112641"/>
                  <a:pt x="304020" y="1120291"/>
                </a:cubicBezTo>
                <a:cubicBezTo>
                  <a:pt x="306887" y="1126981"/>
                  <a:pt x="311851" y="1132572"/>
                  <a:pt x="316132" y="1138458"/>
                </a:cubicBezTo>
                <a:cubicBezTo>
                  <a:pt x="328004" y="1154783"/>
                  <a:pt x="340354" y="1170755"/>
                  <a:pt x="352465" y="1186903"/>
                </a:cubicBezTo>
                <a:cubicBezTo>
                  <a:pt x="361029" y="1198322"/>
                  <a:pt x="372650" y="1207088"/>
                  <a:pt x="382743" y="1217181"/>
                </a:cubicBezTo>
                <a:lnTo>
                  <a:pt x="400910" y="1235348"/>
                </a:lnTo>
                <a:lnTo>
                  <a:pt x="443300" y="1277737"/>
                </a:lnTo>
                <a:cubicBezTo>
                  <a:pt x="448447" y="1282883"/>
                  <a:pt x="455545" y="1285619"/>
                  <a:pt x="461467" y="1289849"/>
                </a:cubicBezTo>
                <a:cubicBezTo>
                  <a:pt x="467870" y="1294423"/>
                  <a:pt x="494339" y="1315369"/>
                  <a:pt x="503856" y="1320127"/>
                </a:cubicBezTo>
                <a:cubicBezTo>
                  <a:pt x="509565" y="1322982"/>
                  <a:pt x="515967" y="1324164"/>
                  <a:pt x="522023" y="1326182"/>
                </a:cubicBezTo>
                <a:cubicBezTo>
                  <a:pt x="575458" y="1361808"/>
                  <a:pt x="490054" y="1307170"/>
                  <a:pt x="576524" y="1350405"/>
                </a:cubicBezTo>
                <a:cubicBezTo>
                  <a:pt x="584598" y="1354442"/>
                  <a:pt x="592100" y="1359922"/>
                  <a:pt x="600746" y="1362516"/>
                </a:cubicBezTo>
                <a:cubicBezTo>
                  <a:pt x="618041" y="1367705"/>
                  <a:pt x="680061" y="1372981"/>
                  <a:pt x="691581" y="1374627"/>
                </a:cubicBezTo>
                <a:cubicBezTo>
                  <a:pt x="721535" y="1378906"/>
                  <a:pt x="728023" y="1382738"/>
                  <a:pt x="758192" y="1392794"/>
                </a:cubicBezTo>
                <a:cubicBezTo>
                  <a:pt x="767957" y="1396049"/>
                  <a:pt x="778344" y="1397009"/>
                  <a:pt x="788471" y="1398850"/>
                </a:cubicBezTo>
                <a:cubicBezTo>
                  <a:pt x="846020" y="1409314"/>
                  <a:pt x="834095" y="1405525"/>
                  <a:pt x="915639" y="1410961"/>
                </a:cubicBezTo>
                <a:cubicBezTo>
                  <a:pt x="962917" y="1409385"/>
                  <a:pt x="1088802" y="1409209"/>
                  <a:pt x="1157864" y="1398850"/>
                </a:cubicBezTo>
                <a:cubicBezTo>
                  <a:pt x="1178221" y="1395796"/>
                  <a:pt x="1198115" y="1390123"/>
                  <a:pt x="1218420" y="1386739"/>
                </a:cubicBezTo>
                <a:cubicBezTo>
                  <a:pt x="1234473" y="1384064"/>
                  <a:pt x="1250812" y="1383359"/>
                  <a:pt x="1266865" y="1380683"/>
                </a:cubicBezTo>
                <a:cubicBezTo>
                  <a:pt x="1275075" y="1379315"/>
                  <a:pt x="1282899" y="1376116"/>
                  <a:pt x="1291088" y="1374627"/>
                </a:cubicBezTo>
                <a:cubicBezTo>
                  <a:pt x="1325168" y="1368431"/>
                  <a:pt x="1337002" y="1369547"/>
                  <a:pt x="1369811" y="1362516"/>
                </a:cubicBezTo>
                <a:cubicBezTo>
                  <a:pt x="1386087" y="1359028"/>
                  <a:pt x="1402801" y="1356587"/>
                  <a:pt x="1418256" y="1350405"/>
                </a:cubicBezTo>
                <a:cubicBezTo>
                  <a:pt x="1428349" y="1346368"/>
                  <a:pt x="1438664" y="1342849"/>
                  <a:pt x="1448534" y="1338294"/>
                </a:cubicBezTo>
                <a:cubicBezTo>
                  <a:pt x="1473123" y="1326945"/>
                  <a:pt x="1496979" y="1314071"/>
                  <a:pt x="1521202" y="1301960"/>
                </a:cubicBezTo>
                <a:cubicBezTo>
                  <a:pt x="1635407" y="1244860"/>
                  <a:pt x="1518561" y="1299683"/>
                  <a:pt x="1569647" y="1265626"/>
                </a:cubicBezTo>
                <a:cubicBezTo>
                  <a:pt x="1577158" y="1260619"/>
                  <a:pt x="1585795" y="1257552"/>
                  <a:pt x="1593869" y="1253515"/>
                </a:cubicBezTo>
                <a:cubicBezTo>
                  <a:pt x="1616526" y="1219531"/>
                  <a:pt x="1594304" y="1248885"/>
                  <a:pt x="1636259" y="1211125"/>
                </a:cubicBezTo>
                <a:cubicBezTo>
                  <a:pt x="1646868" y="1201577"/>
                  <a:pt x="1656444" y="1190940"/>
                  <a:pt x="1666537" y="1180847"/>
                </a:cubicBezTo>
                <a:cubicBezTo>
                  <a:pt x="1686823" y="1160561"/>
                  <a:pt x="1721037" y="1114235"/>
                  <a:pt x="1721037" y="1114235"/>
                </a:cubicBezTo>
                <a:cubicBezTo>
                  <a:pt x="1737787" y="1063992"/>
                  <a:pt x="1709664" y="1143040"/>
                  <a:pt x="1751316" y="1059735"/>
                </a:cubicBezTo>
                <a:cubicBezTo>
                  <a:pt x="1761409" y="1039549"/>
                  <a:pt x="1773213" y="1020132"/>
                  <a:pt x="1781594" y="999178"/>
                </a:cubicBezTo>
                <a:cubicBezTo>
                  <a:pt x="1785631" y="989085"/>
                  <a:pt x="1789888" y="979078"/>
                  <a:pt x="1793705" y="968900"/>
                </a:cubicBezTo>
                <a:cubicBezTo>
                  <a:pt x="1795946" y="962923"/>
                  <a:pt x="1797246" y="956600"/>
                  <a:pt x="1799761" y="950733"/>
                </a:cubicBezTo>
                <a:cubicBezTo>
                  <a:pt x="1803317" y="942436"/>
                  <a:pt x="1808206" y="934760"/>
                  <a:pt x="1811872" y="926511"/>
                </a:cubicBezTo>
                <a:cubicBezTo>
                  <a:pt x="1816287" y="916578"/>
                  <a:pt x="1819122" y="905956"/>
                  <a:pt x="1823983" y="896233"/>
                </a:cubicBezTo>
                <a:cubicBezTo>
                  <a:pt x="1827238" y="889723"/>
                  <a:pt x="1832483" y="884385"/>
                  <a:pt x="1836094" y="878066"/>
                </a:cubicBezTo>
                <a:cubicBezTo>
                  <a:pt x="1840573" y="870228"/>
                  <a:pt x="1844169" y="861917"/>
                  <a:pt x="1848206" y="853843"/>
                </a:cubicBezTo>
                <a:cubicBezTo>
                  <a:pt x="1850224" y="843750"/>
                  <a:pt x="1850207" y="833025"/>
                  <a:pt x="1854261" y="823565"/>
                </a:cubicBezTo>
                <a:cubicBezTo>
                  <a:pt x="1856510" y="818317"/>
                  <a:pt x="1864567" y="816870"/>
                  <a:pt x="1866373" y="811454"/>
                </a:cubicBezTo>
                <a:cubicBezTo>
                  <a:pt x="1870887" y="797913"/>
                  <a:pt x="1869875" y="783108"/>
                  <a:pt x="1872428" y="769065"/>
                </a:cubicBezTo>
                <a:cubicBezTo>
                  <a:pt x="1873917" y="760876"/>
                  <a:pt x="1876465" y="752916"/>
                  <a:pt x="1878484" y="744842"/>
                </a:cubicBezTo>
                <a:cubicBezTo>
                  <a:pt x="1876465" y="635841"/>
                  <a:pt x="1875943" y="526801"/>
                  <a:pt x="1872428" y="417838"/>
                </a:cubicBezTo>
                <a:cubicBezTo>
                  <a:pt x="1871704" y="395378"/>
                  <a:pt x="1867066" y="367669"/>
                  <a:pt x="1860317" y="345171"/>
                </a:cubicBezTo>
                <a:cubicBezTo>
                  <a:pt x="1856649" y="332943"/>
                  <a:pt x="1852243" y="320948"/>
                  <a:pt x="1848206" y="308837"/>
                </a:cubicBezTo>
                <a:cubicBezTo>
                  <a:pt x="1844699" y="298316"/>
                  <a:pt x="1839137" y="248290"/>
                  <a:pt x="1830039" y="242225"/>
                </a:cubicBezTo>
                <a:cubicBezTo>
                  <a:pt x="1823983" y="238188"/>
                  <a:pt x="1817398" y="234850"/>
                  <a:pt x="1811872" y="230114"/>
                </a:cubicBezTo>
                <a:cubicBezTo>
                  <a:pt x="1803202" y="222683"/>
                  <a:pt x="1798482" y="209502"/>
                  <a:pt x="1787649" y="205891"/>
                </a:cubicBezTo>
                <a:lnTo>
                  <a:pt x="1769483" y="199835"/>
                </a:lnTo>
                <a:cubicBezTo>
                  <a:pt x="1744964" y="163060"/>
                  <a:pt x="1773653" y="198658"/>
                  <a:pt x="1727093" y="169557"/>
                </a:cubicBezTo>
                <a:cubicBezTo>
                  <a:pt x="1678628" y="139266"/>
                  <a:pt x="1743073" y="162407"/>
                  <a:pt x="1684704" y="133223"/>
                </a:cubicBezTo>
                <a:cubicBezTo>
                  <a:pt x="1677260" y="129501"/>
                  <a:pt x="1668555" y="129186"/>
                  <a:pt x="1660481" y="127168"/>
                </a:cubicBezTo>
                <a:cubicBezTo>
                  <a:pt x="1654425" y="121112"/>
                  <a:pt x="1649440" y="113752"/>
                  <a:pt x="1642314" y="109001"/>
                </a:cubicBezTo>
                <a:cubicBezTo>
                  <a:pt x="1637003" y="105460"/>
                  <a:pt x="1629856" y="105800"/>
                  <a:pt x="1624147" y="102945"/>
                </a:cubicBezTo>
                <a:cubicBezTo>
                  <a:pt x="1617638" y="99690"/>
                  <a:pt x="1612490" y="94089"/>
                  <a:pt x="1605981" y="90834"/>
                </a:cubicBezTo>
                <a:cubicBezTo>
                  <a:pt x="1593564" y="84626"/>
                  <a:pt x="1569056" y="81027"/>
                  <a:pt x="1557535" y="78723"/>
                </a:cubicBezTo>
                <a:cubicBezTo>
                  <a:pt x="1545424" y="70649"/>
                  <a:pt x="1535011" y="59103"/>
                  <a:pt x="1521202" y="54500"/>
                </a:cubicBezTo>
                <a:lnTo>
                  <a:pt x="1466701" y="36333"/>
                </a:lnTo>
                <a:cubicBezTo>
                  <a:pt x="1445550" y="29282"/>
                  <a:pt x="1422293" y="32296"/>
                  <a:pt x="1400089" y="30278"/>
                </a:cubicBezTo>
                <a:cubicBezTo>
                  <a:pt x="1372575" y="23399"/>
                  <a:pt x="1359690" y="19145"/>
                  <a:pt x="1327422" y="18167"/>
                </a:cubicBezTo>
                <a:cubicBezTo>
                  <a:pt x="1210383" y="14620"/>
                  <a:pt x="1093271" y="14130"/>
                  <a:pt x="976195" y="12111"/>
                </a:cubicBezTo>
                <a:cubicBezTo>
                  <a:pt x="945917" y="10092"/>
                  <a:pt x="915539" y="9232"/>
                  <a:pt x="885361" y="6055"/>
                </a:cubicBezTo>
                <a:cubicBezTo>
                  <a:pt x="877084" y="5184"/>
                  <a:pt x="869461" y="0"/>
                  <a:pt x="861138" y="0"/>
                </a:cubicBezTo>
                <a:cubicBezTo>
                  <a:pt x="804583" y="0"/>
                  <a:pt x="748100" y="4037"/>
                  <a:pt x="691581" y="6055"/>
                </a:cubicBezTo>
                <a:cubicBezTo>
                  <a:pt x="685525" y="8074"/>
                  <a:pt x="679281" y="9597"/>
                  <a:pt x="673414" y="12111"/>
                </a:cubicBezTo>
                <a:cubicBezTo>
                  <a:pt x="665117" y="15667"/>
                  <a:pt x="657900" y="21847"/>
                  <a:pt x="649191" y="24222"/>
                </a:cubicBezTo>
                <a:cubicBezTo>
                  <a:pt x="635421" y="27978"/>
                  <a:pt x="620932" y="28259"/>
                  <a:pt x="606802" y="30278"/>
                </a:cubicBezTo>
                <a:cubicBezTo>
                  <a:pt x="594691" y="34315"/>
                  <a:pt x="581090" y="35308"/>
                  <a:pt x="570468" y="42389"/>
                </a:cubicBezTo>
                <a:cubicBezTo>
                  <a:pt x="541679" y="61581"/>
                  <a:pt x="559205" y="52198"/>
                  <a:pt x="515967" y="66612"/>
                </a:cubicBezTo>
                <a:cubicBezTo>
                  <a:pt x="487243" y="76187"/>
                  <a:pt x="430179" y="56519"/>
                  <a:pt x="413022" y="54500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Δεξιό βέλος 19"/>
          <p:cNvSpPr/>
          <p:nvPr/>
        </p:nvSpPr>
        <p:spPr>
          <a:xfrm>
            <a:off x="2667000" y="5798402"/>
            <a:ext cx="685800" cy="373798"/>
          </a:xfrm>
          <a:prstGeom prst="rightArrow">
            <a:avLst/>
          </a:prstGeom>
          <a:gradFill flip="none" rotWithShape="1">
            <a:gsLst>
              <a:gs pos="2000">
                <a:schemeClr val="accent1">
                  <a:tint val="66000"/>
                  <a:satMod val="160000"/>
                </a:schemeClr>
              </a:gs>
              <a:gs pos="6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TextBox 21"/>
          <p:cNvSpPr txBox="1"/>
          <p:nvPr/>
        </p:nvSpPr>
        <p:spPr>
          <a:xfrm>
            <a:off x="3471948" y="4256037"/>
            <a:ext cx="52397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TYPE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room_use</a:t>
            </a:r>
            <a:r>
              <a:rPr lang="en-US" sz="16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AS ENUM (</a:t>
            </a:r>
            <a:r>
              <a:rPr lang="en-US" sz="1600" b="1" dirty="0">
                <a:solidFill>
                  <a:srgbClr val="F391F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'office'</a:t>
            </a:r>
            <a:r>
              <a:rPr lang="en-US" sz="16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>
                <a:solidFill>
                  <a:srgbClr val="F391F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'class'</a:t>
            </a:r>
            <a:r>
              <a:rPr lang="en-US" sz="16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l-GR" sz="1600" b="1" dirty="0">
              <a:solidFill>
                <a:srgbClr val="1A0BD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endParaRPr lang="el-GR" sz="1600" b="1" dirty="0">
              <a:solidFill>
                <a:srgbClr val="1A0BD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6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TABLE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room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</a:p>
          <a:p>
            <a:pPr algn="l"/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idroom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 NOT NULL PRIMARY KEY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algn="l"/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label </a:t>
            </a:r>
            <a:r>
              <a:rPr lang="en-US" sz="16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VARCHAR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(50) </a:t>
            </a:r>
            <a:r>
              <a:rPr lang="en-US" sz="16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DEFAULT NULL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algn="l"/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use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room_use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pPr algn="l"/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seats </a:t>
            </a:r>
            <a:r>
              <a:rPr lang="en-US" sz="16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</a:p>
          <a:p>
            <a:pPr algn="l"/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);</a:t>
            </a:r>
            <a:endParaRPr lang="el-G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3352800" y="4055582"/>
            <a:ext cx="5410200" cy="861562"/>
          </a:xfrm>
          <a:prstGeom prst="rect">
            <a:avLst/>
          </a:prstGeom>
          <a:solidFill>
            <a:schemeClr val="tx2">
              <a:lumMod val="20000"/>
              <a:lumOff val="8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27" name="Ομάδα 26"/>
          <p:cNvGrpSpPr/>
          <p:nvPr/>
        </p:nvGrpSpPr>
        <p:grpSpPr>
          <a:xfrm>
            <a:off x="6107082" y="4669315"/>
            <a:ext cx="2366525" cy="1544585"/>
            <a:chOff x="6666274" y="4686418"/>
            <a:chExt cx="2366525" cy="1544585"/>
          </a:xfrm>
        </p:grpSpPr>
        <p:sp>
          <p:nvSpPr>
            <p:cNvPr id="18" name="TextBox 17"/>
            <p:cNvSpPr txBox="1"/>
            <p:nvPr/>
          </p:nvSpPr>
          <p:spPr>
            <a:xfrm rot="19276463">
              <a:off x="7199925" y="5861671"/>
              <a:ext cx="18328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>
                  <a:solidFill>
                    <a:srgbClr val="FF0000"/>
                  </a:solidFill>
                </a:rPr>
                <a:t>δικός</a:t>
              </a:r>
              <a:r>
                <a:rPr lang="el-GR" dirty="0"/>
                <a:t> </a:t>
              </a:r>
              <a:r>
                <a:rPr lang="el-GR" dirty="0">
                  <a:solidFill>
                    <a:srgbClr val="FF0000"/>
                  </a:solidFill>
                </a:rPr>
                <a:t>μας τύπος</a:t>
              </a:r>
            </a:p>
          </p:txBody>
        </p:sp>
        <p:cxnSp>
          <p:nvCxnSpPr>
            <p:cNvPr id="24" name="Ευθύγραμμο βέλος σύνδεσης 23"/>
            <p:cNvCxnSpPr>
              <a:stCxn id="18" idx="0"/>
            </p:cNvCxnSpPr>
            <p:nvPr/>
          </p:nvCxnSpPr>
          <p:spPr>
            <a:xfrm flipH="1" flipV="1">
              <a:off x="6666274" y="4686418"/>
              <a:ext cx="1334563" cy="1215852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88976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Αντιστοίχιση σχέσεων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500175"/>
            <a:ext cx="8229600" cy="2005025"/>
          </a:xfrm>
        </p:spPr>
        <p:txBody>
          <a:bodyPr>
            <a:normAutofit lnSpcReduction="10000"/>
          </a:bodyPr>
          <a:lstStyle/>
          <a:p>
            <a:r>
              <a:rPr lang="el-GR" sz="2400" b="1" dirty="0"/>
              <a:t>Κάθε σχέση μπορεί να αντιστοιχισθεί σε έναν πίνακα</a:t>
            </a:r>
          </a:p>
          <a:p>
            <a:pPr lvl="1"/>
            <a:r>
              <a:rPr lang="el-GR" sz="2000" dirty="0">
                <a:solidFill>
                  <a:srgbClr val="FF0000"/>
                </a:solidFill>
              </a:rPr>
              <a:t>Όνομα του πίνακα</a:t>
            </a:r>
            <a:r>
              <a:rPr lang="el-GR" sz="2000" dirty="0"/>
              <a:t>: το όνομα της σχέσης, ή, αν υφίσταται, το όνομα της σχετιζόμενης κλάσης συσχέτισης (οποιοδήποτε νέο όνομα)</a:t>
            </a:r>
          </a:p>
          <a:p>
            <a:pPr lvl="1"/>
            <a:r>
              <a:rPr lang="el-GR" sz="2000" dirty="0">
                <a:solidFill>
                  <a:srgbClr val="FF0000"/>
                </a:solidFill>
              </a:rPr>
              <a:t>Στήλες</a:t>
            </a:r>
            <a:r>
              <a:rPr lang="el-GR" sz="2000" dirty="0"/>
              <a:t>: κύριες ιδιότητες των σχετιζόμενων κλάσεων, καθώς και της σχετιζόμενης κλάσης συσχέτισης (αν υπάρχει). Απαραίτητα, τα κύρια κλειδιά των πινάκων των σχετιζόμενων κλάσεων.</a:t>
            </a:r>
          </a:p>
        </p:txBody>
      </p:sp>
      <p:grpSp>
        <p:nvGrpSpPr>
          <p:cNvPr id="8" name="Ομάδα 7"/>
          <p:cNvGrpSpPr/>
          <p:nvPr/>
        </p:nvGrpSpPr>
        <p:grpSpPr>
          <a:xfrm>
            <a:off x="990600" y="5528373"/>
            <a:ext cx="1219200" cy="1101026"/>
            <a:chOff x="990600" y="5562600"/>
            <a:chExt cx="1219200" cy="1101026"/>
          </a:xfrm>
        </p:grpSpPr>
        <p:grpSp>
          <p:nvGrpSpPr>
            <p:cNvPr id="4" name="Ομάδα 3"/>
            <p:cNvGrpSpPr/>
            <p:nvPr/>
          </p:nvGrpSpPr>
          <p:grpSpPr>
            <a:xfrm>
              <a:off x="990600" y="5562600"/>
              <a:ext cx="1219200" cy="1066799"/>
              <a:chOff x="6096000" y="2061839"/>
              <a:chExt cx="2057400" cy="1066799"/>
            </a:xfrm>
          </p:grpSpPr>
          <p:sp>
            <p:nvSpPr>
              <p:cNvPr id="5" name="Ορθογώνιο 4"/>
              <p:cNvSpPr/>
              <p:nvPr/>
            </p:nvSpPr>
            <p:spPr>
              <a:xfrm>
                <a:off x="6096000" y="2061839"/>
                <a:ext cx="2057400" cy="30480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rgbClr val="FF0000"/>
                    </a:solidFill>
                  </a:rPr>
                  <a:t>room</a:t>
                </a:r>
                <a:endParaRPr lang="el-GR" sz="1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" name="Ορθογώνιο 5"/>
              <p:cNvSpPr/>
              <p:nvPr/>
            </p:nvSpPr>
            <p:spPr>
              <a:xfrm>
                <a:off x="6096000" y="2366639"/>
                <a:ext cx="2057400" cy="761999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92075" indent="-92075" algn="l">
                  <a:buFontTx/>
                  <a:buChar char="-"/>
                </a:pPr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1149617" y="5832629"/>
              <a:ext cx="71917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>
                  <a:latin typeface="Calibri" panose="020F0502020204030204" pitchFamily="34" charset="0"/>
                </a:rPr>
                <a:t>- </a:t>
              </a:r>
              <a:r>
                <a:rPr lang="en-US" sz="1200" dirty="0" err="1">
                  <a:latin typeface="Calibri" panose="020F0502020204030204" pitchFamily="34" charset="0"/>
                </a:rPr>
                <a:t>idroom</a:t>
              </a:r>
              <a:endParaRPr lang="en-US" sz="1200" dirty="0">
                <a:latin typeface="Calibri" panose="020F0502020204030204" pitchFamily="34" charset="0"/>
              </a:endParaRPr>
            </a:p>
            <a:p>
              <a:pPr algn="l"/>
              <a:r>
                <a:rPr lang="en-US" sz="1200" dirty="0">
                  <a:latin typeface="Calibri" panose="020F0502020204030204" pitchFamily="34" charset="0"/>
                </a:rPr>
                <a:t>- label</a:t>
              </a:r>
            </a:p>
            <a:p>
              <a:pPr algn="l"/>
              <a:r>
                <a:rPr lang="en-US" sz="1200" dirty="0">
                  <a:latin typeface="Calibri" panose="020F0502020204030204" pitchFamily="34" charset="0"/>
                </a:rPr>
                <a:t>- use</a:t>
              </a:r>
            </a:p>
            <a:p>
              <a:pPr algn="l"/>
              <a:r>
                <a:rPr lang="en-US" sz="1200" dirty="0">
                  <a:latin typeface="Calibri" panose="020F0502020204030204" pitchFamily="34" charset="0"/>
                </a:rPr>
                <a:t>- seats</a:t>
              </a:r>
              <a:endParaRPr lang="el-GR" sz="1200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9" name="Ομάδα 8"/>
          <p:cNvGrpSpPr/>
          <p:nvPr/>
        </p:nvGrpSpPr>
        <p:grpSpPr>
          <a:xfrm>
            <a:off x="990600" y="4267200"/>
            <a:ext cx="1219200" cy="785362"/>
            <a:chOff x="990600" y="5562600"/>
            <a:chExt cx="1219200" cy="785362"/>
          </a:xfrm>
        </p:grpSpPr>
        <p:grpSp>
          <p:nvGrpSpPr>
            <p:cNvPr id="10" name="Ομάδα 9"/>
            <p:cNvGrpSpPr/>
            <p:nvPr/>
          </p:nvGrpSpPr>
          <p:grpSpPr>
            <a:xfrm>
              <a:off x="990600" y="5562600"/>
              <a:ext cx="1219200" cy="785362"/>
              <a:chOff x="6096000" y="2061839"/>
              <a:chExt cx="2057400" cy="785362"/>
            </a:xfrm>
          </p:grpSpPr>
          <p:sp>
            <p:nvSpPr>
              <p:cNvPr id="12" name="Ορθογώνιο 11"/>
              <p:cNvSpPr/>
              <p:nvPr/>
            </p:nvSpPr>
            <p:spPr>
              <a:xfrm>
                <a:off x="6096000" y="2061839"/>
                <a:ext cx="2057400" cy="30480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chemeClr val="tx1"/>
                    </a:solidFill>
                  </a:rPr>
                  <a:t>course</a:t>
                </a:r>
                <a:endParaRPr lang="el-GR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Ορθογώνιο 12"/>
              <p:cNvSpPr/>
              <p:nvPr/>
            </p:nvSpPr>
            <p:spPr>
              <a:xfrm>
                <a:off x="6096000" y="2366640"/>
                <a:ext cx="2057400" cy="480561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92075" indent="-92075" algn="l">
                  <a:buFontTx/>
                  <a:buChar char="-"/>
                </a:pPr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43000" y="5886297"/>
              <a:ext cx="7963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>
                  <a:latin typeface="Calibri" panose="020F0502020204030204" pitchFamily="34" charset="0"/>
                </a:rPr>
                <a:t>- </a:t>
              </a:r>
              <a:r>
                <a:rPr lang="en-US" sz="1200" dirty="0" err="1">
                  <a:latin typeface="Calibri" panose="020F0502020204030204" pitchFamily="34" charset="0"/>
                </a:rPr>
                <a:t>idcourse</a:t>
              </a:r>
              <a:endParaRPr lang="en-US" sz="1200" dirty="0">
                <a:latin typeface="Calibri" panose="020F0502020204030204" pitchFamily="34" charset="0"/>
              </a:endParaRPr>
            </a:p>
            <a:p>
              <a:pPr algn="l"/>
              <a:r>
                <a:rPr lang="en-US" sz="1200" dirty="0">
                  <a:latin typeface="Calibri" panose="020F0502020204030204" pitchFamily="34" charset="0"/>
                </a:rPr>
                <a:t>- …</a:t>
              </a:r>
              <a:endParaRPr lang="el-GR" sz="1200" dirty="0">
                <a:latin typeface="Calibri" panose="020F0502020204030204" pitchFamily="34" charset="0"/>
              </a:endParaRPr>
            </a:p>
          </p:txBody>
        </p:sp>
      </p:grpSp>
      <p:grpSp>
        <p:nvGrpSpPr>
          <p:cNvPr id="17" name="Ομάδα 16"/>
          <p:cNvGrpSpPr/>
          <p:nvPr/>
        </p:nvGrpSpPr>
        <p:grpSpPr>
          <a:xfrm>
            <a:off x="1549970" y="5045822"/>
            <a:ext cx="82181" cy="482550"/>
            <a:chOff x="1549970" y="5045822"/>
            <a:chExt cx="82181" cy="482550"/>
          </a:xfrm>
        </p:grpSpPr>
        <p:cxnSp>
          <p:nvCxnSpPr>
            <p:cNvPr id="15" name="Ευθεία γραμμή σύνδεσης 14"/>
            <p:cNvCxnSpPr/>
            <p:nvPr/>
          </p:nvCxnSpPr>
          <p:spPr>
            <a:xfrm>
              <a:off x="1591060" y="5045822"/>
              <a:ext cx="0" cy="35763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Διάγραμμα ροής: Απόφαση 15"/>
            <p:cNvSpPr/>
            <p:nvPr/>
          </p:nvSpPr>
          <p:spPr>
            <a:xfrm>
              <a:off x="1549970" y="5410199"/>
              <a:ext cx="82181" cy="118173"/>
            </a:xfrm>
            <a:prstGeom prst="flowChartDecision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9" name="Ελεύθερη σχεδίαση 18"/>
          <p:cNvSpPr/>
          <p:nvPr/>
        </p:nvSpPr>
        <p:spPr>
          <a:xfrm>
            <a:off x="990600" y="4942616"/>
            <a:ext cx="1096322" cy="679540"/>
          </a:xfrm>
          <a:custGeom>
            <a:avLst/>
            <a:gdLst>
              <a:gd name="connsiteX0" fmla="*/ 413022 w 1878484"/>
              <a:gd name="connsiteY0" fmla="*/ 54500 h 1410961"/>
              <a:gd name="connsiteX1" fmla="*/ 413022 w 1878484"/>
              <a:gd name="connsiteY1" fmla="*/ 54500 h 1410961"/>
              <a:gd name="connsiteX2" fmla="*/ 370632 w 1878484"/>
              <a:gd name="connsiteY2" fmla="*/ 96890 h 1410961"/>
              <a:gd name="connsiteX3" fmla="*/ 352465 w 1878484"/>
              <a:gd name="connsiteY3" fmla="*/ 109001 h 1410961"/>
              <a:gd name="connsiteX4" fmla="*/ 310076 w 1878484"/>
              <a:gd name="connsiteY4" fmla="*/ 151390 h 1410961"/>
              <a:gd name="connsiteX5" fmla="*/ 285853 w 1878484"/>
              <a:gd name="connsiteY5" fmla="*/ 175613 h 1410961"/>
              <a:gd name="connsiteX6" fmla="*/ 261631 w 1878484"/>
              <a:gd name="connsiteY6" fmla="*/ 199835 h 1410961"/>
              <a:gd name="connsiteX7" fmla="*/ 237408 w 1878484"/>
              <a:gd name="connsiteY7" fmla="*/ 218002 h 1410961"/>
              <a:gd name="connsiteX8" fmla="*/ 207130 w 1878484"/>
              <a:gd name="connsiteY8" fmla="*/ 242225 h 1410961"/>
              <a:gd name="connsiteX9" fmla="*/ 158685 w 1878484"/>
              <a:gd name="connsiteY9" fmla="*/ 284614 h 1410961"/>
              <a:gd name="connsiteX10" fmla="*/ 146574 w 1878484"/>
              <a:gd name="connsiteY10" fmla="*/ 302781 h 1410961"/>
              <a:gd name="connsiteX11" fmla="*/ 128407 w 1878484"/>
              <a:gd name="connsiteY11" fmla="*/ 314892 h 1410961"/>
              <a:gd name="connsiteX12" fmla="*/ 92073 w 1878484"/>
              <a:gd name="connsiteY12" fmla="*/ 339115 h 1410961"/>
              <a:gd name="connsiteX13" fmla="*/ 86018 w 1878484"/>
              <a:gd name="connsiteY13" fmla="*/ 357282 h 1410961"/>
              <a:gd name="connsiteX14" fmla="*/ 73906 w 1878484"/>
              <a:gd name="connsiteY14" fmla="*/ 369393 h 1410961"/>
              <a:gd name="connsiteX15" fmla="*/ 61795 w 1878484"/>
              <a:gd name="connsiteY15" fmla="*/ 387560 h 1410961"/>
              <a:gd name="connsiteX16" fmla="*/ 43628 w 1878484"/>
              <a:gd name="connsiteY16" fmla="*/ 411782 h 1410961"/>
              <a:gd name="connsiteX17" fmla="*/ 31517 w 1878484"/>
              <a:gd name="connsiteY17" fmla="*/ 436005 h 1410961"/>
              <a:gd name="connsiteX18" fmla="*/ 7294 w 1878484"/>
              <a:gd name="connsiteY18" fmla="*/ 478394 h 1410961"/>
              <a:gd name="connsiteX19" fmla="*/ 7294 w 1878484"/>
              <a:gd name="connsiteY19" fmla="*/ 605563 h 1410961"/>
              <a:gd name="connsiteX20" fmla="*/ 19406 w 1878484"/>
              <a:gd name="connsiteY20" fmla="*/ 629785 h 1410961"/>
              <a:gd name="connsiteX21" fmla="*/ 31517 w 1878484"/>
              <a:gd name="connsiteY21" fmla="*/ 660063 h 1410961"/>
              <a:gd name="connsiteX22" fmla="*/ 92073 w 1878484"/>
              <a:gd name="connsiteY22" fmla="*/ 744842 h 1410961"/>
              <a:gd name="connsiteX23" fmla="*/ 110240 w 1878484"/>
              <a:gd name="connsiteY23" fmla="*/ 769065 h 1410961"/>
              <a:gd name="connsiteX24" fmla="*/ 122351 w 1878484"/>
              <a:gd name="connsiteY24" fmla="*/ 793287 h 1410961"/>
              <a:gd name="connsiteX25" fmla="*/ 146574 w 1878484"/>
              <a:gd name="connsiteY25" fmla="*/ 823565 h 1410961"/>
              <a:gd name="connsiteX26" fmla="*/ 164741 w 1878484"/>
              <a:gd name="connsiteY26" fmla="*/ 859899 h 1410961"/>
              <a:gd name="connsiteX27" fmla="*/ 182908 w 1878484"/>
              <a:gd name="connsiteY27" fmla="*/ 890177 h 1410961"/>
              <a:gd name="connsiteX28" fmla="*/ 188963 w 1878484"/>
              <a:gd name="connsiteY28" fmla="*/ 908344 h 1410961"/>
              <a:gd name="connsiteX29" fmla="*/ 201075 w 1878484"/>
              <a:gd name="connsiteY29" fmla="*/ 926511 h 1410961"/>
              <a:gd name="connsiteX30" fmla="*/ 219241 w 1878484"/>
              <a:gd name="connsiteY30" fmla="*/ 968900 h 1410961"/>
              <a:gd name="connsiteX31" fmla="*/ 225297 w 1878484"/>
              <a:gd name="connsiteY31" fmla="*/ 987067 h 1410961"/>
              <a:gd name="connsiteX32" fmla="*/ 237408 w 1878484"/>
              <a:gd name="connsiteY32" fmla="*/ 1005234 h 1410961"/>
              <a:gd name="connsiteX33" fmla="*/ 261631 w 1878484"/>
              <a:gd name="connsiteY33" fmla="*/ 1047623 h 1410961"/>
              <a:gd name="connsiteX34" fmla="*/ 267686 w 1878484"/>
              <a:gd name="connsiteY34" fmla="*/ 1065790 h 1410961"/>
              <a:gd name="connsiteX35" fmla="*/ 285853 w 1878484"/>
              <a:gd name="connsiteY35" fmla="*/ 1077902 h 1410961"/>
              <a:gd name="connsiteX36" fmla="*/ 297965 w 1878484"/>
              <a:gd name="connsiteY36" fmla="*/ 1096069 h 1410961"/>
              <a:gd name="connsiteX37" fmla="*/ 304020 w 1878484"/>
              <a:gd name="connsiteY37" fmla="*/ 1120291 h 1410961"/>
              <a:gd name="connsiteX38" fmla="*/ 316132 w 1878484"/>
              <a:gd name="connsiteY38" fmla="*/ 1138458 h 1410961"/>
              <a:gd name="connsiteX39" fmla="*/ 352465 w 1878484"/>
              <a:gd name="connsiteY39" fmla="*/ 1186903 h 1410961"/>
              <a:gd name="connsiteX40" fmla="*/ 382743 w 1878484"/>
              <a:gd name="connsiteY40" fmla="*/ 1217181 h 1410961"/>
              <a:gd name="connsiteX41" fmla="*/ 400910 w 1878484"/>
              <a:gd name="connsiteY41" fmla="*/ 1235348 h 1410961"/>
              <a:gd name="connsiteX42" fmla="*/ 443300 w 1878484"/>
              <a:gd name="connsiteY42" fmla="*/ 1277737 h 1410961"/>
              <a:gd name="connsiteX43" fmla="*/ 461467 w 1878484"/>
              <a:gd name="connsiteY43" fmla="*/ 1289849 h 1410961"/>
              <a:gd name="connsiteX44" fmla="*/ 503856 w 1878484"/>
              <a:gd name="connsiteY44" fmla="*/ 1320127 h 1410961"/>
              <a:gd name="connsiteX45" fmla="*/ 522023 w 1878484"/>
              <a:gd name="connsiteY45" fmla="*/ 1326182 h 1410961"/>
              <a:gd name="connsiteX46" fmla="*/ 576524 w 1878484"/>
              <a:gd name="connsiteY46" fmla="*/ 1350405 h 1410961"/>
              <a:gd name="connsiteX47" fmla="*/ 600746 w 1878484"/>
              <a:gd name="connsiteY47" fmla="*/ 1362516 h 1410961"/>
              <a:gd name="connsiteX48" fmla="*/ 691581 w 1878484"/>
              <a:gd name="connsiteY48" fmla="*/ 1374627 h 1410961"/>
              <a:gd name="connsiteX49" fmla="*/ 758192 w 1878484"/>
              <a:gd name="connsiteY49" fmla="*/ 1392794 h 1410961"/>
              <a:gd name="connsiteX50" fmla="*/ 788471 w 1878484"/>
              <a:gd name="connsiteY50" fmla="*/ 1398850 h 1410961"/>
              <a:gd name="connsiteX51" fmla="*/ 915639 w 1878484"/>
              <a:gd name="connsiteY51" fmla="*/ 1410961 h 1410961"/>
              <a:gd name="connsiteX52" fmla="*/ 1157864 w 1878484"/>
              <a:gd name="connsiteY52" fmla="*/ 1398850 h 1410961"/>
              <a:gd name="connsiteX53" fmla="*/ 1218420 w 1878484"/>
              <a:gd name="connsiteY53" fmla="*/ 1386739 h 1410961"/>
              <a:gd name="connsiteX54" fmla="*/ 1266865 w 1878484"/>
              <a:gd name="connsiteY54" fmla="*/ 1380683 h 1410961"/>
              <a:gd name="connsiteX55" fmla="*/ 1291088 w 1878484"/>
              <a:gd name="connsiteY55" fmla="*/ 1374627 h 1410961"/>
              <a:gd name="connsiteX56" fmla="*/ 1369811 w 1878484"/>
              <a:gd name="connsiteY56" fmla="*/ 1362516 h 1410961"/>
              <a:gd name="connsiteX57" fmla="*/ 1418256 w 1878484"/>
              <a:gd name="connsiteY57" fmla="*/ 1350405 h 1410961"/>
              <a:gd name="connsiteX58" fmla="*/ 1448534 w 1878484"/>
              <a:gd name="connsiteY58" fmla="*/ 1338294 h 1410961"/>
              <a:gd name="connsiteX59" fmla="*/ 1521202 w 1878484"/>
              <a:gd name="connsiteY59" fmla="*/ 1301960 h 1410961"/>
              <a:gd name="connsiteX60" fmla="*/ 1569647 w 1878484"/>
              <a:gd name="connsiteY60" fmla="*/ 1265626 h 1410961"/>
              <a:gd name="connsiteX61" fmla="*/ 1593869 w 1878484"/>
              <a:gd name="connsiteY61" fmla="*/ 1253515 h 1410961"/>
              <a:gd name="connsiteX62" fmla="*/ 1636259 w 1878484"/>
              <a:gd name="connsiteY62" fmla="*/ 1211125 h 1410961"/>
              <a:gd name="connsiteX63" fmla="*/ 1666537 w 1878484"/>
              <a:gd name="connsiteY63" fmla="*/ 1180847 h 1410961"/>
              <a:gd name="connsiteX64" fmla="*/ 1721037 w 1878484"/>
              <a:gd name="connsiteY64" fmla="*/ 1114235 h 1410961"/>
              <a:gd name="connsiteX65" fmla="*/ 1751316 w 1878484"/>
              <a:gd name="connsiteY65" fmla="*/ 1059735 h 1410961"/>
              <a:gd name="connsiteX66" fmla="*/ 1781594 w 1878484"/>
              <a:gd name="connsiteY66" fmla="*/ 999178 h 1410961"/>
              <a:gd name="connsiteX67" fmla="*/ 1793705 w 1878484"/>
              <a:gd name="connsiteY67" fmla="*/ 968900 h 1410961"/>
              <a:gd name="connsiteX68" fmla="*/ 1799761 w 1878484"/>
              <a:gd name="connsiteY68" fmla="*/ 950733 h 1410961"/>
              <a:gd name="connsiteX69" fmla="*/ 1811872 w 1878484"/>
              <a:gd name="connsiteY69" fmla="*/ 926511 h 1410961"/>
              <a:gd name="connsiteX70" fmla="*/ 1823983 w 1878484"/>
              <a:gd name="connsiteY70" fmla="*/ 896233 h 1410961"/>
              <a:gd name="connsiteX71" fmla="*/ 1836094 w 1878484"/>
              <a:gd name="connsiteY71" fmla="*/ 878066 h 1410961"/>
              <a:gd name="connsiteX72" fmla="*/ 1848206 w 1878484"/>
              <a:gd name="connsiteY72" fmla="*/ 853843 h 1410961"/>
              <a:gd name="connsiteX73" fmla="*/ 1854261 w 1878484"/>
              <a:gd name="connsiteY73" fmla="*/ 823565 h 1410961"/>
              <a:gd name="connsiteX74" fmla="*/ 1866373 w 1878484"/>
              <a:gd name="connsiteY74" fmla="*/ 811454 h 1410961"/>
              <a:gd name="connsiteX75" fmla="*/ 1872428 w 1878484"/>
              <a:gd name="connsiteY75" fmla="*/ 769065 h 1410961"/>
              <a:gd name="connsiteX76" fmla="*/ 1878484 w 1878484"/>
              <a:gd name="connsiteY76" fmla="*/ 744842 h 1410961"/>
              <a:gd name="connsiteX77" fmla="*/ 1872428 w 1878484"/>
              <a:gd name="connsiteY77" fmla="*/ 417838 h 1410961"/>
              <a:gd name="connsiteX78" fmla="*/ 1860317 w 1878484"/>
              <a:gd name="connsiteY78" fmla="*/ 345171 h 1410961"/>
              <a:gd name="connsiteX79" fmla="*/ 1848206 w 1878484"/>
              <a:gd name="connsiteY79" fmla="*/ 308837 h 1410961"/>
              <a:gd name="connsiteX80" fmla="*/ 1830039 w 1878484"/>
              <a:gd name="connsiteY80" fmla="*/ 242225 h 1410961"/>
              <a:gd name="connsiteX81" fmla="*/ 1811872 w 1878484"/>
              <a:gd name="connsiteY81" fmla="*/ 230114 h 1410961"/>
              <a:gd name="connsiteX82" fmla="*/ 1787649 w 1878484"/>
              <a:gd name="connsiteY82" fmla="*/ 205891 h 1410961"/>
              <a:gd name="connsiteX83" fmla="*/ 1769483 w 1878484"/>
              <a:gd name="connsiteY83" fmla="*/ 199835 h 1410961"/>
              <a:gd name="connsiteX84" fmla="*/ 1727093 w 1878484"/>
              <a:gd name="connsiteY84" fmla="*/ 169557 h 1410961"/>
              <a:gd name="connsiteX85" fmla="*/ 1684704 w 1878484"/>
              <a:gd name="connsiteY85" fmla="*/ 133223 h 1410961"/>
              <a:gd name="connsiteX86" fmla="*/ 1660481 w 1878484"/>
              <a:gd name="connsiteY86" fmla="*/ 127168 h 1410961"/>
              <a:gd name="connsiteX87" fmla="*/ 1642314 w 1878484"/>
              <a:gd name="connsiteY87" fmla="*/ 109001 h 1410961"/>
              <a:gd name="connsiteX88" fmla="*/ 1624147 w 1878484"/>
              <a:gd name="connsiteY88" fmla="*/ 102945 h 1410961"/>
              <a:gd name="connsiteX89" fmla="*/ 1605981 w 1878484"/>
              <a:gd name="connsiteY89" fmla="*/ 90834 h 1410961"/>
              <a:gd name="connsiteX90" fmla="*/ 1557535 w 1878484"/>
              <a:gd name="connsiteY90" fmla="*/ 78723 h 1410961"/>
              <a:gd name="connsiteX91" fmla="*/ 1521202 w 1878484"/>
              <a:gd name="connsiteY91" fmla="*/ 54500 h 1410961"/>
              <a:gd name="connsiteX92" fmla="*/ 1466701 w 1878484"/>
              <a:gd name="connsiteY92" fmla="*/ 36333 h 1410961"/>
              <a:gd name="connsiteX93" fmla="*/ 1400089 w 1878484"/>
              <a:gd name="connsiteY93" fmla="*/ 30278 h 1410961"/>
              <a:gd name="connsiteX94" fmla="*/ 1327422 w 1878484"/>
              <a:gd name="connsiteY94" fmla="*/ 18167 h 1410961"/>
              <a:gd name="connsiteX95" fmla="*/ 976195 w 1878484"/>
              <a:gd name="connsiteY95" fmla="*/ 12111 h 1410961"/>
              <a:gd name="connsiteX96" fmla="*/ 885361 w 1878484"/>
              <a:gd name="connsiteY96" fmla="*/ 6055 h 1410961"/>
              <a:gd name="connsiteX97" fmla="*/ 861138 w 1878484"/>
              <a:gd name="connsiteY97" fmla="*/ 0 h 1410961"/>
              <a:gd name="connsiteX98" fmla="*/ 691581 w 1878484"/>
              <a:gd name="connsiteY98" fmla="*/ 6055 h 1410961"/>
              <a:gd name="connsiteX99" fmla="*/ 673414 w 1878484"/>
              <a:gd name="connsiteY99" fmla="*/ 12111 h 1410961"/>
              <a:gd name="connsiteX100" fmla="*/ 649191 w 1878484"/>
              <a:gd name="connsiteY100" fmla="*/ 24222 h 1410961"/>
              <a:gd name="connsiteX101" fmla="*/ 606802 w 1878484"/>
              <a:gd name="connsiteY101" fmla="*/ 30278 h 1410961"/>
              <a:gd name="connsiteX102" fmla="*/ 570468 w 1878484"/>
              <a:gd name="connsiteY102" fmla="*/ 42389 h 1410961"/>
              <a:gd name="connsiteX103" fmla="*/ 515967 w 1878484"/>
              <a:gd name="connsiteY103" fmla="*/ 66612 h 1410961"/>
              <a:gd name="connsiteX104" fmla="*/ 413022 w 1878484"/>
              <a:gd name="connsiteY104" fmla="*/ 54500 h 1410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1878484" h="1410961">
                <a:moveTo>
                  <a:pt x="413022" y="54500"/>
                </a:moveTo>
                <a:lnTo>
                  <a:pt x="413022" y="54500"/>
                </a:lnTo>
                <a:cubicBezTo>
                  <a:pt x="398892" y="68630"/>
                  <a:pt x="385485" y="83522"/>
                  <a:pt x="370632" y="96890"/>
                </a:cubicBezTo>
                <a:cubicBezTo>
                  <a:pt x="365222" y="101759"/>
                  <a:pt x="357875" y="104132"/>
                  <a:pt x="352465" y="109001"/>
                </a:cubicBezTo>
                <a:cubicBezTo>
                  <a:pt x="337612" y="122368"/>
                  <a:pt x="324206" y="137260"/>
                  <a:pt x="310076" y="151390"/>
                </a:cubicBezTo>
                <a:lnTo>
                  <a:pt x="285853" y="175613"/>
                </a:lnTo>
                <a:cubicBezTo>
                  <a:pt x="277779" y="183687"/>
                  <a:pt x="270766" y="192984"/>
                  <a:pt x="261631" y="199835"/>
                </a:cubicBezTo>
                <a:cubicBezTo>
                  <a:pt x="253557" y="205891"/>
                  <a:pt x="245161" y="211541"/>
                  <a:pt x="237408" y="218002"/>
                </a:cubicBezTo>
                <a:cubicBezTo>
                  <a:pt x="202891" y="246767"/>
                  <a:pt x="252049" y="212280"/>
                  <a:pt x="207130" y="242225"/>
                </a:cubicBezTo>
                <a:cubicBezTo>
                  <a:pt x="179880" y="283101"/>
                  <a:pt x="215204" y="235160"/>
                  <a:pt x="158685" y="284614"/>
                </a:cubicBezTo>
                <a:cubicBezTo>
                  <a:pt x="153208" y="289407"/>
                  <a:pt x="151720" y="297635"/>
                  <a:pt x="146574" y="302781"/>
                </a:cubicBezTo>
                <a:cubicBezTo>
                  <a:pt x="141428" y="307927"/>
                  <a:pt x="134090" y="310345"/>
                  <a:pt x="128407" y="314892"/>
                </a:cubicBezTo>
                <a:cubicBezTo>
                  <a:pt x="97581" y="339553"/>
                  <a:pt x="140900" y="314702"/>
                  <a:pt x="92073" y="339115"/>
                </a:cubicBezTo>
                <a:cubicBezTo>
                  <a:pt x="90055" y="345171"/>
                  <a:pt x="89302" y="351808"/>
                  <a:pt x="86018" y="357282"/>
                </a:cubicBezTo>
                <a:cubicBezTo>
                  <a:pt x="83081" y="362178"/>
                  <a:pt x="77473" y="364935"/>
                  <a:pt x="73906" y="369393"/>
                </a:cubicBezTo>
                <a:cubicBezTo>
                  <a:pt x="69359" y="375076"/>
                  <a:pt x="66025" y="381638"/>
                  <a:pt x="61795" y="387560"/>
                </a:cubicBezTo>
                <a:cubicBezTo>
                  <a:pt x="55929" y="395773"/>
                  <a:pt x="48977" y="403223"/>
                  <a:pt x="43628" y="411782"/>
                </a:cubicBezTo>
                <a:cubicBezTo>
                  <a:pt x="38844" y="419437"/>
                  <a:pt x="35996" y="428167"/>
                  <a:pt x="31517" y="436005"/>
                </a:cubicBezTo>
                <a:cubicBezTo>
                  <a:pt x="-2737" y="495951"/>
                  <a:pt x="43915" y="405159"/>
                  <a:pt x="7294" y="478394"/>
                </a:cubicBezTo>
                <a:cubicBezTo>
                  <a:pt x="-574" y="533480"/>
                  <a:pt x="-4130" y="537018"/>
                  <a:pt x="7294" y="605563"/>
                </a:cubicBezTo>
                <a:cubicBezTo>
                  <a:pt x="8778" y="614467"/>
                  <a:pt x="15740" y="621536"/>
                  <a:pt x="19406" y="629785"/>
                </a:cubicBezTo>
                <a:cubicBezTo>
                  <a:pt x="23821" y="639718"/>
                  <a:pt x="26312" y="650520"/>
                  <a:pt x="31517" y="660063"/>
                </a:cubicBezTo>
                <a:cubicBezTo>
                  <a:pt x="43326" y="681713"/>
                  <a:pt x="79747" y="728407"/>
                  <a:pt x="92073" y="744842"/>
                </a:cubicBezTo>
                <a:cubicBezTo>
                  <a:pt x="98129" y="752916"/>
                  <a:pt x="105726" y="760038"/>
                  <a:pt x="110240" y="769065"/>
                </a:cubicBezTo>
                <a:cubicBezTo>
                  <a:pt x="114277" y="777139"/>
                  <a:pt x="117344" y="785776"/>
                  <a:pt x="122351" y="793287"/>
                </a:cubicBezTo>
                <a:cubicBezTo>
                  <a:pt x="144884" y="827085"/>
                  <a:pt x="124573" y="779563"/>
                  <a:pt x="146574" y="823565"/>
                </a:cubicBezTo>
                <a:cubicBezTo>
                  <a:pt x="171645" y="873708"/>
                  <a:pt x="130033" y="807835"/>
                  <a:pt x="164741" y="859899"/>
                </a:cubicBezTo>
                <a:cubicBezTo>
                  <a:pt x="181894" y="911363"/>
                  <a:pt x="157971" y="848615"/>
                  <a:pt x="182908" y="890177"/>
                </a:cubicBezTo>
                <a:cubicBezTo>
                  <a:pt x="186192" y="895651"/>
                  <a:pt x="186108" y="902635"/>
                  <a:pt x="188963" y="908344"/>
                </a:cubicBezTo>
                <a:cubicBezTo>
                  <a:pt x="192218" y="914854"/>
                  <a:pt x="197038" y="920455"/>
                  <a:pt x="201075" y="926511"/>
                </a:cubicBezTo>
                <a:cubicBezTo>
                  <a:pt x="215272" y="969107"/>
                  <a:pt x="196797" y="916533"/>
                  <a:pt x="219241" y="968900"/>
                </a:cubicBezTo>
                <a:cubicBezTo>
                  <a:pt x="221756" y="974767"/>
                  <a:pt x="222442" y="981358"/>
                  <a:pt x="225297" y="987067"/>
                </a:cubicBezTo>
                <a:cubicBezTo>
                  <a:pt x="228552" y="993577"/>
                  <a:pt x="234153" y="998724"/>
                  <a:pt x="237408" y="1005234"/>
                </a:cubicBezTo>
                <a:cubicBezTo>
                  <a:pt x="260524" y="1051466"/>
                  <a:pt x="217706" y="989059"/>
                  <a:pt x="261631" y="1047623"/>
                </a:cubicBezTo>
                <a:cubicBezTo>
                  <a:pt x="263649" y="1053679"/>
                  <a:pt x="263699" y="1060805"/>
                  <a:pt x="267686" y="1065790"/>
                </a:cubicBezTo>
                <a:cubicBezTo>
                  <a:pt x="272232" y="1071473"/>
                  <a:pt x="280707" y="1072756"/>
                  <a:pt x="285853" y="1077902"/>
                </a:cubicBezTo>
                <a:cubicBezTo>
                  <a:pt x="290999" y="1083048"/>
                  <a:pt x="293928" y="1090013"/>
                  <a:pt x="297965" y="1096069"/>
                </a:cubicBezTo>
                <a:cubicBezTo>
                  <a:pt x="299983" y="1104143"/>
                  <a:pt x="300742" y="1112641"/>
                  <a:pt x="304020" y="1120291"/>
                </a:cubicBezTo>
                <a:cubicBezTo>
                  <a:pt x="306887" y="1126981"/>
                  <a:pt x="311851" y="1132572"/>
                  <a:pt x="316132" y="1138458"/>
                </a:cubicBezTo>
                <a:cubicBezTo>
                  <a:pt x="328004" y="1154783"/>
                  <a:pt x="340354" y="1170755"/>
                  <a:pt x="352465" y="1186903"/>
                </a:cubicBezTo>
                <a:cubicBezTo>
                  <a:pt x="361029" y="1198322"/>
                  <a:pt x="372650" y="1207088"/>
                  <a:pt x="382743" y="1217181"/>
                </a:cubicBezTo>
                <a:lnTo>
                  <a:pt x="400910" y="1235348"/>
                </a:lnTo>
                <a:lnTo>
                  <a:pt x="443300" y="1277737"/>
                </a:lnTo>
                <a:cubicBezTo>
                  <a:pt x="448447" y="1282883"/>
                  <a:pt x="455545" y="1285619"/>
                  <a:pt x="461467" y="1289849"/>
                </a:cubicBezTo>
                <a:cubicBezTo>
                  <a:pt x="467870" y="1294423"/>
                  <a:pt x="494339" y="1315369"/>
                  <a:pt x="503856" y="1320127"/>
                </a:cubicBezTo>
                <a:cubicBezTo>
                  <a:pt x="509565" y="1322982"/>
                  <a:pt x="515967" y="1324164"/>
                  <a:pt x="522023" y="1326182"/>
                </a:cubicBezTo>
                <a:cubicBezTo>
                  <a:pt x="575458" y="1361808"/>
                  <a:pt x="490054" y="1307170"/>
                  <a:pt x="576524" y="1350405"/>
                </a:cubicBezTo>
                <a:cubicBezTo>
                  <a:pt x="584598" y="1354442"/>
                  <a:pt x="592100" y="1359922"/>
                  <a:pt x="600746" y="1362516"/>
                </a:cubicBezTo>
                <a:cubicBezTo>
                  <a:pt x="618041" y="1367705"/>
                  <a:pt x="680061" y="1372981"/>
                  <a:pt x="691581" y="1374627"/>
                </a:cubicBezTo>
                <a:cubicBezTo>
                  <a:pt x="721535" y="1378906"/>
                  <a:pt x="728023" y="1382738"/>
                  <a:pt x="758192" y="1392794"/>
                </a:cubicBezTo>
                <a:cubicBezTo>
                  <a:pt x="767957" y="1396049"/>
                  <a:pt x="778344" y="1397009"/>
                  <a:pt x="788471" y="1398850"/>
                </a:cubicBezTo>
                <a:cubicBezTo>
                  <a:pt x="846020" y="1409314"/>
                  <a:pt x="834095" y="1405525"/>
                  <a:pt x="915639" y="1410961"/>
                </a:cubicBezTo>
                <a:cubicBezTo>
                  <a:pt x="962917" y="1409385"/>
                  <a:pt x="1088802" y="1409209"/>
                  <a:pt x="1157864" y="1398850"/>
                </a:cubicBezTo>
                <a:cubicBezTo>
                  <a:pt x="1178221" y="1395796"/>
                  <a:pt x="1198115" y="1390123"/>
                  <a:pt x="1218420" y="1386739"/>
                </a:cubicBezTo>
                <a:cubicBezTo>
                  <a:pt x="1234473" y="1384064"/>
                  <a:pt x="1250812" y="1383359"/>
                  <a:pt x="1266865" y="1380683"/>
                </a:cubicBezTo>
                <a:cubicBezTo>
                  <a:pt x="1275075" y="1379315"/>
                  <a:pt x="1282899" y="1376116"/>
                  <a:pt x="1291088" y="1374627"/>
                </a:cubicBezTo>
                <a:cubicBezTo>
                  <a:pt x="1325168" y="1368431"/>
                  <a:pt x="1337002" y="1369547"/>
                  <a:pt x="1369811" y="1362516"/>
                </a:cubicBezTo>
                <a:cubicBezTo>
                  <a:pt x="1386087" y="1359028"/>
                  <a:pt x="1402801" y="1356587"/>
                  <a:pt x="1418256" y="1350405"/>
                </a:cubicBezTo>
                <a:cubicBezTo>
                  <a:pt x="1428349" y="1346368"/>
                  <a:pt x="1438664" y="1342849"/>
                  <a:pt x="1448534" y="1338294"/>
                </a:cubicBezTo>
                <a:cubicBezTo>
                  <a:pt x="1473123" y="1326945"/>
                  <a:pt x="1496979" y="1314071"/>
                  <a:pt x="1521202" y="1301960"/>
                </a:cubicBezTo>
                <a:cubicBezTo>
                  <a:pt x="1635407" y="1244860"/>
                  <a:pt x="1518561" y="1299683"/>
                  <a:pt x="1569647" y="1265626"/>
                </a:cubicBezTo>
                <a:cubicBezTo>
                  <a:pt x="1577158" y="1260619"/>
                  <a:pt x="1585795" y="1257552"/>
                  <a:pt x="1593869" y="1253515"/>
                </a:cubicBezTo>
                <a:cubicBezTo>
                  <a:pt x="1616526" y="1219531"/>
                  <a:pt x="1594304" y="1248885"/>
                  <a:pt x="1636259" y="1211125"/>
                </a:cubicBezTo>
                <a:cubicBezTo>
                  <a:pt x="1646868" y="1201577"/>
                  <a:pt x="1656444" y="1190940"/>
                  <a:pt x="1666537" y="1180847"/>
                </a:cubicBezTo>
                <a:cubicBezTo>
                  <a:pt x="1686823" y="1160561"/>
                  <a:pt x="1721037" y="1114235"/>
                  <a:pt x="1721037" y="1114235"/>
                </a:cubicBezTo>
                <a:cubicBezTo>
                  <a:pt x="1737787" y="1063992"/>
                  <a:pt x="1709664" y="1143040"/>
                  <a:pt x="1751316" y="1059735"/>
                </a:cubicBezTo>
                <a:cubicBezTo>
                  <a:pt x="1761409" y="1039549"/>
                  <a:pt x="1773213" y="1020132"/>
                  <a:pt x="1781594" y="999178"/>
                </a:cubicBezTo>
                <a:cubicBezTo>
                  <a:pt x="1785631" y="989085"/>
                  <a:pt x="1789888" y="979078"/>
                  <a:pt x="1793705" y="968900"/>
                </a:cubicBezTo>
                <a:cubicBezTo>
                  <a:pt x="1795946" y="962923"/>
                  <a:pt x="1797246" y="956600"/>
                  <a:pt x="1799761" y="950733"/>
                </a:cubicBezTo>
                <a:cubicBezTo>
                  <a:pt x="1803317" y="942436"/>
                  <a:pt x="1808206" y="934760"/>
                  <a:pt x="1811872" y="926511"/>
                </a:cubicBezTo>
                <a:cubicBezTo>
                  <a:pt x="1816287" y="916578"/>
                  <a:pt x="1819122" y="905956"/>
                  <a:pt x="1823983" y="896233"/>
                </a:cubicBezTo>
                <a:cubicBezTo>
                  <a:pt x="1827238" y="889723"/>
                  <a:pt x="1832483" y="884385"/>
                  <a:pt x="1836094" y="878066"/>
                </a:cubicBezTo>
                <a:cubicBezTo>
                  <a:pt x="1840573" y="870228"/>
                  <a:pt x="1844169" y="861917"/>
                  <a:pt x="1848206" y="853843"/>
                </a:cubicBezTo>
                <a:cubicBezTo>
                  <a:pt x="1850224" y="843750"/>
                  <a:pt x="1850207" y="833025"/>
                  <a:pt x="1854261" y="823565"/>
                </a:cubicBezTo>
                <a:cubicBezTo>
                  <a:pt x="1856510" y="818317"/>
                  <a:pt x="1864567" y="816870"/>
                  <a:pt x="1866373" y="811454"/>
                </a:cubicBezTo>
                <a:cubicBezTo>
                  <a:pt x="1870887" y="797913"/>
                  <a:pt x="1869875" y="783108"/>
                  <a:pt x="1872428" y="769065"/>
                </a:cubicBezTo>
                <a:cubicBezTo>
                  <a:pt x="1873917" y="760876"/>
                  <a:pt x="1876465" y="752916"/>
                  <a:pt x="1878484" y="744842"/>
                </a:cubicBezTo>
                <a:cubicBezTo>
                  <a:pt x="1876465" y="635841"/>
                  <a:pt x="1875943" y="526801"/>
                  <a:pt x="1872428" y="417838"/>
                </a:cubicBezTo>
                <a:cubicBezTo>
                  <a:pt x="1871704" y="395378"/>
                  <a:pt x="1867066" y="367669"/>
                  <a:pt x="1860317" y="345171"/>
                </a:cubicBezTo>
                <a:cubicBezTo>
                  <a:pt x="1856649" y="332943"/>
                  <a:pt x="1852243" y="320948"/>
                  <a:pt x="1848206" y="308837"/>
                </a:cubicBezTo>
                <a:cubicBezTo>
                  <a:pt x="1844699" y="298316"/>
                  <a:pt x="1839137" y="248290"/>
                  <a:pt x="1830039" y="242225"/>
                </a:cubicBezTo>
                <a:cubicBezTo>
                  <a:pt x="1823983" y="238188"/>
                  <a:pt x="1817398" y="234850"/>
                  <a:pt x="1811872" y="230114"/>
                </a:cubicBezTo>
                <a:cubicBezTo>
                  <a:pt x="1803202" y="222683"/>
                  <a:pt x="1798482" y="209502"/>
                  <a:pt x="1787649" y="205891"/>
                </a:cubicBezTo>
                <a:lnTo>
                  <a:pt x="1769483" y="199835"/>
                </a:lnTo>
                <a:cubicBezTo>
                  <a:pt x="1744964" y="163060"/>
                  <a:pt x="1773653" y="198658"/>
                  <a:pt x="1727093" y="169557"/>
                </a:cubicBezTo>
                <a:cubicBezTo>
                  <a:pt x="1678628" y="139266"/>
                  <a:pt x="1743073" y="162407"/>
                  <a:pt x="1684704" y="133223"/>
                </a:cubicBezTo>
                <a:cubicBezTo>
                  <a:pt x="1677260" y="129501"/>
                  <a:pt x="1668555" y="129186"/>
                  <a:pt x="1660481" y="127168"/>
                </a:cubicBezTo>
                <a:cubicBezTo>
                  <a:pt x="1654425" y="121112"/>
                  <a:pt x="1649440" y="113752"/>
                  <a:pt x="1642314" y="109001"/>
                </a:cubicBezTo>
                <a:cubicBezTo>
                  <a:pt x="1637003" y="105460"/>
                  <a:pt x="1629856" y="105800"/>
                  <a:pt x="1624147" y="102945"/>
                </a:cubicBezTo>
                <a:cubicBezTo>
                  <a:pt x="1617638" y="99690"/>
                  <a:pt x="1612490" y="94089"/>
                  <a:pt x="1605981" y="90834"/>
                </a:cubicBezTo>
                <a:cubicBezTo>
                  <a:pt x="1593564" y="84626"/>
                  <a:pt x="1569056" y="81027"/>
                  <a:pt x="1557535" y="78723"/>
                </a:cubicBezTo>
                <a:cubicBezTo>
                  <a:pt x="1545424" y="70649"/>
                  <a:pt x="1535011" y="59103"/>
                  <a:pt x="1521202" y="54500"/>
                </a:cubicBezTo>
                <a:lnTo>
                  <a:pt x="1466701" y="36333"/>
                </a:lnTo>
                <a:cubicBezTo>
                  <a:pt x="1445550" y="29282"/>
                  <a:pt x="1422293" y="32296"/>
                  <a:pt x="1400089" y="30278"/>
                </a:cubicBezTo>
                <a:cubicBezTo>
                  <a:pt x="1372575" y="23399"/>
                  <a:pt x="1359690" y="19145"/>
                  <a:pt x="1327422" y="18167"/>
                </a:cubicBezTo>
                <a:cubicBezTo>
                  <a:pt x="1210383" y="14620"/>
                  <a:pt x="1093271" y="14130"/>
                  <a:pt x="976195" y="12111"/>
                </a:cubicBezTo>
                <a:cubicBezTo>
                  <a:pt x="945917" y="10092"/>
                  <a:pt x="915539" y="9232"/>
                  <a:pt x="885361" y="6055"/>
                </a:cubicBezTo>
                <a:cubicBezTo>
                  <a:pt x="877084" y="5184"/>
                  <a:pt x="869461" y="0"/>
                  <a:pt x="861138" y="0"/>
                </a:cubicBezTo>
                <a:cubicBezTo>
                  <a:pt x="804583" y="0"/>
                  <a:pt x="748100" y="4037"/>
                  <a:pt x="691581" y="6055"/>
                </a:cubicBezTo>
                <a:cubicBezTo>
                  <a:pt x="685525" y="8074"/>
                  <a:pt x="679281" y="9597"/>
                  <a:pt x="673414" y="12111"/>
                </a:cubicBezTo>
                <a:cubicBezTo>
                  <a:pt x="665117" y="15667"/>
                  <a:pt x="657900" y="21847"/>
                  <a:pt x="649191" y="24222"/>
                </a:cubicBezTo>
                <a:cubicBezTo>
                  <a:pt x="635421" y="27978"/>
                  <a:pt x="620932" y="28259"/>
                  <a:pt x="606802" y="30278"/>
                </a:cubicBezTo>
                <a:cubicBezTo>
                  <a:pt x="594691" y="34315"/>
                  <a:pt x="581090" y="35308"/>
                  <a:pt x="570468" y="42389"/>
                </a:cubicBezTo>
                <a:cubicBezTo>
                  <a:pt x="541679" y="61581"/>
                  <a:pt x="559205" y="52198"/>
                  <a:pt x="515967" y="66612"/>
                </a:cubicBezTo>
                <a:cubicBezTo>
                  <a:pt x="487243" y="76187"/>
                  <a:pt x="430179" y="56519"/>
                  <a:pt x="413022" y="54500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Δεξιό βέλος 19"/>
          <p:cNvSpPr/>
          <p:nvPr/>
        </p:nvSpPr>
        <p:spPr>
          <a:xfrm>
            <a:off x="2348163" y="5095487"/>
            <a:ext cx="685800" cy="373798"/>
          </a:xfrm>
          <a:prstGeom prst="rightArrow">
            <a:avLst/>
          </a:prstGeom>
          <a:gradFill flip="none" rotWithShape="1">
            <a:gsLst>
              <a:gs pos="2000">
                <a:schemeClr val="accent1">
                  <a:tint val="66000"/>
                  <a:satMod val="160000"/>
                </a:schemeClr>
              </a:gs>
              <a:gs pos="6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TextBox 20"/>
          <p:cNvSpPr txBox="1"/>
          <p:nvPr/>
        </p:nvSpPr>
        <p:spPr>
          <a:xfrm>
            <a:off x="3062036" y="4613734"/>
            <a:ext cx="592956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TABLE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booking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roomid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 NOT NULL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courseid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VARCHAR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(50),</a:t>
            </a: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PRIMARY KEY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roomid,courseid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FOREIGN KEY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roomid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REFERENCES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room(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idroom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pPr algn="l"/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FOREIGN KEY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courseid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REFERENCES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course(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idcourse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);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03586" y="5296665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100" dirty="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34285" y="5020776"/>
            <a:ext cx="3978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100" dirty="0">
                <a:latin typeface="Calibri" panose="020F0502020204030204" pitchFamily="34" charset="0"/>
              </a:rPr>
              <a:t>0..*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98234" y="3516868"/>
            <a:ext cx="5449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l-GR" b="1" i="1" u="sng" dirty="0">
                <a:solidFill>
                  <a:srgbClr val="1A0BDF"/>
                </a:solidFill>
              </a:rPr>
              <a:t>Παράδειγμα</a:t>
            </a:r>
            <a:r>
              <a:rPr lang="el-GR" i="1" dirty="0">
                <a:solidFill>
                  <a:srgbClr val="1A0BDF"/>
                </a:solidFill>
              </a:rPr>
              <a:t>: Η σχέση </a:t>
            </a:r>
            <a:r>
              <a:rPr lang="en-US" i="1" dirty="0">
                <a:solidFill>
                  <a:srgbClr val="FF0000"/>
                </a:solidFill>
              </a:rPr>
              <a:t>1:n</a:t>
            </a:r>
            <a:r>
              <a:rPr lang="el-GR" i="1" dirty="0">
                <a:solidFill>
                  <a:srgbClr val="1A0BDF"/>
                </a:solidFill>
              </a:rPr>
              <a:t> μεταξύ </a:t>
            </a:r>
            <a:r>
              <a:rPr lang="en-US" i="1" dirty="0">
                <a:solidFill>
                  <a:srgbClr val="FF0000"/>
                </a:solidFill>
              </a:rPr>
              <a:t>room</a:t>
            </a:r>
            <a:r>
              <a:rPr lang="el-GR" i="1" dirty="0">
                <a:solidFill>
                  <a:srgbClr val="1A0BDF"/>
                </a:solidFill>
              </a:rPr>
              <a:t> και</a:t>
            </a:r>
            <a:r>
              <a:rPr lang="en-US" i="1" dirty="0">
                <a:solidFill>
                  <a:srgbClr val="1A0BDF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course</a:t>
            </a:r>
            <a:r>
              <a:rPr lang="el-GR" i="1" dirty="0">
                <a:solidFill>
                  <a:srgbClr val="1A0BDF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146258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914400" y="1752600"/>
            <a:ext cx="7620000" cy="4038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3200" b="1" dirty="0"/>
              <a:t>   </a:t>
            </a:r>
            <a:r>
              <a:rPr lang="en-US" sz="3200" b="1" dirty="0"/>
              <a:t>Unified Modeling Language (UML)</a:t>
            </a:r>
          </a:p>
          <a:p>
            <a:pPr marL="987425" lvl="1"/>
            <a:r>
              <a:rPr lang="el-GR" b="1" dirty="0">
                <a:solidFill>
                  <a:srgbClr val="FF0000"/>
                </a:solidFill>
              </a:rPr>
              <a:t>Τι είναι</a:t>
            </a:r>
            <a:endParaRPr lang="en-US" b="1" dirty="0">
              <a:solidFill>
                <a:srgbClr val="FF0000"/>
              </a:solidFill>
            </a:endParaRPr>
          </a:p>
          <a:p>
            <a:pPr marL="987425" lvl="1"/>
            <a:r>
              <a:rPr lang="el-GR" b="1" dirty="0">
                <a:solidFill>
                  <a:srgbClr val="FF0000"/>
                </a:solidFill>
              </a:rPr>
              <a:t>Κλάσεις (</a:t>
            </a:r>
            <a:r>
              <a:rPr lang="en-US" b="1" dirty="0">
                <a:solidFill>
                  <a:srgbClr val="FF0000"/>
                </a:solidFill>
              </a:rPr>
              <a:t>Classes</a:t>
            </a:r>
            <a:r>
              <a:rPr lang="el-GR" b="1" dirty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  <a:p>
            <a:pPr marL="987425" lvl="1"/>
            <a:r>
              <a:rPr lang="el-GR" b="1" dirty="0">
                <a:solidFill>
                  <a:srgbClr val="FF0000"/>
                </a:solidFill>
              </a:rPr>
              <a:t>Ορατότητα (</a:t>
            </a:r>
            <a:r>
              <a:rPr lang="en-US" b="1" dirty="0">
                <a:solidFill>
                  <a:srgbClr val="FF0000"/>
                </a:solidFill>
              </a:rPr>
              <a:t>Visibility</a:t>
            </a:r>
            <a:r>
              <a:rPr lang="el-GR" b="1" dirty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  <a:p>
            <a:pPr marL="987425" lvl="1"/>
            <a:r>
              <a:rPr lang="el-GR" b="1" dirty="0">
                <a:solidFill>
                  <a:srgbClr val="FF0000"/>
                </a:solidFill>
              </a:rPr>
              <a:t>Αφηρημένες κλάσεις (</a:t>
            </a:r>
            <a:r>
              <a:rPr lang="en-US" b="1" dirty="0">
                <a:solidFill>
                  <a:srgbClr val="FF0000"/>
                </a:solidFill>
              </a:rPr>
              <a:t>Abstract classes</a:t>
            </a:r>
            <a:r>
              <a:rPr lang="el-GR" b="1" dirty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  <a:p>
            <a:pPr marL="987425" lvl="1"/>
            <a:r>
              <a:rPr lang="el-GR" b="1" dirty="0">
                <a:solidFill>
                  <a:srgbClr val="FF0000"/>
                </a:solidFill>
              </a:rPr>
              <a:t>Σχέσεις (</a:t>
            </a:r>
            <a:r>
              <a:rPr lang="en-US" b="1" dirty="0">
                <a:solidFill>
                  <a:srgbClr val="FF0000"/>
                </a:solidFill>
              </a:rPr>
              <a:t>Associations</a:t>
            </a:r>
            <a:r>
              <a:rPr lang="el-GR" b="1" dirty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  <a:p>
            <a:pPr marL="1530350" lvl="2"/>
            <a:r>
              <a:rPr lang="el-GR" b="1" dirty="0">
                <a:solidFill>
                  <a:srgbClr val="1A0BDF"/>
                </a:solidFill>
              </a:rPr>
              <a:t>Απλές σχέσεις </a:t>
            </a:r>
            <a:r>
              <a:rPr lang="en-US" b="1" dirty="0">
                <a:solidFill>
                  <a:srgbClr val="1A0BDF"/>
                </a:solidFill>
              </a:rPr>
              <a:t>(1 to 1, 1 to many, many to many)</a:t>
            </a:r>
          </a:p>
          <a:p>
            <a:pPr marL="1530350" lvl="2"/>
            <a:r>
              <a:rPr lang="el-GR" b="1" dirty="0">
                <a:solidFill>
                  <a:srgbClr val="1A0BDF"/>
                </a:solidFill>
              </a:rPr>
              <a:t>Συνάθροιση (</a:t>
            </a:r>
            <a:r>
              <a:rPr lang="en-US" b="1" dirty="0">
                <a:solidFill>
                  <a:srgbClr val="1A0BDF"/>
                </a:solidFill>
              </a:rPr>
              <a:t>Aggregation</a:t>
            </a:r>
            <a:r>
              <a:rPr lang="el-GR" b="1" dirty="0">
                <a:solidFill>
                  <a:srgbClr val="1A0BDF"/>
                </a:solidFill>
              </a:rPr>
              <a:t>)</a:t>
            </a:r>
            <a:endParaRPr lang="en-US" b="1" dirty="0">
              <a:solidFill>
                <a:srgbClr val="1A0BDF"/>
              </a:solidFill>
            </a:endParaRPr>
          </a:p>
          <a:p>
            <a:pPr marL="1530350" lvl="2"/>
            <a:r>
              <a:rPr lang="el-GR" b="1" dirty="0">
                <a:solidFill>
                  <a:srgbClr val="1A0BDF"/>
                </a:solidFill>
              </a:rPr>
              <a:t>Σύνθεση (</a:t>
            </a:r>
            <a:r>
              <a:rPr lang="en-US" b="1" dirty="0">
                <a:solidFill>
                  <a:srgbClr val="1A0BDF"/>
                </a:solidFill>
              </a:rPr>
              <a:t>Composition</a:t>
            </a:r>
            <a:r>
              <a:rPr lang="el-GR" b="1" dirty="0">
                <a:solidFill>
                  <a:srgbClr val="1A0BDF"/>
                </a:solidFill>
              </a:rPr>
              <a:t>)</a:t>
            </a:r>
            <a:endParaRPr lang="en-US" b="1" dirty="0">
              <a:solidFill>
                <a:srgbClr val="1A0BDF"/>
              </a:solidFill>
            </a:endParaRPr>
          </a:p>
          <a:p>
            <a:pPr marL="1530350" lvl="2"/>
            <a:r>
              <a:rPr lang="el-GR" b="1" dirty="0">
                <a:solidFill>
                  <a:srgbClr val="1A0BDF"/>
                </a:solidFill>
              </a:rPr>
              <a:t>Γενίκευση/εξειδίκευση (</a:t>
            </a:r>
            <a:r>
              <a:rPr lang="en-US" b="1" dirty="0">
                <a:solidFill>
                  <a:srgbClr val="1A0BDF"/>
                </a:solidFill>
              </a:rPr>
              <a:t>Generalization/specialization</a:t>
            </a:r>
            <a:endParaRPr lang="el-GR" b="1" dirty="0">
              <a:solidFill>
                <a:srgbClr val="1A0BD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4960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Συγχώνευση πινάκων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83918" y="1411704"/>
            <a:ext cx="8675949" cy="2430562"/>
          </a:xfrm>
        </p:spPr>
        <p:txBody>
          <a:bodyPr>
            <a:normAutofit fontScale="92500" lnSpcReduction="20000"/>
          </a:bodyPr>
          <a:lstStyle/>
          <a:p>
            <a:r>
              <a:rPr lang="el-GR" sz="2400" b="1" dirty="0"/>
              <a:t>Οι πίνακες που προκύπτουν από σχέσεις </a:t>
            </a:r>
            <a:r>
              <a:rPr lang="el-GR" sz="2400" b="1" dirty="0">
                <a:solidFill>
                  <a:srgbClr val="FF0000"/>
                </a:solidFill>
              </a:rPr>
              <a:t>1:1</a:t>
            </a:r>
            <a:r>
              <a:rPr lang="el-GR" sz="2400" b="1" dirty="0"/>
              <a:t> ή </a:t>
            </a:r>
            <a:r>
              <a:rPr lang="el-GR" sz="2400" b="1" dirty="0">
                <a:solidFill>
                  <a:srgbClr val="FF0000"/>
                </a:solidFill>
              </a:rPr>
              <a:t>1:</a:t>
            </a:r>
            <a:r>
              <a:rPr lang="en-US" sz="2400" b="1" dirty="0">
                <a:solidFill>
                  <a:srgbClr val="FF0000"/>
                </a:solidFill>
              </a:rPr>
              <a:t>n</a:t>
            </a:r>
            <a:r>
              <a:rPr lang="el-GR" sz="2400" b="1" dirty="0"/>
              <a:t> μπορούν να συγχωνευτούν με πίνακες των σχετιζόμενων κλάσεων</a:t>
            </a:r>
          </a:p>
          <a:p>
            <a:pPr lvl="1"/>
            <a:r>
              <a:rPr lang="el-GR" sz="2000" u="sng" dirty="0">
                <a:solidFill>
                  <a:srgbClr val="FF0000"/>
                </a:solidFill>
              </a:rPr>
              <a:t>Κλάσεις Α</a:t>
            </a:r>
            <a:r>
              <a:rPr lang="el-GR" sz="2000" u="sng" dirty="0">
                <a:solidFill>
                  <a:srgbClr val="FF0000"/>
                </a:solidFill>
                <a:sym typeface="Wingdings" panose="05000000000000000000" pitchFamily="2" charset="2"/>
              </a:rPr>
              <a:t>,Β, σε σχέση </a:t>
            </a:r>
            <a:r>
              <a:rPr lang="el-GR" sz="2000" u="sng" dirty="0">
                <a:solidFill>
                  <a:srgbClr val="FF0000"/>
                </a:solidFill>
              </a:rPr>
              <a:t>1:</a:t>
            </a:r>
            <a:r>
              <a:rPr lang="en-US" sz="2000" u="sng" dirty="0">
                <a:solidFill>
                  <a:srgbClr val="FF0000"/>
                </a:solidFill>
              </a:rPr>
              <a:t>n</a:t>
            </a:r>
            <a:r>
              <a:rPr lang="el-GR" sz="2000" dirty="0"/>
              <a:t> Το κλειδί του πίνακα Α μπορεί να προστεθεί, ως </a:t>
            </a:r>
            <a:r>
              <a:rPr lang="en-US" sz="2000" dirty="0"/>
              <a:t>FOREIGN KEY, </a:t>
            </a:r>
            <a:r>
              <a:rPr lang="el-GR" sz="2000" dirty="0"/>
              <a:t>στον Β (την</a:t>
            </a:r>
            <a:r>
              <a:rPr lang="en-US" sz="2000" dirty="0"/>
              <a:t> </a:t>
            </a:r>
            <a:r>
              <a:rPr lang="el-GR" sz="2000" dirty="0"/>
              <a:t>πλευρά πολλαπλότητας </a:t>
            </a:r>
            <a:r>
              <a:rPr lang="en-US" sz="2000" dirty="0"/>
              <a:t>n</a:t>
            </a:r>
            <a:r>
              <a:rPr lang="el-GR" sz="2000" dirty="0"/>
              <a:t>) και ο πίνακας της σχέσης να καταργηθεί</a:t>
            </a:r>
          </a:p>
          <a:p>
            <a:pPr lvl="1"/>
            <a:r>
              <a:rPr lang="el-GR" sz="2000" u="sng" dirty="0">
                <a:solidFill>
                  <a:srgbClr val="FF0000"/>
                </a:solidFill>
              </a:rPr>
              <a:t>Στήλες</a:t>
            </a:r>
            <a:r>
              <a:rPr lang="el-GR" sz="2000" dirty="0"/>
              <a:t>: κύριες ιδιότητες των σχετιζόμενων κλάσεων, καθώς και της σχετιζόμενης κλάσης συσχέτισης (αν υπάρχει)</a:t>
            </a:r>
            <a:endParaRPr lang="en-US" sz="2000" dirty="0"/>
          </a:p>
          <a:p>
            <a:pPr lvl="1"/>
            <a:r>
              <a:rPr lang="el-GR" sz="2000" u="sng" dirty="0">
                <a:solidFill>
                  <a:srgbClr val="FF0000"/>
                </a:solidFill>
              </a:rPr>
              <a:t>Στη σχέση 1:1</a:t>
            </a:r>
            <a:r>
              <a:rPr lang="el-GR" sz="2000" dirty="0"/>
              <a:t>, το </a:t>
            </a:r>
            <a:r>
              <a:rPr lang="en-US" sz="2000" dirty="0"/>
              <a:t>FOREIGN KEY</a:t>
            </a:r>
            <a:r>
              <a:rPr lang="el-GR" sz="2000" dirty="0"/>
              <a:t> μπορεί να προστεθεί στον έναν ή τον άλλον πίνακα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70057" y="4871356"/>
            <a:ext cx="59295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TABLE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course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idcourse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VARCHAR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(50),</a:t>
            </a: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roomid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 NOT NULL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PRIMARY KEY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idcourse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</a:p>
          <a:p>
            <a:pPr algn="l"/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FOREIGN KEY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roomid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REFERENCES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room(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idroom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);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34" name="Ομάδα 33"/>
          <p:cNvGrpSpPr/>
          <p:nvPr/>
        </p:nvGrpSpPr>
        <p:grpSpPr>
          <a:xfrm>
            <a:off x="984846" y="4326275"/>
            <a:ext cx="1219200" cy="2177534"/>
            <a:chOff x="990600" y="4267200"/>
            <a:chExt cx="1219200" cy="2177534"/>
          </a:xfrm>
        </p:grpSpPr>
        <p:grpSp>
          <p:nvGrpSpPr>
            <p:cNvPr id="8" name="Ομάδα 7"/>
            <p:cNvGrpSpPr/>
            <p:nvPr/>
          </p:nvGrpSpPr>
          <p:grpSpPr>
            <a:xfrm>
              <a:off x="990600" y="5528373"/>
              <a:ext cx="1219200" cy="916361"/>
              <a:chOff x="990600" y="5562600"/>
              <a:chExt cx="1219200" cy="916361"/>
            </a:xfrm>
          </p:grpSpPr>
          <p:grpSp>
            <p:nvGrpSpPr>
              <p:cNvPr id="4" name="Ομάδα 3"/>
              <p:cNvGrpSpPr/>
              <p:nvPr/>
            </p:nvGrpSpPr>
            <p:grpSpPr>
              <a:xfrm>
                <a:off x="990600" y="5562600"/>
                <a:ext cx="1219200" cy="916361"/>
                <a:chOff x="6096000" y="2061839"/>
                <a:chExt cx="2057400" cy="916361"/>
              </a:xfrm>
            </p:grpSpPr>
            <p:sp>
              <p:nvSpPr>
                <p:cNvPr id="5" name="Ορθογώνιο 4"/>
                <p:cNvSpPr/>
                <p:nvPr/>
              </p:nvSpPr>
              <p:spPr>
                <a:xfrm>
                  <a:off x="6096000" y="2061839"/>
                  <a:ext cx="2057400" cy="3048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b="1" dirty="0">
                      <a:solidFill>
                        <a:srgbClr val="FF0000"/>
                      </a:solidFill>
                    </a:rPr>
                    <a:t>room</a:t>
                  </a:r>
                  <a:endParaRPr lang="el-GR" sz="1400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6" name="Ορθογώνιο 5"/>
                <p:cNvSpPr/>
                <p:nvPr/>
              </p:nvSpPr>
              <p:spPr>
                <a:xfrm>
                  <a:off x="6096000" y="2366640"/>
                  <a:ext cx="2057400" cy="611560"/>
                </a:xfrm>
                <a:prstGeom prst="rect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92075" indent="-92075" algn="l">
                    <a:buFontTx/>
                    <a:buChar char="-"/>
                  </a:pPr>
                  <a:endParaRPr lang="en-US" sz="1400" dirty="0">
                    <a:solidFill>
                      <a:schemeClr val="tx1"/>
                    </a:solidFill>
                  </a:endParaRPr>
                </a:p>
                <a:p>
                  <a:pPr algn="l"/>
                  <a:endParaRPr lang="en-US" sz="1400" dirty="0">
                    <a:solidFill>
                      <a:schemeClr val="tx1"/>
                    </a:solidFill>
                  </a:endParaRPr>
                </a:p>
                <a:p>
                  <a:pPr algn="l"/>
                  <a:endParaRPr lang="en-US" sz="1400" dirty="0">
                    <a:solidFill>
                      <a:schemeClr val="tx1"/>
                    </a:solidFill>
                  </a:endParaRPr>
                </a:p>
                <a:p>
                  <a:pPr algn="l"/>
                  <a:endParaRPr lang="en-US" sz="1400" dirty="0">
                    <a:solidFill>
                      <a:schemeClr val="tx1"/>
                    </a:solidFill>
                  </a:endParaRPr>
                </a:p>
                <a:p>
                  <a:pPr algn="l"/>
                  <a:endParaRPr lang="en-US" sz="14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7" name="TextBox 6"/>
              <p:cNvSpPr txBox="1"/>
              <p:nvPr/>
            </p:nvSpPr>
            <p:spPr>
              <a:xfrm>
                <a:off x="1149617" y="5832629"/>
                <a:ext cx="71917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200" dirty="0">
                    <a:latin typeface="Calibri" panose="020F0502020204030204" pitchFamily="34" charset="0"/>
                  </a:rPr>
                  <a:t>- </a:t>
                </a:r>
                <a:r>
                  <a:rPr lang="en-US" sz="1200" dirty="0" err="1">
                    <a:latin typeface="Calibri" panose="020F0502020204030204" pitchFamily="34" charset="0"/>
                  </a:rPr>
                  <a:t>idroom</a:t>
                </a:r>
                <a:endParaRPr lang="en-US" sz="1200" dirty="0">
                  <a:latin typeface="Calibri" panose="020F0502020204030204" pitchFamily="34" charset="0"/>
                </a:endParaRPr>
              </a:p>
              <a:p>
                <a:pPr algn="l"/>
                <a:r>
                  <a:rPr lang="en-US" sz="1200" dirty="0">
                    <a:latin typeface="Calibri" panose="020F0502020204030204" pitchFamily="34" charset="0"/>
                  </a:rPr>
                  <a:t>- label</a:t>
                </a:r>
              </a:p>
              <a:p>
                <a:pPr algn="l"/>
                <a:r>
                  <a:rPr lang="en-US" sz="1200" dirty="0">
                    <a:latin typeface="Calibri" panose="020F0502020204030204" pitchFamily="34" charset="0"/>
                  </a:rPr>
                  <a:t>- </a:t>
                </a:r>
                <a:r>
                  <a:rPr lang="el-GR" sz="1200" dirty="0">
                    <a:latin typeface="Calibri" panose="020F0502020204030204" pitchFamily="34" charset="0"/>
                  </a:rPr>
                  <a:t>…</a:t>
                </a:r>
              </a:p>
            </p:txBody>
          </p:sp>
        </p:grpSp>
        <p:grpSp>
          <p:nvGrpSpPr>
            <p:cNvPr id="9" name="Ομάδα 8"/>
            <p:cNvGrpSpPr/>
            <p:nvPr/>
          </p:nvGrpSpPr>
          <p:grpSpPr>
            <a:xfrm>
              <a:off x="990600" y="4267200"/>
              <a:ext cx="1219200" cy="785362"/>
              <a:chOff x="990600" y="5562600"/>
              <a:chExt cx="1219200" cy="785362"/>
            </a:xfrm>
          </p:grpSpPr>
          <p:grpSp>
            <p:nvGrpSpPr>
              <p:cNvPr id="10" name="Ομάδα 9"/>
              <p:cNvGrpSpPr/>
              <p:nvPr/>
            </p:nvGrpSpPr>
            <p:grpSpPr>
              <a:xfrm>
                <a:off x="990600" y="5562600"/>
                <a:ext cx="1219200" cy="785362"/>
                <a:chOff x="6096000" y="2061839"/>
                <a:chExt cx="2057400" cy="785362"/>
              </a:xfrm>
            </p:grpSpPr>
            <p:sp>
              <p:nvSpPr>
                <p:cNvPr id="12" name="Ορθογώνιο 11"/>
                <p:cNvSpPr/>
                <p:nvPr/>
              </p:nvSpPr>
              <p:spPr>
                <a:xfrm>
                  <a:off x="6096000" y="2061839"/>
                  <a:ext cx="2057400" cy="3048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b="1" dirty="0">
                      <a:solidFill>
                        <a:srgbClr val="FF0000"/>
                      </a:solidFill>
                    </a:rPr>
                    <a:t>course</a:t>
                  </a:r>
                  <a:endParaRPr lang="el-GR" sz="1400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3" name="Ορθογώνιο 12"/>
                <p:cNvSpPr/>
                <p:nvPr/>
              </p:nvSpPr>
              <p:spPr>
                <a:xfrm>
                  <a:off x="6096000" y="2366640"/>
                  <a:ext cx="2057400" cy="480561"/>
                </a:xfrm>
                <a:prstGeom prst="rect">
                  <a:avLst/>
                </a:prstGeom>
                <a:solidFill>
                  <a:schemeClr val="accent3">
                    <a:lumMod val="40000"/>
                    <a:lumOff val="60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92075" indent="-92075" algn="l">
                    <a:buFontTx/>
                    <a:buChar char="-"/>
                  </a:pPr>
                  <a:endParaRPr lang="en-US" sz="1400" dirty="0">
                    <a:solidFill>
                      <a:schemeClr val="tx1"/>
                    </a:solidFill>
                  </a:endParaRPr>
                </a:p>
                <a:p>
                  <a:pPr algn="l"/>
                  <a:endParaRPr lang="en-US" sz="1400" dirty="0">
                    <a:solidFill>
                      <a:schemeClr val="tx1"/>
                    </a:solidFill>
                  </a:endParaRPr>
                </a:p>
                <a:p>
                  <a:pPr algn="l"/>
                  <a:endParaRPr lang="en-US" sz="1400" dirty="0">
                    <a:solidFill>
                      <a:schemeClr val="tx1"/>
                    </a:solidFill>
                  </a:endParaRPr>
                </a:p>
                <a:p>
                  <a:pPr algn="l"/>
                  <a:endParaRPr lang="en-US" sz="1400" dirty="0">
                    <a:solidFill>
                      <a:schemeClr val="tx1"/>
                    </a:solidFill>
                  </a:endParaRPr>
                </a:p>
                <a:p>
                  <a:pPr algn="l"/>
                  <a:endParaRPr lang="en-US" sz="14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1" name="TextBox 10"/>
              <p:cNvSpPr txBox="1"/>
              <p:nvPr/>
            </p:nvSpPr>
            <p:spPr>
              <a:xfrm>
                <a:off x="1143000" y="5886297"/>
                <a:ext cx="79630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200" dirty="0">
                    <a:latin typeface="Calibri" panose="020F0502020204030204" pitchFamily="34" charset="0"/>
                  </a:rPr>
                  <a:t>- </a:t>
                </a:r>
                <a:r>
                  <a:rPr lang="en-US" sz="1200" dirty="0" err="1">
                    <a:latin typeface="Calibri" panose="020F0502020204030204" pitchFamily="34" charset="0"/>
                  </a:rPr>
                  <a:t>idcourse</a:t>
                </a:r>
                <a:endParaRPr lang="en-US" sz="1200" dirty="0">
                  <a:latin typeface="Calibri" panose="020F0502020204030204" pitchFamily="34" charset="0"/>
                </a:endParaRPr>
              </a:p>
              <a:p>
                <a:pPr algn="l"/>
                <a:r>
                  <a:rPr lang="en-US" sz="1200" dirty="0">
                    <a:latin typeface="Calibri" panose="020F0502020204030204" pitchFamily="34" charset="0"/>
                  </a:rPr>
                  <a:t>- …</a:t>
                </a:r>
                <a:endParaRPr lang="el-GR" sz="1200" dirty="0">
                  <a:latin typeface="Calibri" panose="020F0502020204030204" pitchFamily="34" charset="0"/>
                </a:endParaRPr>
              </a:p>
            </p:txBody>
          </p:sp>
        </p:grpSp>
        <p:grpSp>
          <p:nvGrpSpPr>
            <p:cNvPr id="17" name="Ομάδα 16"/>
            <p:cNvGrpSpPr/>
            <p:nvPr/>
          </p:nvGrpSpPr>
          <p:grpSpPr>
            <a:xfrm>
              <a:off x="1549970" y="5045822"/>
              <a:ext cx="82181" cy="482550"/>
              <a:chOff x="1549970" y="5045822"/>
              <a:chExt cx="82181" cy="482550"/>
            </a:xfrm>
          </p:grpSpPr>
          <p:cxnSp>
            <p:nvCxnSpPr>
              <p:cNvPr id="15" name="Ευθεία γραμμή σύνδεσης 14"/>
              <p:cNvCxnSpPr/>
              <p:nvPr/>
            </p:nvCxnSpPr>
            <p:spPr>
              <a:xfrm>
                <a:off x="1591060" y="5045822"/>
                <a:ext cx="0" cy="35763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Διάγραμμα ροής: Απόφαση 15"/>
              <p:cNvSpPr/>
              <p:nvPr/>
            </p:nvSpPr>
            <p:spPr>
              <a:xfrm>
                <a:off x="1549970" y="5410199"/>
                <a:ext cx="82181" cy="118173"/>
              </a:xfrm>
              <a:prstGeom prst="flowChartDecision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1603586" y="5296665"/>
              <a:ext cx="2632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100" dirty="0"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234285" y="5020776"/>
              <a:ext cx="39786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100" dirty="0">
                  <a:latin typeface="Calibri" panose="020F0502020204030204" pitchFamily="34" charset="0"/>
                </a:rPr>
                <a:t>0..*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904250" y="3833594"/>
            <a:ext cx="5449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l-GR" b="1" i="1" u="sng" dirty="0">
                <a:solidFill>
                  <a:srgbClr val="1A0BDF"/>
                </a:solidFill>
              </a:rPr>
              <a:t>Παράδειγμα</a:t>
            </a:r>
            <a:r>
              <a:rPr lang="el-GR" i="1" dirty="0">
                <a:solidFill>
                  <a:srgbClr val="1A0BDF"/>
                </a:solidFill>
              </a:rPr>
              <a:t>: Η σχέση </a:t>
            </a:r>
            <a:r>
              <a:rPr lang="en-US" i="1" dirty="0">
                <a:solidFill>
                  <a:srgbClr val="FF0000"/>
                </a:solidFill>
              </a:rPr>
              <a:t>1:n</a:t>
            </a:r>
            <a:r>
              <a:rPr lang="el-GR" i="1" dirty="0">
                <a:solidFill>
                  <a:srgbClr val="1A0BDF"/>
                </a:solidFill>
              </a:rPr>
              <a:t> μεταξύ </a:t>
            </a:r>
            <a:r>
              <a:rPr lang="en-US" i="1" dirty="0">
                <a:solidFill>
                  <a:srgbClr val="FF0000"/>
                </a:solidFill>
              </a:rPr>
              <a:t>room</a:t>
            </a:r>
            <a:r>
              <a:rPr lang="el-GR" i="1" dirty="0">
                <a:solidFill>
                  <a:srgbClr val="1A0BDF"/>
                </a:solidFill>
              </a:rPr>
              <a:t> και</a:t>
            </a:r>
            <a:r>
              <a:rPr lang="en-US" i="1" dirty="0">
                <a:solidFill>
                  <a:srgbClr val="1A0BDF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course</a:t>
            </a:r>
            <a:r>
              <a:rPr lang="el-GR" i="1" dirty="0">
                <a:solidFill>
                  <a:srgbClr val="1A0BDF"/>
                </a:solidFill>
              </a:rPr>
              <a:t>  </a:t>
            </a:r>
          </a:p>
        </p:txBody>
      </p:sp>
      <p:grpSp>
        <p:nvGrpSpPr>
          <p:cNvPr id="37" name="Ομάδα 36"/>
          <p:cNvGrpSpPr/>
          <p:nvPr/>
        </p:nvGrpSpPr>
        <p:grpSpPr>
          <a:xfrm>
            <a:off x="2232744" y="4400112"/>
            <a:ext cx="6454056" cy="1603728"/>
            <a:chOff x="2232744" y="4224118"/>
            <a:chExt cx="6454056" cy="1603728"/>
          </a:xfrm>
        </p:grpSpPr>
        <p:sp>
          <p:nvSpPr>
            <p:cNvPr id="20" name="Δεξιό βέλος 19"/>
            <p:cNvSpPr/>
            <p:nvPr/>
          </p:nvSpPr>
          <p:spPr>
            <a:xfrm>
              <a:off x="2232744" y="5027738"/>
              <a:ext cx="685800" cy="373798"/>
            </a:xfrm>
            <a:prstGeom prst="rightArrow">
              <a:avLst/>
            </a:prstGeom>
            <a:gradFill flip="none" rotWithShape="1">
              <a:gsLst>
                <a:gs pos="2000">
                  <a:schemeClr val="accent1">
                    <a:tint val="66000"/>
                    <a:satMod val="160000"/>
                  </a:schemeClr>
                </a:gs>
                <a:gs pos="6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438400" y="4224118"/>
              <a:ext cx="299284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l-GR" sz="1400" b="1" u="sng" dirty="0"/>
                <a:t>Κατάργηση του πίνακα </a:t>
              </a:r>
              <a:r>
                <a:rPr lang="en-US" sz="1400" b="1" u="sng" dirty="0">
                  <a:solidFill>
                    <a:srgbClr val="FF0000"/>
                  </a:solidFill>
                </a:rPr>
                <a:t>booking</a:t>
              </a:r>
              <a:r>
                <a:rPr lang="en-US" sz="1400" b="1" dirty="0"/>
                <a:t>.  </a:t>
              </a:r>
              <a:endParaRPr lang="el-GR" sz="1400" b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285874" y="4224118"/>
              <a:ext cx="34009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l-GR" sz="1400" u="sng" dirty="0"/>
                <a:t>Κλειδί του πίνακα </a:t>
              </a:r>
              <a:r>
                <a:rPr lang="en-US" sz="1400" u="sng" dirty="0">
                  <a:solidFill>
                    <a:srgbClr val="FF0000"/>
                  </a:solidFill>
                </a:rPr>
                <a:t>room</a:t>
              </a:r>
              <a:r>
                <a:rPr lang="en-US" sz="1400" u="sng" dirty="0"/>
                <a:t> </a:t>
              </a:r>
              <a:r>
                <a:rPr lang="el-GR" sz="1400" u="sng" dirty="0"/>
                <a:t>για τον </a:t>
              </a:r>
              <a:r>
                <a:rPr lang="en-US" sz="1400" u="sng" dirty="0">
                  <a:solidFill>
                    <a:srgbClr val="FF0000"/>
                  </a:solidFill>
                </a:rPr>
                <a:t>course</a:t>
              </a:r>
              <a:endParaRPr lang="el-GR" sz="1400" u="sng" dirty="0">
                <a:solidFill>
                  <a:srgbClr val="FF0000"/>
                </a:solidFill>
              </a:endParaRPr>
            </a:p>
          </p:txBody>
        </p:sp>
        <p:cxnSp>
          <p:nvCxnSpPr>
            <p:cNvPr id="26" name="Ευθύγραμμο βέλος σύνδεσης 25"/>
            <p:cNvCxnSpPr>
              <a:endCxn id="31" idx="3"/>
            </p:cNvCxnSpPr>
            <p:nvPr/>
          </p:nvCxnSpPr>
          <p:spPr>
            <a:xfrm flipH="1">
              <a:off x="6139112" y="4531895"/>
              <a:ext cx="1023688" cy="77468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Ευθύγραμμο βέλος σύνδεσης 26"/>
            <p:cNvCxnSpPr/>
            <p:nvPr/>
          </p:nvCxnSpPr>
          <p:spPr>
            <a:xfrm flipH="1">
              <a:off x="6650956" y="4531895"/>
              <a:ext cx="511845" cy="106444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Ορθογώνιο 30"/>
            <p:cNvSpPr/>
            <p:nvPr/>
          </p:nvSpPr>
          <p:spPr>
            <a:xfrm>
              <a:off x="3304674" y="5201711"/>
              <a:ext cx="2834438" cy="209742"/>
            </a:xfrm>
            <a:prstGeom prst="rect">
              <a:avLst/>
            </a:prstGeom>
            <a:noFill/>
            <a:ln w="9525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2" name="Ορθογώνιο 31"/>
            <p:cNvSpPr/>
            <p:nvPr/>
          </p:nvSpPr>
          <p:spPr>
            <a:xfrm>
              <a:off x="3304674" y="5596338"/>
              <a:ext cx="4772526" cy="231508"/>
            </a:xfrm>
            <a:prstGeom prst="rect">
              <a:avLst/>
            </a:prstGeom>
            <a:noFill/>
            <a:ln w="9525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41565104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Συγχώνευση πινάκων </a:t>
            </a:r>
            <a:r>
              <a:rPr lang="el-GR" sz="2400" b="0" dirty="0"/>
              <a:t>(συνέχεια)</a:t>
            </a:r>
            <a:endParaRPr lang="el-GR" sz="2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31692" y="1828800"/>
            <a:ext cx="8675949" cy="874296"/>
          </a:xfrm>
        </p:spPr>
        <p:txBody>
          <a:bodyPr>
            <a:normAutofit/>
          </a:bodyPr>
          <a:lstStyle/>
          <a:p>
            <a:r>
              <a:rPr lang="el-GR" b="1" u="sng" dirty="0"/>
              <a:t>Για τη σχέση </a:t>
            </a:r>
            <a:r>
              <a:rPr lang="en-US" b="1" u="sng" dirty="0">
                <a:solidFill>
                  <a:srgbClr val="FF0000"/>
                </a:solidFill>
              </a:rPr>
              <a:t>n:n</a:t>
            </a:r>
            <a:r>
              <a:rPr lang="en-US" b="1" u="sng" dirty="0"/>
              <a:t> </a:t>
            </a:r>
            <a:r>
              <a:rPr lang="el-GR" b="1" u="sng" dirty="0"/>
              <a:t>ο πίνακας θα πρέπει να διατηρηθεί!</a:t>
            </a:r>
            <a:endParaRPr lang="el-GR" b="1" u="sng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19066" y="4790078"/>
            <a:ext cx="592956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TABLE 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personcourse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 NOT NULL,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courseid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 NOT NULL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PRIMARY KEY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courseid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</a:p>
          <a:p>
            <a:pPr algn="l"/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FOREIGN KEY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REFERENCES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person(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idperson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FOREIGN KEY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courseid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REFERENCES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course(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idcourse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);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8" name="Ομάδα 7"/>
          <p:cNvGrpSpPr/>
          <p:nvPr/>
        </p:nvGrpSpPr>
        <p:grpSpPr>
          <a:xfrm>
            <a:off x="5529512" y="3486040"/>
            <a:ext cx="1219200" cy="916361"/>
            <a:chOff x="990600" y="5562600"/>
            <a:chExt cx="1219200" cy="916361"/>
          </a:xfrm>
        </p:grpSpPr>
        <p:grpSp>
          <p:nvGrpSpPr>
            <p:cNvPr id="4" name="Ομάδα 3"/>
            <p:cNvGrpSpPr/>
            <p:nvPr/>
          </p:nvGrpSpPr>
          <p:grpSpPr>
            <a:xfrm>
              <a:off x="990600" y="5562600"/>
              <a:ext cx="1219200" cy="916361"/>
              <a:chOff x="6096000" y="2061839"/>
              <a:chExt cx="2057400" cy="916361"/>
            </a:xfrm>
          </p:grpSpPr>
          <p:sp>
            <p:nvSpPr>
              <p:cNvPr id="5" name="Ορθογώνιο 4"/>
              <p:cNvSpPr/>
              <p:nvPr/>
            </p:nvSpPr>
            <p:spPr>
              <a:xfrm>
                <a:off x="6096000" y="2061839"/>
                <a:ext cx="2057400" cy="30480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rgbClr val="FF0000"/>
                    </a:solidFill>
                  </a:rPr>
                  <a:t>course</a:t>
                </a:r>
                <a:endParaRPr lang="el-GR" sz="1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" name="Ορθογώνιο 5"/>
              <p:cNvSpPr/>
              <p:nvPr/>
            </p:nvSpPr>
            <p:spPr>
              <a:xfrm>
                <a:off x="6096000" y="2366640"/>
                <a:ext cx="2057400" cy="611560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92075" indent="-92075" algn="l">
                  <a:buFontTx/>
                  <a:buChar char="-"/>
                </a:pPr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1172077" y="5894318"/>
              <a:ext cx="7963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>
                  <a:latin typeface="Calibri" panose="020F0502020204030204" pitchFamily="34" charset="0"/>
                </a:rPr>
                <a:t>- </a:t>
              </a:r>
              <a:r>
                <a:rPr lang="en-US" sz="1200" dirty="0" err="1">
                  <a:latin typeface="Calibri" panose="020F0502020204030204" pitchFamily="34" charset="0"/>
                </a:rPr>
                <a:t>idcourse</a:t>
              </a:r>
              <a:endParaRPr lang="en-US" sz="1200" dirty="0">
                <a:latin typeface="Calibri" panose="020F0502020204030204" pitchFamily="34" charset="0"/>
              </a:endParaRPr>
            </a:p>
            <a:p>
              <a:pPr algn="l"/>
              <a:r>
                <a:rPr lang="en-US" sz="1200" dirty="0">
                  <a:latin typeface="Calibri" panose="020F0502020204030204" pitchFamily="34" charset="0"/>
                </a:rPr>
                <a:t>- </a:t>
              </a:r>
              <a:r>
                <a:rPr lang="el-GR" sz="1200" dirty="0">
                  <a:latin typeface="Calibri" panose="020F0502020204030204" pitchFamily="34" charset="0"/>
                </a:rPr>
                <a:t>…</a:t>
              </a:r>
            </a:p>
          </p:txBody>
        </p:sp>
      </p:grpSp>
      <p:grpSp>
        <p:nvGrpSpPr>
          <p:cNvPr id="9" name="Ομάδα 8"/>
          <p:cNvGrpSpPr/>
          <p:nvPr/>
        </p:nvGrpSpPr>
        <p:grpSpPr>
          <a:xfrm>
            <a:off x="1309466" y="3494061"/>
            <a:ext cx="1219200" cy="785362"/>
            <a:chOff x="990600" y="5562600"/>
            <a:chExt cx="1219200" cy="785362"/>
          </a:xfrm>
        </p:grpSpPr>
        <p:grpSp>
          <p:nvGrpSpPr>
            <p:cNvPr id="10" name="Ομάδα 9"/>
            <p:cNvGrpSpPr/>
            <p:nvPr/>
          </p:nvGrpSpPr>
          <p:grpSpPr>
            <a:xfrm>
              <a:off x="990600" y="5562600"/>
              <a:ext cx="1219200" cy="785362"/>
              <a:chOff x="6096000" y="2061839"/>
              <a:chExt cx="2057400" cy="785362"/>
            </a:xfrm>
          </p:grpSpPr>
          <p:sp>
            <p:nvSpPr>
              <p:cNvPr id="12" name="Ορθογώνιο 11"/>
              <p:cNvSpPr/>
              <p:nvPr/>
            </p:nvSpPr>
            <p:spPr>
              <a:xfrm>
                <a:off x="6096000" y="2061839"/>
                <a:ext cx="2057400" cy="30480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rgbClr val="FF0000"/>
                    </a:solidFill>
                  </a:rPr>
                  <a:t>person</a:t>
                </a:r>
                <a:endParaRPr lang="el-GR" sz="1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3" name="Ορθογώνιο 12"/>
              <p:cNvSpPr/>
              <p:nvPr/>
            </p:nvSpPr>
            <p:spPr>
              <a:xfrm>
                <a:off x="6096000" y="2366640"/>
                <a:ext cx="2057400" cy="480561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92075" indent="-92075" algn="l">
                  <a:buFontTx/>
                  <a:buChar char="-"/>
                </a:pPr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43000" y="5886297"/>
              <a:ext cx="8120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>
                  <a:latin typeface="Calibri" panose="020F0502020204030204" pitchFamily="34" charset="0"/>
                </a:rPr>
                <a:t>- </a:t>
              </a:r>
              <a:r>
                <a:rPr lang="en-US" sz="1200" dirty="0" err="1">
                  <a:latin typeface="Calibri" panose="020F0502020204030204" pitchFamily="34" charset="0"/>
                </a:rPr>
                <a:t>idperson</a:t>
              </a:r>
              <a:endParaRPr lang="en-US" sz="1200" dirty="0">
                <a:latin typeface="Calibri" panose="020F0502020204030204" pitchFamily="34" charset="0"/>
              </a:endParaRPr>
            </a:p>
            <a:p>
              <a:pPr algn="l"/>
              <a:r>
                <a:rPr lang="en-US" sz="1200" dirty="0">
                  <a:latin typeface="Calibri" panose="020F0502020204030204" pitchFamily="34" charset="0"/>
                </a:rPr>
                <a:t>- …</a:t>
              </a:r>
              <a:endParaRPr lang="el-GR" sz="1200" dirty="0">
                <a:latin typeface="Calibri" panose="020F0502020204030204" pitchFamily="34" charset="0"/>
              </a:endParaRPr>
            </a:p>
          </p:txBody>
        </p:sp>
      </p:grpSp>
      <p:cxnSp>
        <p:nvCxnSpPr>
          <p:cNvPr id="15" name="Ευθεία γραμμή σύνδεσης 14"/>
          <p:cNvCxnSpPr>
            <a:stCxn id="12" idx="3"/>
            <a:endCxn id="5" idx="1"/>
          </p:cNvCxnSpPr>
          <p:nvPr/>
        </p:nvCxnSpPr>
        <p:spPr>
          <a:xfrm flipV="1">
            <a:off x="2528666" y="3638440"/>
            <a:ext cx="3000846" cy="802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280335" y="3433806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alibri" panose="020F0502020204030204" pitchFamily="34" charset="0"/>
              </a:rPr>
              <a:t>*</a:t>
            </a:r>
            <a:endParaRPr lang="el-GR" sz="1100" dirty="0">
              <a:latin typeface="Calibri" panose="020F0502020204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20055" y="3437419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100" dirty="0">
                <a:latin typeface="Calibri" panose="020F0502020204030204" pitchFamily="34" charset="0"/>
              </a:rPr>
              <a:t>*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5958" y="2646766"/>
            <a:ext cx="5628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l-GR" b="1" i="1" u="sng" dirty="0">
                <a:solidFill>
                  <a:srgbClr val="1A0BDF"/>
                </a:solidFill>
              </a:rPr>
              <a:t>Παράδειγμα</a:t>
            </a:r>
            <a:r>
              <a:rPr lang="el-GR" i="1" dirty="0">
                <a:solidFill>
                  <a:srgbClr val="1A0BDF"/>
                </a:solidFill>
              </a:rPr>
              <a:t>: Η σχέση </a:t>
            </a:r>
            <a:r>
              <a:rPr lang="en-US" i="1" dirty="0">
                <a:solidFill>
                  <a:srgbClr val="FF0000"/>
                </a:solidFill>
              </a:rPr>
              <a:t>n:n</a:t>
            </a:r>
            <a:r>
              <a:rPr lang="el-GR" i="1" dirty="0">
                <a:solidFill>
                  <a:srgbClr val="1A0BDF"/>
                </a:solidFill>
              </a:rPr>
              <a:t> μεταξύ </a:t>
            </a:r>
            <a:r>
              <a:rPr lang="en-US" i="1" dirty="0">
                <a:solidFill>
                  <a:srgbClr val="FF0000"/>
                </a:solidFill>
              </a:rPr>
              <a:t>person</a:t>
            </a:r>
            <a:r>
              <a:rPr lang="el-GR" i="1" dirty="0">
                <a:solidFill>
                  <a:srgbClr val="1A0BDF"/>
                </a:solidFill>
              </a:rPr>
              <a:t> και</a:t>
            </a:r>
            <a:r>
              <a:rPr lang="en-US" i="1" dirty="0">
                <a:solidFill>
                  <a:srgbClr val="1A0BDF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course</a:t>
            </a:r>
            <a:r>
              <a:rPr lang="el-GR" i="1" dirty="0">
                <a:solidFill>
                  <a:srgbClr val="1A0BDF"/>
                </a:solidFill>
              </a:rPr>
              <a:t>  </a:t>
            </a:r>
          </a:p>
        </p:txBody>
      </p:sp>
      <p:sp>
        <p:nvSpPr>
          <p:cNvPr id="20" name="Δεξιό βέλος 19"/>
          <p:cNvSpPr/>
          <p:nvPr/>
        </p:nvSpPr>
        <p:spPr>
          <a:xfrm rot="5400000">
            <a:off x="3686189" y="4092524"/>
            <a:ext cx="685800" cy="373798"/>
          </a:xfrm>
          <a:prstGeom prst="rightArrow">
            <a:avLst/>
          </a:prstGeom>
          <a:gradFill flip="none" rotWithShape="1">
            <a:gsLst>
              <a:gs pos="2000">
                <a:schemeClr val="accent1">
                  <a:tint val="66000"/>
                  <a:satMod val="160000"/>
                </a:schemeClr>
              </a:gs>
              <a:gs pos="6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" name="Ελεύθερη σχεδίαση 35"/>
          <p:cNvSpPr/>
          <p:nvPr/>
        </p:nvSpPr>
        <p:spPr>
          <a:xfrm>
            <a:off x="2358189" y="3272589"/>
            <a:ext cx="3352800" cy="593558"/>
          </a:xfrm>
          <a:custGeom>
            <a:avLst/>
            <a:gdLst>
              <a:gd name="connsiteX0" fmla="*/ 128337 w 3352800"/>
              <a:gd name="connsiteY0" fmla="*/ 112295 h 593558"/>
              <a:gd name="connsiteX1" fmla="*/ 128337 w 3352800"/>
              <a:gd name="connsiteY1" fmla="*/ 112295 h 593558"/>
              <a:gd name="connsiteX2" fmla="*/ 48127 w 3352800"/>
              <a:gd name="connsiteY2" fmla="*/ 120316 h 593558"/>
              <a:gd name="connsiteX3" fmla="*/ 40106 w 3352800"/>
              <a:gd name="connsiteY3" fmla="*/ 144379 h 593558"/>
              <a:gd name="connsiteX4" fmla="*/ 24064 w 3352800"/>
              <a:gd name="connsiteY4" fmla="*/ 160422 h 593558"/>
              <a:gd name="connsiteX5" fmla="*/ 0 w 3352800"/>
              <a:gd name="connsiteY5" fmla="*/ 256674 h 593558"/>
              <a:gd name="connsiteX6" fmla="*/ 8022 w 3352800"/>
              <a:gd name="connsiteY6" fmla="*/ 433137 h 593558"/>
              <a:gd name="connsiteX7" fmla="*/ 40106 w 3352800"/>
              <a:gd name="connsiteY7" fmla="*/ 481264 h 593558"/>
              <a:gd name="connsiteX8" fmla="*/ 88232 w 3352800"/>
              <a:gd name="connsiteY8" fmla="*/ 521369 h 593558"/>
              <a:gd name="connsiteX9" fmla="*/ 120316 w 3352800"/>
              <a:gd name="connsiteY9" fmla="*/ 529390 h 593558"/>
              <a:gd name="connsiteX10" fmla="*/ 144379 w 3352800"/>
              <a:gd name="connsiteY10" fmla="*/ 537411 h 593558"/>
              <a:gd name="connsiteX11" fmla="*/ 489285 w 3352800"/>
              <a:gd name="connsiteY11" fmla="*/ 545432 h 593558"/>
              <a:gd name="connsiteX12" fmla="*/ 601579 w 3352800"/>
              <a:gd name="connsiteY12" fmla="*/ 561474 h 593558"/>
              <a:gd name="connsiteX13" fmla="*/ 665748 w 3352800"/>
              <a:gd name="connsiteY13" fmla="*/ 569495 h 593558"/>
              <a:gd name="connsiteX14" fmla="*/ 762000 w 3352800"/>
              <a:gd name="connsiteY14" fmla="*/ 585537 h 593558"/>
              <a:gd name="connsiteX15" fmla="*/ 2021306 w 3352800"/>
              <a:gd name="connsiteY15" fmla="*/ 593558 h 593558"/>
              <a:gd name="connsiteX16" fmla="*/ 2807369 w 3352800"/>
              <a:gd name="connsiteY16" fmla="*/ 585537 h 593558"/>
              <a:gd name="connsiteX17" fmla="*/ 2927685 w 3352800"/>
              <a:gd name="connsiteY17" fmla="*/ 577516 h 593558"/>
              <a:gd name="connsiteX18" fmla="*/ 3023937 w 3352800"/>
              <a:gd name="connsiteY18" fmla="*/ 553453 h 593558"/>
              <a:gd name="connsiteX19" fmla="*/ 3056022 w 3352800"/>
              <a:gd name="connsiteY19" fmla="*/ 545432 h 593558"/>
              <a:gd name="connsiteX20" fmla="*/ 3128211 w 3352800"/>
              <a:gd name="connsiteY20" fmla="*/ 513348 h 593558"/>
              <a:gd name="connsiteX21" fmla="*/ 3192379 w 3352800"/>
              <a:gd name="connsiteY21" fmla="*/ 473243 h 593558"/>
              <a:gd name="connsiteX22" fmla="*/ 3240506 w 3352800"/>
              <a:gd name="connsiteY22" fmla="*/ 441158 h 593558"/>
              <a:gd name="connsiteX23" fmla="*/ 3256548 w 3352800"/>
              <a:gd name="connsiteY23" fmla="*/ 417095 h 593558"/>
              <a:gd name="connsiteX24" fmla="*/ 3280611 w 3352800"/>
              <a:gd name="connsiteY24" fmla="*/ 401053 h 593558"/>
              <a:gd name="connsiteX25" fmla="*/ 3288632 w 3352800"/>
              <a:gd name="connsiteY25" fmla="*/ 376990 h 593558"/>
              <a:gd name="connsiteX26" fmla="*/ 3344779 w 3352800"/>
              <a:gd name="connsiteY26" fmla="*/ 328864 h 593558"/>
              <a:gd name="connsiteX27" fmla="*/ 3352800 w 3352800"/>
              <a:gd name="connsiteY27" fmla="*/ 296779 h 593558"/>
              <a:gd name="connsiteX28" fmla="*/ 3344779 w 3352800"/>
              <a:gd name="connsiteY28" fmla="*/ 168443 h 593558"/>
              <a:gd name="connsiteX29" fmla="*/ 3328737 w 3352800"/>
              <a:gd name="connsiteY29" fmla="*/ 152400 h 593558"/>
              <a:gd name="connsiteX30" fmla="*/ 3304674 w 3352800"/>
              <a:gd name="connsiteY30" fmla="*/ 136358 h 593558"/>
              <a:gd name="connsiteX31" fmla="*/ 3168316 w 3352800"/>
              <a:gd name="connsiteY31" fmla="*/ 120316 h 593558"/>
              <a:gd name="connsiteX32" fmla="*/ 3128211 w 3352800"/>
              <a:gd name="connsiteY32" fmla="*/ 112295 h 593558"/>
              <a:gd name="connsiteX33" fmla="*/ 3104148 w 3352800"/>
              <a:gd name="connsiteY33" fmla="*/ 104274 h 593558"/>
              <a:gd name="connsiteX34" fmla="*/ 3039979 w 3352800"/>
              <a:gd name="connsiteY34" fmla="*/ 96253 h 593558"/>
              <a:gd name="connsiteX35" fmla="*/ 2951748 w 3352800"/>
              <a:gd name="connsiteY35" fmla="*/ 72190 h 593558"/>
              <a:gd name="connsiteX36" fmla="*/ 2927685 w 3352800"/>
              <a:gd name="connsiteY36" fmla="*/ 64169 h 593558"/>
              <a:gd name="connsiteX37" fmla="*/ 2863516 w 3352800"/>
              <a:gd name="connsiteY37" fmla="*/ 48127 h 593558"/>
              <a:gd name="connsiteX38" fmla="*/ 2606843 w 3352800"/>
              <a:gd name="connsiteY38" fmla="*/ 40106 h 593558"/>
              <a:gd name="connsiteX39" fmla="*/ 2406316 w 3352800"/>
              <a:gd name="connsiteY39" fmla="*/ 24064 h 593558"/>
              <a:gd name="connsiteX40" fmla="*/ 1740569 w 3352800"/>
              <a:gd name="connsiteY40" fmla="*/ 0 h 593558"/>
              <a:gd name="connsiteX41" fmla="*/ 1395664 w 3352800"/>
              <a:gd name="connsiteY41" fmla="*/ 8022 h 593558"/>
              <a:gd name="connsiteX42" fmla="*/ 1315453 w 3352800"/>
              <a:gd name="connsiteY42" fmla="*/ 16043 h 593558"/>
              <a:gd name="connsiteX43" fmla="*/ 1066800 w 3352800"/>
              <a:gd name="connsiteY43" fmla="*/ 24064 h 593558"/>
              <a:gd name="connsiteX44" fmla="*/ 874295 w 3352800"/>
              <a:gd name="connsiteY44" fmla="*/ 40106 h 593558"/>
              <a:gd name="connsiteX45" fmla="*/ 778043 w 3352800"/>
              <a:gd name="connsiteY45" fmla="*/ 48127 h 593558"/>
              <a:gd name="connsiteX46" fmla="*/ 689811 w 3352800"/>
              <a:gd name="connsiteY46" fmla="*/ 64169 h 593558"/>
              <a:gd name="connsiteX47" fmla="*/ 312822 w 3352800"/>
              <a:gd name="connsiteY47" fmla="*/ 72190 h 593558"/>
              <a:gd name="connsiteX48" fmla="*/ 216569 w 3352800"/>
              <a:gd name="connsiteY48" fmla="*/ 80211 h 593558"/>
              <a:gd name="connsiteX49" fmla="*/ 128337 w 3352800"/>
              <a:gd name="connsiteY49" fmla="*/ 112295 h 593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3352800" h="593558">
                <a:moveTo>
                  <a:pt x="128337" y="112295"/>
                </a:moveTo>
                <a:lnTo>
                  <a:pt x="128337" y="112295"/>
                </a:lnTo>
                <a:cubicBezTo>
                  <a:pt x="101600" y="114969"/>
                  <a:pt x="73379" y="111133"/>
                  <a:pt x="48127" y="120316"/>
                </a:cubicBezTo>
                <a:cubicBezTo>
                  <a:pt x="40181" y="123205"/>
                  <a:pt x="44456" y="137129"/>
                  <a:pt x="40106" y="144379"/>
                </a:cubicBezTo>
                <a:cubicBezTo>
                  <a:pt x="36215" y="150864"/>
                  <a:pt x="29411" y="155074"/>
                  <a:pt x="24064" y="160422"/>
                </a:cubicBezTo>
                <a:cubicBezTo>
                  <a:pt x="2879" y="223977"/>
                  <a:pt x="10802" y="191868"/>
                  <a:pt x="0" y="256674"/>
                </a:cubicBezTo>
                <a:cubicBezTo>
                  <a:pt x="2674" y="315495"/>
                  <a:pt x="-2329" y="375172"/>
                  <a:pt x="8022" y="433137"/>
                </a:cubicBezTo>
                <a:cubicBezTo>
                  <a:pt x="11411" y="452117"/>
                  <a:pt x="29411" y="465222"/>
                  <a:pt x="40106" y="481264"/>
                </a:cubicBezTo>
                <a:cubicBezTo>
                  <a:pt x="47815" y="492827"/>
                  <a:pt x="74422" y="515450"/>
                  <a:pt x="88232" y="521369"/>
                </a:cubicBezTo>
                <a:cubicBezTo>
                  <a:pt x="98364" y="525711"/>
                  <a:pt x="109716" y="526362"/>
                  <a:pt x="120316" y="529390"/>
                </a:cubicBezTo>
                <a:cubicBezTo>
                  <a:pt x="128446" y="531713"/>
                  <a:pt x="135932" y="537044"/>
                  <a:pt x="144379" y="537411"/>
                </a:cubicBezTo>
                <a:cubicBezTo>
                  <a:pt x="259270" y="542406"/>
                  <a:pt x="374316" y="542758"/>
                  <a:pt x="489285" y="545432"/>
                </a:cubicBezTo>
                <a:cubicBezTo>
                  <a:pt x="697487" y="568566"/>
                  <a:pt x="468775" y="541043"/>
                  <a:pt x="601579" y="561474"/>
                </a:cubicBezTo>
                <a:cubicBezTo>
                  <a:pt x="622884" y="564752"/>
                  <a:pt x="644443" y="566217"/>
                  <a:pt x="665748" y="569495"/>
                </a:cubicBezTo>
                <a:cubicBezTo>
                  <a:pt x="697175" y="574330"/>
                  <a:pt x="730099" y="585148"/>
                  <a:pt x="762000" y="585537"/>
                </a:cubicBezTo>
                <a:lnTo>
                  <a:pt x="2021306" y="593558"/>
                </a:lnTo>
                <a:lnTo>
                  <a:pt x="2807369" y="585537"/>
                </a:lnTo>
                <a:cubicBezTo>
                  <a:pt x="2847557" y="584826"/>
                  <a:pt x="2887690" y="581515"/>
                  <a:pt x="2927685" y="577516"/>
                </a:cubicBezTo>
                <a:cubicBezTo>
                  <a:pt x="2956255" y="574659"/>
                  <a:pt x="2998401" y="560417"/>
                  <a:pt x="3023937" y="553453"/>
                </a:cubicBezTo>
                <a:cubicBezTo>
                  <a:pt x="3034573" y="550552"/>
                  <a:pt x="3045564" y="548918"/>
                  <a:pt x="3056022" y="545432"/>
                </a:cubicBezTo>
                <a:cubicBezTo>
                  <a:pt x="3075526" y="538931"/>
                  <a:pt x="3109577" y="524218"/>
                  <a:pt x="3128211" y="513348"/>
                </a:cubicBezTo>
                <a:cubicBezTo>
                  <a:pt x="3149998" y="500639"/>
                  <a:pt x="3174543" y="491079"/>
                  <a:pt x="3192379" y="473243"/>
                </a:cubicBezTo>
                <a:cubicBezTo>
                  <a:pt x="3216877" y="448745"/>
                  <a:pt x="3201658" y="460582"/>
                  <a:pt x="3240506" y="441158"/>
                </a:cubicBezTo>
                <a:cubicBezTo>
                  <a:pt x="3245853" y="433137"/>
                  <a:pt x="3249731" y="423912"/>
                  <a:pt x="3256548" y="417095"/>
                </a:cubicBezTo>
                <a:cubicBezTo>
                  <a:pt x="3263365" y="410278"/>
                  <a:pt x="3274589" y="408581"/>
                  <a:pt x="3280611" y="401053"/>
                </a:cubicBezTo>
                <a:cubicBezTo>
                  <a:pt x="3285893" y="394451"/>
                  <a:pt x="3283942" y="384025"/>
                  <a:pt x="3288632" y="376990"/>
                </a:cubicBezTo>
                <a:cubicBezTo>
                  <a:pt x="3299804" y="360232"/>
                  <a:pt x="3329953" y="339984"/>
                  <a:pt x="3344779" y="328864"/>
                </a:cubicBezTo>
                <a:cubicBezTo>
                  <a:pt x="3347453" y="318169"/>
                  <a:pt x="3352800" y="307803"/>
                  <a:pt x="3352800" y="296779"/>
                </a:cubicBezTo>
                <a:cubicBezTo>
                  <a:pt x="3352800" y="253917"/>
                  <a:pt x="3351825" y="210722"/>
                  <a:pt x="3344779" y="168443"/>
                </a:cubicBezTo>
                <a:cubicBezTo>
                  <a:pt x="3343536" y="160983"/>
                  <a:pt x="3334642" y="157124"/>
                  <a:pt x="3328737" y="152400"/>
                </a:cubicBezTo>
                <a:cubicBezTo>
                  <a:pt x="3321209" y="146378"/>
                  <a:pt x="3313700" y="139743"/>
                  <a:pt x="3304674" y="136358"/>
                </a:cubicBezTo>
                <a:cubicBezTo>
                  <a:pt x="3276004" y="125607"/>
                  <a:pt x="3176595" y="121006"/>
                  <a:pt x="3168316" y="120316"/>
                </a:cubicBezTo>
                <a:cubicBezTo>
                  <a:pt x="3154948" y="117642"/>
                  <a:pt x="3141437" y="115602"/>
                  <a:pt x="3128211" y="112295"/>
                </a:cubicBezTo>
                <a:cubicBezTo>
                  <a:pt x="3120009" y="110244"/>
                  <a:pt x="3112467" y="105786"/>
                  <a:pt x="3104148" y="104274"/>
                </a:cubicBezTo>
                <a:cubicBezTo>
                  <a:pt x="3082940" y="100418"/>
                  <a:pt x="3061369" y="98927"/>
                  <a:pt x="3039979" y="96253"/>
                </a:cubicBezTo>
                <a:cubicBezTo>
                  <a:pt x="2995000" y="81260"/>
                  <a:pt x="3024118" y="90283"/>
                  <a:pt x="2951748" y="72190"/>
                </a:cubicBezTo>
                <a:cubicBezTo>
                  <a:pt x="2943546" y="70139"/>
                  <a:pt x="2935842" y="66394"/>
                  <a:pt x="2927685" y="64169"/>
                </a:cubicBezTo>
                <a:cubicBezTo>
                  <a:pt x="2906414" y="58368"/>
                  <a:pt x="2885553" y="48816"/>
                  <a:pt x="2863516" y="48127"/>
                </a:cubicBezTo>
                <a:lnTo>
                  <a:pt x="2606843" y="40106"/>
                </a:lnTo>
                <a:cubicBezTo>
                  <a:pt x="2493640" y="23934"/>
                  <a:pt x="2593381" y="36535"/>
                  <a:pt x="2406316" y="24064"/>
                </a:cubicBezTo>
                <a:cubicBezTo>
                  <a:pt x="1984873" y="-4032"/>
                  <a:pt x="2377009" y="11366"/>
                  <a:pt x="1740569" y="0"/>
                </a:cubicBezTo>
                <a:lnTo>
                  <a:pt x="1395664" y="8022"/>
                </a:lnTo>
                <a:cubicBezTo>
                  <a:pt x="1368813" y="9035"/>
                  <a:pt x="1342291" y="14734"/>
                  <a:pt x="1315453" y="16043"/>
                </a:cubicBezTo>
                <a:cubicBezTo>
                  <a:pt x="1232624" y="20083"/>
                  <a:pt x="1149684" y="21390"/>
                  <a:pt x="1066800" y="24064"/>
                </a:cubicBezTo>
                <a:cubicBezTo>
                  <a:pt x="965108" y="41013"/>
                  <a:pt x="1052759" y="28208"/>
                  <a:pt x="874295" y="40106"/>
                </a:cubicBezTo>
                <a:cubicBezTo>
                  <a:pt x="842171" y="42248"/>
                  <a:pt x="810127" y="45453"/>
                  <a:pt x="778043" y="48127"/>
                </a:cubicBezTo>
                <a:cubicBezTo>
                  <a:pt x="763004" y="51135"/>
                  <a:pt x="702458" y="63692"/>
                  <a:pt x="689811" y="64169"/>
                </a:cubicBezTo>
                <a:cubicBezTo>
                  <a:pt x="564209" y="68909"/>
                  <a:pt x="438485" y="69516"/>
                  <a:pt x="312822" y="72190"/>
                </a:cubicBezTo>
                <a:lnTo>
                  <a:pt x="216569" y="80211"/>
                </a:lnTo>
                <a:cubicBezTo>
                  <a:pt x="119777" y="89890"/>
                  <a:pt x="143042" y="106948"/>
                  <a:pt x="128337" y="112295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1044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Σχέσεις ιεραρχίας (κληρονομικότητα)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3321554"/>
          </a:xfrm>
        </p:spPr>
        <p:txBody>
          <a:bodyPr>
            <a:normAutofit/>
          </a:bodyPr>
          <a:lstStyle/>
          <a:p>
            <a:r>
              <a:rPr lang="el-GR" sz="2400" b="1" dirty="0"/>
              <a:t>Σε ιεραρχίες </a:t>
            </a:r>
            <a:r>
              <a:rPr lang="el-GR" sz="2400" b="1" dirty="0" err="1"/>
              <a:t>υπερκλάσης</a:t>
            </a:r>
            <a:r>
              <a:rPr lang="el-GR" sz="2400" b="1" dirty="0"/>
              <a:t>-υποκλάσης, μόνο οι κλάσεις μετατρέπονται σε πίνακες, όχι οι σχέσεις</a:t>
            </a:r>
          </a:p>
          <a:p>
            <a:r>
              <a:rPr lang="el-GR" sz="2400" b="1" dirty="0"/>
              <a:t>Έχουμε τουλάχιστον δύο εναλλακτικές επιλογές:</a:t>
            </a:r>
          </a:p>
          <a:p>
            <a:pPr lvl="1"/>
            <a:r>
              <a:rPr lang="el-GR" sz="2000" b="1" dirty="0">
                <a:solidFill>
                  <a:srgbClr val="FF0000"/>
                </a:solidFill>
              </a:rPr>
              <a:t>Έναν πίνακα ανά κλάση της ιεραρχίας</a:t>
            </a:r>
          </a:p>
          <a:p>
            <a:pPr lvl="1"/>
            <a:r>
              <a:rPr lang="el-GR" sz="2000" b="1" dirty="0">
                <a:solidFill>
                  <a:srgbClr val="FF0000"/>
                </a:solidFill>
              </a:rPr>
              <a:t>Έναν και μόνο πίνακα για ολόκληρη την ιεραρχία</a:t>
            </a:r>
            <a:endParaRPr lang="el-GR" sz="2000" b="1" dirty="0"/>
          </a:p>
          <a:p>
            <a:r>
              <a:rPr lang="el-GR" sz="2400" u="sng" dirty="0"/>
              <a:t>Κριτήρια για την επιλογή</a:t>
            </a:r>
            <a:r>
              <a:rPr lang="el-GR" sz="2400" dirty="0"/>
              <a:t>:</a:t>
            </a:r>
          </a:p>
          <a:p>
            <a:pPr lvl="1"/>
            <a:r>
              <a:rPr lang="el-GR" sz="2000" dirty="0">
                <a:solidFill>
                  <a:srgbClr val="1A0BDF"/>
                </a:solidFill>
              </a:rPr>
              <a:t>Απαιτούμενος χώρος</a:t>
            </a:r>
          </a:p>
          <a:p>
            <a:pPr lvl="1"/>
            <a:r>
              <a:rPr lang="el-GR" sz="2000" dirty="0">
                <a:solidFill>
                  <a:srgbClr val="1A0BDF"/>
                </a:solidFill>
              </a:rPr>
              <a:t>Ευκολία στη διατύπωση ερωτημάτων</a:t>
            </a:r>
          </a:p>
        </p:txBody>
      </p:sp>
    </p:spTree>
    <p:extLst>
      <p:ext uri="{BB962C8B-B14F-4D97-AF65-F5344CB8AC3E}">
        <p14:creationId xmlns:p14="http://schemas.microsoft.com/office/powerpoint/2010/main" val="25736526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Σχέσεις ιεραρχίας </a:t>
            </a:r>
            <a:r>
              <a:rPr lang="el-GR" sz="2400" b="0" dirty="0"/>
              <a:t>(συνέχεια)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2057400"/>
          </a:xfrm>
        </p:spPr>
        <p:txBody>
          <a:bodyPr>
            <a:normAutofit/>
          </a:bodyPr>
          <a:lstStyle/>
          <a:p>
            <a:r>
              <a:rPr lang="el-GR" sz="2400" b="1" u="sng" dirty="0">
                <a:solidFill>
                  <a:srgbClr val="1A0BDF"/>
                </a:solidFill>
              </a:rPr>
              <a:t>Επιλογή Ι</a:t>
            </a:r>
            <a:r>
              <a:rPr lang="el-GR" sz="2400" b="1" dirty="0">
                <a:solidFill>
                  <a:srgbClr val="1A0BDF"/>
                </a:solidFill>
              </a:rPr>
              <a:t>:</a:t>
            </a:r>
            <a:r>
              <a:rPr lang="en-US" sz="2400" b="1" dirty="0">
                <a:solidFill>
                  <a:srgbClr val="1A0BDF"/>
                </a:solidFill>
              </a:rPr>
              <a:t> </a:t>
            </a:r>
            <a:r>
              <a:rPr lang="el-GR" sz="2400" b="1" dirty="0"/>
              <a:t>Ένας πίνακας ανά κλάση της ιεραρχίας, </a:t>
            </a:r>
            <a:r>
              <a:rPr lang="el-GR" sz="2400" dirty="0"/>
              <a:t>με</a:t>
            </a:r>
          </a:p>
          <a:p>
            <a:pPr lvl="1"/>
            <a:r>
              <a:rPr lang="el-GR" sz="2000" u="sng" dirty="0">
                <a:solidFill>
                  <a:srgbClr val="FF0000"/>
                </a:solidFill>
              </a:rPr>
              <a:t>Όνομα πίνακα</a:t>
            </a:r>
            <a:r>
              <a:rPr lang="en-US" sz="2000" dirty="0">
                <a:solidFill>
                  <a:srgbClr val="FF0000"/>
                </a:solidFill>
              </a:rPr>
              <a:t>: </a:t>
            </a:r>
            <a:r>
              <a:rPr lang="el-GR" sz="2000" dirty="0">
                <a:solidFill>
                  <a:srgbClr val="FF0000"/>
                </a:solidFill>
              </a:rPr>
              <a:t> </a:t>
            </a:r>
            <a:r>
              <a:rPr lang="el-GR" sz="2000" dirty="0"/>
              <a:t>το όνομα της κλάσης </a:t>
            </a:r>
          </a:p>
          <a:p>
            <a:pPr lvl="1"/>
            <a:r>
              <a:rPr lang="el-GR" sz="2000" u="sng" dirty="0">
                <a:solidFill>
                  <a:srgbClr val="FF0000"/>
                </a:solidFill>
              </a:rPr>
              <a:t>Στήλες</a:t>
            </a:r>
            <a:r>
              <a:rPr lang="el-GR" sz="2000" dirty="0">
                <a:solidFill>
                  <a:srgbClr val="FF0000"/>
                </a:solidFill>
              </a:rPr>
              <a:t>: </a:t>
            </a:r>
            <a:endParaRPr lang="en-US" sz="20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el-GR" sz="1600" dirty="0"/>
              <a:t>τις ιδιότητες (</a:t>
            </a:r>
            <a:r>
              <a:rPr lang="en-US" sz="1600" dirty="0"/>
              <a:t>attributes)</a:t>
            </a:r>
            <a:r>
              <a:rPr lang="el-GR" sz="1600" dirty="0"/>
              <a:t> της κλάσης στο διάγραμμα </a:t>
            </a:r>
            <a:r>
              <a:rPr lang="en-US" sz="1600" dirty="0"/>
              <a:t>UML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l-GR" sz="1600" dirty="0"/>
              <a:t>Ιδιότητα-κλειδί της ρίζας της ιεραρχίας, που παραμένει κλειδί</a:t>
            </a:r>
            <a:endParaRPr lang="el-GR" sz="1200" dirty="0"/>
          </a:p>
        </p:txBody>
      </p:sp>
      <p:grpSp>
        <p:nvGrpSpPr>
          <p:cNvPr id="5" name="Ομάδα 4"/>
          <p:cNvGrpSpPr/>
          <p:nvPr/>
        </p:nvGrpSpPr>
        <p:grpSpPr>
          <a:xfrm>
            <a:off x="800419" y="5314317"/>
            <a:ext cx="1219200" cy="789113"/>
            <a:chOff x="990600" y="5562600"/>
            <a:chExt cx="1219200" cy="789113"/>
          </a:xfrm>
        </p:grpSpPr>
        <p:grpSp>
          <p:nvGrpSpPr>
            <p:cNvPr id="16" name="Ομάδα 15"/>
            <p:cNvGrpSpPr/>
            <p:nvPr/>
          </p:nvGrpSpPr>
          <p:grpSpPr>
            <a:xfrm>
              <a:off x="990600" y="5562600"/>
              <a:ext cx="1219200" cy="789113"/>
              <a:chOff x="6096000" y="2061839"/>
              <a:chExt cx="2057400" cy="789113"/>
            </a:xfrm>
          </p:grpSpPr>
          <p:sp>
            <p:nvSpPr>
              <p:cNvPr id="18" name="Ορθογώνιο 17"/>
              <p:cNvSpPr/>
              <p:nvPr/>
            </p:nvSpPr>
            <p:spPr>
              <a:xfrm>
                <a:off x="6096000" y="2061839"/>
                <a:ext cx="2057400" cy="30480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rgbClr val="FF0000"/>
                    </a:solidFill>
                  </a:rPr>
                  <a:t>student</a:t>
                </a:r>
                <a:endParaRPr lang="el-GR" sz="1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9" name="Ορθογώνιο 18"/>
              <p:cNvSpPr/>
              <p:nvPr/>
            </p:nvSpPr>
            <p:spPr>
              <a:xfrm>
                <a:off x="6096000" y="2366640"/>
                <a:ext cx="2057400" cy="48431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92075" indent="-92075" algn="l">
                  <a:buFontTx/>
                  <a:buChar char="-"/>
                </a:pPr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1049729" y="5832629"/>
              <a:ext cx="11009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>
                  <a:latin typeface="Calibri" panose="020F0502020204030204" pitchFamily="34" charset="0"/>
                </a:rPr>
                <a:t>- </a:t>
              </a:r>
              <a:r>
                <a:rPr lang="en-US" sz="1200" dirty="0" err="1">
                  <a:latin typeface="Calibri" panose="020F0502020204030204" pitchFamily="34" charset="0"/>
                </a:rPr>
                <a:t>register_num</a:t>
              </a:r>
              <a:endParaRPr lang="en-US" sz="1200" dirty="0">
                <a:latin typeface="Calibri" panose="020F0502020204030204" pitchFamily="34" charset="0"/>
              </a:endParaRPr>
            </a:p>
            <a:p>
              <a:pPr algn="l"/>
              <a:r>
                <a:rPr lang="en-US" sz="1200" dirty="0">
                  <a:latin typeface="Calibri" panose="020F0502020204030204" pitchFamily="34" charset="0"/>
                </a:rPr>
                <a:t>- </a:t>
              </a:r>
              <a:r>
                <a:rPr lang="el-GR" sz="1200" dirty="0">
                  <a:latin typeface="Calibri" panose="020F0502020204030204" pitchFamily="34" charset="0"/>
                </a:rPr>
                <a:t>…</a:t>
              </a:r>
            </a:p>
          </p:txBody>
        </p:sp>
      </p:grpSp>
      <p:sp>
        <p:nvSpPr>
          <p:cNvPr id="14" name="Ορθογώνιο 13"/>
          <p:cNvSpPr/>
          <p:nvPr/>
        </p:nvSpPr>
        <p:spPr>
          <a:xfrm>
            <a:off x="800419" y="3748344"/>
            <a:ext cx="1219200" cy="304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FF0000"/>
                </a:solidFill>
              </a:rPr>
              <a:t>person</a:t>
            </a:r>
            <a:endParaRPr lang="el-GR" sz="1400" b="1" dirty="0">
              <a:solidFill>
                <a:srgbClr val="FF0000"/>
              </a:solidFill>
            </a:endParaRPr>
          </a:p>
        </p:txBody>
      </p:sp>
      <p:sp>
        <p:nvSpPr>
          <p:cNvPr id="15" name="Ορθογώνιο 14"/>
          <p:cNvSpPr/>
          <p:nvPr/>
        </p:nvSpPr>
        <p:spPr>
          <a:xfrm>
            <a:off x="800419" y="4053145"/>
            <a:ext cx="1219200" cy="7853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2075" indent="-92075" algn="l">
              <a:buFontTx/>
              <a:buChar char="-"/>
            </a:pPr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59548" y="4065804"/>
            <a:ext cx="8120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200" dirty="0">
                <a:latin typeface="Calibri" panose="020F0502020204030204" pitchFamily="34" charset="0"/>
              </a:rPr>
              <a:t>- </a:t>
            </a:r>
            <a:r>
              <a:rPr lang="en-US" sz="1200" dirty="0" err="1">
                <a:latin typeface="Calibri" panose="020F0502020204030204" pitchFamily="34" charset="0"/>
              </a:rPr>
              <a:t>idperson</a:t>
            </a:r>
            <a:endParaRPr lang="en-US" sz="1200" dirty="0">
              <a:latin typeface="Calibri" panose="020F0502020204030204" pitchFamily="34" charset="0"/>
            </a:endParaRPr>
          </a:p>
          <a:p>
            <a:pPr algn="l"/>
            <a:r>
              <a:rPr lang="en-US" sz="1200" dirty="0">
                <a:latin typeface="Calibri" panose="020F0502020204030204" pitchFamily="34" charset="0"/>
              </a:rPr>
              <a:t>- name</a:t>
            </a:r>
          </a:p>
          <a:p>
            <a:pPr algn="l"/>
            <a:r>
              <a:rPr lang="en-US" sz="1200" dirty="0">
                <a:latin typeface="Calibri" panose="020F0502020204030204" pitchFamily="34" charset="0"/>
              </a:rPr>
              <a:t>- …</a:t>
            </a:r>
            <a:endParaRPr lang="el-GR" sz="1200" dirty="0">
              <a:latin typeface="Calibri" panose="020F0502020204030204" pitchFamily="34" charset="0"/>
            </a:endParaRPr>
          </a:p>
        </p:txBody>
      </p:sp>
      <p:grpSp>
        <p:nvGrpSpPr>
          <p:cNvPr id="21" name="Ομάδα 20"/>
          <p:cNvGrpSpPr/>
          <p:nvPr/>
        </p:nvGrpSpPr>
        <p:grpSpPr>
          <a:xfrm>
            <a:off x="1341316" y="4838505"/>
            <a:ext cx="102517" cy="475812"/>
            <a:chOff x="1358761" y="4602475"/>
            <a:chExt cx="102517" cy="475812"/>
          </a:xfrm>
        </p:grpSpPr>
        <p:cxnSp>
          <p:nvCxnSpPr>
            <p:cNvPr id="10" name="Ευθεία γραμμή σύνδεσης 9"/>
            <p:cNvCxnSpPr/>
            <p:nvPr/>
          </p:nvCxnSpPr>
          <p:spPr>
            <a:xfrm>
              <a:off x="1410020" y="4720649"/>
              <a:ext cx="0" cy="35763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Ισοσκελές τρίγωνο 19"/>
            <p:cNvSpPr/>
            <p:nvPr/>
          </p:nvSpPr>
          <p:spPr>
            <a:xfrm>
              <a:off x="1358761" y="4602475"/>
              <a:ext cx="102517" cy="118173"/>
            </a:xfrm>
            <a:prstGeom prst="triangl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24" name="Δεξιό βέλος 23"/>
          <p:cNvSpPr/>
          <p:nvPr/>
        </p:nvSpPr>
        <p:spPr>
          <a:xfrm>
            <a:off x="2198192" y="4749058"/>
            <a:ext cx="685800" cy="373798"/>
          </a:xfrm>
          <a:prstGeom prst="rightArrow">
            <a:avLst/>
          </a:prstGeom>
          <a:gradFill flip="none" rotWithShape="1">
            <a:gsLst>
              <a:gs pos="2000">
                <a:schemeClr val="accent1">
                  <a:tint val="66000"/>
                  <a:satMod val="160000"/>
                </a:schemeClr>
              </a:gs>
              <a:gs pos="6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31" name="Πίνακας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650330"/>
              </p:ext>
            </p:extLst>
          </p:nvPr>
        </p:nvGraphicFramePr>
        <p:xfrm>
          <a:off x="3657600" y="4171506"/>
          <a:ext cx="32766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123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person</a:t>
                      </a:r>
                      <a:endParaRPr lang="el-G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71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idperson</a:t>
                      </a:r>
                      <a:endParaRPr lang="el-G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l-G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l-G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2" name="Πίνακας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29817"/>
              </p:ext>
            </p:extLst>
          </p:nvPr>
        </p:nvGraphicFramePr>
        <p:xfrm>
          <a:off x="3657600" y="5192397"/>
          <a:ext cx="32766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1236"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student</a:t>
                      </a:r>
                      <a:endParaRPr lang="el-G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71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idperson</a:t>
                      </a:r>
                      <a:endParaRPr lang="el-G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register_num</a:t>
                      </a:r>
                      <a:endParaRPr lang="el-G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l-G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3" name="Τόξο 32"/>
          <p:cNvSpPr/>
          <p:nvPr/>
        </p:nvSpPr>
        <p:spPr>
          <a:xfrm>
            <a:off x="3200400" y="4579388"/>
            <a:ext cx="838200" cy="1004958"/>
          </a:xfrm>
          <a:prstGeom prst="arc">
            <a:avLst>
              <a:gd name="adj1" fmla="val 5573426"/>
              <a:gd name="adj2" fmla="val 16232014"/>
            </a:avLst>
          </a:prstGeom>
          <a:ln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3933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Σχέσεις ιεραρχίας </a:t>
            </a:r>
            <a:r>
              <a:rPr lang="el-GR" sz="2400" b="0" dirty="0"/>
              <a:t>(συνέχεια)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1905000"/>
          </a:xfrm>
        </p:spPr>
        <p:txBody>
          <a:bodyPr>
            <a:normAutofit/>
          </a:bodyPr>
          <a:lstStyle/>
          <a:p>
            <a:r>
              <a:rPr lang="el-GR" sz="2400" b="1" u="sng" dirty="0">
                <a:solidFill>
                  <a:srgbClr val="1A0BDF"/>
                </a:solidFill>
              </a:rPr>
              <a:t>Επιλογή Ι</a:t>
            </a:r>
            <a:r>
              <a:rPr lang="en-US" sz="2400" b="1" u="sng" dirty="0">
                <a:solidFill>
                  <a:srgbClr val="1A0BDF"/>
                </a:solidFill>
              </a:rPr>
              <a:t>I</a:t>
            </a:r>
            <a:r>
              <a:rPr lang="el-GR" sz="2400" b="1" dirty="0">
                <a:solidFill>
                  <a:srgbClr val="1A0BDF"/>
                </a:solidFill>
              </a:rPr>
              <a:t>: </a:t>
            </a:r>
            <a:r>
              <a:rPr lang="el-GR" sz="2400" b="1" dirty="0"/>
              <a:t>Ένας μόνον πίνακας για ολόκληρη την ιεραρχία.</a:t>
            </a:r>
            <a:endParaRPr lang="el-GR" sz="2400" b="1" dirty="0">
              <a:solidFill>
                <a:srgbClr val="FF0000"/>
              </a:solidFill>
            </a:endParaRPr>
          </a:p>
          <a:p>
            <a:pPr lvl="1"/>
            <a:r>
              <a:rPr lang="el-GR" sz="2000" u="sng" dirty="0">
                <a:solidFill>
                  <a:srgbClr val="FF0000"/>
                </a:solidFill>
              </a:rPr>
              <a:t> Όνομα πίνακα</a:t>
            </a:r>
            <a:r>
              <a:rPr lang="el-GR" sz="2000" dirty="0">
                <a:solidFill>
                  <a:srgbClr val="FF0000"/>
                </a:solidFill>
              </a:rPr>
              <a:t>: </a:t>
            </a:r>
            <a:r>
              <a:rPr lang="el-GR" sz="2000" dirty="0"/>
              <a:t>μπορεί να είναι το όνομα της μητρικής κλάσης (ρίζας)</a:t>
            </a:r>
          </a:p>
          <a:p>
            <a:pPr lvl="1"/>
            <a:r>
              <a:rPr lang="el-GR" sz="2000" u="sng" dirty="0">
                <a:solidFill>
                  <a:srgbClr val="FF0000"/>
                </a:solidFill>
              </a:rPr>
              <a:t>Στήλες</a:t>
            </a:r>
            <a:r>
              <a:rPr lang="el-GR" sz="2000" dirty="0">
                <a:solidFill>
                  <a:srgbClr val="FF0000"/>
                </a:solidFill>
              </a:rPr>
              <a:t>: </a:t>
            </a:r>
            <a:r>
              <a:rPr lang="el-GR" sz="2000" dirty="0"/>
              <a:t>όλες οι ιδιότητες των κλάσεων που εμφανίζονται στην ιεραρχία, με νέα ονόματα αν χρειάζεται. Ιδιότητες που δεν υπάρχουν σε κάποια υποκλάση παίρνουν τιμή </a:t>
            </a:r>
            <a:r>
              <a:rPr lang="en-US" sz="2000" dirty="0">
                <a:solidFill>
                  <a:srgbClr val="FF0000"/>
                </a:solidFill>
              </a:rPr>
              <a:t>NULL</a:t>
            </a:r>
            <a:r>
              <a:rPr lang="el-GR" sz="2000" baseline="30000" dirty="0"/>
              <a:t>1</a:t>
            </a:r>
            <a:r>
              <a:rPr lang="en-US" sz="2000" dirty="0"/>
              <a:t>.</a:t>
            </a:r>
            <a:endParaRPr lang="el-GR" sz="1600" dirty="0">
              <a:solidFill>
                <a:srgbClr val="FF0000"/>
              </a:solidFill>
            </a:endParaRPr>
          </a:p>
        </p:txBody>
      </p:sp>
      <p:graphicFrame>
        <p:nvGraphicFramePr>
          <p:cNvPr id="27" name="Πίνακας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635075"/>
              </p:ext>
            </p:extLst>
          </p:nvPr>
        </p:nvGraphicFramePr>
        <p:xfrm>
          <a:off x="3581400" y="4118009"/>
          <a:ext cx="4953001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58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1236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person</a:t>
                      </a:r>
                      <a:endParaRPr lang="el-G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l-G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716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>
                          <a:solidFill>
                            <a:schemeClr val="tx1"/>
                          </a:solidFill>
                        </a:rPr>
                        <a:t>idperson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>
                          <a:solidFill>
                            <a:schemeClr val="tx1"/>
                          </a:solidFill>
                        </a:rPr>
                        <a:t>register_num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>
                          <a:solidFill>
                            <a:schemeClr val="tx1"/>
                          </a:solidFill>
                        </a:rPr>
                        <a:t>roomID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l-GR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716">
                <a:tc>
                  <a:txBody>
                    <a:bodyPr/>
                    <a:lstStyle/>
                    <a:p>
                      <a:pPr algn="ctr"/>
                      <a:r>
                        <a:rPr lang="el-GR" sz="1200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>
                          <a:solidFill>
                            <a:schemeClr val="tx1"/>
                          </a:solidFill>
                        </a:rPr>
                        <a:t>ΜΗΤΡΟΥ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l-GR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>
                          <a:solidFill>
                            <a:schemeClr val="tx1"/>
                          </a:solidFill>
                        </a:rPr>
                        <a:t>125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l-G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171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l-G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l-G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l-G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l-G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l-G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171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el-G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200" dirty="0">
                          <a:solidFill>
                            <a:schemeClr val="tx1"/>
                          </a:solidFill>
                        </a:rPr>
                        <a:t>ΑΝΤΩΝΙΟΥ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201</a:t>
                      </a:r>
                      <a:r>
                        <a:rPr lang="el-GR" sz="1200" dirty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l-GR" sz="1200" dirty="0">
                          <a:solidFill>
                            <a:schemeClr val="tx1"/>
                          </a:solidFill>
                        </a:rPr>
                        <a:t>05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l-GR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el-G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28" name="Ομάδα 27"/>
          <p:cNvGrpSpPr/>
          <p:nvPr/>
        </p:nvGrpSpPr>
        <p:grpSpPr>
          <a:xfrm>
            <a:off x="664773" y="5268831"/>
            <a:ext cx="1219200" cy="789113"/>
            <a:chOff x="990600" y="5562600"/>
            <a:chExt cx="1219200" cy="789113"/>
          </a:xfrm>
        </p:grpSpPr>
        <p:grpSp>
          <p:nvGrpSpPr>
            <p:cNvPr id="29" name="Ομάδα 28"/>
            <p:cNvGrpSpPr/>
            <p:nvPr/>
          </p:nvGrpSpPr>
          <p:grpSpPr>
            <a:xfrm>
              <a:off x="990600" y="5562600"/>
              <a:ext cx="1219200" cy="789113"/>
              <a:chOff x="6096000" y="2061839"/>
              <a:chExt cx="2057400" cy="789113"/>
            </a:xfrm>
          </p:grpSpPr>
          <p:sp>
            <p:nvSpPr>
              <p:cNvPr id="31" name="Ορθογώνιο 30"/>
              <p:cNvSpPr/>
              <p:nvPr/>
            </p:nvSpPr>
            <p:spPr>
              <a:xfrm>
                <a:off x="6096000" y="2061839"/>
                <a:ext cx="2057400" cy="30480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rgbClr val="FF0000"/>
                    </a:solidFill>
                  </a:rPr>
                  <a:t>student</a:t>
                </a:r>
                <a:endParaRPr lang="el-GR" sz="1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2" name="Ορθογώνιο 31"/>
              <p:cNvSpPr/>
              <p:nvPr/>
            </p:nvSpPr>
            <p:spPr>
              <a:xfrm>
                <a:off x="6096000" y="2366640"/>
                <a:ext cx="2057400" cy="48431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92075" indent="-92075" algn="l">
                  <a:buFontTx/>
                  <a:buChar char="-"/>
                </a:pPr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1049729" y="5832629"/>
              <a:ext cx="11009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>
                  <a:latin typeface="Calibri" panose="020F0502020204030204" pitchFamily="34" charset="0"/>
                </a:rPr>
                <a:t>- </a:t>
              </a:r>
              <a:r>
                <a:rPr lang="en-US" sz="1200" dirty="0" err="1">
                  <a:latin typeface="Calibri" panose="020F0502020204030204" pitchFamily="34" charset="0"/>
                </a:rPr>
                <a:t>register_num</a:t>
              </a:r>
              <a:endParaRPr lang="en-US" sz="1200" dirty="0">
                <a:latin typeface="Calibri" panose="020F0502020204030204" pitchFamily="34" charset="0"/>
              </a:endParaRPr>
            </a:p>
            <a:p>
              <a:pPr algn="l"/>
              <a:r>
                <a:rPr lang="en-US" sz="1200" dirty="0">
                  <a:latin typeface="Calibri" panose="020F0502020204030204" pitchFamily="34" charset="0"/>
                </a:rPr>
                <a:t>- </a:t>
              </a:r>
              <a:r>
                <a:rPr lang="el-GR" sz="1200" dirty="0">
                  <a:latin typeface="Calibri" panose="020F0502020204030204" pitchFamily="34" charset="0"/>
                </a:rPr>
                <a:t>…</a:t>
              </a:r>
            </a:p>
          </p:txBody>
        </p:sp>
      </p:grpSp>
      <p:sp>
        <p:nvSpPr>
          <p:cNvPr id="33" name="Ορθογώνιο 32"/>
          <p:cNvSpPr/>
          <p:nvPr/>
        </p:nvSpPr>
        <p:spPr>
          <a:xfrm>
            <a:off x="664773" y="3702858"/>
            <a:ext cx="1219200" cy="304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FF0000"/>
                </a:solidFill>
              </a:rPr>
              <a:t>person</a:t>
            </a:r>
            <a:endParaRPr lang="el-GR" sz="1400" b="1" dirty="0">
              <a:solidFill>
                <a:srgbClr val="FF0000"/>
              </a:solidFill>
            </a:endParaRPr>
          </a:p>
        </p:txBody>
      </p:sp>
      <p:sp>
        <p:nvSpPr>
          <p:cNvPr id="34" name="Ορθογώνιο 33"/>
          <p:cNvSpPr/>
          <p:nvPr/>
        </p:nvSpPr>
        <p:spPr>
          <a:xfrm>
            <a:off x="664773" y="4007659"/>
            <a:ext cx="1219200" cy="7853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2075" indent="-92075" algn="l">
              <a:buFontTx/>
              <a:buChar char="-"/>
            </a:pPr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>
              <a:solidFill>
                <a:schemeClr val="tx1"/>
              </a:solidFill>
            </a:endParaRPr>
          </a:p>
          <a:p>
            <a:pPr algn="l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23902" y="4020318"/>
            <a:ext cx="8120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200" dirty="0">
                <a:latin typeface="Calibri" panose="020F0502020204030204" pitchFamily="34" charset="0"/>
              </a:rPr>
              <a:t>- </a:t>
            </a:r>
            <a:r>
              <a:rPr lang="en-US" sz="1200" dirty="0" err="1">
                <a:latin typeface="Calibri" panose="020F0502020204030204" pitchFamily="34" charset="0"/>
              </a:rPr>
              <a:t>idperson</a:t>
            </a:r>
            <a:endParaRPr lang="en-US" sz="1200" dirty="0">
              <a:latin typeface="Calibri" panose="020F0502020204030204" pitchFamily="34" charset="0"/>
            </a:endParaRPr>
          </a:p>
          <a:p>
            <a:pPr algn="l"/>
            <a:r>
              <a:rPr lang="en-US" sz="1200" dirty="0">
                <a:latin typeface="Calibri" panose="020F0502020204030204" pitchFamily="34" charset="0"/>
              </a:rPr>
              <a:t>- name</a:t>
            </a:r>
          </a:p>
          <a:p>
            <a:pPr algn="l"/>
            <a:r>
              <a:rPr lang="en-US" sz="1200" dirty="0">
                <a:latin typeface="Calibri" panose="020F0502020204030204" pitchFamily="34" charset="0"/>
              </a:rPr>
              <a:t>- …</a:t>
            </a:r>
            <a:endParaRPr lang="el-GR" sz="1200" dirty="0">
              <a:latin typeface="Calibri" panose="020F0502020204030204" pitchFamily="34" charset="0"/>
            </a:endParaRPr>
          </a:p>
        </p:txBody>
      </p:sp>
      <p:grpSp>
        <p:nvGrpSpPr>
          <p:cNvPr id="36" name="Ομάδα 35"/>
          <p:cNvGrpSpPr/>
          <p:nvPr/>
        </p:nvGrpSpPr>
        <p:grpSpPr>
          <a:xfrm>
            <a:off x="1205670" y="4793019"/>
            <a:ext cx="102517" cy="475812"/>
            <a:chOff x="1358761" y="4602475"/>
            <a:chExt cx="102517" cy="475812"/>
          </a:xfrm>
        </p:grpSpPr>
        <p:cxnSp>
          <p:nvCxnSpPr>
            <p:cNvPr id="37" name="Ευθεία γραμμή σύνδεσης 36"/>
            <p:cNvCxnSpPr/>
            <p:nvPr/>
          </p:nvCxnSpPr>
          <p:spPr>
            <a:xfrm>
              <a:off x="1410020" y="4720649"/>
              <a:ext cx="0" cy="35763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Ισοσκελές τρίγωνο 37"/>
            <p:cNvSpPr/>
            <p:nvPr/>
          </p:nvSpPr>
          <p:spPr>
            <a:xfrm>
              <a:off x="1358761" y="4602475"/>
              <a:ext cx="102517" cy="118173"/>
            </a:xfrm>
            <a:prstGeom prst="triangl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9" name="Ομάδα 38"/>
          <p:cNvGrpSpPr/>
          <p:nvPr/>
        </p:nvGrpSpPr>
        <p:grpSpPr>
          <a:xfrm>
            <a:off x="2036373" y="5268831"/>
            <a:ext cx="1219200" cy="789113"/>
            <a:chOff x="990600" y="5562600"/>
            <a:chExt cx="1219200" cy="789113"/>
          </a:xfrm>
        </p:grpSpPr>
        <p:grpSp>
          <p:nvGrpSpPr>
            <p:cNvPr id="40" name="Ομάδα 39"/>
            <p:cNvGrpSpPr/>
            <p:nvPr/>
          </p:nvGrpSpPr>
          <p:grpSpPr>
            <a:xfrm>
              <a:off x="990600" y="5562600"/>
              <a:ext cx="1219200" cy="789113"/>
              <a:chOff x="6096000" y="2061839"/>
              <a:chExt cx="2057400" cy="789113"/>
            </a:xfrm>
          </p:grpSpPr>
          <p:sp>
            <p:nvSpPr>
              <p:cNvPr id="42" name="Ορθογώνιο 41"/>
              <p:cNvSpPr/>
              <p:nvPr/>
            </p:nvSpPr>
            <p:spPr>
              <a:xfrm>
                <a:off x="6096000" y="2061839"/>
                <a:ext cx="2057400" cy="30480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rgbClr val="FF0000"/>
                    </a:solidFill>
                  </a:rPr>
                  <a:t>teacher</a:t>
                </a:r>
                <a:endParaRPr lang="el-GR" sz="1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3" name="Ορθογώνιο 42"/>
              <p:cNvSpPr/>
              <p:nvPr/>
            </p:nvSpPr>
            <p:spPr>
              <a:xfrm>
                <a:off x="6096000" y="2366640"/>
                <a:ext cx="2057400" cy="48431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92075" indent="-92075" algn="l">
                  <a:buFontTx/>
                  <a:buChar char="-"/>
                </a:pPr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1049729" y="5832629"/>
              <a:ext cx="71917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00" dirty="0">
                  <a:latin typeface="Calibri" panose="020F0502020204030204" pitchFamily="34" charset="0"/>
                </a:rPr>
                <a:t>- </a:t>
              </a:r>
              <a:r>
                <a:rPr lang="en-US" sz="1200" dirty="0" err="1">
                  <a:latin typeface="Calibri" panose="020F0502020204030204" pitchFamily="34" charset="0"/>
                </a:rPr>
                <a:t>roomid</a:t>
              </a:r>
              <a:endParaRPr lang="en-US" sz="1200" dirty="0">
                <a:latin typeface="Calibri" panose="020F0502020204030204" pitchFamily="34" charset="0"/>
              </a:endParaRPr>
            </a:p>
            <a:p>
              <a:pPr algn="l"/>
              <a:r>
                <a:rPr lang="en-US" sz="1200" dirty="0">
                  <a:latin typeface="Calibri" panose="020F0502020204030204" pitchFamily="34" charset="0"/>
                </a:rPr>
                <a:t>- </a:t>
              </a:r>
              <a:r>
                <a:rPr lang="el-GR" sz="1200" dirty="0">
                  <a:latin typeface="Calibri" panose="020F0502020204030204" pitchFamily="34" charset="0"/>
                </a:rPr>
                <a:t>…</a:t>
              </a:r>
            </a:p>
          </p:txBody>
        </p:sp>
      </p:grpSp>
      <p:sp>
        <p:nvSpPr>
          <p:cNvPr id="7" name="Ελεύθερη σχεδίαση 6"/>
          <p:cNvSpPr/>
          <p:nvPr/>
        </p:nvSpPr>
        <p:spPr>
          <a:xfrm>
            <a:off x="1248615" y="5049998"/>
            <a:ext cx="1397358" cy="218833"/>
          </a:xfrm>
          <a:custGeom>
            <a:avLst/>
            <a:gdLst>
              <a:gd name="connsiteX0" fmla="*/ 0 w 2044931"/>
              <a:gd name="connsiteY0" fmla="*/ 0 h 723207"/>
              <a:gd name="connsiteX1" fmla="*/ 2044931 w 2044931"/>
              <a:gd name="connsiteY1" fmla="*/ 0 h 723207"/>
              <a:gd name="connsiteX2" fmla="*/ 2044931 w 2044931"/>
              <a:gd name="connsiteY2" fmla="*/ 723207 h 723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4931" h="723207">
                <a:moveTo>
                  <a:pt x="0" y="0"/>
                </a:moveTo>
                <a:lnTo>
                  <a:pt x="2044931" y="0"/>
                </a:lnTo>
                <a:lnTo>
                  <a:pt x="2044931" y="723207"/>
                </a:lnTo>
              </a:path>
            </a:pathLst>
          </a:cu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4" name="Δεξιό βέλος 43"/>
          <p:cNvSpPr/>
          <p:nvPr/>
        </p:nvSpPr>
        <p:spPr>
          <a:xfrm>
            <a:off x="2569773" y="4562159"/>
            <a:ext cx="685800" cy="373798"/>
          </a:xfrm>
          <a:prstGeom prst="rightArrow">
            <a:avLst/>
          </a:prstGeom>
          <a:gradFill flip="none" rotWithShape="1">
            <a:gsLst>
              <a:gs pos="2000">
                <a:schemeClr val="accent1">
                  <a:tint val="66000"/>
                  <a:satMod val="160000"/>
                </a:schemeClr>
              </a:gs>
              <a:gs pos="6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9" name="Ομάδα 8"/>
          <p:cNvGrpSpPr/>
          <p:nvPr/>
        </p:nvGrpSpPr>
        <p:grpSpPr>
          <a:xfrm>
            <a:off x="5364956" y="3385467"/>
            <a:ext cx="1828800" cy="1916031"/>
            <a:chOff x="5334000" y="3352800"/>
            <a:chExt cx="1828800" cy="1916031"/>
          </a:xfrm>
        </p:grpSpPr>
        <p:cxnSp>
          <p:nvCxnSpPr>
            <p:cNvPr id="5" name="Ευθύγραμμο βέλος σύνδεσης 4"/>
            <p:cNvCxnSpPr/>
            <p:nvPr/>
          </p:nvCxnSpPr>
          <p:spPr>
            <a:xfrm>
              <a:off x="5334000" y="3352800"/>
              <a:ext cx="609600" cy="139625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Ευθύγραμμο βέλος σύνδεσης 24"/>
            <p:cNvCxnSpPr/>
            <p:nvPr/>
          </p:nvCxnSpPr>
          <p:spPr>
            <a:xfrm>
              <a:off x="5334000" y="3353223"/>
              <a:ext cx="1828800" cy="191560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914400" y="6326981"/>
            <a:ext cx="75698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GB" sz="1200" baseline="30000" dirty="0">
                <a:solidFill>
                  <a:srgbClr val="FF0000"/>
                </a:solidFill>
              </a:rPr>
              <a:t>1</a:t>
            </a:r>
            <a:r>
              <a:rPr lang="en-GB" sz="1200" dirty="0">
                <a:solidFill>
                  <a:srgbClr val="FF0000"/>
                </a:solidFill>
              </a:rPr>
              <a:t>  </a:t>
            </a:r>
            <a:r>
              <a:rPr lang="el-GR" sz="1200" dirty="0">
                <a:solidFill>
                  <a:srgbClr val="FF0000"/>
                </a:solidFill>
              </a:rPr>
              <a:t>Γενικά, ο τύπος </a:t>
            </a:r>
            <a:r>
              <a:rPr lang="en-GB" sz="1200" dirty="0">
                <a:solidFill>
                  <a:srgbClr val="FF0000"/>
                </a:solidFill>
              </a:rPr>
              <a:t>NULL </a:t>
            </a:r>
            <a:r>
              <a:rPr lang="el-GR" sz="1200" dirty="0">
                <a:solidFill>
                  <a:srgbClr val="FF0000"/>
                </a:solidFill>
              </a:rPr>
              <a:t>χρησιμοποιείται στις περιπτώσεις: (α) άγνωστο, (β) μη διαθέσιμο, (γ) με εφαρμόσιμο</a:t>
            </a:r>
          </a:p>
        </p:txBody>
      </p:sp>
    </p:spTree>
    <p:extLst>
      <p:ext uri="{BB962C8B-B14F-4D97-AF65-F5344CB8AC3E}">
        <p14:creationId xmlns:p14="http://schemas.microsoft.com/office/powerpoint/2010/main" val="11429117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Εικόνα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3661296"/>
            <a:ext cx="4716818" cy="2740651"/>
          </a:xfrm>
          <a:prstGeom prst="rect">
            <a:avLst/>
          </a:prstGeom>
        </p:spPr>
      </p:pic>
      <p:sp>
        <p:nvSpPr>
          <p:cNvPr id="2" name="Τίτλος 1"/>
          <p:cNvSpPr txBox="1">
            <a:spLocks/>
          </p:cNvSpPr>
          <p:nvPr/>
        </p:nvSpPr>
        <p:spPr>
          <a:xfrm>
            <a:off x="492919" y="685800"/>
            <a:ext cx="8229600" cy="86834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l-GR" sz="2800" dirty="0"/>
              <a:t>Παράδειγμα</a:t>
            </a:r>
            <a:r>
              <a:rPr lang="en-US" sz="2800" dirty="0"/>
              <a:t> </a:t>
            </a:r>
            <a:r>
              <a:rPr lang="el-GR" sz="2800" dirty="0"/>
              <a:t>2: Βάση Δεδομένων ΔΠΜΣ </a:t>
            </a:r>
            <a:r>
              <a:rPr lang="el-GR" sz="2400" b="0" dirty="0"/>
              <a:t>(συνέχεια)</a:t>
            </a:r>
            <a:endParaRPr lang="el-GR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827008" y="1369480"/>
            <a:ext cx="3998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2400" b="1" i="1" u="sng" dirty="0">
                <a:solidFill>
                  <a:srgbClr val="1A0BDF"/>
                </a:solidFill>
                <a:latin typeface="Calibri" panose="020F0502020204030204" pitchFamily="34" charset="0"/>
              </a:rPr>
              <a:t>Ένα πιο προηγμένο μοντέλο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27008" y="1792113"/>
            <a:ext cx="6705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l-GR" sz="2000" b="1" dirty="0">
                <a:latin typeface="Calibri" panose="020F0502020204030204" pitchFamily="34" charset="0"/>
              </a:rPr>
              <a:t>Περιλαμβάνει όλες τις εμπλεκόμενες οντότητες</a:t>
            </a:r>
            <a:r>
              <a:rPr lang="en-US" sz="2000" b="1" dirty="0">
                <a:latin typeface="Calibri" panose="020F0502020204030204" pitchFamily="34" charset="0"/>
              </a:rPr>
              <a:t> </a:t>
            </a:r>
            <a:r>
              <a:rPr lang="el-GR" sz="2000" b="1" dirty="0">
                <a:latin typeface="Calibri" panose="020F0502020204030204" pitchFamily="34" charset="0"/>
              </a:rPr>
              <a:t>στο ΔΠΜΣ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rgbClr val="FF0000"/>
                </a:solidFill>
                <a:latin typeface="Calibri" panose="020F0502020204030204" pitchFamily="34" charset="0"/>
              </a:rPr>
              <a:t>Καθηγητές, σπουδαστές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rgbClr val="FF0000"/>
                </a:solidFill>
                <a:latin typeface="Calibri" panose="020F0502020204030204" pitchFamily="34" charset="0"/>
              </a:rPr>
              <a:t>Μαθήματα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rgbClr val="FF0000"/>
                </a:solidFill>
                <a:latin typeface="Calibri" panose="020F0502020204030204" pitchFamily="34" charset="0"/>
              </a:rPr>
              <a:t>Χώρους (αίθουσες, γραφεία) </a:t>
            </a:r>
          </a:p>
          <a:p>
            <a:pPr algn="l"/>
            <a:r>
              <a:rPr lang="el-GR" sz="2000" b="1" dirty="0">
                <a:latin typeface="Calibri" panose="020F0502020204030204" pitchFamily="34" charset="0"/>
              </a:rPr>
              <a:t>      … και τις μεταξύ τους σχέσεις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751116" y="1428161"/>
            <a:ext cx="7713205" cy="2019616"/>
          </a:xfrm>
          <a:prstGeom prst="rect">
            <a:avLst/>
          </a:prstGeom>
          <a:solidFill>
            <a:schemeClr val="accent1">
              <a:lumMod val="20000"/>
              <a:lumOff val="8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Ελεύθερη σχεδίαση 5"/>
          <p:cNvSpPr/>
          <p:nvPr/>
        </p:nvSpPr>
        <p:spPr>
          <a:xfrm>
            <a:off x="3483322" y="3571733"/>
            <a:ext cx="3303825" cy="3004775"/>
          </a:xfrm>
          <a:custGeom>
            <a:avLst/>
            <a:gdLst>
              <a:gd name="connsiteX0" fmla="*/ 866810 w 3443756"/>
              <a:gd name="connsiteY0" fmla="*/ 63286 h 3180558"/>
              <a:gd name="connsiteX1" fmla="*/ 866810 w 3443756"/>
              <a:gd name="connsiteY1" fmla="*/ 63286 h 3180558"/>
              <a:gd name="connsiteX2" fmla="*/ 808621 w 3443756"/>
              <a:gd name="connsiteY2" fmla="*/ 113162 h 3180558"/>
              <a:gd name="connsiteX3" fmla="*/ 783683 w 3443756"/>
              <a:gd name="connsiteY3" fmla="*/ 129787 h 3180558"/>
              <a:gd name="connsiteX4" fmla="*/ 708869 w 3443756"/>
              <a:gd name="connsiteY4" fmla="*/ 196289 h 3180558"/>
              <a:gd name="connsiteX5" fmla="*/ 650680 w 3443756"/>
              <a:gd name="connsiteY5" fmla="*/ 229540 h 3180558"/>
              <a:gd name="connsiteX6" fmla="*/ 634054 w 3443756"/>
              <a:gd name="connsiteY6" fmla="*/ 246166 h 3180558"/>
              <a:gd name="connsiteX7" fmla="*/ 600803 w 3443756"/>
              <a:gd name="connsiteY7" fmla="*/ 271104 h 3180558"/>
              <a:gd name="connsiteX8" fmla="*/ 575865 w 3443756"/>
              <a:gd name="connsiteY8" fmla="*/ 287729 h 3180558"/>
              <a:gd name="connsiteX9" fmla="*/ 559240 w 3443756"/>
              <a:gd name="connsiteY9" fmla="*/ 304355 h 3180558"/>
              <a:gd name="connsiteX10" fmla="*/ 509363 w 3443756"/>
              <a:gd name="connsiteY10" fmla="*/ 337606 h 3180558"/>
              <a:gd name="connsiteX11" fmla="*/ 451174 w 3443756"/>
              <a:gd name="connsiteY11" fmla="*/ 387482 h 3180558"/>
              <a:gd name="connsiteX12" fmla="*/ 384672 w 3443756"/>
              <a:gd name="connsiteY12" fmla="*/ 445671 h 3180558"/>
              <a:gd name="connsiteX13" fmla="*/ 368047 w 3443756"/>
              <a:gd name="connsiteY13" fmla="*/ 478922 h 3180558"/>
              <a:gd name="connsiteX14" fmla="*/ 326483 w 3443756"/>
              <a:gd name="connsiteY14" fmla="*/ 512173 h 3180558"/>
              <a:gd name="connsiteX15" fmla="*/ 293232 w 3443756"/>
              <a:gd name="connsiteY15" fmla="*/ 545424 h 3180558"/>
              <a:gd name="connsiteX16" fmla="*/ 268294 w 3443756"/>
              <a:gd name="connsiteY16" fmla="*/ 595300 h 3180558"/>
              <a:gd name="connsiteX17" fmla="*/ 243356 w 3443756"/>
              <a:gd name="connsiteY17" fmla="*/ 611926 h 3180558"/>
              <a:gd name="connsiteX18" fmla="*/ 226730 w 3443756"/>
              <a:gd name="connsiteY18" fmla="*/ 645176 h 3180558"/>
              <a:gd name="connsiteX19" fmla="*/ 201792 w 3443756"/>
              <a:gd name="connsiteY19" fmla="*/ 711678 h 3180558"/>
              <a:gd name="connsiteX20" fmla="*/ 168541 w 3443756"/>
              <a:gd name="connsiteY20" fmla="*/ 753242 h 3180558"/>
              <a:gd name="connsiteX21" fmla="*/ 143603 w 3443756"/>
              <a:gd name="connsiteY21" fmla="*/ 836369 h 3180558"/>
              <a:gd name="connsiteX22" fmla="*/ 126978 w 3443756"/>
              <a:gd name="connsiteY22" fmla="*/ 852995 h 3180558"/>
              <a:gd name="connsiteX23" fmla="*/ 110352 w 3443756"/>
              <a:gd name="connsiteY23" fmla="*/ 944435 h 3180558"/>
              <a:gd name="connsiteX24" fmla="*/ 102040 w 3443756"/>
              <a:gd name="connsiteY24" fmla="*/ 994311 h 3180558"/>
              <a:gd name="connsiteX25" fmla="*/ 93727 w 3443756"/>
              <a:gd name="connsiteY25" fmla="*/ 1060813 h 3180558"/>
              <a:gd name="connsiteX26" fmla="*/ 77101 w 3443756"/>
              <a:gd name="connsiteY26" fmla="*/ 1119002 h 3180558"/>
              <a:gd name="connsiteX27" fmla="*/ 68789 w 3443756"/>
              <a:gd name="connsiteY27" fmla="*/ 1152253 h 3180558"/>
              <a:gd name="connsiteX28" fmla="*/ 52163 w 3443756"/>
              <a:gd name="connsiteY28" fmla="*/ 1310195 h 3180558"/>
              <a:gd name="connsiteX29" fmla="*/ 35538 w 3443756"/>
              <a:gd name="connsiteY29" fmla="*/ 1459824 h 3180558"/>
              <a:gd name="connsiteX30" fmla="*/ 27225 w 3443756"/>
              <a:gd name="connsiteY30" fmla="*/ 1501387 h 3180558"/>
              <a:gd name="connsiteX31" fmla="*/ 18912 w 3443756"/>
              <a:gd name="connsiteY31" fmla="*/ 1576202 h 3180558"/>
              <a:gd name="connsiteX32" fmla="*/ 2287 w 3443756"/>
              <a:gd name="connsiteY32" fmla="*/ 1709206 h 3180558"/>
              <a:gd name="connsiteX33" fmla="*/ 18912 w 3443756"/>
              <a:gd name="connsiteY33" fmla="*/ 2149780 h 3180558"/>
              <a:gd name="connsiteX34" fmla="*/ 27225 w 3443756"/>
              <a:gd name="connsiteY34" fmla="*/ 2174718 h 3180558"/>
              <a:gd name="connsiteX35" fmla="*/ 35538 w 3443756"/>
              <a:gd name="connsiteY35" fmla="*/ 2207969 h 3180558"/>
              <a:gd name="connsiteX36" fmla="*/ 52163 w 3443756"/>
              <a:gd name="connsiteY36" fmla="*/ 2241220 h 3180558"/>
              <a:gd name="connsiteX37" fmla="*/ 60476 w 3443756"/>
              <a:gd name="connsiteY37" fmla="*/ 2282784 h 3180558"/>
              <a:gd name="connsiteX38" fmla="*/ 93727 w 3443756"/>
              <a:gd name="connsiteY38" fmla="*/ 2357598 h 3180558"/>
              <a:gd name="connsiteX39" fmla="*/ 126978 w 3443756"/>
              <a:gd name="connsiteY39" fmla="*/ 2440726 h 3180558"/>
              <a:gd name="connsiteX40" fmla="*/ 151916 w 3443756"/>
              <a:gd name="connsiteY40" fmla="*/ 2465664 h 3180558"/>
              <a:gd name="connsiteX41" fmla="*/ 193480 w 3443756"/>
              <a:gd name="connsiteY41" fmla="*/ 2523853 h 3180558"/>
              <a:gd name="connsiteX42" fmla="*/ 218418 w 3443756"/>
              <a:gd name="connsiteY42" fmla="*/ 2565416 h 3180558"/>
              <a:gd name="connsiteX43" fmla="*/ 235043 w 3443756"/>
              <a:gd name="connsiteY43" fmla="*/ 2582042 h 3180558"/>
              <a:gd name="connsiteX44" fmla="*/ 276607 w 3443756"/>
              <a:gd name="connsiteY44" fmla="*/ 2640231 h 3180558"/>
              <a:gd name="connsiteX45" fmla="*/ 351421 w 3443756"/>
              <a:gd name="connsiteY45" fmla="*/ 2706733 h 3180558"/>
              <a:gd name="connsiteX46" fmla="*/ 392985 w 3443756"/>
              <a:gd name="connsiteY46" fmla="*/ 2764922 h 3180558"/>
              <a:gd name="connsiteX47" fmla="*/ 442861 w 3443756"/>
              <a:gd name="connsiteY47" fmla="*/ 2789860 h 3180558"/>
              <a:gd name="connsiteX48" fmla="*/ 476112 w 3443756"/>
              <a:gd name="connsiteY48" fmla="*/ 2831424 h 3180558"/>
              <a:gd name="connsiteX49" fmla="*/ 501050 w 3443756"/>
              <a:gd name="connsiteY49" fmla="*/ 2848049 h 3180558"/>
              <a:gd name="connsiteX50" fmla="*/ 559240 w 3443756"/>
              <a:gd name="connsiteY50" fmla="*/ 2881300 h 3180558"/>
              <a:gd name="connsiteX51" fmla="*/ 584178 w 3443756"/>
              <a:gd name="connsiteY51" fmla="*/ 2906238 h 3180558"/>
              <a:gd name="connsiteX52" fmla="*/ 650680 w 3443756"/>
              <a:gd name="connsiteY52" fmla="*/ 2947802 h 3180558"/>
              <a:gd name="connsiteX53" fmla="*/ 708869 w 3443756"/>
              <a:gd name="connsiteY53" fmla="*/ 2989366 h 3180558"/>
              <a:gd name="connsiteX54" fmla="*/ 767058 w 3443756"/>
              <a:gd name="connsiteY54" fmla="*/ 3014304 h 3180558"/>
              <a:gd name="connsiteX55" fmla="*/ 841872 w 3443756"/>
              <a:gd name="connsiteY55" fmla="*/ 3055867 h 3180558"/>
              <a:gd name="connsiteX56" fmla="*/ 866810 w 3443756"/>
              <a:gd name="connsiteY56" fmla="*/ 3064180 h 3180558"/>
              <a:gd name="connsiteX57" fmla="*/ 908374 w 3443756"/>
              <a:gd name="connsiteY57" fmla="*/ 3080806 h 3180558"/>
              <a:gd name="connsiteX58" fmla="*/ 983189 w 3443756"/>
              <a:gd name="connsiteY58" fmla="*/ 3105744 h 3180558"/>
              <a:gd name="connsiteX59" fmla="*/ 1049690 w 3443756"/>
              <a:gd name="connsiteY59" fmla="*/ 3130682 h 3180558"/>
              <a:gd name="connsiteX60" fmla="*/ 1166069 w 3443756"/>
              <a:gd name="connsiteY60" fmla="*/ 3147307 h 3180558"/>
              <a:gd name="connsiteX61" fmla="*/ 1257509 w 3443756"/>
              <a:gd name="connsiteY61" fmla="*/ 3155620 h 3180558"/>
              <a:gd name="connsiteX62" fmla="*/ 1415450 w 3443756"/>
              <a:gd name="connsiteY62" fmla="*/ 3180558 h 3180558"/>
              <a:gd name="connsiteX63" fmla="*/ 1747960 w 3443756"/>
              <a:gd name="connsiteY63" fmla="*/ 3172246 h 3180558"/>
              <a:gd name="connsiteX64" fmla="*/ 1772898 w 3443756"/>
              <a:gd name="connsiteY64" fmla="*/ 3163933 h 3180558"/>
              <a:gd name="connsiteX65" fmla="*/ 1822774 w 3443756"/>
              <a:gd name="connsiteY65" fmla="*/ 3155620 h 3180558"/>
              <a:gd name="connsiteX66" fmla="*/ 1914214 w 3443756"/>
              <a:gd name="connsiteY66" fmla="*/ 3138995 h 3180558"/>
              <a:gd name="connsiteX67" fmla="*/ 1980716 w 3443756"/>
              <a:gd name="connsiteY67" fmla="*/ 3122369 h 3180558"/>
              <a:gd name="connsiteX68" fmla="*/ 2030592 w 3443756"/>
              <a:gd name="connsiteY68" fmla="*/ 3105744 h 3180558"/>
              <a:gd name="connsiteX69" fmla="*/ 2055530 w 3443756"/>
              <a:gd name="connsiteY69" fmla="*/ 3097431 h 3180558"/>
              <a:gd name="connsiteX70" fmla="*/ 2146970 w 3443756"/>
              <a:gd name="connsiteY70" fmla="*/ 3080806 h 3180558"/>
              <a:gd name="connsiteX71" fmla="*/ 2205160 w 3443756"/>
              <a:gd name="connsiteY71" fmla="*/ 3055867 h 3180558"/>
              <a:gd name="connsiteX72" fmla="*/ 2238410 w 3443756"/>
              <a:gd name="connsiteY72" fmla="*/ 3039242 h 3180558"/>
              <a:gd name="connsiteX73" fmla="*/ 2263349 w 3443756"/>
              <a:gd name="connsiteY73" fmla="*/ 3022616 h 3180558"/>
              <a:gd name="connsiteX74" fmla="*/ 2304912 w 3443756"/>
              <a:gd name="connsiteY74" fmla="*/ 3014304 h 3180558"/>
              <a:gd name="connsiteX75" fmla="*/ 2388040 w 3443756"/>
              <a:gd name="connsiteY75" fmla="*/ 2989366 h 3180558"/>
              <a:gd name="connsiteX76" fmla="*/ 2487792 w 3443756"/>
              <a:gd name="connsiteY76" fmla="*/ 2947802 h 3180558"/>
              <a:gd name="connsiteX77" fmla="*/ 2537669 w 3443756"/>
              <a:gd name="connsiteY77" fmla="*/ 2931176 h 3180558"/>
              <a:gd name="connsiteX78" fmla="*/ 2562607 w 3443756"/>
              <a:gd name="connsiteY78" fmla="*/ 2906238 h 3180558"/>
              <a:gd name="connsiteX79" fmla="*/ 2587545 w 3443756"/>
              <a:gd name="connsiteY79" fmla="*/ 2897926 h 3180558"/>
              <a:gd name="connsiteX80" fmla="*/ 2654047 w 3443756"/>
              <a:gd name="connsiteY80" fmla="*/ 2864675 h 3180558"/>
              <a:gd name="connsiteX81" fmla="*/ 2728861 w 3443756"/>
              <a:gd name="connsiteY81" fmla="*/ 2839736 h 3180558"/>
              <a:gd name="connsiteX82" fmla="*/ 2770425 w 3443756"/>
              <a:gd name="connsiteY82" fmla="*/ 2806486 h 3180558"/>
              <a:gd name="connsiteX83" fmla="*/ 2820301 w 3443756"/>
              <a:gd name="connsiteY83" fmla="*/ 2789860 h 3180558"/>
              <a:gd name="connsiteX84" fmla="*/ 2861865 w 3443756"/>
              <a:gd name="connsiteY84" fmla="*/ 2756609 h 3180558"/>
              <a:gd name="connsiteX85" fmla="*/ 2903429 w 3443756"/>
              <a:gd name="connsiteY85" fmla="*/ 2739984 h 3180558"/>
              <a:gd name="connsiteX86" fmla="*/ 2961618 w 3443756"/>
              <a:gd name="connsiteY86" fmla="*/ 2698420 h 3180558"/>
              <a:gd name="connsiteX87" fmla="*/ 3036432 w 3443756"/>
              <a:gd name="connsiteY87" fmla="*/ 2631918 h 3180558"/>
              <a:gd name="connsiteX88" fmla="*/ 3069683 w 3443756"/>
              <a:gd name="connsiteY88" fmla="*/ 2598667 h 3180558"/>
              <a:gd name="connsiteX89" fmla="*/ 3127872 w 3443756"/>
              <a:gd name="connsiteY89" fmla="*/ 2565416 h 3180558"/>
              <a:gd name="connsiteX90" fmla="*/ 3161123 w 3443756"/>
              <a:gd name="connsiteY90" fmla="*/ 2532166 h 3180558"/>
              <a:gd name="connsiteX91" fmla="*/ 3227625 w 3443756"/>
              <a:gd name="connsiteY91" fmla="*/ 2490602 h 3180558"/>
              <a:gd name="connsiteX92" fmla="*/ 3260876 w 3443756"/>
              <a:gd name="connsiteY92" fmla="*/ 2465664 h 3180558"/>
              <a:gd name="connsiteX93" fmla="*/ 3310752 w 3443756"/>
              <a:gd name="connsiteY93" fmla="*/ 2415787 h 3180558"/>
              <a:gd name="connsiteX94" fmla="*/ 3344003 w 3443756"/>
              <a:gd name="connsiteY94" fmla="*/ 2365911 h 3180558"/>
              <a:gd name="connsiteX95" fmla="*/ 3360629 w 3443756"/>
              <a:gd name="connsiteY95" fmla="*/ 2340973 h 3180558"/>
              <a:gd name="connsiteX96" fmla="*/ 3377254 w 3443756"/>
              <a:gd name="connsiteY96" fmla="*/ 2291096 h 3180558"/>
              <a:gd name="connsiteX97" fmla="*/ 3393880 w 3443756"/>
              <a:gd name="connsiteY97" fmla="*/ 2266158 h 3180558"/>
              <a:gd name="connsiteX98" fmla="*/ 3410505 w 3443756"/>
              <a:gd name="connsiteY98" fmla="*/ 2216282 h 3180558"/>
              <a:gd name="connsiteX99" fmla="*/ 3418818 w 3443756"/>
              <a:gd name="connsiteY99" fmla="*/ 2191344 h 3180558"/>
              <a:gd name="connsiteX100" fmla="*/ 3427130 w 3443756"/>
              <a:gd name="connsiteY100" fmla="*/ 2099904 h 3180558"/>
              <a:gd name="connsiteX101" fmla="*/ 3443756 w 3443756"/>
              <a:gd name="connsiteY101" fmla="*/ 1892086 h 3180558"/>
              <a:gd name="connsiteX102" fmla="*/ 3435443 w 3443756"/>
              <a:gd name="connsiteY102" fmla="*/ 1767395 h 3180558"/>
              <a:gd name="connsiteX103" fmla="*/ 3427130 w 3443756"/>
              <a:gd name="connsiteY103" fmla="*/ 1742456 h 3180558"/>
              <a:gd name="connsiteX104" fmla="*/ 3418818 w 3443756"/>
              <a:gd name="connsiteY104" fmla="*/ 1692580 h 3180558"/>
              <a:gd name="connsiteX105" fmla="*/ 3427130 w 3443756"/>
              <a:gd name="connsiteY105" fmla="*/ 1484762 h 3180558"/>
              <a:gd name="connsiteX106" fmla="*/ 3435443 w 3443756"/>
              <a:gd name="connsiteY106" fmla="*/ 1451511 h 3180558"/>
              <a:gd name="connsiteX107" fmla="*/ 3427130 w 3443756"/>
              <a:gd name="connsiteY107" fmla="*/ 985998 h 3180558"/>
              <a:gd name="connsiteX108" fmla="*/ 3418818 w 3443756"/>
              <a:gd name="connsiteY108" fmla="*/ 936122 h 3180558"/>
              <a:gd name="connsiteX109" fmla="*/ 3410505 w 3443756"/>
              <a:gd name="connsiteY109" fmla="*/ 869620 h 3180558"/>
              <a:gd name="connsiteX110" fmla="*/ 3368941 w 3443756"/>
              <a:gd name="connsiteY110" fmla="*/ 786493 h 3180558"/>
              <a:gd name="connsiteX111" fmla="*/ 3360629 w 3443756"/>
              <a:gd name="connsiteY111" fmla="*/ 753242 h 3180558"/>
              <a:gd name="connsiteX112" fmla="*/ 3352316 w 3443756"/>
              <a:gd name="connsiteY112" fmla="*/ 711678 h 3180558"/>
              <a:gd name="connsiteX113" fmla="*/ 3335690 w 3443756"/>
              <a:gd name="connsiteY113" fmla="*/ 695053 h 3180558"/>
              <a:gd name="connsiteX114" fmla="*/ 3327378 w 3443756"/>
              <a:gd name="connsiteY114" fmla="*/ 670115 h 3180558"/>
              <a:gd name="connsiteX115" fmla="*/ 3310752 w 3443756"/>
              <a:gd name="connsiteY115" fmla="*/ 653489 h 3180558"/>
              <a:gd name="connsiteX116" fmla="*/ 3302440 w 3443756"/>
              <a:gd name="connsiteY116" fmla="*/ 620238 h 3180558"/>
              <a:gd name="connsiteX117" fmla="*/ 3252563 w 3443756"/>
              <a:gd name="connsiteY117" fmla="*/ 512173 h 3180558"/>
              <a:gd name="connsiteX118" fmla="*/ 3219312 w 3443756"/>
              <a:gd name="connsiteY118" fmla="*/ 478922 h 3180558"/>
              <a:gd name="connsiteX119" fmla="*/ 3186061 w 3443756"/>
              <a:gd name="connsiteY119" fmla="*/ 437358 h 3180558"/>
              <a:gd name="connsiteX120" fmla="*/ 3161123 w 3443756"/>
              <a:gd name="connsiteY120" fmla="*/ 420733 h 3180558"/>
              <a:gd name="connsiteX121" fmla="*/ 3136185 w 3443756"/>
              <a:gd name="connsiteY121" fmla="*/ 395795 h 3180558"/>
              <a:gd name="connsiteX122" fmla="*/ 3111247 w 3443756"/>
              <a:gd name="connsiteY122" fmla="*/ 379169 h 3180558"/>
              <a:gd name="connsiteX123" fmla="*/ 3044745 w 3443756"/>
              <a:gd name="connsiteY123" fmla="*/ 320980 h 3180558"/>
              <a:gd name="connsiteX124" fmla="*/ 3019807 w 3443756"/>
              <a:gd name="connsiteY124" fmla="*/ 312667 h 3180558"/>
              <a:gd name="connsiteX125" fmla="*/ 2994869 w 3443756"/>
              <a:gd name="connsiteY125" fmla="*/ 287729 h 3180558"/>
              <a:gd name="connsiteX126" fmla="*/ 2936680 w 3443756"/>
              <a:gd name="connsiteY126" fmla="*/ 262791 h 3180558"/>
              <a:gd name="connsiteX127" fmla="*/ 2886803 w 3443756"/>
              <a:gd name="connsiteY127" fmla="*/ 229540 h 3180558"/>
              <a:gd name="connsiteX128" fmla="*/ 2803676 w 3443756"/>
              <a:gd name="connsiteY128" fmla="*/ 204602 h 3180558"/>
              <a:gd name="connsiteX129" fmla="*/ 2687298 w 3443756"/>
              <a:gd name="connsiteY129" fmla="*/ 171351 h 3180558"/>
              <a:gd name="connsiteX130" fmla="*/ 2612483 w 3443756"/>
              <a:gd name="connsiteY130" fmla="*/ 146413 h 3180558"/>
              <a:gd name="connsiteX131" fmla="*/ 2562607 w 3443756"/>
              <a:gd name="connsiteY131" fmla="*/ 138100 h 3180558"/>
              <a:gd name="connsiteX132" fmla="*/ 2512730 w 3443756"/>
              <a:gd name="connsiteY132" fmla="*/ 121475 h 3180558"/>
              <a:gd name="connsiteX133" fmla="*/ 2429603 w 3443756"/>
              <a:gd name="connsiteY133" fmla="*/ 113162 h 3180558"/>
              <a:gd name="connsiteX134" fmla="*/ 2080469 w 3443756"/>
              <a:gd name="connsiteY134" fmla="*/ 88224 h 3180558"/>
              <a:gd name="connsiteX135" fmla="*/ 1872650 w 3443756"/>
              <a:gd name="connsiteY135" fmla="*/ 79911 h 3180558"/>
              <a:gd name="connsiteX136" fmla="*/ 1764585 w 3443756"/>
              <a:gd name="connsiteY136" fmla="*/ 63286 h 3180558"/>
              <a:gd name="connsiteX137" fmla="*/ 1723021 w 3443756"/>
              <a:gd name="connsiteY137" fmla="*/ 54973 h 3180558"/>
              <a:gd name="connsiteX138" fmla="*/ 1664832 w 3443756"/>
              <a:gd name="connsiteY138" fmla="*/ 46660 h 3180558"/>
              <a:gd name="connsiteX139" fmla="*/ 1548454 w 3443756"/>
              <a:gd name="connsiteY139" fmla="*/ 30035 h 3180558"/>
              <a:gd name="connsiteX140" fmla="*/ 1407138 w 3443756"/>
              <a:gd name="connsiteY140" fmla="*/ 21722 h 3180558"/>
              <a:gd name="connsiteX141" fmla="*/ 925000 w 3443756"/>
              <a:gd name="connsiteY141" fmla="*/ 21722 h 3180558"/>
              <a:gd name="connsiteX142" fmla="*/ 858498 w 3443756"/>
              <a:gd name="connsiteY142" fmla="*/ 71598 h 3180558"/>
              <a:gd name="connsiteX143" fmla="*/ 866810 w 3443756"/>
              <a:gd name="connsiteY143" fmla="*/ 63286 h 3180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</a:cxnLst>
            <a:rect l="l" t="t" r="r" b="b"/>
            <a:pathLst>
              <a:path w="3443756" h="3180558">
                <a:moveTo>
                  <a:pt x="866810" y="63286"/>
                </a:moveTo>
                <a:lnTo>
                  <a:pt x="866810" y="63286"/>
                </a:lnTo>
                <a:cubicBezTo>
                  <a:pt x="847414" y="79911"/>
                  <a:pt x="828569" y="97203"/>
                  <a:pt x="808621" y="113162"/>
                </a:cubicBezTo>
                <a:cubicBezTo>
                  <a:pt x="800820" y="119403"/>
                  <a:pt x="791202" y="123208"/>
                  <a:pt x="783683" y="129787"/>
                </a:cubicBezTo>
                <a:cubicBezTo>
                  <a:pt x="741233" y="166931"/>
                  <a:pt x="751495" y="169648"/>
                  <a:pt x="708869" y="196289"/>
                </a:cubicBezTo>
                <a:cubicBezTo>
                  <a:pt x="669866" y="220666"/>
                  <a:pt x="683362" y="203394"/>
                  <a:pt x="650680" y="229540"/>
                </a:cubicBezTo>
                <a:cubicBezTo>
                  <a:pt x="644560" y="234436"/>
                  <a:pt x="640075" y="241149"/>
                  <a:pt x="634054" y="246166"/>
                </a:cubicBezTo>
                <a:cubicBezTo>
                  <a:pt x="623411" y="255035"/>
                  <a:pt x="612077" y="263051"/>
                  <a:pt x="600803" y="271104"/>
                </a:cubicBezTo>
                <a:cubicBezTo>
                  <a:pt x="592673" y="276911"/>
                  <a:pt x="583666" y="281488"/>
                  <a:pt x="575865" y="287729"/>
                </a:cubicBezTo>
                <a:cubicBezTo>
                  <a:pt x="569745" y="292625"/>
                  <a:pt x="565510" y="299653"/>
                  <a:pt x="559240" y="304355"/>
                </a:cubicBezTo>
                <a:cubicBezTo>
                  <a:pt x="543255" y="316344"/>
                  <a:pt x="523492" y="323477"/>
                  <a:pt x="509363" y="337606"/>
                </a:cubicBezTo>
                <a:cubicBezTo>
                  <a:pt x="474628" y="372341"/>
                  <a:pt x="493830" y="355491"/>
                  <a:pt x="451174" y="387482"/>
                </a:cubicBezTo>
                <a:cubicBezTo>
                  <a:pt x="404070" y="458139"/>
                  <a:pt x="481653" y="348690"/>
                  <a:pt x="384672" y="445671"/>
                </a:cubicBezTo>
                <a:cubicBezTo>
                  <a:pt x="375910" y="454433"/>
                  <a:pt x="374921" y="468611"/>
                  <a:pt x="368047" y="478922"/>
                </a:cubicBezTo>
                <a:cubicBezTo>
                  <a:pt x="355473" y="497783"/>
                  <a:pt x="343771" y="497355"/>
                  <a:pt x="326483" y="512173"/>
                </a:cubicBezTo>
                <a:cubicBezTo>
                  <a:pt x="314582" y="522374"/>
                  <a:pt x="304316" y="534340"/>
                  <a:pt x="293232" y="545424"/>
                </a:cubicBezTo>
                <a:cubicBezTo>
                  <a:pt x="286471" y="565709"/>
                  <a:pt x="284410" y="579184"/>
                  <a:pt x="268294" y="595300"/>
                </a:cubicBezTo>
                <a:cubicBezTo>
                  <a:pt x="261230" y="602364"/>
                  <a:pt x="251669" y="606384"/>
                  <a:pt x="243356" y="611926"/>
                </a:cubicBezTo>
                <a:cubicBezTo>
                  <a:pt x="237814" y="623009"/>
                  <a:pt x="231611" y="633786"/>
                  <a:pt x="226730" y="645176"/>
                </a:cubicBezTo>
                <a:cubicBezTo>
                  <a:pt x="205136" y="695563"/>
                  <a:pt x="236256" y="642751"/>
                  <a:pt x="201792" y="711678"/>
                </a:cubicBezTo>
                <a:cubicBezTo>
                  <a:pt x="191305" y="732652"/>
                  <a:pt x="184006" y="737777"/>
                  <a:pt x="168541" y="753242"/>
                </a:cubicBezTo>
                <a:cubicBezTo>
                  <a:pt x="164773" y="768314"/>
                  <a:pt x="150352" y="829620"/>
                  <a:pt x="143603" y="836369"/>
                </a:cubicBezTo>
                <a:lnTo>
                  <a:pt x="126978" y="852995"/>
                </a:lnTo>
                <a:cubicBezTo>
                  <a:pt x="112756" y="909882"/>
                  <a:pt x="122265" y="867000"/>
                  <a:pt x="110352" y="944435"/>
                </a:cubicBezTo>
                <a:cubicBezTo>
                  <a:pt x="107789" y="961094"/>
                  <a:pt x="104424" y="977626"/>
                  <a:pt x="102040" y="994311"/>
                </a:cubicBezTo>
                <a:cubicBezTo>
                  <a:pt x="98881" y="1016426"/>
                  <a:pt x="97400" y="1038777"/>
                  <a:pt x="93727" y="1060813"/>
                </a:cubicBezTo>
                <a:cubicBezTo>
                  <a:pt x="88528" y="1092004"/>
                  <a:pt x="85008" y="1091326"/>
                  <a:pt x="77101" y="1119002"/>
                </a:cubicBezTo>
                <a:cubicBezTo>
                  <a:pt x="73962" y="1129987"/>
                  <a:pt x="71560" y="1141169"/>
                  <a:pt x="68789" y="1152253"/>
                </a:cubicBezTo>
                <a:cubicBezTo>
                  <a:pt x="63247" y="1204900"/>
                  <a:pt x="57431" y="1257520"/>
                  <a:pt x="52163" y="1310195"/>
                </a:cubicBezTo>
                <a:cubicBezTo>
                  <a:pt x="47916" y="1352665"/>
                  <a:pt x="42259" y="1416139"/>
                  <a:pt x="35538" y="1459824"/>
                </a:cubicBezTo>
                <a:cubicBezTo>
                  <a:pt x="33390" y="1473788"/>
                  <a:pt x="29223" y="1487400"/>
                  <a:pt x="27225" y="1501387"/>
                </a:cubicBezTo>
                <a:cubicBezTo>
                  <a:pt x="23676" y="1526227"/>
                  <a:pt x="21184" y="1551213"/>
                  <a:pt x="18912" y="1576202"/>
                </a:cubicBezTo>
                <a:cubicBezTo>
                  <a:pt x="7681" y="1699744"/>
                  <a:pt x="22570" y="1648358"/>
                  <a:pt x="2287" y="1709206"/>
                </a:cubicBezTo>
                <a:cubicBezTo>
                  <a:pt x="2848" y="1735565"/>
                  <a:pt x="-9764" y="2020736"/>
                  <a:pt x="18912" y="2149780"/>
                </a:cubicBezTo>
                <a:cubicBezTo>
                  <a:pt x="20813" y="2158334"/>
                  <a:pt x="24818" y="2166293"/>
                  <a:pt x="27225" y="2174718"/>
                </a:cubicBezTo>
                <a:cubicBezTo>
                  <a:pt x="30364" y="2185703"/>
                  <a:pt x="31527" y="2197272"/>
                  <a:pt x="35538" y="2207969"/>
                </a:cubicBezTo>
                <a:cubicBezTo>
                  <a:pt x="39889" y="2219572"/>
                  <a:pt x="46621" y="2230136"/>
                  <a:pt x="52163" y="2241220"/>
                </a:cubicBezTo>
                <a:cubicBezTo>
                  <a:pt x="54934" y="2255075"/>
                  <a:pt x="56416" y="2269251"/>
                  <a:pt x="60476" y="2282784"/>
                </a:cubicBezTo>
                <a:cubicBezTo>
                  <a:pt x="77312" y="2338905"/>
                  <a:pt x="74074" y="2308466"/>
                  <a:pt x="93727" y="2357598"/>
                </a:cubicBezTo>
                <a:cubicBezTo>
                  <a:pt x="104741" y="2385134"/>
                  <a:pt x="109253" y="2415911"/>
                  <a:pt x="126978" y="2440726"/>
                </a:cubicBezTo>
                <a:cubicBezTo>
                  <a:pt x="133811" y="2450292"/>
                  <a:pt x="143603" y="2457351"/>
                  <a:pt x="151916" y="2465664"/>
                </a:cubicBezTo>
                <a:cubicBezTo>
                  <a:pt x="191558" y="2544951"/>
                  <a:pt x="142930" y="2456454"/>
                  <a:pt x="193480" y="2523853"/>
                </a:cubicBezTo>
                <a:cubicBezTo>
                  <a:pt x="203174" y="2536778"/>
                  <a:pt x="209027" y="2552269"/>
                  <a:pt x="218418" y="2565416"/>
                </a:cubicBezTo>
                <a:cubicBezTo>
                  <a:pt x="222973" y="2571794"/>
                  <a:pt x="230147" y="2575922"/>
                  <a:pt x="235043" y="2582042"/>
                </a:cubicBezTo>
                <a:cubicBezTo>
                  <a:pt x="253917" y="2605635"/>
                  <a:pt x="253215" y="2616839"/>
                  <a:pt x="276607" y="2640231"/>
                </a:cubicBezTo>
                <a:cubicBezTo>
                  <a:pt x="313684" y="2677308"/>
                  <a:pt x="316818" y="2654830"/>
                  <a:pt x="351421" y="2706733"/>
                </a:cubicBezTo>
                <a:cubicBezTo>
                  <a:pt x="360859" y="2720890"/>
                  <a:pt x="382678" y="2754615"/>
                  <a:pt x="392985" y="2764922"/>
                </a:cubicBezTo>
                <a:cubicBezTo>
                  <a:pt x="409098" y="2781035"/>
                  <a:pt x="422579" y="2783099"/>
                  <a:pt x="442861" y="2789860"/>
                </a:cubicBezTo>
                <a:cubicBezTo>
                  <a:pt x="453945" y="2803715"/>
                  <a:pt x="463566" y="2818878"/>
                  <a:pt x="476112" y="2831424"/>
                </a:cubicBezTo>
                <a:cubicBezTo>
                  <a:pt x="483176" y="2838488"/>
                  <a:pt x="492920" y="2842242"/>
                  <a:pt x="501050" y="2848049"/>
                </a:cubicBezTo>
                <a:cubicBezTo>
                  <a:pt x="545086" y="2879503"/>
                  <a:pt x="518770" y="2867810"/>
                  <a:pt x="559240" y="2881300"/>
                </a:cubicBezTo>
                <a:cubicBezTo>
                  <a:pt x="567553" y="2889613"/>
                  <a:pt x="575147" y="2898712"/>
                  <a:pt x="584178" y="2906238"/>
                </a:cubicBezTo>
                <a:cubicBezTo>
                  <a:pt x="596584" y="2916577"/>
                  <a:pt x="642556" y="2942386"/>
                  <a:pt x="650680" y="2947802"/>
                </a:cubicBezTo>
                <a:cubicBezTo>
                  <a:pt x="677447" y="2965646"/>
                  <a:pt x="682842" y="2974494"/>
                  <a:pt x="708869" y="2989366"/>
                </a:cubicBezTo>
                <a:cubicBezTo>
                  <a:pt x="829961" y="3058560"/>
                  <a:pt x="673793" y="2967671"/>
                  <a:pt x="767058" y="3014304"/>
                </a:cubicBezTo>
                <a:cubicBezTo>
                  <a:pt x="830123" y="3045837"/>
                  <a:pt x="785828" y="3031848"/>
                  <a:pt x="841872" y="3055867"/>
                </a:cubicBezTo>
                <a:cubicBezTo>
                  <a:pt x="849926" y="3059319"/>
                  <a:pt x="858606" y="3061103"/>
                  <a:pt x="866810" y="3064180"/>
                </a:cubicBezTo>
                <a:cubicBezTo>
                  <a:pt x="880782" y="3069420"/>
                  <a:pt x="894321" y="3075787"/>
                  <a:pt x="908374" y="3080806"/>
                </a:cubicBezTo>
                <a:cubicBezTo>
                  <a:pt x="933130" y="3089647"/>
                  <a:pt x="959677" y="3093988"/>
                  <a:pt x="983189" y="3105744"/>
                </a:cubicBezTo>
                <a:cubicBezTo>
                  <a:pt x="1018472" y="3123385"/>
                  <a:pt x="1011965" y="3123137"/>
                  <a:pt x="1049690" y="3130682"/>
                </a:cubicBezTo>
                <a:cubicBezTo>
                  <a:pt x="1083225" y="3137389"/>
                  <a:pt x="1133709" y="3143901"/>
                  <a:pt x="1166069" y="3147307"/>
                </a:cubicBezTo>
                <a:cubicBezTo>
                  <a:pt x="1196507" y="3150511"/>
                  <a:pt x="1227091" y="3152240"/>
                  <a:pt x="1257509" y="3155620"/>
                </a:cubicBezTo>
                <a:cubicBezTo>
                  <a:pt x="1296740" y="3159979"/>
                  <a:pt x="1386400" y="3175716"/>
                  <a:pt x="1415450" y="3180558"/>
                </a:cubicBezTo>
                <a:cubicBezTo>
                  <a:pt x="1526287" y="3177787"/>
                  <a:pt x="1637208" y="3177397"/>
                  <a:pt x="1747960" y="3172246"/>
                </a:cubicBezTo>
                <a:cubicBezTo>
                  <a:pt x="1756713" y="3171839"/>
                  <a:pt x="1764344" y="3165834"/>
                  <a:pt x="1772898" y="3163933"/>
                </a:cubicBezTo>
                <a:cubicBezTo>
                  <a:pt x="1789351" y="3160277"/>
                  <a:pt x="1806321" y="3159276"/>
                  <a:pt x="1822774" y="3155620"/>
                </a:cubicBezTo>
                <a:cubicBezTo>
                  <a:pt x="1921618" y="3133654"/>
                  <a:pt x="1704625" y="3165191"/>
                  <a:pt x="1914214" y="3138995"/>
                </a:cubicBezTo>
                <a:lnTo>
                  <a:pt x="1980716" y="3122369"/>
                </a:lnTo>
                <a:cubicBezTo>
                  <a:pt x="1997717" y="3118119"/>
                  <a:pt x="2013967" y="3111286"/>
                  <a:pt x="2030592" y="3105744"/>
                </a:cubicBezTo>
                <a:cubicBezTo>
                  <a:pt x="2038905" y="3102973"/>
                  <a:pt x="2046887" y="3098872"/>
                  <a:pt x="2055530" y="3097431"/>
                </a:cubicBezTo>
                <a:cubicBezTo>
                  <a:pt x="2119343" y="3086795"/>
                  <a:pt x="2088879" y="3092423"/>
                  <a:pt x="2146970" y="3080806"/>
                </a:cubicBezTo>
                <a:cubicBezTo>
                  <a:pt x="2257231" y="3025674"/>
                  <a:pt x="2119551" y="3092556"/>
                  <a:pt x="2205160" y="3055867"/>
                </a:cubicBezTo>
                <a:cubicBezTo>
                  <a:pt x="2216550" y="3050986"/>
                  <a:pt x="2227651" y="3045390"/>
                  <a:pt x="2238410" y="3039242"/>
                </a:cubicBezTo>
                <a:cubicBezTo>
                  <a:pt x="2247085" y="3034285"/>
                  <a:pt x="2253994" y="3026124"/>
                  <a:pt x="2263349" y="3022616"/>
                </a:cubicBezTo>
                <a:cubicBezTo>
                  <a:pt x="2276578" y="3017655"/>
                  <a:pt x="2291058" y="3017075"/>
                  <a:pt x="2304912" y="3014304"/>
                </a:cubicBezTo>
                <a:cubicBezTo>
                  <a:pt x="2398895" y="2967311"/>
                  <a:pt x="2263840" y="3030766"/>
                  <a:pt x="2388040" y="2989366"/>
                </a:cubicBezTo>
                <a:cubicBezTo>
                  <a:pt x="2422213" y="2977975"/>
                  <a:pt x="2454541" y="2961657"/>
                  <a:pt x="2487792" y="2947802"/>
                </a:cubicBezTo>
                <a:cubicBezTo>
                  <a:pt x="2503969" y="2941062"/>
                  <a:pt x="2537669" y="2931176"/>
                  <a:pt x="2537669" y="2931176"/>
                </a:cubicBezTo>
                <a:cubicBezTo>
                  <a:pt x="2545982" y="2922863"/>
                  <a:pt x="2552825" y="2912759"/>
                  <a:pt x="2562607" y="2906238"/>
                </a:cubicBezTo>
                <a:cubicBezTo>
                  <a:pt x="2569898" y="2901378"/>
                  <a:pt x="2579568" y="2901552"/>
                  <a:pt x="2587545" y="2897926"/>
                </a:cubicBezTo>
                <a:cubicBezTo>
                  <a:pt x="2610107" y="2887671"/>
                  <a:pt x="2630535" y="2872513"/>
                  <a:pt x="2654047" y="2864675"/>
                </a:cubicBezTo>
                <a:lnTo>
                  <a:pt x="2728861" y="2839736"/>
                </a:lnTo>
                <a:cubicBezTo>
                  <a:pt x="2742680" y="2825918"/>
                  <a:pt x="2751550" y="2814875"/>
                  <a:pt x="2770425" y="2806486"/>
                </a:cubicBezTo>
                <a:cubicBezTo>
                  <a:pt x="2786439" y="2799368"/>
                  <a:pt x="2803676" y="2795402"/>
                  <a:pt x="2820301" y="2789860"/>
                </a:cubicBezTo>
                <a:cubicBezTo>
                  <a:pt x="2862089" y="2775930"/>
                  <a:pt x="2830074" y="2774775"/>
                  <a:pt x="2861865" y="2756609"/>
                </a:cubicBezTo>
                <a:cubicBezTo>
                  <a:pt x="2874821" y="2749206"/>
                  <a:pt x="2889574" y="2745526"/>
                  <a:pt x="2903429" y="2739984"/>
                </a:cubicBezTo>
                <a:cubicBezTo>
                  <a:pt x="2985570" y="2657843"/>
                  <a:pt x="2866791" y="2771365"/>
                  <a:pt x="2961618" y="2698420"/>
                </a:cubicBezTo>
                <a:cubicBezTo>
                  <a:pt x="2988065" y="2678076"/>
                  <a:pt x="3011915" y="2654550"/>
                  <a:pt x="3036432" y="2631918"/>
                </a:cubicBezTo>
                <a:cubicBezTo>
                  <a:pt x="3047950" y="2621286"/>
                  <a:pt x="3057006" y="2607886"/>
                  <a:pt x="3069683" y="2598667"/>
                </a:cubicBezTo>
                <a:cubicBezTo>
                  <a:pt x="3087750" y="2585527"/>
                  <a:pt x="3109805" y="2578556"/>
                  <a:pt x="3127872" y="2565416"/>
                </a:cubicBezTo>
                <a:cubicBezTo>
                  <a:pt x="3140549" y="2556197"/>
                  <a:pt x="3149327" y="2542488"/>
                  <a:pt x="3161123" y="2532166"/>
                </a:cubicBezTo>
                <a:cubicBezTo>
                  <a:pt x="3208226" y="2490951"/>
                  <a:pt x="3178459" y="2521330"/>
                  <a:pt x="3227625" y="2490602"/>
                </a:cubicBezTo>
                <a:cubicBezTo>
                  <a:pt x="3239374" y="2483259"/>
                  <a:pt x="3250449" y="2474787"/>
                  <a:pt x="3260876" y="2465664"/>
                </a:cubicBezTo>
                <a:cubicBezTo>
                  <a:pt x="3260895" y="2465648"/>
                  <a:pt x="3302431" y="2424109"/>
                  <a:pt x="3310752" y="2415787"/>
                </a:cubicBezTo>
                <a:cubicBezTo>
                  <a:pt x="3324880" y="2401658"/>
                  <a:pt x="3332919" y="2382536"/>
                  <a:pt x="3344003" y="2365911"/>
                </a:cubicBezTo>
                <a:lnTo>
                  <a:pt x="3360629" y="2340973"/>
                </a:lnTo>
                <a:cubicBezTo>
                  <a:pt x="3366171" y="2324347"/>
                  <a:pt x="3370136" y="2307110"/>
                  <a:pt x="3377254" y="2291096"/>
                </a:cubicBezTo>
                <a:cubicBezTo>
                  <a:pt x="3381312" y="2281966"/>
                  <a:pt x="3389822" y="2275288"/>
                  <a:pt x="3393880" y="2266158"/>
                </a:cubicBezTo>
                <a:cubicBezTo>
                  <a:pt x="3400997" y="2250144"/>
                  <a:pt x="3404963" y="2232907"/>
                  <a:pt x="3410505" y="2216282"/>
                </a:cubicBezTo>
                <a:lnTo>
                  <a:pt x="3418818" y="2191344"/>
                </a:lnTo>
                <a:cubicBezTo>
                  <a:pt x="3421589" y="2160864"/>
                  <a:pt x="3425160" y="2130446"/>
                  <a:pt x="3427130" y="2099904"/>
                </a:cubicBezTo>
                <a:cubicBezTo>
                  <a:pt x="3440013" y="1900219"/>
                  <a:pt x="3423577" y="1992978"/>
                  <a:pt x="3443756" y="1892086"/>
                </a:cubicBezTo>
                <a:cubicBezTo>
                  <a:pt x="3440985" y="1850522"/>
                  <a:pt x="3440043" y="1808796"/>
                  <a:pt x="3435443" y="1767395"/>
                </a:cubicBezTo>
                <a:cubicBezTo>
                  <a:pt x="3434475" y="1758686"/>
                  <a:pt x="3429031" y="1751010"/>
                  <a:pt x="3427130" y="1742456"/>
                </a:cubicBezTo>
                <a:cubicBezTo>
                  <a:pt x="3423474" y="1726003"/>
                  <a:pt x="3421589" y="1709205"/>
                  <a:pt x="3418818" y="1692580"/>
                </a:cubicBezTo>
                <a:cubicBezTo>
                  <a:pt x="3421589" y="1623307"/>
                  <a:pt x="3422360" y="1553926"/>
                  <a:pt x="3427130" y="1484762"/>
                </a:cubicBezTo>
                <a:cubicBezTo>
                  <a:pt x="3427916" y="1473364"/>
                  <a:pt x="3435443" y="1462936"/>
                  <a:pt x="3435443" y="1451511"/>
                </a:cubicBezTo>
                <a:cubicBezTo>
                  <a:pt x="3435443" y="1296315"/>
                  <a:pt x="3432134" y="1141113"/>
                  <a:pt x="3427130" y="985998"/>
                </a:cubicBezTo>
                <a:cubicBezTo>
                  <a:pt x="3426587" y="969152"/>
                  <a:pt x="3421202" y="952807"/>
                  <a:pt x="3418818" y="936122"/>
                </a:cubicBezTo>
                <a:cubicBezTo>
                  <a:pt x="3415659" y="914007"/>
                  <a:pt x="3415528" y="891388"/>
                  <a:pt x="3410505" y="869620"/>
                </a:cubicBezTo>
                <a:cubicBezTo>
                  <a:pt x="3403433" y="838976"/>
                  <a:pt x="3384716" y="812784"/>
                  <a:pt x="3368941" y="786493"/>
                </a:cubicBezTo>
                <a:cubicBezTo>
                  <a:pt x="3366170" y="775409"/>
                  <a:pt x="3363107" y="764395"/>
                  <a:pt x="3360629" y="753242"/>
                </a:cubicBezTo>
                <a:cubicBezTo>
                  <a:pt x="3357564" y="739449"/>
                  <a:pt x="3357882" y="724665"/>
                  <a:pt x="3352316" y="711678"/>
                </a:cubicBezTo>
                <a:cubicBezTo>
                  <a:pt x="3349229" y="704474"/>
                  <a:pt x="3341232" y="700595"/>
                  <a:pt x="3335690" y="695053"/>
                </a:cubicBezTo>
                <a:cubicBezTo>
                  <a:pt x="3332919" y="686740"/>
                  <a:pt x="3331886" y="677629"/>
                  <a:pt x="3327378" y="670115"/>
                </a:cubicBezTo>
                <a:cubicBezTo>
                  <a:pt x="3323346" y="663394"/>
                  <a:pt x="3314257" y="660499"/>
                  <a:pt x="3310752" y="653489"/>
                </a:cubicBezTo>
                <a:cubicBezTo>
                  <a:pt x="3305643" y="643270"/>
                  <a:pt x="3306053" y="631076"/>
                  <a:pt x="3302440" y="620238"/>
                </a:cubicBezTo>
                <a:cubicBezTo>
                  <a:pt x="3289528" y="581501"/>
                  <a:pt x="3271030" y="549108"/>
                  <a:pt x="3252563" y="512173"/>
                </a:cubicBezTo>
                <a:cubicBezTo>
                  <a:pt x="3245553" y="498153"/>
                  <a:pt x="3230396" y="490006"/>
                  <a:pt x="3219312" y="478922"/>
                </a:cubicBezTo>
                <a:cubicBezTo>
                  <a:pt x="3176105" y="435715"/>
                  <a:pt x="3227195" y="470265"/>
                  <a:pt x="3186061" y="437358"/>
                </a:cubicBezTo>
                <a:cubicBezTo>
                  <a:pt x="3178260" y="431117"/>
                  <a:pt x="3168798" y="427129"/>
                  <a:pt x="3161123" y="420733"/>
                </a:cubicBezTo>
                <a:cubicBezTo>
                  <a:pt x="3152092" y="413207"/>
                  <a:pt x="3145216" y="403321"/>
                  <a:pt x="3136185" y="395795"/>
                </a:cubicBezTo>
                <a:cubicBezTo>
                  <a:pt x="3128510" y="389399"/>
                  <a:pt x="3118766" y="385748"/>
                  <a:pt x="3111247" y="379169"/>
                </a:cubicBezTo>
                <a:cubicBezTo>
                  <a:pt x="3082360" y="353893"/>
                  <a:pt x="3075919" y="336568"/>
                  <a:pt x="3044745" y="320980"/>
                </a:cubicBezTo>
                <a:cubicBezTo>
                  <a:pt x="3036908" y="317061"/>
                  <a:pt x="3028120" y="315438"/>
                  <a:pt x="3019807" y="312667"/>
                </a:cubicBezTo>
                <a:cubicBezTo>
                  <a:pt x="3011494" y="304354"/>
                  <a:pt x="3004435" y="294562"/>
                  <a:pt x="2994869" y="287729"/>
                </a:cubicBezTo>
                <a:cubicBezTo>
                  <a:pt x="2936604" y="246112"/>
                  <a:pt x="2985520" y="289924"/>
                  <a:pt x="2936680" y="262791"/>
                </a:cubicBezTo>
                <a:cubicBezTo>
                  <a:pt x="2919213" y="253087"/>
                  <a:pt x="2905759" y="235859"/>
                  <a:pt x="2886803" y="229540"/>
                </a:cubicBezTo>
                <a:cubicBezTo>
                  <a:pt x="2817926" y="206580"/>
                  <a:pt x="2927388" y="242667"/>
                  <a:pt x="2803676" y="204602"/>
                </a:cubicBezTo>
                <a:cubicBezTo>
                  <a:pt x="2700313" y="172798"/>
                  <a:pt x="2812277" y="202595"/>
                  <a:pt x="2687298" y="171351"/>
                </a:cubicBezTo>
                <a:cubicBezTo>
                  <a:pt x="2687279" y="171346"/>
                  <a:pt x="2624961" y="150573"/>
                  <a:pt x="2612483" y="146413"/>
                </a:cubicBezTo>
                <a:cubicBezTo>
                  <a:pt x="2596493" y="141083"/>
                  <a:pt x="2578958" y="142188"/>
                  <a:pt x="2562607" y="138100"/>
                </a:cubicBezTo>
                <a:cubicBezTo>
                  <a:pt x="2545605" y="133850"/>
                  <a:pt x="2529356" y="127017"/>
                  <a:pt x="2512730" y="121475"/>
                </a:cubicBezTo>
                <a:cubicBezTo>
                  <a:pt x="2486312" y="112669"/>
                  <a:pt x="2457359" y="115413"/>
                  <a:pt x="2429603" y="113162"/>
                </a:cubicBezTo>
                <a:lnTo>
                  <a:pt x="2080469" y="88224"/>
                </a:lnTo>
                <a:lnTo>
                  <a:pt x="1872650" y="79911"/>
                </a:lnTo>
                <a:cubicBezTo>
                  <a:pt x="1803433" y="62606"/>
                  <a:pt x="1876286" y="79243"/>
                  <a:pt x="1764585" y="63286"/>
                </a:cubicBezTo>
                <a:cubicBezTo>
                  <a:pt x="1750598" y="61288"/>
                  <a:pt x="1736958" y="57296"/>
                  <a:pt x="1723021" y="54973"/>
                </a:cubicBezTo>
                <a:cubicBezTo>
                  <a:pt x="1703694" y="51752"/>
                  <a:pt x="1684197" y="49639"/>
                  <a:pt x="1664832" y="46660"/>
                </a:cubicBezTo>
                <a:cubicBezTo>
                  <a:pt x="1618688" y="39561"/>
                  <a:pt x="1597527" y="33961"/>
                  <a:pt x="1548454" y="30035"/>
                </a:cubicBezTo>
                <a:cubicBezTo>
                  <a:pt x="1501418" y="26272"/>
                  <a:pt x="1454243" y="24493"/>
                  <a:pt x="1407138" y="21722"/>
                </a:cubicBezTo>
                <a:cubicBezTo>
                  <a:pt x="1232311" y="-3254"/>
                  <a:pt x="1200565" y="-10972"/>
                  <a:pt x="925000" y="21722"/>
                </a:cubicBezTo>
                <a:cubicBezTo>
                  <a:pt x="897484" y="24987"/>
                  <a:pt x="878091" y="52005"/>
                  <a:pt x="858498" y="71598"/>
                </a:cubicBezTo>
                <a:lnTo>
                  <a:pt x="866810" y="63286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Ελεύθερη σχεδίαση 9"/>
          <p:cNvSpPr/>
          <p:nvPr/>
        </p:nvSpPr>
        <p:spPr>
          <a:xfrm>
            <a:off x="6758543" y="3506459"/>
            <a:ext cx="1539675" cy="1322488"/>
          </a:xfrm>
          <a:custGeom>
            <a:avLst/>
            <a:gdLst>
              <a:gd name="connsiteX0" fmla="*/ 866810 w 3443756"/>
              <a:gd name="connsiteY0" fmla="*/ 63286 h 3180558"/>
              <a:gd name="connsiteX1" fmla="*/ 866810 w 3443756"/>
              <a:gd name="connsiteY1" fmla="*/ 63286 h 3180558"/>
              <a:gd name="connsiteX2" fmla="*/ 808621 w 3443756"/>
              <a:gd name="connsiteY2" fmla="*/ 113162 h 3180558"/>
              <a:gd name="connsiteX3" fmla="*/ 783683 w 3443756"/>
              <a:gd name="connsiteY3" fmla="*/ 129787 h 3180558"/>
              <a:gd name="connsiteX4" fmla="*/ 708869 w 3443756"/>
              <a:gd name="connsiteY4" fmla="*/ 196289 h 3180558"/>
              <a:gd name="connsiteX5" fmla="*/ 650680 w 3443756"/>
              <a:gd name="connsiteY5" fmla="*/ 229540 h 3180558"/>
              <a:gd name="connsiteX6" fmla="*/ 634054 w 3443756"/>
              <a:gd name="connsiteY6" fmla="*/ 246166 h 3180558"/>
              <a:gd name="connsiteX7" fmla="*/ 600803 w 3443756"/>
              <a:gd name="connsiteY7" fmla="*/ 271104 h 3180558"/>
              <a:gd name="connsiteX8" fmla="*/ 575865 w 3443756"/>
              <a:gd name="connsiteY8" fmla="*/ 287729 h 3180558"/>
              <a:gd name="connsiteX9" fmla="*/ 559240 w 3443756"/>
              <a:gd name="connsiteY9" fmla="*/ 304355 h 3180558"/>
              <a:gd name="connsiteX10" fmla="*/ 509363 w 3443756"/>
              <a:gd name="connsiteY10" fmla="*/ 337606 h 3180558"/>
              <a:gd name="connsiteX11" fmla="*/ 451174 w 3443756"/>
              <a:gd name="connsiteY11" fmla="*/ 387482 h 3180558"/>
              <a:gd name="connsiteX12" fmla="*/ 384672 w 3443756"/>
              <a:gd name="connsiteY12" fmla="*/ 445671 h 3180558"/>
              <a:gd name="connsiteX13" fmla="*/ 368047 w 3443756"/>
              <a:gd name="connsiteY13" fmla="*/ 478922 h 3180558"/>
              <a:gd name="connsiteX14" fmla="*/ 326483 w 3443756"/>
              <a:gd name="connsiteY14" fmla="*/ 512173 h 3180558"/>
              <a:gd name="connsiteX15" fmla="*/ 293232 w 3443756"/>
              <a:gd name="connsiteY15" fmla="*/ 545424 h 3180558"/>
              <a:gd name="connsiteX16" fmla="*/ 268294 w 3443756"/>
              <a:gd name="connsiteY16" fmla="*/ 595300 h 3180558"/>
              <a:gd name="connsiteX17" fmla="*/ 243356 w 3443756"/>
              <a:gd name="connsiteY17" fmla="*/ 611926 h 3180558"/>
              <a:gd name="connsiteX18" fmla="*/ 226730 w 3443756"/>
              <a:gd name="connsiteY18" fmla="*/ 645176 h 3180558"/>
              <a:gd name="connsiteX19" fmla="*/ 201792 w 3443756"/>
              <a:gd name="connsiteY19" fmla="*/ 711678 h 3180558"/>
              <a:gd name="connsiteX20" fmla="*/ 168541 w 3443756"/>
              <a:gd name="connsiteY20" fmla="*/ 753242 h 3180558"/>
              <a:gd name="connsiteX21" fmla="*/ 143603 w 3443756"/>
              <a:gd name="connsiteY21" fmla="*/ 836369 h 3180558"/>
              <a:gd name="connsiteX22" fmla="*/ 126978 w 3443756"/>
              <a:gd name="connsiteY22" fmla="*/ 852995 h 3180558"/>
              <a:gd name="connsiteX23" fmla="*/ 110352 w 3443756"/>
              <a:gd name="connsiteY23" fmla="*/ 944435 h 3180558"/>
              <a:gd name="connsiteX24" fmla="*/ 102040 w 3443756"/>
              <a:gd name="connsiteY24" fmla="*/ 994311 h 3180558"/>
              <a:gd name="connsiteX25" fmla="*/ 93727 w 3443756"/>
              <a:gd name="connsiteY25" fmla="*/ 1060813 h 3180558"/>
              <a:gd name="connsiteX26" fmla="*/ 77101 w 3443756"/>
              <a:gd name="connsiteY26" fmla="*/ 1119002 h 3180558"/>
              <a:gd name="connsiteX27" fmla="*/ 68789 w 3443756"/>
              <a:gd name="connsiteY27" fmla="*/ 1152253 h 3180558"/>
              <a:gd name="connsiteX28" fmla="*/ 52163 w 3443756"/>
              <a:gd name="connsiteY28" fmla="*/ 1310195 h 3180558"/>
              <a:gd name="connsiteX29" fmla="*/ 35538 w 3443756"/>
              <a:gd name="connsiteY29" fmla="*/ 1459824 h 3180558"/>
              <a:gd name="connsiteX30" fmla="*/ 27225 w 3443756"/>
              <a:gd name="connsiteY30" fmla="*/ 1501387 h 3180558"/>
              <a:gd name="connsiteX31" fmla="*/ 18912 w 3443756"/>
              <a:gd name="connsiteY31" fmla="*/ 1576202 h 3180558"/>
              <a:gd name="connsiteX32" fmla="*/ 2287 w 3443756"/>
              <a:gd name="connsiteY32" fmla="*/ 1709206 h 3180558"/>
              <a:gd name="connsiteX33" fmla="*/ 18912 w 3443756"/>
              <a:gd name="connsiteY33" fmla="*/ 2149780 h 3180558"/>
              <a:gd name="connsiteX34" fmla="*/ 27225 w 3443756"/>
              <a:gd name="connsiteY34" fmla="*/ 2174718 h 3180558"/>
              <a:gd name="connsiteX35" fmla="*/ 35538 w 3443756"/>
              <a:gd name="connsiteY35" fmla="*/ 2207969 h 3180558"/>
              <a:gd name="connsiteX36" fmla="*/ 52163 w 3443756"/>
              <a:gd name="connsiteY36" fmla="*/ 2241220 h 3180558"/>
              <a:gd name="connsiteX37" fmla="*/ 60476 w 3443756"/>
              <a:gd name="connsiteY37" fmla="*/ 2282784 h 3180558"/>
              <a:gd name="connsiteX38" fmla="*/ 93727 w 3443756"/>
              <a:gd name="connsiteY38" fmla="*/ 2357598 h 3180558"/>
              <a:gd name="connsiteX39" fmla="*/ 126978 w 3443756"/>
              <a:gd name="connsiteY39" fmla="*/ 2440726 h 3180558"/>
              <a:gd name="connsiteX40" fmla="*/ 151916 w 3443756"/>
              <a:gd name="connsiteY40" fmla="*/ 2465664 h 3180558"/>
              <a:gd name="connsiteX41" fmla="*/ 193480 w 3443756"/>
              <a:gd name="connsiteY41" fmla="*/ 2523853 h 3180558"/>
              <a:gd name="connsiteX42" fmla="*/ 218418 w 3443756"/>
              <a:gd name="connsiteY42" fmla="*/ 2565416 h 3180558"/>
              <a:gd name="connsiteX43" fmla="*/ 235043 w 3443756"/>
              <a:gd name="connsiteY43" fmla="*/ 2582042 h 3180558"/>
              <a:gd name="connsiteX44" fmla="*/ 276607 w 3443756"/>
              <a:gd name="connsiteY44" fmla="*/ 2640231 h 3180558"/>
              <a:gd name="connsiteX45" fmla="*/ 351421 w 3443756"/>
              <a:gd name="connsiteY45" fmla="*/ 2706733 h 3180558"/>
              <a:gd name="connsiteX46" fmla="*/ 392985 w 3443756"/>
              <a:gd name="connsiteY46" fmla="*/ 2764922 h 3180558"/>
              <a:gd name="connsiteX47" fmla="*/ 442861 w 3443756"/>
              <a:gd name="connsiteY47" fmla="*/ 2789860 h 3180558"/>
              <a:gd name="connsiteX48" fmla="*/ 476112 w 3443756"/>
              <a:gd name="connsiteY48" fmla="*/ 2831424 h 3180558"/>
              <a:gd name="connsiteX49" fmla="*/ 501050 w 3443756"/>
              <a:gd name="connsiteY49" fmla="*/ 2848049 h 3180558"/>
              <a:gd name="connsiteX50" fmla="*/ 559240 w 3443756"/>
              <a:gd name="connsiteY50" fmla="*/ 2881300 h 3180558"/>
              <a:gd name="connsiteX51" fmla="*/ 584178 w 3443756"/>
              <a:gd name="connsiteY51" fmla="*/ 2906238 h 3180558"/>
              <a:gd name="connsiteX52" fmla="*/ 650680 w 3443756"/>
              <a:gd name="connsiteY52" fmla="*/ 2947802 h 3180558"/>
              <a:gd name="connsiteX53" fmla="*/ 708869 w 3443756"/>
              <a:gd name="connsiteY53" fmla="*/ 2989366 h 3180558"/>
              <a:gd name="connsiteX54" fmla="*/ 767058 w 3443756"/>
              <a:gd name="connsiteY54" fmla="*/ 3014304 h 3180558"/>
              <a:gd name="connsiteX55" fmla="*/ 841872 w 3443756"/>
              <a:gd name="connsiteY55" fmla="*/ 3055867 h 3180558"/>
              <a:gd name="connsiteX56" fmla="*/ 866810 w 3443756"/>
              <a:gd name="connsiteY56" fmla="*/ 3064180 h 3180558"/>
              <a:gd name="connsiteX57" fmla="*/ 908374 w 3443756"/>
              <a:gd name="connsiteY57" fmla="*/ 3080806 h 3180558"/>
              <a:gd name="connsiteX58" fmla="*/ 983189 w 3443756"/>
              <a:gd name="connsiteY58" fmla="*/ 3105744 h 3180558"/>
              <a:gd name="connsiteX59" fmla="*/ 1049690 w 3443756"/>
              <a:gd name="connsiteY59" fmla="*/ 3130682 h 3180558"/>
              <a:gd name="connsiteX60" fmla="*/ 1166069 w 3443756"/>
              <a:gd name="connsiteY60" fmla="*/ 3147307 h 3180558"/>
              <a:gd name="connsiteX61" fmla="*/ 1257509 w 3443756"/>
              <a:gd name="connsiteY61" fmla="*/ 3155620 h 3180558"/>
              <a:gd name="connsiteX62" fmla="*/ 1415450 w 3443756"/>
              <a:gd name="connsiteY62" fmla="*/ 3180558 h 3180558"/>
              <a:gd name="connsiteX63" fmla="*/ 1747960 w 3443756"/>
              <a:gd name="connsiteY63" fmla="*/ 3172246 h 3180558"/>
              <a:gd name="connsiteX64" fmla="*/ 1772898 w 3443756"/>
              <a:gd name="connsiteY64" fmla="*/ 3163933 h 3180558"/>
              <a:gd name="connsiteX65" fmla="*/ 1822774 w 3443756"/>
              <a:gd name="connsiteY65" fmla="*/ 3155620 h 3180558"/>
              <a:gd name="connsiteX66" fmla="*/ 1914214 w 3443756"/>
              <a:gd name="connsiteY66" fmla="*/ 3138995 h 3180558"/>
              <a:gd name="connsiteX67" fmla="*/ 1980716 w 3443756"/>
              <a:gd name="connsiteY67" fmla="*/ 3122369 h 3180558"/>
              <a:gd name="connsiteX68" fmla="*/ 2030592 w 3443756"/>
              <a:gd name="connsiteY68" fmla="*/ 3105744 h 3180558"/>
              <a:gd name="connsiteX69" fmla="*/ 2055530 w 3443756"/>
              <a:gd name="connsiteY69" fmla="*/ 3097431 h 3180558"/>
              <a:gd name="connsiteX70" fmla="*/ 2146970 w 3443756"/>
              <a:gd name="connsiteY70" fmla="*/ 3080806 h 3180558"/>
              <a:gd name="connsiteX71" fmla="*/ 2205160 w 3443756"/>
              <a:gd name="connsiteY71" fmla="*/ 3055867 h 3180558"/>
              <a:gd name="connsiteX72" fmla="*/ 2238410 w 3443756"/>
              <a:gd name="connsiteY72" fmla="*/ 3039242 h 3180558"/>
              <a:gd name="connsiteX73" fmla="*/ 2263349 w 3443756"/>
              <a:gd name="connsiteY73" fmla="*/ 3022616 h 3180558"/>
              <a:gd name="connsiteX74" fmla="*/ 2304912 w 3443756"/>
              <a:gd name="connsiteY74" fmla="*/ 3014304 h 3180558"/>
              <a:gd name="connsiteX75" fmla="*/ 2388040 w 3443756"/>
              <a:gd name="connsiteY75" fmla="*/ 2989366 h 3180558"/>
              <a:gd name="connsiteX76" fmla="*/ 2487792 w 3443756"/>
              <a:gd name="connsiteY76" fmla="*/ 2947802 h 3180558"/>
              <a:gd name="connsiteX77" fmla="*/ 2537669 w 3443756"/>
              <a:gd name="connsiteY77" fmla="*/ 2931176 h 3180558"/>
              <a:gd name="connsiteX78" fmla="*/ 2562607 w 3443756"/>
              <a:gd name="connsiteY78" fmla="*/ 2906238 h 3180558"/>
              <a:gd name="connsiteX79" fmla="*/ 2587545 w 3443756"/>
              <a:gd name="connsiteY79" fmla="*/ 2897926 h 3180558"/>
              <a:gd name="connsiteX80" fmla="*/ 2654047 w 3443756"/>
              <a:gd name="connsiteY80" fmla="*/ 2864675 h 3180558"/>
              <a:gd name="connsiteX81" fmla="*/ 2728861 w 3443756"/>
              <a:gd name="connsiteY81" fmla="*/ 2839736 h 3180558"/>
              <a:gd name="connsiteX82" fmla="*/ 2770425 w 3443756"/>
              <a:gd name="connsiteY82" fmla="*/ 2806486 h 3180558"/>
              <a:gd name="connsiteX83" fmla="*/ 2820301 w 3443756"/>
              <a:gd name="connsiteY83" fmla="*/ 2789860 h 3180558"/>
              <a:gd name="connsiteX84" fmla="*/ 2861865 w 3443756"/>
              <a:gd name="connsiteY84" fmla="*/ 2756609 h 3180558"/>
              <a:gd name="connsiteX85" fmla="*/ 2903429 w 3443756"/>
              <a:gd name="connsiteY85" fmla="*/ 2739984 h 3180558"/>
              <a:gd name="connsiteX86" fmla="*/ 2961618 w 3443756"/>
              <a:gd name="connsiteY86" fmla="*/ 2698420 h 3180558"/>
              <a:gd name="connsiteX87" fmla="*/ 3036432 w 3443756"/>
              <a:gd name="connsiteY87" fmla="*/ 2631918 h 3180558"/>
              <a:gd name="connsiteX88" fmla="*/ 3069683 w 3443756"/>
              <a:gd name="connsiteY88" fmla="*/ 2598667 h 3180558"/>
              <a:gd name="connsiteX89" fmla="*/ 3127872 w 3443756"/>
              <a:gd name="connsiteY89" fmla="*/ 2565416 h 3180558"/>
              <a:gd name="connsiteX90" fmla="*/ 3161123 w 3443756"/>
              <a:gd name="connsiteY90" fmla="*/ 2532166 h 3180558"/>
              <a:gd name="connsiteX91" fmla="*/ 3227625 w 3443756"/>
              <a:gd name="connsiteY91" fmla="*/ 2490602 h 3180558"/>
              <a:gd name="connsiteX92" fmla="*/ 3260876 w 3443756"/>
              <a:gd name="connsiteY92" fmla="*/ 2465664 h 3180558"/>
              <a:gd name="connsiteX93" fmla="*/ 3310752 w 3443756"/>
              <a:gd name="connsiteY93" fmla="*/ 2415787 h 3180558"/>
              <a:gd name="connsiteX94" fmla="*/ 3344003 w 3443756"/>
              <a:gd name="connsiteY94" fmla="*/ 2365911 h 3180558"/>
              <a:gd name="connsiteX95" fmla="*/ 3360629 w 3443756"/>
              <a:gd name="connsiteY95" fmla="*/ 2340973 h 3180558"/>
              <a:gd name="connsiteX96" fmla="*/ 3377254 w 3443756"/>
              <a:gd name="connsiteY96" fmla="*/ 2291096 h 3180558"/>
              <a:gd name="connsiteX97" fmla="*/ 3393880 w 3443756"/>
              <a:gd name="connsiteY97" fmla="*/ 2266158 h 3180558"/>
              <a:gd name="connsiteX98" fmla="*/ 3410505 w 3443756"/>
              <a:gd name="connsiteY98" fmla="*/ 2216282 h 3180558"/>
              <a:gd name="connsiteX99" fmla="*/ 3418818 w 3443756"/>
              <a:gd name="connsiteY99" fmla="*/ 2191344 h 3180558"/>
              <a:gd name="connsiteX100" fmla="*/ 3427130 w 3443756"/>
              <a:gd name="connsiteY100" fmla="*/ 2099904 h 3180558"/>
              <a:gd name="connsiteX101" fmla="*/ 3443756 w 3443756"/>
              <a:gd name="connsiteY101" fmla="*/ 1892086 h 3180558"/>
              <a:gd name="connsiteX102" fmla="*/ 3435443 w 3443756"/>
              <a:gd name="connsiteY102" fmla="*/ 1767395 h 3180558"/>
              <a:gd name="connsiteX103" fmla="*/ 3427130 w 3443756"/>
              <a:gd name="connsiteY103" fmla="*/ 1742456 h 3180558"/>
              <a:gd name="connsiteX104" fmla="*/ 3418818 w 3443756"/>
              <a:gd name="connsiteY104" fmla="*/ 1692580 h 3180558"/>
              <a:gd name="connsiteX105" fmla="*/ 3427130 w 3443756"/>
              <a:gd name="connsiteY105" fmla="*/ 1484762 h 3180558"/>
              <a:gd name="connsiteX106" fmla="*/ 3435443 w 3443756"/>
              <a:gd name="connsiteY106" fmla="*/ 1451511 h 3180558"/>
              <a:gd name="connsiteX107" fmla="*/ 3427130 w 3443756"/>
              <a:gd name="connsiteY107" fmla="*/ 985998 h 3180558"/>
              <a:gd name="connsiteX108" fmla="*/ 3418818 w 3443756"/>
              <a:gd name="connsiteY108" fmla="*/ 936122 h 3180558"/>
              <a:gd name="connsiteX109" fmla="*/ 3410505 w 3443756"/>
              <a:gd name="connsiteY109" fmla="*/ 869620 h 3180558"/>
              <a:gd name="connsiteX110" fmla="*/ 3368941 w 3443756"/>
              <a:gd name="connsiteY110" fmla="*/ 786493 h 3180558"/>
              <a:gd name="connsiteX111" fmla="*/ 3360629 w 3443756"/>
              <a:gd name="connsiteY111" fmla="*/ 753242 h 3180558"/>
              <a:gd name="connsiteX112" fmla="*/ 3352316 w 3443756"/>
              <a:gd name="connsiteY112" fmla="*/ 711678 h 3180558"/>
              <a:gd name="connsiteX113" fmla="*/ 3335690 w 3443756"/>
              <a:gd name="connsiteY113" fmla="*/ 695053 h 3180558"/>
              <a:gd name="connsiteX114" fmla="*/ 3327378 w 3443756"/>
              <a:gd name="connsiteY114" fmla="*/ 670115 h 3180558"/>
              <a:gd name="connsiteX115" fmla="*/ 3310752 w 3443756"/>
              <a:gd name="connsiteY115" fmla="*/ 653489 h 3180558"/>
              <a:gd name="connsiteX116" fmla="*/ 3302440 w 3443756"/>
              <a:gd name="connsiteY116" fmla="*/ 620238 h 3180558"/>
              <a:gd name="connsiteX117" fmla="*/ 3252563 w 3443756"/>
              <a:gd name="connsiteY117" fmla="*/ 512173 h 3180558"/>
              <a:gd name="connsiteX118" fmla="*/ 3219312 w 3443756"/>
              <a:gd name="connsiteY118" fmla="*/ 478922 h 3180558"/>
              <a:gd name="connsiteX119" fmla="*/ 3186061 w 3443756"/>
              <a:gd name="connsiteY119" fmla="*/ 437358 h 3180558"/>
              <a:gd name="connsiteX120" fmla="*/ 3161123 w 3443756"/>
              <a:gd name="connsiteY120" fmla="*/ 420733 h 3180558"/>
              <a:gd name="connsiteX121" fmla="*/ 3136185 w 3443756"/>
              <a:gd name="connsiteY121" fmla="*/ 395795 h 3180558"/>
              <a:gd name="connsiteX122" fmla="*/ 3111247 w 3443756"/>
              <a:gd name="connsiteY122" fmla="*/ 379169 h 3180558"/>
              <a:gd name="connsiteX123" fmla="*/ 3044745 w 3443756"/>
              <a:gd name="connsiteY123" fmla="*/ 320980 h 3180558"/>
              <a:gd name="connsiteX124" fmla="*/ 3019807 w 3443756"/>
              <a:gd name="connsiteY124" fmla="*/ 312667 h 3180558"/>
              <a:gd name="connsiteX125" fmla="*/ 2994869 w 3443756"/>
              <a:gd name="connsiteY125" fmla="*/ 287729 h 3180558"/>
              <a:gd name="connsiteX126" fmla="*/ 2936680 w 3443756"/>
              <a:gd name="connsiteY126" fmla="*/ 262791 h 3180558"/>
              <a:gd name="connsiteX127" fmla="*/ 2886803 w 3443756"/>
              <a:gd name="connsiteY127" fmla="*/ 229540 h 3180558"/>
              <a:gd name="connsiteX128" fmla="*/ 2803676 w 3443756"/>
              <a:gd name="connsiteY128" fmla="*/ 204602 h 3180558"/>
              <a:gd name="connsiteX129" fmla="*/ 2687298 w 3443756"/>
              <a:gd name="connsiteY129" fmla="*/ 171351 h 3180558"/>
              <a:gd name="connsiteX130" fmla="*/ 2612483 w 3443756"/>
              <a:gd name="connsiteY130" fmla="*/ 146413 h 3180558"/>
              <a:gd name="connsiteX131" fmla="*/ 2562607 w 3443756"/>
              <a:gd name="connsiteY131" fmla="*/ 138100 h 3180558"/>
              <a:gd name="connsiteX132" fmla="*/ 2512730 w 3443756"/>
              <a:gd name="connsiteY132" fmla="*/ 121475 h 3180558"/>
              <a:gd name="connsiteX133" fmla="*/ 2429603 w 3443756"/>
              <a:gd name="connsiteY133" fmla="*/ 113162 h 3180558"/>
              <a:gd name="connsiteX134" fmla="*/ 2080469 w 3443756"/>
              <a:gd name="connsiteY134" fmla="*/ 88224 h 3180558"/>
              <a:gd name="connsiteX135" fmla="*/ 1872650 w 3443756"/>
              <a:gd name="connsiteY135" fmla="*/ 79911 h 3180558"/>
              <a:gd name="connsiteX136" fmla="*/ 1764585 w 3443756"/>
              <a:gd name="connsiteY136" fmla="*/ 63286 h 3180558"/>
              <a:gd name="connsiteX137" fmla="*/ 1723021 w 3443756"/>
              <a:gd name="connsiteY137" fmla="*/ 54973 h 3180558"/>
              <a:gd name="connsiteX138" fmla="*/ 1664832 w 3443756"/>
              <a:gd name="connsiteY138" fmla="*/ 46660 h 3180558"/>
              <a:gd name="connsiteX139" fmla="*/ 1548454 w 3443756"/>
              <a:gd name="connsiteY139" fmla="*/ 30035 h 3180558"/>
              <a:gd name="connsiteX140" fmla="*/ 1407138 w 3443756"/>
              <a:gd name="connsiteY140" fmla="*/ 21722 h 3180558"/>
              <a:gd name="connsiteX141" fmla="*/ 925000 w 3443756"/>
              <a:gd name="connsiteY141" fmla="*/ 21722 h 3180558"/>
              <a:gd name="connsiteX142" fmla="*/ 858498 w 3443756"/>
              <a:gd name="connsiteY142" fmla="*/ 71598 h 3180558"/>
              <a:gd name="connsiteX143" fmla="*/ 866810 w 3443756"/>
              <a:gd name="connsiteY143" fmla="*/ 63286 h 3180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</a:cxnLst>
            <a:rect l="l" t="t" r="r" b="b"/>
            <a:pathLst>
              <a:path w="3443756" h="3180558">
                <a:moveTo>
                  <a:pt x="866810" y="63286"/>
                </a:moveTo>
                <a:lnTo>
                  <a:pt x="866810" y="63286"/>
                </a:lnTo>
                <a:cubicBezTo>
                  <a:pt x="847414" y="79911"/>
                  <a:pt x="828569" y="97203"/>
                  <a:pt x="808621" y="113162"/>
                </a:cubicBezTo>
                <a:cubicBezTo>
                  <a:pt x="800820" y="119403"/>
                  <a:pt x="791202" y="123208"/>
                  <a:pt x="783683" y="129787"/>
                </a:cubicBezTo>
                <a:cubicBezTo>
                  <a:pt x="741233" y="166931"/>
                  <a:pt x="751495" y="169648"/>
                  <a:pt x="708869" y="196289"/>
                </a:cubicBezTo>
                <a:cubicBezTo>
                  <a:pt x="669866" y="220666"/>
                  <a:pt x="683362" y="203394"/>
                  <a:pt x="650680" y="229540"/>
                </a:cubicBezTo>
                <a:cubicBezTo>
                  <a:pt x="644560" y="234436"/>
                  <a:pt x="640075" y="241149"/>
                  <a:pt x="634054" y="246166"/>
                </a:cubicBezTo>
                <a:cubicBezTo>
                  <a:pt x="623411" y="255035"/>
                  <a:pt x="612077" y="263051"/>
                  <a:pt x="600803" y="271104"/>
                </a:cubicBezTo>
                <a:cubicBezTo>
                  <a:pt x="592673" y="276911"/>
                  <a:pt x="583666" y="281488"/>
                  <a:pt x="575865" y="287729"/>
                </a:cubicBezTo>
                <a:cubicBezTo>
                  <a:pt x="569745" y="292625"/>
                  <a:pt x="565510" y="299653"/>
                  <a:pt x="559240" y="304355"/>
                </a:cubicBezTo>
                <a:cubicBezTo>
                  <a:pt x="543255" y="316344"/>
                  <a:pt x="523492" y="323477"/>
                  <a:pt x="509363" y="337606"/>
                </a:cubicBezTo>
                <a:cubicBezTo>
                  <a:pt x="474628" y="372341"/>
                  <a:pt x="493830" y="355491"/>
                  <a:pt x="451174" y="387482"/>
                </a:cubicBezTo>
                <a:cubicBezTo>
                  <a:pt x="404070" y="458139"/>
                  <a:pt x="481653" y="348690"/>
                  <a:pt x="384672" y="445671"/>
                </a:cubicBezTo>
                <a:cubicBezTo>
                  <a:pt x="375910" y="454433"/>
                  <a:pt x="374921" y="468611"/>
                  <a:pt x="368047" y="478922"/>
                </a:cubicBezTo>
                <a:cubicBezTo>
                  <a:pt x="355473" y="497783"/>
                  <a:pt x="343771" y="497355"/>
                  <a:pt x="326483" y="512173"/>
                </a:cubicBezTo>
                <a:cubicBezTo>
                  <a:pt x="314582" y="522374"/>
                  <a:pt x="304316" y="534340"/>
                  <a:pt x="293232" y="545424"/>
                </a:cubicBezTo>
                <a:cubicBezTo>
                  <a:pt x="286471" y="565709"/>
                  <a:pt x="284410" y="579184"/>
                  <a:pt x="268294" y="595300"/>
                </a:cubicBezTo>
                <a:cubicBezTo>
                  <a:pt x="261230" y="602364"/>
                  <a:pt x="251669" y="606384"/>
                  <a:pt x="243356" y="611926"/>
                </a:cubicBezTo>
                <a:cubicBezTo>
                  <a:pt x="237814" y="623009"/>
                  <a:pt x="231611" y="633786"/>
                  <a:pt x="226730" y="645176"/>
                </a:cubicBezTo>
                <a:cubicBezTo>
                  <a:pt x="205136" y="695563"/>
                  <a:pt x="236256" y="642751"/>
                  <a:pt x="201792" y="711678"/>
                </a:cubicBezTo>
                <a:cubicBezTo>
                  <a:pt x="191305" y="732652"/>
                  <a:pt x="184006" y="737777"/>
                  <a:pt x="168541" y="753242"/>
                </a:cubicBezTo>
                <a:cubicBezTo>
                  <a:pt x="164773" y="768314"/>
                  <a:pt x="150352" y="829620"/>
                  <a:pt x="143603" y="836369"/>
                </a:cubicBezTo>
                <a:lnTo>
                  <a:pt x="126978" y="852995"/>
                </a:lnTo>
                <a:cubicBezTo>
                  <a:pt x="112756" y="909882"/>
                  <a:pt x="122265" y="867000"/>
                  <a:pt x="110352" y="944435"/>
                </a:cubicBezTo>
                <a:cubicBezTo>
                  <a:pt x="107789" y="961094"/>
                  <a:pt x="104424" y="977626"/>
                  <a:pt x="102040" y="994311"/>
                </a:cubicBezTo>
                <a:cubicBezTo>
                  <a:pt x="98881" y="1016426"/>
                  <a:pt x="97400" y="1038777"/>
                  <a:pt x="93727" y="1060813"/>
                </a:cubicBezTo>
                <a:cubicBezTo>
                  <a:pt x="88528" y="1092004"/>
                  <a:pt x="85008" y="1091326"/>
                  <a:pt x="77101" y="1119002"/>
                </a:cubicBezTo>
                <a:cubicBezTo>
                  <a:pt x="73962" y="1129987"/>
                  <a:pt x="71560" y="1141169"/>
                  <a:pt x="68789" y="1152253"/>
                </a:cubicBezTo>
                <a:cubicBezTo>
                  <a:pt x="63247" y="1204900"/>
                  <a:pt x="57431" y="1257520"/>
                  <a:pt x="52163" y="1310195"/>
                </a:cubicBezTo>
                <a:cubicBezTo>
                  <a:pt x="47916" y="1352665"/>
                  <a:pt x="42259" y="1416139"/>
                  <a:pt x="35538" y="1459824"/>
                </a:cubicBezTo>
                <a:cubicBezTo>
                  <a:pt x="33390" y="1473788"/>
                  <a:pt x="29223" y="1487400"/>
                  <a:pt x="27225" y="1501387"/>
                </a:cubicBezTo>
                <a:cubicBezTo>
                  <a:pt x="23676" y="1526227"/>
                  <a:pt x="21184" y="1551213"/>
                  <a:pt x="18912" y="1576202"/>
                </a:cubicBezTo>
                <a:cubicBezTo>
                  <a:pt x="7681" y="1699744"/>
                  <a:pt x="22570" y="1648358"/>
                  <a:pt x="2287" y="1709206"/>
                </a:cubicBezTo>
                <a:cubicBezTo>
                  <a:pt x="2848" y="1735565"/>
                  <a:pt x="-9764" y="2020736"/>
                  <a:pt x="18912" y="2149780"/>
                </a:cubicBezTo>
                <a:cubicBezTo>
                  <a:pt x="20813" y="2158334"/>
                  <a:pt x="24818" y="2166293"/>
                  <a:pt x="27225" y="2174718"/>
                </a:cubicBezTo>
                <a:cubicBezTo>
                  <a:pt x="30364" y="2185703"/>
                  <a:pt x="31527" y="2197272"/>
                  <a:pt x="35538" y="2207969"/>
                </a:cubicBezTo>
                <a:cubicBezTo>
                  <a:pt x="39889" y="2219572"/>
                  <a:pt x="46621" y="2230136"/>
                  <a:pt x="52163" y="2241220"/>
                </a:cubicBezTo>
                <a:cubicBezTo>
                  <a:pt x="54934" y="2255075"/>
                  <a:pt x="56416" y="2269251"/>
                  <a:pt x="60476" y="2282784"/>
                </a:cubicBezTo>
                <a:cubicBezTo>
                  <a:pt x="77312" y="2338905"/>
                  <a:pt x="74074" y="2308466"/>
                  <a:pt x="93727" y="2357598"/>
                </a:cubicBezTo>
                <a:cubicBezTo>
                  <a:pt x="104741" y="2385134"/>
                  <a:pt x="109253" y="2415911"/>
                  <a:pt x="126978" y="2440726"/>
                </a:cubicBezTo>
                <a:cubicBezTo>
                  <a:pt x="133811" y="2450292"/>
                  <a:pt x="143603" y="2457351"/>
                  <a:pt x="151916" y="2465664"/>
                </a:cubicBezTo>
                <a:cubicBezTo>
                  <a:pt x="191558" y="2544951"/>
                  <a:pt x="142930" y="2456454"/>
                  <a:pt x="193480" y="2523853"/>
                </a:cubicBezTo>
                <a:cubicBezTo>
                  <a:pt x="203174" y="2536778"/>
                  <a:pt x="209027" y="2552269"/>
                  <a:pt x="218418" y="2565416"/>
                </a:cubicBezTo>
                <a:cubicBezTo>
                  <a:pt x="222973" y="2571794"/>
                  <a:pt x="230147" y="2575922"/>
                  <a:pt x="235043" y="2582042"/>
                </a:cubicBezTo>
                <a:cubicBezTo>
                  <a:pt x="253917" y="2605635"/>
                  <a:pt x="253215" y="2616839"/>
                  <a:pt x="276607" y="2640231"/>
                </a:cubicBezTo>
                <a:cubicBezTo>
                  <a:pt x="313684" y="2677308"/>
                  <a:pt x="316818" y="2654830"/>
                  <a:pt x="351421" y="2706733"/>
                </a:cubicBezTo>
                <a:cubicBezTo>
                  <a:pt x="360859" y="2720890"/>
                  <a:pt x="382678" y="2754615"/>
                  <a:pt x="392985" y="2764922"/>
                </a:cubicBezTo>
                <a:cubicBezTo>
                  <a:pt x="409098" y="2781035"/>
                  <a:pt x="422579" y="2783099"/>
                  <a:pt x="442861" y="2789860"/>
                </a:cubicBezTo>
                <a:cubicBezTo>
                  <a:pt x="453945" y="2803715"/>
                  <a:pt x="463566" y="2818878"/>
                  <a:pt x="476112" y="2831424"/>
                </a:cubicBezTo>
                <a:cubicBezTo>
                  <a:pt x="483176" y="2838488"/>
                  <a:pt x="492920" y="2842242"/>
                  <a:pt x="501050" y="2848049"/>
                </a:cubicBezTo>
                <a:cubicBezTo>
                  <a:pt x="545086" y="2879503"/>
                  <a:pt x="518770" y="2867810"/>
                  <a:pt x="559240" y="2881300"/>
                </a:cubicBezTo>
                <a:cubicBezTo>
                  <a:pt x="567553" y="2889613"/>
                  <a:pt x="575147" y="2898712"/>
                  <a:pt x="584178" y="2906238"/>
                </a:cubicBezTo>
                <a:cubicBezTo>
                  <a:pt x="596584" y="2916577"/>
                  <a:pt x="642556" y="2942386"/>
                  <a:pt x="650680" y="2947802"/>
                </a:cubicBezTo>
                <a:cubicBezTo>
                  <a:pt x="677447" y="2965646"/>
                  <a:pt x="682842" y="2974494"/>
                  <a:pt x="708869" y="2989366"/>
                </a:cubicBezTo>
                <a:cubicBezTo>
                  <a:pt x="829961" y="3058560"/>
                  <a:pt x="673793" y="2967671"/>
                  <a:pt x="767058" y="3014304"/>
                </a:cubicBezTo>
                <a:cubicBezTo>
                  <a:pt x="830123" y="3045837"/>
                  <a:pt x="785828" y="3031848"/>
                  <a:pt x="841872" y="3055867"/>
                </a:cubicBezTo>
                <a:cubicBezTo>
                  <a:pt x="849926" y="3059319"/>
                  <a:pt x="858606" y="3061103"/>
                  <a:pt x="866810" y="3064180"/>
                </a:cubicBezTo>
                <a:cubicBezTo>
                  <a:pt x="880782" y="3069420"/>
                  <a:pt x="894321" y="3075787"/>
                  <a:pt x="908374" y="3080806"/>
                </a:cubicBezTo>
                <a:cubicBezTo>
                  <a:pt x="933130" y="3089647"/>
                  <a:pt x="959677" y="3093988"/>
                  <a:pt x="983189" y="3105744"/>
                </a:cubicBezTo>
                <a:cubicBezTo>
                  <a:pt x="1018472" y="3123385"/>
                  <a:pt x="1011965" y="3123137"/>
                  <a:pt x="1049690" y="3130682"/>
                </a:cubicBezTo>
                <a:cubicBezTo>
                  <a:pt x="1083225" y="3137389"/>
                  <a:pt x="1133709" y="3143901"/>
                  <a:pt x="1166069" y="3147307"/>
                </a:cubicBezTo>
                <a:cubicBezTo>
                  <a:pt x="1196507" y="3150511"/>
                  <a:pt x="1227091" y="3152240"/>
                  <a:pt x="1257509" y="3155620"/>
                </a:cubicBezTo>
                <a:cubicBezTo>
                  <a:pt x="1296740" y="3159979"/>
                  <a:pt x="1386400" y="3175716"/>
                  <a:pt x="1415450" y="3180558"/>
                </a:cubicBezTo>
                <a:cubicBezTo>
                  <a:pt x="1526287" y="3177787"/>
                  <a:pt x="1637208" y="3177397"/>
                  <a:pt x="1747960" y="3172246"/>
                </a:cubicBezTo>
                <a:cubicBezTo>
                  <a:pt x="1756713" y="3171839"/>
                  <a:pt x="1764344" y="3165834"/>
                  <a:pt x="1772898" y="3163933"/>
                </a:cubicBezTo>
                <a:cubicBezTo>
                  <a:pt x="1789351" y="3160277"/>
                  <a:pt x="1806321" y="3159276"/>
                  <a:pt x="1822774" y="3155620"/>
                </a:cubicBezTo>
                <a:cubicBezTo>
                  <a:pt x="1921618" y="3133654"/>
                  <a:pt x="1704625" y="3165191"/>
                  <a:pt x="1914214" y="3138995"/>
                </a:cubicBezTo>
                <a:lnTo>
                  <a:pt x="1980716" y="3122369"/>
                </a:lnTo>
                <a:cubicBezTo>
                  <a:pt x="1997717" y="3118119"/>
                  <a:pt x="2013967" y="3111286"/>
                  <a:pt x="2030592" y="3105744"/>
                </a:cubicBezTo>
                <a:cubicBezTo>
                  <a:pt x="2038905" y="3102973"/>
                  <a:pt x="2046887" y="3098872"/>
                  <a:pt x="2055530" y="3097431"/>
                </a:cubicBezTo>
                <a:cubicBezTo>
                  <a:pt x="2119343" y="3086795"/>
                  <a:pt x="2088879" y="3092423"/>
                  <a:pt x="2146970" y="3080806"/>
                </a:cubicBezTo>
                <a:cubicBezTo>
                  <a:pt x="2257231" y="3025674"/>
                  <a:pt x="2119551" y="3092556"/>
                  <a:pt x="2205160" y="3055867"/>
                </a:cubicBezTo>
                <a:cubicBezTo>
                  <a:pt x="2216550" y="3050986"/>
                  <a:pt x="2227651" y="3045390"/>
                  <a:pt x="2238410" y="3039242"/>
                </a:cubicBezTo>
                <a:cubicBezTo>
                  <a:pt x="2247085" y="3034285"/>
                  <a:pt x="2253994" y="3026124"/>
                  <a:pt x="2263349" y="3022616"/>
                </a:cubicBezTo>
                <a:cubicBezTo>
                  <a:pt x="2276578" y="3017655"/>
                  <a:pt x="2291058" y="3017075"/>
                  <a:pt x="2304912" y="3014304"/>
                </a:cubicBezTo>
                <a:cubicBezTo>
                  <a:pt x="2398895" y="2967311"/>
                  <a:pt x="2263840" y="3030766"/>
                  <a:pt x="2388040" y="2989366"/>
                </a:cubicBezTo>
                <a:cubicBezTo>
                  <a:pt x="2422213" y="2977975"/>
                  <a:pt x="2454541" y="2961657"/>
                  <a:pt x="2487792" y="2947802"/>
                </a:cubicBezTo>
                <a:cubicBezTo>
                  <a:pt x="2503969" y="2941062"/>
                  <a:pt x="2537669" y="2931176"/>
                  <a:pt x="2537669" y="2931176"/>
                </a:cubicBezTo>
                <a:cubicBezTo>
                  <a:pt x="2545982" y="2922863"/>
                  <a:pt x="2552825" y="2912759"/>
                  <a:pt x="2562607" y="2906238"/>
                </a:cubicBezTo>
                <a:cubicBezTo>
                  <a:pt x="2569898" y="2901378"/>
                  <a:pt x="2579568" y="2901552"/>
                  <a:pt x="2587545" y="2897926"/>
                </a:cubicBezTo>
                <a:cubicBezTo>
                  <a:pt x="2610107" y="2887671"/>
                  <a:pt x="2630535" y="2872513"/>
                  <a:pt x="2654047" y="2864675"/>
                </a:cubicBezTo>
                <a:lnTo>
                  <a:pt x="2728861" y="2839736"/>
                </a:lnTo>
                <a:cubicBezTo>
                  <a:pt x="2742680" y="2825918"/>
                  <a:pt x="2751550" y="2814875"/>
                  <a:pt x="2770425" y="2806486"/>
                </a:cubicBezTo>
                <a:cubicBezTo>
                  <a:pt x="2786439" y="2799368"/>
                  <a:pt x="2803676" y="2795402"/>
                  <a:pt x="2820301" y="2789860"/>
                </a:cubicBezTo>
                <a:cubicBezTo>
                  <a:pt x="2862089" y="2775930"/>
                  <a:pt x="2830074" y="2774775"/>
                  <a:pt x="2861865" y="2756609"/>
                </a:cubicBezTo>
                <a:cubicBezTo>
                  <a:pt x="2874821" y="2749206"/>
                  <a:pt x="2889574" y="2745526"/>
                  <a:pt x="2903429" y="2739984"/>
                </a:cubicBezTo>
                <a:cubicBezTo>
                  <a:pt x="2985570" y="2657843"/>
                  <a:pt x="2866791" y="2771365"/>
                  <a:pt x="2961618" y="2698420"/>
                </a:cubicBezTo>
                <a:cubicBezTo>
                  <a:pt x="2988065" y="2678076"/>
                  <a:pt x="3011915" y="2654550"/>
                  <a:pt x="3036432" y="2631918"/>
                </a:cubicBezTo>
                <a:cubicBezTo>
                  <a:pt x="3047950" y="2621286"/>
                  <a:pt x="3057006" y="2607886"/>
                  <a:pt x="3069683" y="2598667"/>
                </a:cubicBezTo>
                <a:cubicBezTo>
                  <a:pt x="3087750" y="2585527"/>
                  <a:pt x="3109805" y="2578556"/>
                  <a:pt x="3127872" y="2565416"/>
                </a:cubicBezTo>
                <a:cubicBezTo>
                  <a:pt x="3140549" y="2556197"/>
                  <a:pt x="3149327" y="2542488"/>
                  <a:pt x="3161123" y="2532166"/>
                </a:cubicBezTo>
                <a:cubicBezTo>
                  <a:pt x="3208226" y="2490951"/>
                  <a:pt x="3178459" y="2521330"/>
                  <a:pt x="3227625" y="2490602"/>
                </a:cubicBezTo>
                <a:cubicBezTo>
                  <a:pt x="3239374" y="2483259"/>
                  <a:pt x="3250449" y="2474787"/>
                  <a:pt x="3260876" y="2465664"/>
                </a:cubicBezTo>
                <a:cubicBezTo>
                  <a:pt x="3260895" y="2465648"/>
                  <a:pt x="3302431" y="2424109"/>
                  <a:pt x="3310752" y="2415787"/>
                </a:cubicBezTo>
                <a:cubicBezTo>
                  <a:pt x="3324880" y="2401658"/>
                  <a:pt x="3332919" y="2382536"/>
                  <a:pt x="3344003" y="2365911"/>
                </a:cubicBezTo>
                <a:lnTo>
                  <a:pt x="3360629" y="2340973"/>
                </a:lnTo>
                <a:cubicBezTo>
                  <a:pt x="3366171" y="2324347"/>
                  <a:pt x="3370136" y="2307110"/>
                  <a:pt x="3377254" y="2291096"/>
                </a:cubicBezTo>
                <a:cubicBezTo>
                  <a:pt x="3381312" y="2281966"/>
                  <a:pt x="3389822" y="2275288"/>
                  <a:pt x="3393880" y="2266158"/>
                </a:cubicBezTo>
                <a:cubicBezTo>
                  <a:pt x="3400997" y="2250144"/>
                  <a:pt x="3404963" y="2232907"/>
                  <a:pt x="3410505" y="2216282"/>
                </a:cubicBezTo>
                <a:lnTo>
                  <a:pt x="3418818" y="2191344"/>
                </a:lnTo>
                <a:cubicBezTo>
                  <a:pt x="3421589" y="2160864"/>
                  <a:pt x="3425160" y="2130446"/>
                  <a:pt x="3427130" y="2099904"/>
                </a:cubicBezTo>
                <a:cubicBezTo>
                  <a:pt x="3440013" y="1900219"/>
                  <a:pt x="3423577" y="1992978"/>
                  <a:pt x="3443756" y="1892086"/>
                </a:cubicBezTo>
                <a:cubicBezTo>
                  <a:pt x="3440985" y="1850522"/>
                  <a:pt x="3440043" y="1808796"/>
                  <a:pt x="3435443" y="1767395"/>
                </a:cubicBezTo>
                <a:cubicBezTo>
                  <a:pt x="3434475" y="1758686"/>
                  <a:pt x="3429031" y="1751010"/>
                  <a:pt x="3427130" y="1742456"/>
                </a:cubicBezTo>
                <a:cubicBezTo>
                  <a:pt x="3423474" y="1726003"/>
                  <a:pt x="3421589" y="1709205"/>
                  <a:pt x="3418818" y="1692580"/>
                </a:cubicBezTo>
                <a:cubicBezTo>
                  <a:pt x="3421589" y="1623307"/>
                  <a:pt x="3422360" y="1553926"/>
                  <a:pt x="3427130" y="1484762"/>
                </a:cubicBezTo>
                <a:cubicBezTo>
                  <a:pt x="3427916" y="1473364"/>
                  <a:pt x="3435443" y="1462936"/>
                  <a:pt x="3435443" y="1451511"/>
                </a:cubicBezTo>
                <a:cubicBezTo>
                  <a:pt x="3435443" y="1296315"/>
                  <a:pt x="3432134" y="1141113"/>
                  <a:pt x="3427130" y="985998"/>
                </a:cubicBezTo>
                <a:cubicBezTo>
                  <a:pt x="3426587" y="969152"/>
                  <a:pt x="3421202" y="952807"/>
                  <a:pt x="3418818" y="936122"/>
                </a:cubicBezTo>
                <a:cubicBezTo>
                  <a:pt x="3415659" y="914007"/>
                  <a:pt x="3415528" y="891388"/>
                  <a:pt x="3410505" y="869620"/>
                </a:cubicBezTo>
                <a:cubicBezTo>
                  <a:pt x="3403433" y="838976"/>
                  <a:pt x="3384716" y="812784"/>
                  <a:pt x="3368941" y="786493"/>
                </a:cubicBezTo>
                <a:cubicBezTo>
                  <a:pt x="3366170" y="775409"/>
                  <a:pt x="3363107" y="764395"/>
                  <a:pt x="3360629" y="753242"/>
                </a:cubicBezTo>
                <a:cubicBezTo>
                  <a:pt x="3357564" y="739449"/>
                  <a:pt x="3357882" y="724665"/>
                  <a:pt x="3352316" y="711678"/>
                </a:cubicBezTo>
                <a:cubicBezTo>
                  <a:pt x="3349229" y="704474"/>
                  <a:pt x="3341232" y="700595"/>
                  <a:pt x="3335690" y="695053"/>
                </a:cubicBezTo>
                <a:cubicBezTo>
                  <a:pt x="3332919" y="686740"/>
                  <a:pt x="3331886" y="677629"/>
                  <a:pt x="3327378" y="670115"/>
                </a:cubicBezTo>
                <a:cubicBezTo>
                  <a:pt x="3323346" y="663394"/>
                  <a:pt x="3314257" y="660499"/>
                  <a:pt x="3310752" y="653489"/>
                </a:cubicBezTo>
                <a:cubicBezTo>
                  <a:pt x="3305643" y="643270"/>
                  <a:pt x="3306053" y="631076"/>
                  <a:pt x="3302440" y="620238"/>
                </a:cubicBezTo>
                <a:cubicBezTo>
                  <a:pt x="3289528" y="581501"/>
                  <a:pt x="3271030" y="549108"/>
                  <a:pt x="3252563" y="512173"/>
                </a:cubicBezTo>
                <a:cubicBezTo>
                  <a:pt x="3245553" y="498153"/>
                  <a:pt x="3230396" y="490006"/>
                  <a:pt x="3219312" y="478922"/>
                </a:cubicBezTo>
                <a:cubicBezTo>
                  <a:pt x="3176105" y="435715"/>
                  <a:pt x="3227195" y="470265"/>
                  <a:pt x="3186061" y="437358"/>
                </a:cubicBezTo>
                <a:cubicBezTo>
                  <a:pt x="3178260" y="431117"/>
                  <a:pt x="3168798" y="427129"/>
                  <a:pt x="3161123" y="420733"/>
                </a:cubicBezTo>
                <a:cubicBezTo>
                  <a:pt x="3152092" y="413207"/>
                  <a:pt x="3145216" y="403321"/>
                  <a:pt x="3136185" y="395795"/>
                </a:cubicBezTo>
                <a:cubicBezTo>
                  <a:pt x="3128510" y="389399"/>
                  <a:pt x="3118766" y="385748"/>
                  <a:pt x="3111247" y="379169"/>
                </a:cubicBezTo>
                <a:cubicBezTo>
                  <a:pt x="3082360" y="353893"/>
                  <a:pt x="3075919" y="336568"/>
                  <a:pt x="3044745" y="320980"/>
                </a:cubicBezTo>
                <a:cubicBezTo>
                  <a:pt x="3036908" y="317061"/>
                  <a:pt x="3028120" y="315438"/>
                  <a:pt x="3019807" y="312667"/>
                </a:cubicBezTo>
                <a:cubicBezTo>
                  <a:pt x="3011494" y="304354"/>
                  <a:pt x="3004435" y="294562"/>
                  <a:pt x="2994869" y="287729"/>
                </a:cubicBezTo>
                <a:cubicBezTo>
                  <a:pt x="2936604" y="246112"/>
                  <a:pt x="2985520" y="289924"/>
                  <a:pt x="2936680" y="262791"/>
                </a:cubicBezTo>
                <a:cubicBezTo>
                  <a:pt x="2919213" y="253087"/>
                  <a:pt x="2905759" y="235859"/>
                  <a:pt x="2886803" y="229540"/>
                </a:cubicBezTo>
                <a:cubicBezTo>
                  <a:pt x="2817926" y="206580"/>
                  <a:pt x="2927388" y="242667"/>
                  <a:pt x="2803676" y="204602"/>
                </a:cubicBezTo>
                <a:cubicBezTo>
                  <a:pt x="2700313" y="172798"/>
                  <a:pt x="2812277" y="202595"/>
                  <a:pt x="2687298" y="171351"/>
                </a:cubicBezTo>
                <a:cubicBezTo>
                  <a:pt x="2687279" y="171346"/>
                  <a:pt x="2624961" y="150573"/>
                  <a:pt x="2612483" y="146413"/>
                </a:cubicBezTo>
                <a:cubicBezTo>
                  <a:pt x="2596493" y="141083"/>
                  <a:pt x="2578958" y="142188"/>
                  <a:pt x="2562607" y="138100"/>
                </a:cubicBezTo>
                <a:cubicBezTo>
                  <a:pt x="2545605" y="133850"/>
                  <a:pt x="2529356" y="127017"/>
                  <a:pt x="2512730" y="121475"/>
                </a:cubicBezTo>
                <a:cubicBezTo>
                  <a:pt x="2486312" y="112669"/>
                  <a:pt x="2457359" y="115413"/>
                  <a:pt x="2429603" y="113162"/>
                </a:cubicBezTo>
                <a:lnTo>
                  <a:pt x="2080469" y="88224"/>
                </a:lnTo>
                <a:lnTo>
                  <a:pt x="1872650" y="79911"/>
                </a:lnTo>
                <a:cubicBezTo>
                  <a:pt x="1803433" y="62606"/>
                  <a:pt x="1876286" y="79243"/>
                  <a:pt x="1764585" y="63286"/>
                </a:cubicBezTo>
                <a:cubicBezTo>
                  <a:pt x="1750598" y="61288"/>
                  <a:pt x="1736958" y="57296"/>
                  <a:pt x="1723021" y="54973"/>
                </a:cubicBezTo>
                <a:cubicBezTo>
                  <a:pt x="1703694" y="51752"/>
                  <a:pt x="1684197" y="49639"/>
                  <a:pt x="1664832" y="46660"/>
                </a:cubicBezTo>
                <a:cubicBezTo>
                  <a:pt x="1618688" y="39561"/>
                  <a:pt x="1597527" y="33961"/>
                  <a:pt x="1548454" y="30035"/>
                </a:cubicBezTo>
                <a:cubicBezTo>
                  <a:pt x="1501418" y="26272"/>
                  <a:pt x="1454243" y="24493"/>
                  <a:pt x="1407138" y="21722"/>
                </a:cubicBezTo>
                <a:cubicBezTo>
                  <a:pt x="1232311" y="-3254"/>
                  <a:pt x="1200565" y="-10972"/>
                  <a:pt x="925000" y="21722"/>
                </a:cubicBezTo>
                <a:cubicBezTo>
                  <a:pt x="897484" y="24987"/>
                  <a:pt x="878091" y="52005"/>
                  <a:pt x="858498" y="71598"/>
                </a:cubicBezTo>
                <a:lnTo>
                  <a:pt x="866810" y="63286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Ελεύθερη σχεδίαση 10"/>
          <p:cNvSpPr/>
          <p:nvPr/>
        </p:nvSpPr>
        <p:spPr>
          <a:xfrm>
            <a:off x="6672882" y="5074121"/>
            <a:ext cx="1782972" cy="1144584"/>
          </a:xfrm>
          <a:custGeom>
            <a:avLst/>
            <a:gdLst>
              <a:gd name="connsiteX0" fmla="*/ 866810 w 3443756"/>
              <a:gd name="connsiteY0" fmla="*/ 63286 h 3180558"/>
              <a:gd name="connsiteX1" fmla="*/ 866810 w 3443756"/>
              <a:gd name="connsiteY1" fmla="*/ 63286 h 3180558"/>
              <a:gd name="connsiteX2" fmla="*/ 808621 w 3443756"/>
              <a:gd name="connsiteY2" fmla="*/ 113162 h 3180558"/>
              <a:gd name="connsiteX3" fmla="*/ 783683 w 3443756"/>
              <a:gd name="connsiteY3" fmla="*/ 129787 h 3180558"/>
              <a:gd name="connsiteX4" fmla="*/ 708869 w 3443756"/>
              <a:gd name="connsiteY4" fmla="*/ 196289 h 3180558"/>
              <a:gd name="connsiteX5" fmla="*/ 650680 w 3443756"/>
              <a:gd name="connsiteY5" fmla="*/ 229540 h 3180558"/>
              <a:gd name="connsiteX6" fmla="*/ 634054 w 3443756"/>
              <a:gd name="connsiteY6" fmla="*/ 246166 h 3180558"/>
              <a:gd name="connsiteX7" fmla="*/ 600803 w 3443756"/>
              <a:gd name="connsiteY7" fmla="*/ 271104 h 3180558"/>
              <a:gd name="connsiteX8" fmla="*/ 575865 w 3443756"/>
              <a:gd name="connsiteY8" fmla="*/ 287729 h 3180558"/>
              <a:gd name="connsiteX9" fmla="*/ 559240 w 3443756"/>
              <a:gd name="connsiteY9" fmla="*/ 304355 h 3180558"/>
              <a:gd name="connsiteX10" fmla="*/ 509363 w 3443756"/>
              <a:gd name="connsiteY10" fmla="*/ 337606 h 3180558"/>
              <a:gd name="connsiteX11" fmla="*/ 451174 w 3443756"/>
              <a:gd name="connsiteY11" fmla="*/ 387482 h 3180558"/>
              <a:gd name="connsiteX12" fmla="*/ 384672 w 3443756"/>
              <a:gd name="connsiteY12" fmla="*/ 445671 h 3180558"/>
              <a:gd name="connsiteX13" fmla="*/ 368047 w 3443756"/>
              <a:gd name="connsiteY13" fmla="*/ 478922 h 3180558"/>
              <a:gd name="connsiteX14" fmla="*/ 326483 w 3443756"/>
              <a:gd name="connsiteY14" fmla="*/ 512173 h 3180558"/>
              <a:gd name="connsiteX15" fmla="*/ 293232 w 3443756"/>
              <a:gd name="connsiteY15" fmla="*/ 545424 h 3180558"/>
              <a:gd name="connsiteX16" fmla="*/ 268294 w 3443756"/>
              <a:gd name="connsiteY16" fmla="*/ 595300 h 3180558"/>
              <a:gd name="connsiteX17" fmla="*/ 243356 w 3443756"/>
              <a:gd name="connsiteY17" fmla="*/ 611926 h 3180558"/>
              <a:gd name="connsiteX18" fmla="*/ 226730 w 3443756"/>
              <a:gd name="connsiteY18" fmla="*/ 645176 h 3180558"/>
              <a:gd name="connsiteX19" fmla="*/ 201792 w 3443756"/>
              <a:gd name="connsiteY19" fmla="*/ 711678 h 3180558"/>
              <a:gd name="connsiteX20" fmla="*/ 168541 w 3443756"/>
              <a:gd name="connsiteY20" fmla="*/ 753242 h 3180558"/>
              <a:gd name="connsiteX21" fmla="*/ 143603 w 3443756"/>
              <a:gd name="connsiteY21" fmla="*/ 836369 h 3180558"/>
              <a:gd name="connsiteX22" fmla="*/ 126978 w 3443756"/>
              <a:gd name="connsiteY22" fmla="*/ 852995 h 3180558"/>
              <a:gd name="connsiteX23" fmla="*/ 110352 w 3443756"/>
              <a:gd name="connsiteY23" fmla="*/ 944435 h 3180558"/>
              <a:gd name="connsiteX24" fmla="*/ 102040 w 3443756"/>
              <a:gd name="connsiteY24" fmla="*/ 994311 h 3180558"/>
              <a:gd name="connsiteX25" fmla="*/ 93727 w 3443756"/>
              <a:gd name="connsiteY25" fmla="*/ 1060813 h 3180558"/>
              <a:gd name="connsiteX26" fmla="*/ 77101 w 3443756"/>
              <a:gd name="connsiteY26" fmla="*/ 1119002 h 3180558"/>
              <a:gd name="connsiteX27" fmla="*/ 68789 w 3443756"/>
              <a:gd name="connsiteY27" fmla="*/ 1152253 h 3180558"/>
              <a:gd name="connsiteX28" fmla="*/ 52163 w 3443756"/>
              <a:gd name="connsiteY28" fmla="*/ 1310195 h 3180558"/>
              <a:gd name="connsiteX29" fmla="*/ 35538 w 3443756"/>
              <a:gd name="connsiteY29" fmla="*/ 1459824 h 3180558"/>
              <a:gd name="connsiteX30" fmla="*/ 27225 w 3443756"/>
              <a:gd name="connsiteY30" fmla="*/ 1501387 h 3180558"/>
              <a:gd name="connsiteX31" fmla="*/ 18912 w 3443756"/>
              <a:gd name="connsiteY31" fmla="*/ 1576202 h 3180558"/>
              <a:gd name="connsiteX32" fmla="*/ 2287 w 3443756"/>
              <a:gd name="connsiteY32" fmla="*/ 1709206 h 3180558"/>
              <a:gd name="connsiteX33" fmla="*/ 18912 w 3443756"/>
              <a:gd name="connsiteY33" fmla="*/ 2149780 h 3180558"/>
              <a:gd name="connsiteX34" fmla="*/ 27225 w 3443756"/>
              <a:gd name="connsiteY34" fmla="*/ 2174718 h 3180558"/>
              <a:gd name="connsiteX35" fmla="*/ 35538 w 3443756"/>
              <a:gd name="connsiteY35" fmla="*/ 2207969 h 3180558"/>
              <a:gd name="connsiteX36" fmla="*/ 52163 w 3443756"/>
              <a:gd name="connsiteY36" fmla="*/ 2241220 h 3180558"/>
              <a:gd name="connsiteX37" fmla="*/ 60476 w 3443756"/>
              <a:gd name="connsiteY37" fmla="*/ 2282784 h 3180558"/>
              <a:gd name="connsiteX38" fmla="*/ 93727 w 3443756"/>
              <a:gd name="connsiteY38" fmla="*/ 2357598 h 3180558"/>
              <a:gd name="connsiteX39" fmla="*/ 126978 w 3443756"/>
              <a:gd name="connsiteY39" fmla="*/ 2440726 h 3180558"/>
              <a:gd name="connsiteX40" fmla="*/ 151916 w 3443756"/>
              <a:gd name="connsiteY40" fmla="*/ 2465664 h 3180558"/>
              <a:gd name="connsiteX41" fmla="*/ 193480 w 3443756"/>
              <a:gd name="connsiteY41" fmla="*/ 2523853 h 3180558"/>
              <a:gd name="connsiteX42" fmla="*/ 218418 w 3443756"/>
              <a:gd name="connsiteY42" fmla="*/ 2565416 h 3180558"/>
              <a:gd name="connsiteX43" fmla="*/ 235043 w 3443756"/>
              <a:gd name="connsiteY43" fmla="*/ 2582042 h 3180558"/>
              <a:gd name="connsiteX44" fmla="*/ 276607 w 3443756"/>
              <a:gd name="connsiteY44" fmla="*/ 2640231 h 3180558"/>
              <a:gd name="connsiteX45" fmla="*/ 351421 w 3443756"/>
              <a:gd name="connsiteY45" fmla="*/ 2706733 h 3180558"/>
              <a:gd name="connsiteX46" fmla="*/ 392985 w 3443756"/>
              <a:gd name="connsiteY46" fmla="*/ 2764922 h 3180558"/>
              <a:gd name="connsiteX47" fmla="*/ 442861 w 3443756"/>
              <a:gd name="connsiteY47" fmla="*/ 2789860 h 3180558"/>
              <a:gd name="connsiteX48" fmla="*/ 476112 w 3443756"/>
              <a:gd name="connsiteY48" fmla="*/ 2831424 h 3180558"/>
              <a:gd name="connsiteX49" fmla="*/ 501050 w 3443756"/>
              <a:gd name="connsiteY49" fmla="*/ 2848049 h 3180558"/>
              <a:gd name="connsiteX50" fmla="*/ 559240 w 3443756"/>
              <a:gd name="connsiteY50" fmla="*/ 2881300 h 3180558"/>
              <a:gd name="connsiteX51" fmla="*/ 584178 w 3443756"/>
              <a:gd name="connsiteY51" fmla="*/ 2906238 h 3180558"/>
              <a:gd name="connsiteX52" fmla="*/ 650680 w 3443756"/>
              <a:gd name="connsiteY52" fmla="*/ 2947802 h 3180558"/>
              <a:gd name="connsiteX53" fmla="*/ 708869 w 3443756"/>
              <a:gd name="connsiteY53" fmla="*/ 2989366 h 3180558"/>
              <a:gd name="connsiteX54" fmla="*/ 767058 w 3443756"/>
              <a:gd name="connsiteY54" fmla="*/ 3014304 h 3180558"/>
              <a:gd name="connsiteX55" fmla="*/ 841872 w 3443756"/>
              <a:gd name="connsiteY55" fmla="*/ 3055867 h 3180558"/>
              <a:gd name="connsiteX56" fmla="*/ 866810 w 3443756"/>
              <a:gd name="connsiteY56" fmla="*/ 3064180 h 3180558"/>
              <a:gd name="connsiteX57" fmla="*/ 908374 w 3443756"/>
              <a:gd name="connsiteY57" fmla="*/ 3080806 h 3180558"/>
              <a:gd name="connsiteX58" fmla="*/ 983189 w 3443756"/>
              <a:gd name="connsiteY58" fmla="*/ 3105744 h 3180558"/>
              <a:gd name="connsiteX59" fmla="*/ 1049690 w 3443756"/>
              <a:gd name="connsiteY59" fmla="*/ 3130682 h 3180558"/>
              <a:gd name="connsiteX60" fmla="*/ 1166069 w 3443756"/>
              <a:gd name="connsiteY60" fmla="*/ 3147307 h 3180558"/>
              <a:gd name="connsiteX61" fmla="*/ 1257509 w 3443756"/>
              <a:gd name="connsiteY61" fmla="*/ 3155620 h 3180558"/>
              <a:gd name="connsiteX62" fmla="*/ 1415450 w 3443756"/>
              <a:gd name="connsiteY62" fmla="*/ 3180558 h 3180558"/>
              <a:gd name="connsiteX63" fmla="*/ 1747960 w 3443756"/>
              <a:gd name="connsiteY63" fmla="*/ 3172246 h 3180558"/>
              <a:gd name="connsiteX64" fmla="*/ 1772898 w 3443756"/>
              <a:gd name="connsiteY64" fmla="*/ 3163933 h 3180558"/>
              <a:gd name="connsiteX65" fmla="*/ 1822774 w 3443756"/>
              <a:gd name="connsiteY65" fmla="*/ 3155620 h 3180558"/>
              <a:gd name="connsiteX66" fmla="*/ 1914214 w 3443756"/>
              <a:gd name="connsiteY66" fmla="*/ 3138995 h 3180558"/>
              <a:gd name="connsiteX67" fmla="*/ 1980716 w 3443756"/>
              <a:gd name="connsiteY67" fmla="*/ 3122369 h 3180558"/>
              <a:gd name="connsiteX68" fmla="*/ 2030592 w 3443756"/>
              <a:gd name="connsiteY68" fmla="*/ 3105744 h 3180558"/>
              <a:gd name="connsiteX69" fmla="*/ 2055530 w 3443756"/>
              <a:gd name="connsiteY69" fmla="*/ 3097431 h 3180558"/>
              <a:gd name="connsiteX70" fmla="*/ 2146970 w 3443756"/>
              <a:gd name="connsiteY70" fmla="*/ 3080806 h 3180558"/>
              <a:gd name="connsiteX71" fmla="*/ 2205160 w 3443756"/>
              <a:gd name="connsiteY71" fmla="*/ 3055867 h 3180558"/>
              <a:gd name="connsiteX72" fmla="*/ 2238410 w 3443756"/>
              <a:gd name="connsiteY72" fmla="*/ 3039242 h 3180558"/>
              <a:gd name="connsiteX73" fmla="*/ 2263349 w 3443756"/>
              <a:gd name="connsiteY73" fmla="*/ 3022616 h 3180558"/>
              <a:gd name="connsiteX74" fmla="*/ 2304912 w 3443756"/>
              <a:gd name="connsiteY74" fmla="*/ 3014304 h 3180558"/>
              <a:gd name="connsiteX75" fmla="*/ 2388040 w 3443756"/>
              <a:gd name="connsiteY75" fmla="*/ 2989366 h 3180558"/>
              <a:gd name="connsiteX76" fmla="*/ 2487792 w 3443756"/>
              <a:gd name="connsiteY76" fmla="*/ 2947802 h 3180558"/>
              <a:gd name="connsiteX77" fmla="*/ 2537669 w 3443756"/>
              <a:gd name="connsiteY77" fmla="*/ 2931176 h 3180558"/>
              <a:gd name="connsiteX78" fmla="*/ 2562607 w 3443756"/>
              <a:gd name="connsiteY78" fmla="*/ 2906238 h 3180558"/>
              <a:gd name="connsiteX79" fmla="*/ 2587545 w 3443756"/>
              <a:gd name="connsiteY79" fmla="*/ 2897926 h 3180558"/>
              <a:gd name="connsiteX80" fmla="*/ 2654047 w 3443756"/>
              <a:gd name="connsiteY80" fmla="*/ 2864675 h 3180558"/>
              <a:gd name="connsiteX81" fmla="*/ 2728861 w 3443756"/>
              <a:gd name="connsiteY81" fmla="*/ 2839736 h 3180558"/>
              <a:gd name="connsiteX82" fmla="*/ 2770425 w 3443756"/>
              <a:gd name="connsiteY82" fmla="*/ 2806486 h 3180558"/>
              <a:gd name="connsiteX83" fmla="*/ 2820301 w 3443756"/>
              <a:gd name="connsiteY83" fmla="*/ 2789860 h 3180558"/>
              <a:gd name="connsiteX84" fmla="*/ 2861865 w 3443756"/>
              <a:gd name="connsiteY84" fmla="*/ 2756609 h 3180558"/>
              <a:gd name="connsiteX85" fmla="*/ 2903429 w 3443756"/>
              <a:gd name="connsiteY85" fmla="*/ 2739984 h 3180558"/>
              <a:gd name="connsiteX86" fmla="*/ 2961618 w 3443756"/>
              <a:gd name="connsiteY86" fmla="*/ 2698420 h 3180558"/>
              <a:gd name="connsiteX87" fmla="*/ 3036432 w 3443756"/>
              <a:gd name="connsiteY87" fmla="*/ 2631918 h 3180558"/>
              <a:gd name="connsiteX88" fmla="*/ 3069683 w 3443756"/>
              <a:gd name="connsiteY88" fmla="*/ 2598667 h 3180558"/>
              <a:gd name="connsiteX89" fmla="*/ 3127872 w 3443756"/>
              <a:gd name="connsiteY89" fmla="*/ 2565416 h 3180558"/>
              <a:gd name="connsiteX90" fmla="*/ 3161123 w 3443756"/>
              <a:gd name="connsiteY90" fmla="*/ 2532166 h 3180558"/>
              <a:gd name="connsiteX91" fmla="*/ 3227625 w 3443756"/>
              <a:gd name="connsiteY91" fmla="*/ 2490602 h 3180558"/>
              <a:gd name="connsiteX92" fmla="*/ 3260876 w 3443756"/>
              <a:gd name="connsiteY92" fmla="*/ 2465664 h 3180558"/>
              <a:gd name="connsiteX93" fmla="*/ 3310752 w 3443756"/>
              <a:gd name="connsiteY93" fmla="*/ 2415787 h 3180558"/>
              <a:gd name="connsiteX94" fmla="*/ 3344003 w 3443756"/>
              <a:gd name="connsiteY94" fmla="*/ 2365911 h 3180558"/>
              <a:gd name="connsiteX95" fmla="*/ 3360629 w 3443756"/>
              <a:gd name="connsiteY95" fmla="*/ 2340973 h 3180558"/>
              <a:gd name="connsiteX96" fmla="*/ 3377254 w 3443756"/>
              <a:gd name="connsiteY96" fmla="*/ 2291096 h 3180558"/>
              <a:gd name="connsiteX97" fmla="*/ 3393880 w 3443756"/>
              <a:gd name="connsiteY97" fmla="*/ 2266158 h 3180558"/>
              <a:gd name="connsiteX98" fmla="*/ 3410505 w 3443756"/>
              <a:gd name="connsiteY98" fmla="*/ 2216282 h 3180558"/>
              <a:gd name="connsiteX99" fmla="*/ 3418818 w 3443756"/>
              <a:gd name="connsiteY99" fmla="*/ 2191344 h 3180558"/>
              <a:gd name="connsiteX100" fmla="*/ 3427130 w 3443756"/>
              <a:gd name="connsiteY100" fmla="*/ 2099904 h 3180558"/>
              <a:gd name="connsiteX101" fmla="*/ 3443756 w 3443756"/>
              <a:gd name="connsiteY101" fmla="*/ 1892086 h 3180558"/>
              <a:gd name="connsiteX102" fmla="*/ 3435443 w 3443756"/>
              <a:gd name="connsiteY102" fmla="*/ 1767395 h 3180558"/>
              <a:gd name="connsiteX103" fmla="*/ 3427130 w 3443756"/>
              <a:gd name="connsiteY103" fmla="*/ 1742456 h 3180558"/>
              <a:gd name="connsiteX104" fmla="*/ 3418818 w 3443756"/>
              <a:gd name="connsiteY104" fmla="*/ 1692580 h 3180558"/>
              <a:gd name="connsiteX105" fmla="*/ 3427130 w 3443756"/>
              <a:gd name="connsiteY105" fmla="*/ 1484762 h 3180558"/>
              <a:gd name="connsiteX106" fmla="*/ 3435443 w 3443756"/>
              <a:gd name="connsiteY106" fmla="*/ 1451511 h 3180558"/>
              <a:gd name="connsiteX107" fmla="*/ 3427130 w 3443756"/>
              <a:gd name="connsiteY107" fmla="*/ 985998 h 3180558"/>
              <a:gd name="connsiteX108" fmla="*/ 3418818 w 3443756"/>
              <a:gd name="connsiteY108" fmla="*/ 936122 h 3180558"/>
              <a:gd name="connsiteX109" fmla="*/ 3410505 w 3443756"/>
              <a:gd name="connsiteY109" fmla="*/ 869620 h 3180558"/>
              <a:gd name="connsiteX110" fmla="*/ 3368941 w 3443756"/>
              <a:gd name="connsiteY110" fmla="*/ 786493 h 3180558"/>
              <a:gd name="connsiteX111" fmla="*/ 3360629 w 3443756"/>
              <a:gd name="connsiteY111" fmla="*/ 753242 h 3180558"/>
              <a:gd name="connsiteX112" fmla="*/ 3352316 w 3443756"/>
              <a:gd name="connsiteY112" fmla="*/ 711678 h 3180558"/>
              <a:gd name="connsiteX113" fmla="*/ 3335690 w 3443756"/>
              <a:gd name="connsiteY113" fmla="*/ 695053 h 3180558"/>
              <a:gd name="connsiteX114" fmla="*/ 3327378 w 3443756"/>
              <a:gd name="connsiteY114" fmla="*/ 670115 h 3180558"/>
              <a:gd name="connsiteX115" fmla="*/ 3310752 w 3443756"/>
              <a:gd name="connsiteY115" fmla="*/ 653489 h 3180558"/>
              <a:gd name="connsiteX116" fmla="*/ 3302440 w 3443756"/>
              <a:gd name="connsiteY116" fmla="*/ 620238 h 3180558"/>
              <a:gd name="connsiteX117" fmla="*/ 3252563 w 3443756"/>
              <a:gd name="connsiteY117" fmla="*/ 512173 h 3180558"/>
              <a:gd name="connsiteX118" fmla="*/ 3219312 w 3443756"/>
              <a:gd name="connsiteY118" fmla="*/ 478922 h 3180558"/>
              <a:gd name="connsiteX119" fmla="*/ 3186061 w 3443756"/>
              <a:gd name="connsiteY119" fmla="*/ 437358 h 3180558"/>
              <a:gd name="connsiteX120" fmla="*/ 3161123 w 3443756"/>
              <a:gd name="connsiteY120" fmla="*/ 420733 h 3180558"/>
              <a:gd name="connsiteX121" fmla="*/ 3136185 w 3443756"/>
              <a:gd name="connsiteY121" fmla="*/ 395795 h 3180558"/>
              <a:gd name="connsiteX122" fmla="*/ 3111247 w 3443756"/>
              <a:gd name="connsiteY122" fmla="*/ 379169 h 3180558"/>
              <a:gd name="connsiteX123" fmla="*/ 3044745 w 3443756"/>
              <a:gd name="connsiteY123" fmla="*/ 320980 h 3180558"/>
              <a:gd name="connsiteX124" fmla="*/ 3019807 w 3443756"/>
              <a:gd name="connsiteY124" fmla="*/ 312667 h 3180558"/>
              <a:gd name="connsiteX125" fmla="*/ 2994869 w 3443756"/>
              <a:gd name="connsiteY125" fmla="*/ 287729 h 3180558"/>
              <a:gd name="connsiteX126" fmla="*/ 2936680 w 3443756"/>
              <a:gd name="connsiteY126" fmla="*/ 262791 h 3180558"/>
              <a:gd name="connsiteX127" fmla="*/ 2886803 w 3443756"/>
              <a:gd name="connsiteY127" fmla="*/ 229540 h 3180558"/>
              <a:gd name="connsiteX128" fmla="*/ 2803676 w 3443756"/>
              <a:gd name="connsiteY128" fmla="*/ 204602 h 3180558"/>
              <a:gd name="connsiteX129" fmla="*/ 2687298 w 3443756"/>
              <a:gd name="connsiteY129" fmla="*/ 171351 h 3180558"/>
              <a:gd name="connsiteX130" fmla="*/ 2612483 w 3443756"/>
              <a:gd name="connsiteY130" fmla="*/ 146413 h 3180558"/>
              <a:gd name="connsiteX131" fmla="*/ 2562607 w 3443756"/>
              <a:gd name="connsiteY131" fmla="*/ 138100 h 3180558"/>
              <a:gd name="connsiteX132" fmla="*/ 2512730 w 3443756"/>
              <a:gd name="connsiteY132" fmla="*/ 121475 h 3180558"/>
              <a:gd name="connsiteX133" fmla="*/ 2429603 w 3443756"/>
              <a:gd name="connsiteY133" fmla="*/ 113162 h 3180558"/>
              <a:gd name="connsiteX134" fmla="*/ 2080469 w 3443756"/>
              <a:gd name="connsiteY134" fmla="*/ 88224 h 3180558"/>
              <a:gd name="connsiteX135" fmla="*/ 1872650 w 3443756"/>
              <a:gd name="connsiteY135" fmla="*/ 79911 h 3180558"/>
              <a:gd name="connsiteX136" fmla="*/ 1764585 w 3443756"/>
              <a:gd name="connsiteY136" fmla="*/ 63286 h 3180558"/>
              <a:gd name="connsiteX137" fmla="*/ 1723021 w 3443756"/>
              <a:gd name="connsiteY137" fmla="*/ 54973 h 3180558"/>
              <a:gd name="connsiteX138" fmla="*/ 1664832 w 3443756"/>
              <a:gd name="connsiteY138" fmla="*/ 46660 h 3180558"/>
              <a:gd name="connsiteX139" fmla="*/ 1548454 w 3443756"/>
              <a:gd name="connsiteY139" fmla="*/ 30035 h 3180558"/>
              <a:gd name="connsiteX140" fmla="*/ 1407138 w 3443756"/>
              <a:gd name="connsiteY140" fmla="*/ 21722 h 3180558"/>
              <a:gd name="connsiteX141" fmla="*/ 925000 w 3443756"/>
              <a:gd name="connsiteY141" fmla="*/ 21722 h 3180558"/>
              <a:gd name="connsiteX142" fmla="*/ 858498 w 3443756"/>
              <a:gd name="connsiteY142" fmla="*/ 71598 h 3180558"/>
              <a:gd name="connsiteX143" fmla="*/ 866810 w 3443756"/>
              <a:gd name="connsiteY143" fmla="*/ 63286 h 3180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</a:cxnLst>
            <a:rect l="l" t="t" r="r" b="b"/>
            <a:pathLst>
              <a:path w="3443756" h="3180558">
                <a:moveTo>
                  <a:pt x="866810" y="63286"/>
                </a:moveTo>
                <a:lnTo>
                  <a:pt x="866810" y="63286"/>
                </a:lnTo>
                <a:cubicBezTo>
                  <a:pt x="847414" y="79911"/>
                  <a:pt x="828569" y="97203"/>
                  <a:pt x="808621" y="113162"/>
                </a:cubicBezTo>
                <a:cubicBezTo>
                  <a:pt x="800820" y="119403"/>
                  <a:pt x="791202" y="123208"/>
                  <a:pt x="783683" y="129787"/>
                </a:cubicBezTo>
                <a:cubicBezTo>
                  <a:pt x="741233" y="166931"/>
                  <a:pt x="751495" y="169648"/>
                  <a:pt x="708869" y="196289"/>
                </a:cubicBezTo>
                <a:cubicBezTo>
                  <a:pt x="669866" y="220666"/>
                  <a:pt x="683362" y="203394"/>
                  <a:pt x="650680" y="229540"/>
                </a:cubicBezTo>
                <a:cubicBezTo>
                  <a:pt x="644560" y="234436"/>
                  <a:pt x="640075" y="241149"/>
                  <a:pt x="634054" y="246166"/>
                </a:cubicBezTo>
                <a:cubicBezTo>
                  <a:pt x="623411" y="255035"/>
                  <a:pt x="612077" y="263051"/>
                  <a:pt x="600803" y="271104"/>
                </a:cubicBezTo>
                <a:cubicBezTo>
                  <a:pt x="592673" y="276911"/>
                  <a:pt x="583666" y="281488"/>
                  <a:pt x="575865" y="287729"/>
                </a:cubicBezTo>
                <a:cubicBezTo>
                  <a:pt x="569745" y="292625"/>
                  <a:pt x="565510" y="299653"/>
                  <a:pt x="559240" y="304355"/>
                </a:cubicBezTo>
                <a:cubicBezTo>
                  <a:pt x="543255" y="316344"/>
                  <a:pt x="523492" y="323477"/>
                  <a:pt x="509363" y="337606"/>
                </a:cubicBezTo>
                <a:cubicBezTo>
                  <a:pt x="474628" y="372341"/>
                  <a:pt x="493830" y="355491"/>
                  <a:pt x="451174" y="387482"/>
                </a:cubicBezTo>
                <a:cubicBezTo>
                  <a:pt x="404070" y="458139"/>
                  <a:pt x="481653" y="348690"/>
                  <a:pt x="384672" y="445671"/>
                </a:cubicBezTo>
                <a:cubicBezTo>
                  <a:pt x="375910" y="454433"/>
                  <a:pt x="374921" y="468611"/>
                  <a:pt x="368047" y="478922"/>
                </a:cubicBezTo>
                <a:cubicBezTo>
                  <a:pt x="355473" y="497783"/>
                  <a:pt x="343771" y="497355"/>
                  <a:pt x="326483" y="512173"/>
                </a:cubicBezTo>
                <a:cubicBezTo>
                  <a:pt x="314582" y="522374"/>
                  <a:pt x="304316" y="534340"/>
                  <a:pt x="293232" y="545424"/>
                </a:cubicBezTo>
                <a:cubicBezTo>
                  <a:pt x="286471" y="565709"/>
                  <a:pt x="284410" y="579184"/>
                  <a:pt x="268294" y="595300"/>
                </a:cubicBezTo>
                <a:cubicBezTo>
                  <a:pt x="261230" y="602364"/>
                  <a:pt x="251669" y="606384"/>
                  <a:pt x="243356" y="611926"/>
                </a:cubicBezTo>
                <a:cubicBezTo>
                  <a:pt x="237814" y="623009"/>
                  <a:pt x="231611" y="633786"/>
                  <a:pt x="226730" y="645176"/>
                </a:cubicBezTo>
                <a:cubicBezTo>
                  <a:pt x="205136" y="695563"/>
                  <a:pt x="236256" y="642751"/>
                  <a:pt x="201792" y="711678"/>
                </a:cubicBezTo>
                <a:cubicBezTo>
                  <a:pt x="191305" y="732652"/>
                  <a:pt x="184006" y="737777"/>
                  <a:pt x="168541" y="753242"/>
                </a:cubicBezTo>
                <a:cubicBezTo>
                  <a:pt x="164773" y="768314"/>
                  <a:pt x="150352" y="829620"/>
                  <a:pt x="143603" y="836369"/>
                </a:cubicBezTo>
                <a:lnTo>
                  <a:pt x="126978" y="852995"/>
                </a:lnTo>
                <a:cubicBezTo>
                  <a:pt x="112756" y="909882"/>
                  <a:pt x="122265" y="867000"/>
                  <a:pt x="110352" y="944435"/>
                </a:cubicBezTo>
                <a:cubicBezTo>
                  <a:pt x="107789" y="961094"/>
                  <a:pt x="104424" y="977626"/>
                  <a:pt x="102040" y="994311"/>
                </a:cubicBezTo>
                <a:cubicBezTo>
                  <a:pt x="98881" y="1016426"/>
                  <a:pt x="97400" y="1038777"/>
                  <a:pt x="93727" y="1060813"/>
                </a:cubicBezTo>
                <a:cubicBezTo>
                  <a:pt x="88528" y="1092004"/>
                  <a:pt x="85008" y="1091326"/>
                  <a:pt x="77101" y="1119002"/>
                </a:cubicBezTo>
                <a:cubicBezTo>
                  <a:pt x="73962" y="1129987"/>
                  <a:pt x="71560" y="1141169"/>
                  <a:pt x="68789" y="1152253"/>
                </a:cubicBezTo>
                <a:cubicBezTo>
                  <a:pt x="63247" y="1204900"/>
                  <a:pt x="57431" y="1257520"/>
                  <a:pt x="52163" y="1310195"/>
                </a:cubicBezTo>
                <a:cubicBezTo>
                  <a:pt x="47916" y="1352665"/>
                  <a:pt x="42259" y="1416139"/>
                  <a:pt x="35538" y="1459824"/>
                </a:cubicBezTo>
                <a:cubicBezTo>
                  <a:pt x="33390" y="1473788"/>
                  <a:pt x="29223" y="1487400"/>
                  <a:pt x="27225" y="1501387"/>
                </a:cubicBezTo>
                <a:cubicBezTo>
                  <a:pt x="23676" y="1526227"/>
                  <a:pt x="21184" y="1551213"/>
                  <a:pt x="18912" y="1576202"/>
                </a:cubicBezTo>
                <a:cubicBezTo>
                  <a:pt x="7681" y="1699744"/>
                  <a:pt x="22570" y="1648358"/>
                  <a:pt x="2287" y="1709206"/>
                </a:cubicBezTo>
                <a:cubicBezTo>
                  <a:pt x="2848" y="1735565"/>
                  <a:pt x="-9764" y="2020736"/>
                  <a:pt x="18912" y="2149780"/>
                </a:cubicBezTo>
                <a:cubicBezTo>
                  <a:pt x="20813" y="2158334"/>
                  <a:pt x="24818" y="2166293"/>
                  <a:pt x="27225" y="2174718"/>
                </a:cubicBezTo>
                <a:cubicBezTo>
                  <a:pt x="30364" y="2185703"/>
                  <a:pt x="31527" y="2197272"/>
                  <a:pt x="35538" y="2207969"/>
                </a:cubicBezTo>
                <a:cubicBezTo>
                  <a:pt x="39889" y="2219572"/>
                  <a:pt x="46621" y="2230136"/>
                  <a:pt x="52163" y="2241220"/>
                </a:cubicBezTo>
                <a:cubicBezTo>
                  <a:pt x="54934" y="2255075"/>
                  <a:pt x="56416" y="2269251"/>
                  <a:pt x="60476" y="2282784"/>
                </a:cubicBezTo>
                <a:cubicBezTo>
                  <a:pt x="77312" y="2338905"/>
                  <a:pt x="74074" y="2308466"/>
                  <a:pt x="93727" y="2357598"/>
                </a:cubicBezTo>
                <a:cubicBezTo>
                  <a:pt x="104741" y="2385134"/>
                  <a:pt x="109253" y="2415911"/>
                  <a:pt x="126978" y="2440726"/>
                </a:cubicBezTo>
                <a:cubicBezTo>
                  <a:pt x="133811" y="2450292"/>
                  <a:pt x="143603" y="2457351"/>
                  <a:pt x="151916" y="2465664"/>
                </a:cubicBezTo>
                <a:cubicBezTo>
                  <a:pt x="191558" y="2544951"/>
                  <a:pt x="142930" y="2456454"/>
                  <a:pt x="193480" y="2523853"/>
                </a:cubicBezTo>
                <a:cubicBezTo>
                  <a:pt x="203174" y="2536778"/>
                  <a:pt x="209027" y="2552269"/>
                  <a:pt x="218418" y="2565416"/>
                </a:cubicBezTo>
                <a:cubicBezTo>
                  <a:pt x="222973" y="2571794"/>
                  <a:pt x="230147" y="2575922"/>
                  <a:pt x="235043" y="2582042"/>
                </a:cubicBezTo>
                <a:cubicBezTo>
                  <a:pt x="253917" y="2605635"/>
                  <a:pt x="253215" y="2616839"/>
                  <a:pt x="276607" y="2640231"/>
                </a:cubicBezTo>
                <a:cubicBezTo>
                  <a:pt x="313684" y="2677308"/>
                  <a:pt x="316818" y="2654830"/>
                  <a:pt x="351421" y="2706733"/>
                </a:cubicBezTo>
                <a:cubicBezTo>
                  <a:pt x="360859" y="2720890"/>
                  <a:pt x="382678" y="2754615"/>
                  <a:pt x="392985" y="2764922"/>
                </a:cubicBezTo>
                <a:cubicBezTo>
                  <a:pt x="409098" y="2781035"/>
                  <a:pt x="422579" y="2783099"/>
                  <a:pt x="442861" y="2789860"/>
                </a:cubicBezTo>
                <a:cubicBezTo>
                  <a:pt x="453945" y="2803715"/>
                  <a:pt x="463566" y="2818878"/>
                  <a:pt x="476112" y="2831424"/>
                </a:cubicBezTo>
                <a:cubicBezTo>
                  <a:pt x="483176" y="2838488"/>
                  <a:pt x="492920" y="2842242"/>
                  <a:pt x="501050" y="2848049"/>
                </a:cubicBezTo>
                <a:cubicBezTo>
                  <a:pt x="545086" y="2879503"/>
                  <a:pt x="518770" y="2867810"/>
                  <a:pt x="559240" y="2881300"/>
                </a:cubicBezTo>
                <a:cubicBezTo>
                  <a:pt x="567553" y="2889613"/>
                  <a:pt x="575147" y="2898712"/>
                  <a:pt x="584178" y="2906238"/>
                </a:cubicBezTo>
                <a:cubicBezTo>
                  <a:pt x="596584" y="2916577"/>
                  <a:pt x="642556" y="2942386"/>
                  <a:pt x="650680" y="2947802"/>
                </a:cubicBezTo>
                <a:cubicBezTo>
                  <a:pt x="677447" y="2965646"/>
                  <a:pt x="682842" y="2974494"/>
                  <a:pt x="708869" y="2989366"/>
                </a:cubicBezTo>
                <a:cubicBezTo>
                  <a:pt x="829961" y="3058560"/>
                  <a:pt x="673793" y="2967671"/>
                  <a:pt x="767058" y="3014304"/>
                </a:cubicBezTo>
                <a:cubicBezTo>
                  <a:pt x="830123" y="3045837"/>
                  <a:pt x="785828" y="3031848"/>
                  <a:pt x="841872" y="3055867"/>
                </a:cubicBezTo>
                <a:cubicBezTo>
                  <a:pt x="849926" y="3059319"/>
                  <a:pt x="858606" y="3061103"/>
                  <a:pt x="866810" y="3064180"/>
                </a:cubicBezTo>
                <a:cubicBezTo>
                  <a:pt x="880782" y="3069420"/>
                  <a:pt x="894321" y="3075787"/>
                  <a:pt x="908374" y="3080806"/>
                </a:cubicBezTo>
                <a:cubicBezTo>
                  <a:pt x="933130" y="3089647"/>
                  <a:pt x="959677" y="3093988"/>
                  <a:pt x="983189" y="3105744"/>
                </a:cubicBezTo>
                <a:cubicBezTo>
                  <a:pt x="1018472" y="3123385"/>
                  <a:pt x="1011965" y="3123137"/>
                  <a:pt x="1049690" y="3130682"/>
                </a:cubicBezTo>
                <a:cubicBezTo>
                  <a:pt x="1083225" y="3137389"/>
                  <a:pt x="1133709" y="3143901"/>
                  <a:pt x="1166069" y="3147307"/>
                </a:cubicBezTo>
                <a:cubicBezTo>
                  <a:pt x="1196507" y="3150511"/>
                  <a:pt x="1227091" y="3152240"/>
                  <a:pt x="1257509" y="3155620"/>
                </a:cubicBezTo>
                <a:cubicBezTo>
                  <a:pt x="1296740" y="3159979"/>
                  <a:pt x="1386400" y="3175716"/>
                  <a:pt x="1415450" y="3180558"/>
                </a:cubicBezTo>
                <a:cubicBezTo>
                  <a:pt x="1526287" y="3177787"/>
                  <a:pt x="1637208" y="3177397"/>
                  <a:pt x="1747960" y="3172246"/>
                </a:cubicBezTo>
                <a:cubicBezTo>
                  <a:pt x="1756713" y="3171839"/>
                  <a:pt x="1764344" y="3165834"/>
                  <a:pt x="1772898" y="3163933"/>
                </a:cubicBezTo>
                <a:cubicBezTo>
                  <a:pt x="1789351" y="3160277"/>
                  <a:pt x="1806321" y="3159276"/>
                  <a:pt x="1822774" y="3155620"/>
                </a:cubicBezTo>
                <a:cubicBezTo>
                  <a:pt x="1921618" y="3133654"/>
                  <a:pt x="1704625" y="3165191"/>
                  <a:pt x="1914214" y="3138995"/>
                </a:cubicBezTo>
                <a:lnTo>
                  <a:pt x="1980716" y="3122369"/>
                </a:lnTo>
                <a:cubicBezTo>
                  <a:pt x="1997717" y="3118119"/>
                  <a:pt x="2013967" y="3111286"/>
                  <a:pt x="2030592" y="3105744"/>
                </a:cubicBezTo>
                <a:cubicBezTo>
                  <a:pt x="2038905" y="3102973"/>
                  <a:pt x="2046887" y="3098872"/>
                  <a:pt x="2055530" y="3097431"/>
                </a:cubicBezTo>
                <a:cubicBezTo>
                  <a:pt x="2119343" y="3086795"/>
                  <a:pt x="2088879" y="3092423"/>
                  <a:pt x="2146970" y="3080806"/>
                </a:cubicBezTo>
                <a:cubicBezTo>
                  <a:pt x="2257231" y="3025674"/>
                  <a:pt x="2119551" y="3092556"/>
                  <a:pt x="2205160" y="3055867"/>
                </a:cubicBezTo>
                <a:cubicBezTo>
                  <a:pt x="2216550" y="3050986"/>
                  <a:pt x="2227651" y="3045390"/>
                  <a:pt x="2238410" y="3039242"/>
                </a:cubicBezTo>
                <a:cubicBezTo>
                  <a:pt x="2247085" y="3034285"/>
                  <a:pt x="2253994" y="3026124"/>
                  <a:pt x="2263349" y="3022616"/>
                </a:cubicBezTo>
                <a:cubicBezTo>
                  <a:pt x="2276578" y="3017655"/>
                  <a:pt x="2291058" y="3017075"/>
                  <a:pt x="2304912" y="3014304"/>
                </a:cubicBezTo>
                <a:cubicBezTo>
                  <a:pt x="2398895" y="2967311"/>
                  <a:pt x="2263840" y="3030766"/>
                  <a:pt x="2388040" y="2989366"/>
                </a:cubicBezTo>
                <a:cubicBezTo>
                  <a:pt x="2422213" y="2977975"/>
                  <a:pt x="2454541" y="2961657"/>
                  <a:pt x="2487792" y="2947802"/>
                </a:cubicBezTo>
                <a:cubicBezTo>
                  <a:pt x="2503969" y="2941062"/>
                  <a:pt x="2537669" y="2931176"/>
                  <a:pt x="2537669" y="2931176"/>
                </a:cubicBezTo>
                <a:cubicBezTo>
                  <a:pt x="2545982" y="2922863"/>
                  <a:pt x="2552825" y="2912759"/>
                  <a:pt x="2562607" y="2906238"/>
                </a:cubicBezTo>
                <a:cubicBezTo>
                  <a:pt x="2569898" y="2901378"/>
                  <a:pt x="2579568" y="2901552"/>
                  <a:pt x="2587545" y="2897926"/>
                </a:cubicBezTo>
                <a:cubicBezTo>
                  <a:pt x="2610107" y="2887671"/>
                  <a:pt x="2630535" y="2872513"/>
                  <a:pt x="2654047" y="2864675"/>
                </a:cubicBezTo>
                <a:lnTo>
                  <a:pt x="2728861" y="2839736"/>
                </a:lnTo>
                <a:cubicBezTo>
                  <a:pt x="2742680" y="2825918"/>
                  <a:pt x="2751550" y="2814875"/>
                  <a:pt x="2770425" y="2806486"/>
                </a:cubicBezTo>
                <a:cubicBezTo>
                  <a:pt x="2786439" y="2799368"/>
                  <a:pt x="2803676" y="2795402"/>
                  <a:pt x="2820301" y="2789860"/>
                </a:cubicBezTo>
                <a:cubicBezTo>
                  <a:pt x="2862089" y="2775930"/>
                  <a:pt x="2830074" y="2774775"/>
                  <a:pt x="2861865" y="2756609"/>
                </a:cubicBezTo>
                <a:cubicBezTo>
                  <a:pt x="2874821" y="2749206"/>
                  <a:pt x="2889574" y="2745526"/>
                  <a:pt x="2903429" y="2739984"/>
                </a:cubicBezTo>
                <a:cubicBezTo>
                  <a:pt x="2985570" y="2657843"/>
                  <a:pt x="2866791" y="2771365"/>
                  <a:pt x="2961618" y="2698420"/>
                </a:cubicBezTo>
                <a:cubicBezTo>
                  <a:pt x="2988065" y="2678076"/>
                  <a:pt x="3011915" y="2654550"/>
                  <a:pt x="3036432" y="2631918"/>
                </a:cubicBezTo>
                <a:cubicBezTo>
                  <a:pt x="3047950" y="2621286"/>
                  <a:pt x="3057006" y="2607886"/>
                  <a:pt x="3069683" y="2598667"/>
                </a:cubicBezTo>
                <a:cubicBezTo>
                  <a:pt x="3087750" y="2585527"/>
                  <a:pt x="3109805" y="2578556"/>
                  <a:pt x="3127872" y="2565416"/>
                </a:cubicBezTo>
                <a:cubicBezTo>
                  <a:pt x="3140549" y="2556197"/>
                  <a:pt x="3149327" y="2542488"/>
                  <a:pt x="3161123" y="2532166"/>
                </a:cubicBezTo>
                <a:cubicBezTo>
                  <a:pt x="3208226" y="2490951"/>
                  <a:pt x="3178459" y="2521330"/>
                  <a:pt x="3227625" y="2490602"/>
                </a:cubicBezTo>
                <a:cubicBezTo>
                  <a:pt x="3239374" y="2483259"/>
                  <a:pt x="3250449" y="2474787"/>
                  <a:pt x="3260876" y="2465664"/>
                </a:cubicBezTo>
                <a:cubicBezTo>
                  <a:pt x="3260895" y="2465648"/>
                  <a:pt x="3302431" y="2424109"/>
                  <a:pt x="3310752" y="2415787"/>
                </a:cubicBezTo>
                <a:cubicBezTo>
                  <a:pt x="3324880" y="2401658"/>
                  <a:pt x="3332919" y="2382536"/>
                  <a:pt x="3344003" y="2365911"/>
                </a:cubicBezTo>
                <a:lnTo>
                  <a:pt x="3360629" y="2340973"/>
                </a:lnTo>
                <a:cubicBezTo>
                  <a:pt x="3366171" y="2324347"/>
                  <a:pt x="3370136" y="2307110"/>
                  <a:pt x="3377254" y="2291096"/>
                </a:cubicBezTo>
                <a:cubicBezTo>
                  <a:pt x="3381312" y="2281966"/>
                  <a:pt x="3389822" y="2275288"/>
                  <a:pt x="3393880" y="2266158"/>
                </a:cubicBezTo>
                <a:cubicBezTo>
                  <a:pt x="3400997" y="2250144"/>
                  <a:pt x="3404963" y="2232907"/>
                  <a:pt x="3410505" y="2216282"/>
                </a:cubicBezTo>
                <a:lnTo>
                  <a:pt x="3418818" y="2191344"/>
                </a:lnTo>
                <a:cubicBezTo>
                  <a:pt x="3421589" y="2160864"/>
                  <a:pt x="3425160" y="2130446"/>
                  <a:pt x="3427130" y="2099904"/>
                </a:cubicBezTo>
                <a:cubicBezTo>
                  <a:pt x="3440013" y="1900219"/>
                  <a:pt x="3423577" y="1992978"/>
                  <a:pt x="3443756" y="1892086"/>
                </a:cubicBezTo>
                <a:cubicBezTo>
                  <a:pt x="3440985" y="1850522"/>
                  <a:pt x="3440043" y="1808796"/>
                  <a:pt x="3435443" y="1767395"/>
                </a:cubicBezTo>
                <a:cubicBezTo>
                  <a:pt x="3434475" y="1758686"/>
                  <a:pt x="3429031" y="1751010"/>
                  <a:pt x="3427130" y="1742456"/>
                </a:cubicBezTo>
                <a:cubicBezTo>
                  <a:pt x="3423474" y="1726003"/>
                  <a:pt x="3421589" y="1709205"/>
                  <a:pt x="3418818" y="1692580"/>
                </a:cubicBezTo>
                <a:cubicBezTo>
                  <a:pt x="3421589" y="1623307"/>
                  <a:pt x="3422360" y="1553926"/>
                  <a:pt x="3427130" y="1484762"/>
                </a:cubicBezTo>
                <a:cubicBezTo>
                  <a:pt x="3427916" y="1473364"/>
                  <a:pt x="3435443" y="1462936"/>
                  <a:pt x="3435443" y="1451511"/>
                </a:cubicBezTo>
                <a:cubicBezTo>
                  <a:pt x="3435443" y="1296315"/>
                  <a:pt x="3432134" y="1141113"/>
                  <a:pt x="3427130" y="985998"/>
                </a:cubicBezTo>
                <a:cubicBezTo>
                  <a:pt x="3426587" y="969152"/>
                  <a:pt x="3421202" y="952807"/>
                  <a:pt x="3418818" y="936122"/>
                </a:cubicBezTo>
                <a:cubicBezTo>
                  <a:pt x="3415659" y="914007"/>
                  <a:pt x="3415528" y="891388"/>
                  <a:pt x="3410505" y="869620"/>
                </a:cubicBezTo>
                <a:cubicBezTo>
                  <a:pt x="3403433" y="838976"/>
                  <a:pt x="3384716" y="812784"/>
                  <a:pt x="3368941" y="786493"/>
                </a:cubicBezTo>
                <a:cubicBezTo>
                  <a:pt x="3366170" y="775409"/>
                  <a:pt x="3363107" y="764395"/>
                  <a:pt x="3360629" y="753242"/>
                </a:cubicBezTo>
                <a:cubicBezTo>
                  <a:pt x="3357564" y="739449"/>
                  <a:pt x="3357882" y="724665"/>
                  <a:pt x="3352316" y="711678"/>
                </a:cubicBezTo>
                <a:cubicBezTo>
                  <a:pt x="3349229" y="704474"/>
                  <a:pt x="3341232" y="700595"/>
                  <a:pt x="3335690" y="695053"/>
                </a:cubicBezTo>
                <a:cubicBezTo>
                  <a:pt x="3332919" y="686740"/>
                  <a:pt x="3331886" y="677629"/>
                  <a:pt x="3327378" y="670115"/>
                </a:cubicBezTo>
                <a:cubicBezTo>
                  <a:pt x="3323346" y="663394"/>
                  <a:pt x="3314257" y="660499"/>
                  <a:pt x="3310752" y="653489"/>
                </a:cubicBezTo>
                <a:cubicBezTo>
                  <a:pt x="3305643" y="643270"/>
                  <a:pt x="3306053" y="631076"/>
                  <a:pt x="3302440" y="620238"/>
                </a:cubicBezTo>
                <a:cubicBezTo>
                  <a:pt x="3289528" y="581501"/>
                  <a:pt x="3271030" y="549108"/>
                  <a:pt x="3252563" y="512173"/>
                </a:cubicBezTo>
                <a:cubicBezTo>
                  <a:pt x="3245553" y="498153"/>
                  <a:pt x="3230396" y="490006"/>
                  <a:pt x="3219312" y="478922"/>
                </a:cubicBezTo>
                <a:cubicBezTo>
                  <a:pt x="3176105" y="435715"/>
                  <a:pt x="3227195" y="470265"/>
                  <a:pt x="3186061" y="437358"/>
                </a:cubicBezTo>
                <a:cubicBezTo>
                  <a:pt x="3178260" y="431117"/>
                  <a:pt x="3168798" y="427129"/>
                  <a:pt x="3161123" y="420733"/>
                </a:cubicBezTo>
                <a:cubicBezTo>
                  <a:pt x="3152092" y="413207"/>
                  <a:pt x="3145216" y="403321"/>
                  <a:pt x="3136185" y="395795"/>
                </a:cubicBezTo>
                <a:cubicBezTo>
                  <a:pt x="3128510" y="389399"/>
                  <a:pt x="3118766" y="385748"/>
                  <a:pt x="3111247" y="379169"/>
                </a:cubicBezTo>
                <a:cubicBezTo>
                  <a:pt x="3082360" y="353893"/>
                  <a:pt x="3075919" y="336568"/>
                  <a:pt x="3044745" y="320980"/>
                </a:cubicBezTo>
                <a:cubicBezTo>
                  <a:pt x="3036908" y="317061"/>
                  <a:pt x="3028120" y="315438"/>
                  <a:pt x="3019807" y="312667"/>
                </a:cubicBezTo>
                <a:cubicBezTo>
                  <a:pt x="3011494" y="304354"/>
                  <a:pt x="3004435" y="294562"/>
                  <a:pt x="2994869" y="287729"/>
                </a:cubicBezTo>
                <a:cubicBezTo>
                  <a:pt x="2936604" y="246112"/>
                  <a:pt x="2985520" y="289924"/>
                  <a:pt x="2936680" y="262791"/>
                </a:cubicBezTo>
                <a:cubicBezTo>
                  <a:pt x="2919213" y="253087"/>
                  <a:pt x="2905759" y="235859"/>
                  <a:pt x="2886803" y="229540"/>
                </a:cubicBezTo>
                <a:cubicBezTo>
                  <a:pt x="2817926" y="206580"/>
                  <a:pt x="2927388" y="242667"/>
                  <a:pt x="2803676" y="204602"/>
                </a:cubicBezTo>
                <a:cubicBezTo>
                  <a:pt x="2700313" y="172798"/>
                  <a:pt x="2812277" y="202595"/>
                  <a:pt x="2687298" y="171351"/>
                </a:cubicBezTo>
                <a:cubicBezTo>
                  <a:pt x="2687279" y="171346"/>
                  <a:pt x="2624961" y="150573"/>
                  <a:pt x="2612483" y="146413"/>
                </a:cubicBezTo>
                <a:cubicBezTo>
                  <a:pt x="2596493" y="141083"/>
                  <a:pt x="2578958" y="142188"/>
                  <a:pt x="2562607" y="138100"/>
                </a:cubicBezTo>
                <a:cubicBezTo>
                  <a:pt x="2545605" y="133850"/>
                  <a:pt x="2529356" y="127017"/>
                  <a:pt x="2512730" y="121475"/>
                </a:cubicBezTo>
                <a:cubicBezTo>
                  <a:pt x="2486312" y="112669"/>
                  <a:pt x="2457359" y="115413"/>
                  <a:pt x="2429603" y="113162"/>
                </a:cubicBezTo>
                <a:lnTo>
                  <a:pt x="2080469" y="88224"/>
                </a:lnTo>
                <a:lnTo>
                  <a:pt x="1872650" y="79911"/>
                </a:lnTo>
                <a:cubicBezTo>
                  <a:pt x="1803433" y="62606"/>
                  <a:pt x="1876286" y="79243"/>
                  <a:pt x="1764585" y="63286"/>
                </a:cubicBezTo>
                <a:cubicBezTo>
                  <a:pt x="1750598" y="61288"/>
                  <a:pt x="1736958" y="57296"/>
                  <a:pt x="1723021" y="54973"/>
                </a:cubicBezTo>
                <a:cubicBezTo>
                  <a:pt x="1703694" y="51752"/>
                  <a:pt x="1684197" y="49639"/>
                  <a:pt x="1664832" y="46660"/>
                </a:cubicBezTo>
                <a:cubicBezTo>
                  <a:pt x="1618688" y="39561"/>
                  <a:pt x="1597527" y="33961"/>
                  <a:pt x="1548454" y="30035"/>
                </a:cubicBezTo>
                <a:cubicBezTo>
                  <a:pt x="1501418" y="26272"/>
                  <a:pt x="1454243" y="24493"/>
                  <a:pt x="1407138" y="21722"/>
                </a:cubicBezTo>
                <a:cubicBezTo>
                  <a:pt x="1232311" y="-3254"/>
                  <a:pt x="1200565" y="-10972"/>
                  <a:pt x="925000" y="21722"/>
                </a:cubicBezTo>
                <a:cubicBezTo>
                  <a:pt x="897484" y="24987"/>
                  <a:pt x="878091" y="52005"/>
                  <a:pt x="858498" y="71598"/>
                </a:cubicBezTo>
                <a:lnTo>
                  <a:pt x="866810" y="63286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Ελεύθερη σχεδίαση 7"/>
          <p:cNvSpPr/>
          <p:nvPr/>
        </p:nvSpPr>
        <p:spPr>
          <a:xfrm>
            <a:off x="5821485" y="3447777"/>
            <a:ext cx="1404851" cy="556953"/>
          </a:xfrm>
          <a:custGeom>
            <a:avLst/>
            <a:gdLst>
              <a:gd name="connsiteX0" fmla="*/ 232757 w 1404851"/>
              <a:gd name="connsiteY0" fmla="*/ 24938 h 556953"/>
              <a:gd name="connsiteX1" fmla="*/ 232757 w 1404851"/>
              <a:gd name="connsiteY1" fmla="*/ 24938 h 556953"/>
              <a:gd name="connsiteX2" fmla="*/ 149629 w 1404851"/>
              <a:gd name="connsiteY2" fmla="*/ 83127 h 556953"/>
              <a:gd name="connsiteX3" fmla="*/ 116378 w 1404851"/>
              <a:gd name="connsiteY3" fmla="*/ 124691 h 556953"/>
              <a:gd name="connsiteX4" fmla="*/ 83127 w 1404851"/>
              <a:gd name="connsiteY4" fmla="*/ 157942 h 556953"/>
              <a:gd name="connsiteX5" fmla="*/ 66502 w 1404851"/>
              <a:gd name="connsiteY5" fmla="*/ 182880 h 556953"/>
              <a:gd name="connsiteX6" fmla="*/ 16626 w 1404851"/>
              <a:gd name="connsiteY6" fmla="*/ 241069 h 556953"/>
              <a:gd name="connsiteX7" fmla="*/ 0 w 1404851"/>
              <a:gd name="connsiteY7" fmla="*/ 290946 h 556953"/>
              <a:gd name="connsiteX8" fmla="*/ 8313 w 1404851"/>
              <a:gd name="connsiteY8" fmla="*/ 324197 h 556953"/>
              <a:gd name="connsiteX9" fmla="*/ 41564 w 1404851"/>
              <a:gd name="connsiteY9" fmla="*/ 365760 h 556953"/>
              <a:gd name="connsiteX10" fmla="*/ 91440 w 1404851"/>
              <a:gd name="connsiteY10" fmla="*/ 390698 h 556953"/>
              <a:gd name="connsiteX11" fmla="*/ 108066 w 1404851"/>
              <a:gd name="connsiteY11" fmla="*/ 407324 h 556953"/>
              <a:gd name="connsiteX12" fmla="*/ 141317 w 1404851"/>
              <a:gd name="connsiteY12" fmla="*/ 448887 h 556953"/>
              <a:gd name="connsiteX13" fmla="*/ 166255 w 1404851"/>
              <a:gd name="connsiteY13" fmla="*/ 457200 h 556953"/>
              <a:gd name="connsiteX14" fmla="*/ 191193 w 1404851"/>
              <a:gd name="connsiteY14" fmla="*/ 473826 h 556953"/>
              <a:gd name="connsiteX15" fmla="*/ 241069 w 1404851"/>
              <a:gd name="connsiteY15" fmla="*/ 490451 h 556953"/>
              <a:gd name="connsiteX16" fmla="*/ 340822 w 1404851"/>
              <a:gd name="connsiteY16" fmla="*/ 523702 h 556953"/>
              <a:gd name="connsiteX17" fmla="*/ 407324 w 1404851"/>
              <a:gd name="connsiteY17" fmla="*/ 532015 h 556953"/>
              <a:gd name="connsiteX18" fmla="*/ 448887 w 1404851"/>
              <a:gd name="connsiteY18" fmla="*/ 540327 h 556953"/>
              <a:gd name="connsiteX19" fmla="*/ 482138 w 1404851"/>
              <a:gd name="connsiteY19" fmla="*/ 548640 h 556953"/>
              <a:gd name="connsiteX20" fmla="*/ 548640 w 1404851"/>
              <a:gd name="connsiteY20" fmla="*/ 556953 h 556953"/>
              <a:gd name="connsiteX21" fmla="*/ 806335 w 1404851"/>
              <a:gd name="connsiteY21" fmla="*/ 548640 h 556953"/>
              <a:gd name="connsiteX22" fmla="*/ 839586 w 1404851"/>
              <a:gd name="connsiteY22" fmla="*/ 540327 h 556953"/>
              <a:gd name="connsiteX23" fmla="*/ 955964 w 1404851"/>
              <a:gd name="connsiteY23" fmla="*/ 515389 h 556953"/>
              <a:gd name="connsiteX24" fmla="*/ 1055717 w 1404851"/>
              <a:gd name="connsiteY24" fmla="*/ 507077 h 556953"/>
              <a:gd name="connsiteX25" fmla="*/ 1188720 w 1404851"/>
              <a:gd name="connsiteY25" fmla="*/ 490451 h 556953"/>
              <a:gd name="connsiteX26" fmla="*/ 1246909 w 1404851"/>
              <a:gd name="connsiteY26" fmla="*/ 473826 h 556953"/>
              <a:gd name="connsiteX27" fmla="*/ 1296786 w 1404851"/>
              <a:gd name="connsiteY27" fmla="*/ 465513 h 556953"/>
              <a:gd name="connsiteX28" fmla="*/ 1321724 w 1404851"/>
              <a:gd name="connsiteY28" fmla="*/ 457200 h 556953"/>
              <a:gd name="connsiteX29" fmla="*/ 1388226 w 1404851"/>
              <a:gd name="connsiteY29" fmla="*/ 407324 h 556953"/>
              <a:gd name="connsiteX30" fmla="*/ 1396538 w 1404851"/>
              <a:gd name="connsiteY30" fmla="*/ 374073 h 556953"/>
              <a:gd name="connsiteX31" fmla="*/ 1404851 w 1404851"/>
              <a:gd name="connsiteY31" fmla="*/ 349135 h 556953"/>
              <a:gd name="connsiteX32" fmla="*/ 1396538 w 1404851"/>
              <a:gd name="connsiteY32" fmla="*/ 266007 h 556953"/>
              <a:gd name="connsiteX33" fmla="*/ 1388226 w 1404851"/>
              <a:gd name="connsiteY33" fmla="*/ 241069 h 556953"/>
              <a:gd name="connsiteX34" fmla="*/ 1354975 w 1404851"/>
              <a:gd name="connsiteY34" fmla="*/ 207818 h 556953"/>
              <a:gd name="connsiteX35" fmla="*/ 1321724 w 1404851"/>
              <a:gd name="connsiteY35" fmla="*/ 174567 h 556953"/>
              <a:gd name="connsiteX36" fmla="*/ 1305098 w 1404851"/>
              <a:gd name="connsiteY36" fmla="*/ 157942 h 556953"/>
              <a:gd name="connsiteX37" fmla="*/ 1271847 w 1404851"/>
              <a:gd name="connsiteY37" fmla="*/ 116378 h 556953"/>
              <a:gd name="connsiteX38" fmla="*/ 1246909 w 1404851"/>
              <a:gd name="connsiteY38" fmla="*/ 99753 h 556953"/>
              <a:gd name="connsiteX39" fmla="*/ 1055717 w 1404851"/>
              <a:gd name="connsiteY39" fmla="*/ 91440 h 556953"/>
              <a:gd name="connsiteX40" fmla="*/ 989215 w 1404851"/>
              <a:gd name="connsiteY40" fmla="*/ 83127 h 556953"/>
              <a:gd name="connsiteX41" fmla="*/ 931026 w 1404851"/>
              <a:gd name="connsiteY41" fmla="*/ 74815 h 556953"/>
              <a:gd name="connsiteX42" fmla="*/ 806335 w 1404851"/>
              <a:gd name="connsiteY42" fmla="*/ 66502 h 556953"/>
              <a:gd name="connsiteX43" fmla="*/ 773084 w 1404851"/>
              <a:gd name="connsiteY43" fmla="*/ 58189 h 556953"/>
              <a:gd name="connsiteX44" fmla="*/ 723207 w 1404851"/>
              <a:gd name="connsiteY44" fmla="*/ 41564 h 556953"/>
              <a:gd name="connsiteX45" fmla="*/ 656706 w 1404851"/>
              <a:gd name="connsiteY45" fmla="*/ 33251 h 556953"/>
              <a:gd name="connsiteX46" fmla="*/ 623455 w 1404851"/>
              <a:gd name="connsiteY46" fmla="*/ 24938 h 556953"/>
              <a:gd name="connsiteX47" fmla="*/ 432262 w 1404851"/>
              <a:gd name="connsiteY47" fmla="*/ 16626 h 556953"/>
              <a:gd name="connsiteX48" fmla="*/ 315884 w 1404851"/>
              <a:gd name="connsiteY48" fmla="*/ 0 h 556953"/>
              <a:gd name="connsiteX49" fmla="*/ 241069 w 1404851"/>
              <a:gd name="connsiteY49" fmla="*/ 8313 h 556953"/>
              <a:gd name="connsiteX50" fmla="*/ 232757 w 1404851"/>
              <a:gd name="connsiteY50" fmla="*/ 24938 h 556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404851" h="556953">
                <a:moveTo>
                  <a:pt x="232757" y="24938"/>
                </a:moveTo>
                <a:lnTo>
                  <a:pt x="232757" y="24938"/>
                </a:lnTo>
                <a:lnTo>
                  <a:pt x="149629" y="83127"/>
                </a:lnTo>
                <a:cubicBezTo>
                  <a:pt x="129421" y="97272"/>
                  <a:pt x="132913" y="105400"/>
                  <a:pt x="116378" y="124691"/>
                </a:cubicBezTo>
                <a:cubicBezTo>
                  <a:pt x="106177" y="136592"/>
                  <a:pt x="94211" y="146858"/>
                  <a:pt x="83127" y="157942"/>
                </a:cubicBezTo>
                <a:cubicBezTo>
                  <a:pt x="76063" y="165006"/>
                  <a:pt x="73004" y="175295"/>
                  <a:pt x="66502" y="182880"/>
                </a:cubicBezTo>
                <a:cubicBezTo>
                  <a:pt x="47485" y="205066"/>
                  <a:pt x="28371" y="214644"/>
                  <a:pt x="16626" y="241069"/>
                </a:cubicBezTo>
                <a:cubicBezTo>
                  <a:pt x="9508" y="257084"/>
                  <a:pt x="0" y="290946"/>
                  <a:pt x="0" y="290946"/>
                </a:cubicBezTo>
                <a:cubicBezTo>
                  <a:pt x="2771" y="302030"/>
                  <a:pt x="3813" y="313696"/>
                  <a:pt x="8313" y="324197"/>
                </a:cubicBezTo>
                <a:cubicBezTo>
                  <a:pt x="12235" y="333348"/>
                  <a:pt x="31249" y="359571"/>
                  <a:pt x="41564" y="365760"/>
                </a:cubicBezTo>
                <a:cubicBezTo>
                  <a:pt x="103017" y="402631"/>
                  <a:pt x="28384" y="340254"/>
                  <a:pt x="91440" y="390698"/>
                </a:cubicBezTo>
                <a:cubicBezTo>
                  <a:pt x="97560" y="395594"/>
                  <a:pt x="103170" y="401204"/>
                  <a:pt x="108066" y="407324"/>
                </a:cubicBezTo>
                <a:cubicBezTo>
                  <a:pt x="118524" y="420396"/>
                  <a:pt x="125875" y="439622"/>
                  <a:pt x="141317" y="448887"/>
                </a:cubicBezTo>
                <a:cubicBezTo>
                  <a:pt x="148831" y="453395"/>
                  <a:pt x="158418" y="453281"/>
                  <a:pt x="166255" y="457200"/>
                </a:cubicBezTo>
                <a:cubicBezTo>
                  <a:pt x="175191" y="461668"/>
                  <a:pt x="182063" y="469768"/>
                  <a:pt x="191193" y="473826"/>
                </a:cubicBezTo>
                <a:cubicBezTo>
                  <a:pt x="207207" y="480943"/>
                  <a:pt x="224444" y="484909"/>
                  <a:pt x="241069" y="490451"/>
                </a:cubicBezTo>
                <a:lnTo>
                  <a:pt x="340822" y="523702"/>
                </a:lnTo>
                <a:cubicBezTo>
                  <a:pt x="362015" y="530767"/>
                  <a:pt x="385244" y="528618"/>
                  <a:pt x="407324" y="532015"/>
                </a:cubicBezTo>
                <a:cubicBezTo>
                  <a:pt x="421288" y="534163"/>
                  <a:pt x="435095" y="537262"/>
                  <a:pt x="448887" y="540327"/>
                </a:cubicBezTo>
                <a:cubicBezTo>
                  <a:pt x="460040" y="542805"/>
                  <a:pt x="470869" y="546762"/>
                  <a:pt x="482138" y="548640"/>
                </a:cubicBezTo>
                <a:cubicBezTo>
                  <a:pt x="504174" y="552313"/>
                  <a:pt x="526473" y="554182"/>
                  <a:pt x="548640" y="556953"/>
                </a:cubicBezTo>
                <a:cubicBezTo>
                  <a:pt x="634538" y="554182"/>
                  <a:pt x="720532" y="553543"/>
                  <a:pt x="806335" y="548640"/>
                </a:cubicBezTo>
                <a:cubicBezTo>
                  <a:pt x="817741" y="547988"/>
                  <a:pt x="828383" y="542568"/>
                  <a:pt x="839586" y="540327"/>
                </a:cubicBezTo>
                <a:cubicBezTo>
                  <a:pt x="960278" y="516189"/>
                  <a:pt x="807662" y="552466"/>
                  <a:pt x="955964" y="515389"/>
                </a:cubicBezTo>
                <a:cubicBezTo>
                  <a:pt x="988334" y="507296"/>
                  <a:pt x="1022466" y="509848"/>
                  <a:pt x="1055717" y="507077"/>
                </a:cubicBezTo>
                <a:cubicBezTo>
                  <a:pt x="1158286" y="486562"/>
                  <a:pt x="1016069" y="513472"/>
                  <a:pt x="1188720" y="490451"/>
                </a:cubicBezTo>
                <a:cubicBezTo>
                  <a:pt x="1233971" y="484417"/>
                  <a:pt x="1208448" y="482373"/>
                  <a:pt x="1246909" y="473826"/>
                </a:cubicBezTo>
                <a:cubicBezTo>
                  <a:pt x="1263363" y="470170"/>
                  <a:pt x="1280160" y="468284"/>
                  <a:pt x="1296786" y="465513"/>
                </a:cubicBezTo>
                <a:cubicBezTo>
                  <a:pt x="1305099" y="462742"/>
                  <a:pt x="1314064" y="461455"/>
                  <a:pt x="1321724" y="457200"/>
                </a:cubicBezTo>
                <a:cubicBezTo>
                  <a:pt x="1364020" y="433702"/>
                  <a:pt x="1363002" y="432547"/>
                  <a:pt x="1388226" y="407324"/>
                </a:cubicBezTo>
                <a:cubicBezTo>
                  <a:pt x="1390997" y="396240"/>
                  <a:pt x="1393399" y="385058"/>
                  <a:pt x="1396538" y="374073"/>
                </a:cubicBezTo>
                <a:cubicBezTo>
                  <a:pt x="1398945" y="365648"/>
                  <a:pt x="1404851" y="357897"/>
                  <a:pt x="1404851" y="349135"/>
                </a:cubicBezTo>
                <a:cubicBezTo>
                  <a:pt x="1404851" y="321287"/>
                  <a:pt x="1400772" y="293531"/>
                  <a:pt x="1396538" y="266007"/>
                </a:cubicBezTo>
                <a:cubicBezTo>
                  <a:pt x="1395206" y="257347"/>
                  <a:pt x="1393319" y="248199"/>
                  <a:pt x="1388226" y="241069"/>
                </a:cubicBezTo>
                <a:cubicBezTo>
                  <a:pt x="1379115" y="228314"/>
                  <a:pt x="1366059" y="218902"/>
                  <a:pt x="1354975" y="207818"/>
                </a:cubicBezTo>
                <a:lnTo>
                  <a:pt x="1321724" y="174567"/>
                </a:lnTo>
                <a:cubicBezTo>
                  <a:pt x="1316182" y="169025"/>
                  <a:pt x="1309445" y="164463"/>
                  <a:pt x="1305098" y="157942"/>
                </a:cubicBezTo>
                <a:cubicBezTo>
                  <a:pt x="1292753" y="139425"/>
                  <a:pt x="1288769" y="129915"/>
                  <a:pt x="1271847" y="116378"/>
                </a:cubicBezTo>
                <a:cubicBezTo>
                  <a:pt x="1264046" y="110137"/>
                  <a:pt x="1256834" y="100898"/>
                  <a:pt x="1246909" y="99753"/>
                </a:cubicBezTo>
                <a:cubicBezTo>
                  <a:pt x="1183539" y="92441"/>
                  <a:pt x="1119448" y="94211"/>
                  <a:pt x="1055717" y="91440"/>
                </a:cubicBezTo>
                <a:lnTo>
                  <a:pt x="989215" y="83127"/>
                </a:lnTo>
                <a:cubicBezTo>
                  <a:pt x="969794" y="80538"/>
                  <a:pt x="950539" y="76589"/>
                  <a:pt x="931026" y="74815"/>
                </a:cubicBezTo>
                <a:cubicBezTo>
                  <a:pt x="889541" y="71044"/>
                  <a:pt x="847899" y="69273"/>
                  <a:pt x="806335" y="66502"/>
                </a:cubicBezTo>
                <a:cubicBezTo>
                  <a:pt x="795251" y="63731"/>
                  <a:pt x="784027" y="61472"/>
                  <a:pt x="773084" y="58189"/>
                </a:cubicBezTo>
                <a:cubicBezTo>
                  <a:pt x="756298" y="53153"/>
                  <a:pt x="740597" y="43738"/>
                  <a:pt x="723207" y="41564"/>
                </a:cubicBezTo>
                <a:cubicBezTo>
                  <a:pt x="701040" y="38793"/>
                  <a:pt x="678742" y="36924"/>
                  <a:pt x="656706" y="33251"/>
                </a:cubicBezTo>
                <a:cubicBezTo>
                  <a:pt x="645437" y="31373"/>
                  <a:pt x="634849" y="25782"/>
                  <a:pt x="623455" y="24938"/>
                </a:cubicBezTo>
                <a:cubicBezTo>
                  <a:pt x="559838" y="20226"/>
                  <a:pt x="495993" y="19397"/>
                  <a:pt x="432262" y="16626"/>
                </a:cubicBezTo>
                <a:cubicBezTo>
                  <a:pt x="393892" y="8952"/>
                  <a:pt x="355375" y="0"/>
                  <a:pt x="315884" y="0"/>
                </a:cubicBezTo>
                <a:cubicBezTo>
                  <a:pt x="290792" y="0"/>
                  <a:pt x="266007" y="5542"/>
                  <a:pt x="241069" y="8313"/>
                </a:cubicBezTo>
                <a:cubicBezTo>
                  <a:pt x="212870" y="27112"/>
                  <a:pt x="223195" y="17874"/>
                  <a:pt x="232757" y="24938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TextBox 14"/>
          <p:cNvSpPr txBox="1"/>
          <p:nvPr/>
        </p:nvSpPr>
        <p:spPr>
          <a:xfrm>
            <a:off x="422261" y="4038869"/>
            <a:ext cx="3998119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2000" b="1" i="1" u="sng" dirty="0">
                <a:solidFill>
                  <a:srgbClr val="1A0BDF"/>
                </a:solidFill>
                <a:latin typeface="Calibri" panose="020F0502020204030204" pitchFamily="34" charset="0"/>
              </a:rPr>
              <a:t>Δημιουργία τεσσάρων πινάκων</a:t>
            </a:r>
          </a:p>
          <a:p>
            <a:pPr algn="l"/>
            <a:endParaRPr lang="el-GR" sz="1050" b="1" i="1" u="sng" dirty="0">
              <a:solidFill>
                <a:srgbClr val="1A0BDF"/>
              </a:solidFill>
              <a:latin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person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course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room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0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personcourse</a:t>
            </a:r>
            <a:endParaRPr lang="en-US" sz="20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l"/>
            <a:endParaRPr lang="el-GR" sz="20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142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/>
          </p:cNvSpPr>
          <p:nvPr/>
        </p:nvSpPr>
        <p:spPr>
          <a:xfrm>
            <a:off x="492919" y="685800"/>
            <a:ext cx="8229600" cy="86834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l-GR" sz="2800" dirty="0"/>
              <a:t>Παράδειγμα</a:t>
            </a:r>
            <a:r>
              <a:rPr lang="en-US" sz="2800" dirty="0"/>
              <a:t> </a:t>
            </a:r>
            <a:r>
              <a:rPr lang="el-GR" sz="2800" dirty="0"/>
              <a:t>2: Βάση Δεδομένων ΔΠΜΣ </a:t>
            </a:r>
            <a:r>
              <a:rPr lang="el-GR" sz="2400" b="0" dirty="0"/>
              <a:t>(συνέχεια)</a:t>
            </a:r>
            <a:endParaRPr lang="el-GR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714892" y="1323313"/>
            <a:ext cx="24558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2400" b="1" i="1" u="sng" dirty="0">
                <a:solidFill>
                  <a:srgbClr val="1A0BDF"/>
                </a:solidFill>
                <a:latin typeface="Calibri" panose="020F0502020204030204" pitchFamily="34" charset="0"/>
              </a:rPr>
              <a:t>Πίνακας </a:t>
            </a:r>
            <a:r>
              <a:rPr lang="en-US" sz="2400" b="1" u="sng" dirty="0">
                <a:solidFill>
                  <a:srgbClr val="FF0000"/>
                </a:solidFill>
                <a:latin typeface="Calibri" panose="020F0502020204030204" pitchFamily="34" charset="0"/>
              </a:rPr>
              <a:t>person</a:t>
            </a:r>
            <a:endParaRPr lang="el-GR" sz="2400" b="1" i="1" u="sng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6484" y="1378551"/>
            <a:ext cx="55160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TYPE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example2.person_category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l-GR" sz="1200" b="1" dirty="0">
              <a:solidFill>
                <a:srgbClr val="1A0BD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l-GR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</a:t>
            </a:r>
            <a:r>
              <a:rPr lang="el-GR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ENUM(</a:t>
            </a:r>
            <a:r>
              <a:rPr lang="en-US" sz="1200" b="1" dirty="0">
                <a:solidFill>
                  <a:srgbClr val="F391F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'student'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b="1" dirty="0">
                <a:solidFill>
                  <a:srgbClr val="F391F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'teacher'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TABLE 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example2.person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</a:p>
          <a:p>
            <a:pPr algn="l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idperson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 NOT NULL PRIMARY KEY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algn="l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name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VARCHAR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(50)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DEFAULT NULL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algn="l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givenname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VARCHAR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(50)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DEFAULT NULL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algn="l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register_num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DEFAULT NULL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algn="l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department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VARCHAR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(50)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DEFAULT NULL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algn="l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university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VARCHAR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(50)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DEFAULT NULL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algn="l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ak_year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 DEFAULT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2020,</a:t>
            </a:r>
            <a:endParaRPr lang="el-GR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l-G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category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person_category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DEFAULT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F391F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'student'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l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l-G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3639369"/>
            <a:ext cx="759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b="1" i="1" u="sng" dirty="0">
                <a:solidFill>
                  <a:srgbClr val="FF0000"/>
                </a:solidFill>
                <a:latin typeface="Calibri" panose="020F0502020204030204" pitchFamily="34" charset="0"/>
              </a:rPr>
              <a:t>Έχοντας τον πίνακα </a:t>
            </a:r>
            <a:r>
              <a:rPr lang="en-GB" b="1" i="1" u="sng" dirty="0">
                <a:solidFill>
                  <a:srgbClr val="FF0000"/>
                </a:solidFill>
                <a:latin typeface="Calibri" panose="020F0502020204030204" pitchFamily="34" charset="0"/>
              </a:rPr>
              <a:t>student</a:t>
            </a:r>
            <a:r>
              <a:rPr lang="el-GR" b="1" i="1" u="sng" dirty="0">
                <a:solidFill>
                  <a:srgbClr val="FF0000"/>
                </a:solidFill>
                <a:latin typeface="Calibri" panose="020F0502020204030204" pitchFamily="34" charset="0"/>
              </a:rPr>
              <a:t>, ενημερώνουμε τον </a:t>
            </a:r>
            <a:r>
              <a:rPr lang="en-GB" b="1" i="1" u="sng" dirty="0">
                <a:solidFill>
                  <a:srgbClr val="FF0000"/>
                </a:solidFill>
                <a:latin typeface="Calibri" panose="020F0502020204030204" pitchFamily="34" charset="0"/>
              </a:rPr>
              <a:t>person </a:t>
            </a:r>
            <a:r>
              <a:rPr lang="el-GR" b="1" i="1" u="sng" dirty="0">
                <a:solidFill>
                  <a:srgbClr val="FF0000"/>
                </a:solidFill>
                <a:latin typeface="Calibri" panose="020F0502020204030204" pitchFamily="34" charset="0"/>
              </a:rPr>
              <a:t>ως εξής</a:t>
            </a:r>
            <a:r>
              <a:rPr lang="el-GR" b="1" i="1" dirty="0">
                <a:solidFill>
                  <a:srgbClr val="FF0000"/>
                </a:solidFill>
                <a:latin typeface="Calibri" panose="020F0502020204030204" pitchFamily="34" charset="0"/>
              </a:rPr>
              <a:t>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0332" y="4021270"/>
            <a:ext cx="82888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 INTO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example2.person 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idperson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name,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givenname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department, university,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ak_year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algn="l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idstudent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name,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givenname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department, university,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ak_year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example1.student</a:t>
            </a:r>
            <a:endParaRPr lang="el-GR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l-G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--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ak_year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=2022;  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</a:t>
            </a:r>
            <a:r>
              <a:rPr lang="el-GR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αν θέλουμε μόνο τους νέους σπουδαστές</a:t>
            </a:r>
          </a:p>
        </p:txBody>
      </p:sp>
      <p:sp>
        <p:nvSpPr>
          <p:cNvPr id="11" name="Βέλος προς τα κάτω 10"/>
          <p:cNvSpPr/>
          <p:nvPr/>
        </p:nvSpPr>
        <p:spPr>
          <a:xfrm>
            <a:off x="2908795" y="4888427"/>
            <a:ext cx="304800" cy="2143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733" y="5105400"/>
            <a:ext cx="82677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48533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/>
          </p:cNvSpPr>
          <p:nvPr/>
        </p:nvSpPr>
        <p:spPr>
          <a:xfrm>
            <a:off x="492919" y="685800"/>
            <a:ext cx="8229600" cy="86834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l-GR" sz="2800" dirty="0"/>
              <a:t>Παράδειγμα</a:t>
            </a:r>
            <a:r>
              <a:rPr lang="en-US" sz="2800" dirty="0"/>
              <a:t> </a:t>
            </a:r>
            <a:r>
              <a:rPr lang="el-GR" sz="2800" dirty="0"/>
              <a:t>2: Βάση Δεδομένων ΔΠΜΣ </a:t>
            </a:r>
            <a:r>
              <a:rPr lang="el-GR" sz="2400" b="0" dirty="0"/>
              <a:t>(συνέχεια)</a:t>
            </a:r>
            <a:endParaRPr lang="el-GR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724593" y="1301976"/>
            <a:ext cx="49117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2400" b="1" i="1" u="sng" dirty="0">
                <a:solidFill>
                  <a:srgbClr val="1A0BDF"/>
                </a:solidFill>
                <a:latin typeface="Calibri" panose="020F0502020204030204" pitchFamily="34" charset="0"/>
              </a:rPr>
              <a:t>Πίνακες </a:t>
            </a:r>
            <a:r>
              <a:rPr lang="en-US" sz="2400" b="1" u="sng" dirty="0">
                <a:solidFill>
                  <a:srgbClr val="FF0000"/>
                </a:solidFill>
                <a:latin typeface="Calibri" panose="020F0502020204030204" pitchFamily="34" charset="0"/>
              </a:rPr>
              <a:t>course </a:t>
            </a:r>
            <a:r>
              <a:rPr lang="el-GR" sz="2400" b="1" i="1" u="sng" dirty="0">
                <a:solidFill>
                  <a:srgbClr val="1A0BDF"/>
                </a:solidFill>
                <a:latin typeface="Calibri" panose="020F0502020204030204" pitchFamily="34" charset="0"/>
              </a:rPr>
              <a:t>και</a:t>
            </a:r>
            <a:r>
              <a:rPr lang="el-GR" sz="2400" b="1" u="sng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Calibri" panose="020F0502020204030204" pitchFamily="34" charset="0"/>
              </a:rPr>
              <a:t>personcourse</a:t>
            </a:r>
            <a:endParaRPr lang="el-GR" sz="2400" b="1" i="1" u="sng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pic>
        <p:nvPicPr>
          <p:cNvPr id="4098" name="Picture 2" descr="C:\Users\Nikos\Documents\GIS\2016\ΠΑΡΑΔΕΙΓΜΑ_1\cours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570" y="1940287"/>
            <a:ext cx="3962400" cy="930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92919" y="1763641"/>
            <a:ext cx="579495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TABLE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example2.course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idcourse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 NOT NULL PRIMARY KEY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code_name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VARCHAR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(15),</a:t>
            </a: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name 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VARCHAR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(80),</a:t>
            </a: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semester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 NOT NULL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roomid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  NOT NULL </a:t>
            </a: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TABLE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example2.personcourse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 NOT NULL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courseid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 NOT NULL,</a:t>
            </a:r>
          </a:p>
          <a:p>
            <a:pPr algn="l"/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PRIMARY KEY 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courseid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ALTER TABLE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example2.personcourse</a:t>
            </a:r>
          </a:p>
          <a:p>
            <a:pPr algn="l"/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ADD CONSTRAINT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FK_personcourse_person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FOREIGN KEY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algn="l"/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REFERENCES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idperson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algn="l"/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ON DELETE CASCADE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algn="l"/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ALTER TABLE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example2.personcourse</a:t>
            </a: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 CONSTRAINT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FK_personcourse_course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FOREIGN KEY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courseid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REFERENCES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course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idcourse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 DELETE CASCADE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3887" y="3224233"/>
            <a:ext cx="1598321" cy="1495425"/>
          </a:xfrm>
          <a:prstGeom prst="rect">
            <a:avLst/>
          </a:prstGeom>
        </p:spPr>
      </p:pic>
      <p:grpSp>
        <p:nvGrpSpPr>
          <p:cNvPr id="6" name="Ομάδα 5"/>
          <p:cNvGrpSpPr/>
          <p:nvPr/>
        </p:nvGrpSpPr>
        <p:grpSpPr>
          <a:xfrm>
            <a:off x="5829573" y="3767109"/>
            <a:ext cx="2890565" cy="1659322"/>
            <a:chOff x="5754833" y="3633137"/>
            <a:chExt cx="2890565" cy="1659322"/>
          </a:xfrm>
        </p:grpSpPr>
        <p:sp>
          <p:nvSpPr>
            <p:cNvPr id="8" name="Ορθογώνιο 7"/>
            <p:cNvSpPr/>
            <p:nvPr/>
          </p:nvSpPr>
          <p:spPr>
            <a:xfrm>
              <a:off x="7317268" y="3633137"/>
              <a:ext cx="1307396" cy="381000"/>
            </a:xfrm>
            <a:prstGeom prst="rect">
              <a:avLst/>
            </a:prstGeom>
            <a:noFill/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" name="Ορθογώνιο 9"/>
            <p:cNvSpPr/>
            <p:nvPr/>
          </p:nvSpPr>
          <p:spPr>
            <a:xfrm>
              <a:off x="7317268" y="4025819"/>
              <a:ext cx="1328130" cy="211745"/>
            </a:xfrm>
            <a:prstGeom prst="rect">
              <a:avLst/>
            </a:prstGeom>
            <a:noFill/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754833" y="3669506"/>
              <a:ext cx="15263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200" dirty="0">
                  <a:latin typeface="Calibri" panose="020F0502020204030204" pitchFamily="34" charset="0"/>
                </a:rPr>
                <a:t>και τα δύο μαθήματα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813873" y="3993378"/>
              <a:ext cx="138621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200" dirty="0">
                  <a:latin typeface="Calibri" panose="020F0502020204030204" pitchFamily="34" charset="0"/>
                </a:rPr>
                <a:t>μόνο το </a:t>
              </a:r>
              <a:r>
                <a:rPr lang="en-US" sz="1200" dirty="0">
                  <a:latin typeface="Calibri" panose="020F0502020204030204" pitchFamily="34" charset="0"/>
                </a:rPr>
                <a:t>2</a:t>
              </a:r>
              <a:r>
                <a:rPr lang="el-GR" sz="1200" baseline="30000" dirty="0">
                  <a:latin typeface="Calibri" panose="020F0502020204030204" pitchFamily="34" charset="0"/>
                </a:rPr>
                <a:t>ο</a:t>
              </a:r>
              <a:r>
                <a:rPr lang="el-GR" sz="1200" dirty="0">
                  <a:latin typeface="Calibri" panose="020F0502020204030204" pitchFamily="34" charset="0"/>
                </a:rPr>
                <a:t> μάθημα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99388" y="5015460"/>
              <a:ext cx="8417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200" dirty="0">
                  <a:latin typeface="Calibri" panose="020F0502020204030204" pitchFamily="34" charset="0"/>
                </a:rPr>
                <a:t>καθηγητές</a:t>
              </a:r>
            </a:p>
          </p:txBody>
        </p:sp>
      </p:grpSp>
      <p:pic>
        <p:nvPicPr>
          <p:cNvPr id="9" name="Εικόνα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42274" y="5473304"/>
            <a:ext cx="2943225" cy="1048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1816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/>
          </p:cNvSpPr>
          <p:nvPr/>
        </p:nvSpPr>
        <p:spPr>
          <a:xfrm>
            <a:off x="492919" y="685800"/>
            <a:ext cx="8229600" cy="86834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l-GR" sz="2800" dirty="0"/>
              <a:t>Παράδειγμα</a:t>
            </a:r>
            <a:r>
              <a:rPr lang="en-US" sz="2800" dirty="0"/>
              <a:t> </a:t>
            </a:r>
            <a:r>
              <a:rPr lang="el-GR" sz="2800" dirty="0"/>
              <a:t>2: Βάση Δεδομένων ΔΠΜΣ </a:t>
            </a:r>
            <a:r>
              <a:rPr lang="el-GR" sz="2400" b="0" dirty="0"/>
              <a:t>(συνέχεια)</a:t>
            </a:r>
            <a:endParaRPr lang="el-GR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724593" y="1447800"/>
            <a:ext cx="49117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2400" b="1" i="1" u="sng" dirty="0">
                <a:solidFill>
                  <a:srgbClr val="1A0BDF"/>
                </a:solidFill>
                <a:latin typeface="Calibri" panose="020F0502020204030204" pitchFamily="34" charset="0"/>
              </a:rPr>
              <a:t>Πίνακας </a:t>
            </a:r>
            <a:r>
              <a:rPr lang="en-US" sz="2400" b="1" u="sng" dirty="0">
                <a:solidFill>
                  <a:srgbClr val="FF0000"/>
                </a:solidFill>
                <a:latin typeface="Calibri" panose="020F0502020204030204" pitchFamily="34" charset="0"/>
              </a:rPr>
              <a:t>room</a:t>
            </a:r>
            <a:endParaRPr lang="el-GR" sz="2400" b="1" i="1" u="sng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6179" y="2133600"/>
            <a:ext cx="6835221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TYPE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example2.room_use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AS ENUM (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office'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'class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l-GR" sz="1400" b="1" dirty="0">
              <a:solidFill>
                <a:srgbClr val="1A0BD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endParaRPr lang="el-GR" sz="1400" b="1" dirty="0">
              <a:solidFill>
                <a:srgbClr val="1A0BD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CREATE TABLE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example2.room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idroom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 NOT NULL PRIMARY KEY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label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VARCHAR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(50)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DEFAULT NULL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use  example2.room_use,</a:t>
            </a:r>
          </a:p>
          <a:p>
            <a:pPr algn="l"/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use ENUM(‘office’, ‘class’), -- for oracle</a:t>
            </a:r>
          </a:p>
          <a:p>
            <a:pPr algn="l"/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seats INTEGER</a:t>
            </a:r>
          </a:p>
          <a:p>
            <a:pPr algn="l"/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algn="l"/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 INTO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example2.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room </a:t>
            </a:r>
            <a:r>
              <a:rPr lang="en-US" sz="14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(1,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'ΣΑΤΜ-</a:t>
            </a:r>
            <a:r>
              <a:rPr lang="el-GR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ΜΑ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'class'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80);</a:t>
            </a:r>
          </a:p>
          <a:p>
            <a:pPr algn="l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4689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/>
          </p:cNvSpPr>
          <p:nvPr/>
        </p:nvSpPr>
        <p:spPr>
          <a:xfrm>
            <a:off x="492919" y="685800"/>
            <a:ext cx="8229600" cy="86834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l-GR" sz="2800" dirty="0"/>
              <a:t>Παράδειγμα</a:t>
            </a:r>
            <a:r>
              <a:rPr lang="en-US" sz="2800" dirty="0"/>
              <a:t> </a:t>
            </a:r>
            <a:r>
              <a:rPr lang="el-GR" sz="2800" dirty="0"/>
              <a:t>2: Βάση Δεδομένων ΔΠΜΣ </a:t>
            </a:r>
            <a:r>
              <a:rPr lang="el-GR" sz="2400" b="0" dirty="0"/>
              <a:t>(συνέχεια)</a:t>
            </a:r>
            <a:endParaRPr lang="el-GR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323313"/>
            <a:ext cx="2171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2400" b="1" i="1" u="sng" dirty="0">
                <a:solidFill>
                  <a:srgbClr val="1A0BDF"/>
                </a:solidFill>
                <a:latin typeface="Calibri" panose="020F0502020204030204" pitchFamily="34" charset="0"/>
              </a:rPr>
              <a:t>Ερωτήματα</a:t>
            </a:r>
            <a:endParaRPr lang="el-GR" sz="2400" b="1" i="1" u="sng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3576" y="2452788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l">
              <a:buFont typeface="+mj-lt"/>
              <a:buAutoNum type="arabicPeriod"/>
            </a:pPr>
            <a:r>
              <a:rPr lang="el-GR" sz="1200" dirty="0">
                <a:solidFill>
                  <a:srgbClr val="FF0000"/>
                </a:solidFill>
              </a:rPr>
              <a:t>Να βρεθούν οι σπουδαστές (όνομα &amp; επώνυμο)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l-GR" sz="1200" dirty="0">
                <a:solidFill>
                  <a:srgbClr val="FF0000"/>
                </a:solidFill>
              </a:rPr>
              <a:t>που δήλωσαν το μάθημα 'ΧΩΡΙΚΕΣ ΒΑΣΕΙΣ ΔΕΔΟΜΕΝΩΝ‘</a:t>
            </a:r>
            <a:r>
              <a:rPr lang="en-GB" sz="1200" dirty="0">
                <a:solidFill>
                  <a:srgbClr val="FF0000"/>
                </a:solidFill>
              </a:rPr>
              <a:t> </a:t>
            </a:r>
            <a:r>
              <a:rPr lang="el-GR" sz="1200" dirty="0">
                <a:solidFill>
                  <a:srgbClr val="FF0000"/>
                </a:solidFill>
              </a:rPr>
              <a:t>και το επώνυμό τους ξεκινάει με γράμμα μέχρι και το Κ 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512170" y="3307596"/>
            <a:ext cx="613648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DISTINCT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givenname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ΟΝΟΜΑ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name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ΕΠΩΝΥΜΟ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example2.person, </a:t>
            </a:r>
          </a:p>
          <a:p>
            <a:pPr algn="l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(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personid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example2</a:t>
            </a:r>
            <a:r>
              <a:rPr lang="el-G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personcourse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example2</a:t>
            </a:r>
            <a:r>
              <a:rPr lang="el-G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course</a:t>
            </a:r>
          </a:p>
          <a:p>
            <a:pPr algn="l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courseid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idcourse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course.name=</a:t>
            </a:r>
          </a:p>
          <a:p>
            <a:pPr algn="l"/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'</a:t>
            </a:r>
            <a:r>
              <a:rPr lang="el-GR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ΧΩΡΙΚΕΣ ΒΑΣΕΙΣ ΔΕΔΟΜΕΝΩΝ'</a:t>
            </a:r>
            <a:r>
              <a:rPr lang="el-G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l-GR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s1</a:t>
            </a:r>
          </a:p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s1.personid=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person.idperson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AND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person.category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'student'</a:t>
            </a:r>
            <a:endParaRPr lang="el-GR" sz="12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l-GR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 &lt; 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l-GR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Λ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 BY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name;</a:t>
            </a:r>
            <a:endParaRPr lang="el-GR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Δεξιό βέλος 12"/>
          <p:cNvSpPr/>
          <p:nvPr/>
        </p:nvSpPr>
        <p:spPr>
          <a:xfrm rot="1899042">
            <a:off x="4601026" y="4642426"/>
            <a:ext cx="599691" cy="2361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451" y="5061922"/>
            <a:ext cx="32004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0155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UML:  </a:t>
            </a:r>
            <a:r>
              <a:rPr lang="el-GR" dirty="0"/>
              <a:t>Τι είναι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25989"/>
          </a:xfrm>
        </p:spPr>
        <p:txBody>
          <a:bodyPr>
            <a:normAutofit/>
          </a:bodyPr>
          <a:lstStyle/>
          <a:p>
            <a:r>
              <a:rPr lang="el-GR" b="1" dirty="0"/>
              <a:t>Γλώσσα περιγραφής/απεικόνισης αντικειμενοστραφών μοντέλων</a:t>
            </a:r>
          </a:p>
          <a:p>
            <a:pPr lvl="1"/>
            <a:r>
              <a:rPr lang="el-GR" sz="2000" b="1" dirty="0">
                <a:solidFill>
                  <a:srgbClr val="FF0000"/>
                </a:solidFill>
              </a:rPr>
              <a:t>«Σχημάτων» Βάσεων Δεδομένων (</a:t>
            </a:r>
            <a:r>
              <a:rPr lang="en-US" sz="2000" b="1" dirty="0">
                <a:solidFill>
                  <a:srgbClr val="FF0000"/>
                </a:solidFill>
              </a:rPr>
              <a:t>DB schemata)</a:t>
            </a:r>
            <a:endParaRPr lang="el-GR" sz="2000" b="1" dirty="0">
              <a:solidFill>
                <a:srgbClr val="FF0000"/>
              </a:solidFill>
            </a:endParaRPr>
          </a:p>
          <a:p>
            <a:pPr lvl="1"/>
            <a:r>
              <a:rPr lang="el-GR" sz="2000" b="1" dirty="0">
                <a:solidFill>
                  <a:srgbClr val="FF0000"/>
                </a:solidFill>
              </a:rPr>
              <a:t>Κλάσεων/αντικειμένων στον αντικειμενοστραφή προγραμματισμό</a:t>
            </a:r>
          </a:p>
          <a:p>
            <a:pPr lvl="1"/>
            <a:r>
              <a:rPr lang="el-GR" sz="2000" b="1" dirty="0">
                <a:solidFill>
                  <a:srgbClr val="FF0000"/>
                </a:solidFill>
              </a:rPr>
              <a:t>…</a:t>
            </a:r>
            <a:endParaRPr lang="el-GR" sz="2000" b="1" dirty="0"/>
          </a:p>
          <a:p>
            <a:r>
              <a:rPr lang="en-US" b="1" dirty="0"/>
              <a:t>ISO/IEC standard 19501:2005</a:t>
            </a:r>
            <a:endParaRPr lang="el-GR" b="1" dirty="0"/>
          </a:p>
          <a:p>
            <a:endParaRPr lang="el-GR" sz="2400" b="1" dirty="0"/>
          </a:p>
        </p:txBody>
      </p:sp>
      <p:pic>
        <p:nvPicPr>
          <p:cNvPr id="1026" name="Picture 2" descr="C:\Users\Nikos\Documents\GIS\2016\um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419600"/>
            <a:ext cx="1397847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86182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/>
          </p:cNvSpPr>
          <p:nvPr/>
        </p:nvSpPr>
        <p:spPr>
          <a:xfrm>
            <a:off x="492919" y="685800"/>
            <a:ext cx="8229600" cy="86834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l-GR" sz="2800" dirty="0"/>
              <a:t>Παράδειγμα</a:t>
            </a:r>
            <a:r>
              <a:rPr lang="en-US" sz="2800" dirty="0"/>
              <a:t> </a:t>
            </a:r>
            <a:r>
              <a:rPr lang="el-GR" sz="2800" dirty="0"/>
              <a:t>2: Βάση Δεδομένων ΔΠΜΣ </a:t>
            </a:r>
            <a:r>
              <a:rPr lang="el-GR" sz="2400" b="0" dirty="0"/>
              <a:t>(συνέχεια)</a:t>
            </a:r>
            <a:endParaRPr lang="el-GR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729355" y="1447800"/>
            <a:ext cx="3314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2400" b="1" i="1" u="sng" dirty="0">
                <a:solidFill>
                  <a:srgbClr val="1A0BDF"/>
                </a:solidFill>
                <a:latin typeface="Calibri" panose="020F0502020204030204" pitchFamily="34" charset="0"/>
              </a:rPr>
              <a:t>Ερωτήματα</a:t>
            </a:r>
            <a:r>
              <a:rPr lang="en-US" sz="2400" b="1" i="1" u="sng" dirty="0">
                <a:solidFill>
                  <a:srgbClr val="1A0BDF"/>
                </a:solidFill>
                <a:latin typeface="Calibri" panose="020F0502020204030204" pitchFamily="34" charset="0"/>
              </a:rPr>
              <a:t> </a:t>
            </a:r>
            <a:r>
              <a:rPr lang="el-GR" sz="2400" dirty="0">
                <a:solidFill>
                  <a:srgbClr val="1A0BDF"/>
                </a:solidFill>
                <a:latin typeface="Calibri" panose="020F0502020204030204" pitchFamily="34" charset="0"/>
              </a:rPr>
              <a:t> </a:t>
            </a:r>
            <a:r>
              <a:rPr lang="el-GR" dirty="0">
                <a:solidFill>
                  <a:srgbClr val="1A0BDF"/>
                </a:solidFill>
                <a:latin typeface="Calibri" panose="020F0502020204030204" pitchFamily="34" charset="0"/>
              </a:rPr>
              <a:t>(συνέχεια)</a:t>
            </a:r>
            <a:r>
              <a:rPr lang="en-US" i="1" dirty="0">
                <a:solidFill>
                  <a:srgbClr val="1A0BDF"/>
                </a:solidFill>
                <a:latin typeface="Calibri" panose="020F0502020204030204" pitchFamily="34" charset="0"/>
              </a:rPr>
              <a:t> </a:t>
            </a:r>
            <a:endParaRPr lang="el-GR" sz="2400" b="1" i="1" u="sng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3964" y="1981200"/>
            <a:ext cx="6057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+mj-lt"/>
              <a:buAutoNum type="arabicPeriod" startAt="2"/>
            </a:pPr>
            <a:r>
              <a:rPr lang="el-GR" sz="1200" dirty="0">
                <a:solidFill>
                  <a:srgbClr val="FF0000"/>
                </a:solidFill>
              </a:rPr>
              <a:t>Να βρεθούν οι σπουδαστές οι οποίοι δήλωσαν 'ΧΩΡΙΚΕΣ ΒΑΣΕΙΣ ΔΕΔΟΜΕΝΩΝ' και όχι 'ΥΠΟΛΟΓΙΣΤΙΚΕΣ ΜΕΘΟΔΟΙ ΣΤΗ ΓΠ</a:t>
            </a:r>
            <a:r>
              <a:rPr lang="en-US" sz="1200" dirty="0">
                <a:solidFill>
                  <a:srgbClr val="FF0000"/>
                </a:solidFill>
              </a:rPr>
              <a:t>”</a:t>
            </a:r>
            <a:endParaRPr lang="el-GR" sz="1200" dirty="0">
              <a:solidFill>
                <a:srgbClr val="FF0000"/>
              </a:solidFill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705196" y="2566640"/>
            <a:ext cx="78050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givenname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ΟΝΟΜΑ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name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ΕΠΩΝΥΜΟ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example2.person, </a:t>
            </a:r>
            <a:endParaRPr lang="el-GR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l-G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personid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FROM example2.personcourse, example2.course</a:t>
            </a:r>
          </a:p>
          <a:p>
            <a:pPr algn="l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courseid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idcourse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course.name=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l-GR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ΧΩΡΙΚΕΣ ΒΑΣΕΙΣ ΔΕΔΟΜΕΝΩΝ'</a:t>
            </a:r>
            <a:r>
              <a:rPr lang="el-G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s1</a:t>
            </a:r>
          </a:p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s1.personid=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person.IDperson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person.category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l-G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'student</a:t>
            </a:r>
            <a:r>
              <a:rPr lang="el-GR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endParaRPr lang="en-US" sz="12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l-G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s1.personid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NOT IN </a:t>
            </a:r>
            <a:endParaRPr lang="el-GR" sz="1200" b="1" dirty="0">
              <a:solidFill>
                <a:srgbClr val="1A0BD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l-GR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personid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example2.personcourse, example2.course </a:t>
            </a:r>
          </a:p>
          <a:p>
            <a:pPr algn="l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courseid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idcourse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course.name=</a:t>
            </a:r>
            <a:r>
              <a:rPr lang="en-US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l-GR" sz="1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ΥΠΟΛΟΓΙΣΤΙΚΕΣ ΜΕΘΟΔΟΙ ΣΤΗ ΓΠ'</a:t>
            </a:r>
            <a:r>
              <a:rPr lang="el-GR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algn="l"/>
            <a:r>
              <a:rPr lang="en-US" sz="1200" b="1" dirty="0">
                <a:solidFill>
                  <a:srgbClr val="1A0BD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 BY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name;</a:t>
            </a:r>
            <a:endParaRPr lang="el-GR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Δεξιό βέλος 3"/>
          <p:cNvSpPr/>
          <p:nvPr/>
        </p:nvSpPr>
        <p:spPr>
          <a:xfrm rot="5400000">
            <a:off x="3538267" y="4170200"/>
            <a:ext cx="408350" cy="179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0687" y="4724400"/>
            <a:ext cx="3243262" cy="1379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1146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 txBox="1">
            <a:spLocks/>
          </p:cNvSpPr>
          <p:nvPr/>
        </p:nvSpPr>
        <p:spPr>
          <a:xfrm>
            <a:off x="492919" y="685800"/>
            <a:ext cx="8229600" cy="86834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l-GR" sz="2800" dirty="0"/>
              <a:t>Παράδειγμα</a:t>
            </a:r>
            <a:r>
              <a:rPr lang="en-US" sz="2800" dirty="0"/>
              <a:t> </a:t>
            </a:r>
            <a:r>
              <a:rPr lang="el-GR" sz="2800" dirty="0"/>
              <a:t>2: Βάση Δεδομένων ΔΠΜΣ </a:t>
            </a:r>
            <a:r>
              <a:rPr lang="el-GR" sz="2400" b="0" dirty="0"/>
              <a:t>(συνέχεια)</a:t>
            </a:r>
            <a:endParaRPr lang="el-GR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724593" y="1447800"/>
            <a:ext cx="4152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sz="2400" b="1" i="1" u="sng" dirty="0" err="1">
                <a:solidFill>
                  <a:srgbClr val="1A0BDF"/>
                </a:solidFill>
                <a:latin typeface="Calibri" panose="020F0502020204030204" pitchFamily="34" charset="0"/>
              </a:rPr>
              <a:t>Ασκήση</a:t>
            </a:r>
            <a:r>
              <a:rPr lang="el-GR" sz="2400" b="1" i="1" u="sng" dirty="0">
                <a:solidFill>
                  <a:srgbClr val="1A0BDF"/>
                </a:solidFill>
                <a:latin typeface="Calibri" panose="020F0502020204030204" pitchFamily="34" charset="0"/>
              </a:rPr>
              <a:t> 1</a:t>
            </a:r>
            <a:r>
              <a:rPr lang="en-US" sz="2400" b="1" i="1" u="sng" dirty="0">
                <a:solidFill>
                  <a:srgbClr val="1A0BDF"/>
                </a:solidFill>
                <a:latin typeface="Calibri" panose="020F0502020204030204" pitchFamily="34" charset="0"/>
              </a:rPr>
              <a:t>a</a:t>
            </a:r>
            <a:r>
              <a:rPr lang="el-GR" sz="2400" b="1" i="1" u="sng" dirty="0">
                <a:solidFill>
                  <a:srgbClr val="1A0BDF"/>
                </a:solidFill>
                <a:latin typeface="Calibri" panose="020F0502020204030204" pitchFamily="34" charset="0"/>
              </a:rPr>
              <a:t> </a:t>
            </a:r>
            <a:r>
              <a:rPr lang="el-GR" sz="2400" b="1" i="1" dirty="0">
                <a:solidFill>
                  <a:srgbClr val="1A0BDF"/>
                </a:solidFill>
                <a:latin typeface="Calibri" panose="020F0502020204030204" pitchFamily="34" charset="0"/>
              </a:rPr>
              <a:t> </a:t>
            </a:r>
            <a:r>
              <a:rPr lang="el-GR" sz="2400" dirty="0">
                <a:solidFill>
                  <a:srgbClr val="1A0BDF"/>
                </a:solidFill>
                <a:latin typeface="Calibri" panose="020F0502020204030204" pitchFamily="34" charset="0"/>
              </a:rPr>
              <a:t>(για παράδοση)</a:t>
            </a:r>
            <a:endParaRPr lang="el-GR" sz="2400" b="1" u="sng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2133600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dirty="0"/>
              <a:t>Θα αναρτηθεί στην ιστοσελίδα του μαθήματος</a:t>
            </a:r>
          </a:p>
        </p:txBody>
      </p:sp>
    </p:spTree>
    <p:extLst>
      <p:ext uri="{BB962C8B-B14F-4D97-AF65-F5344CB8AC3E}">
        <p14:creationId xmlns:p14="http://schemas.microsoft.com/office/powerpoint/2010/main" val="32138099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500174"/>
            <a:ext cx="8686800" cy="4976826"/>
          </a:xfrm>
        </p:spPr>
        <p:txBody>
          <a:bodyPr>
            <a:normAutofit lnSpcReduction="10000"/>
          </a:bodyPr>
          <a:lstStyle/>
          <a:p>
            <a:pPr marL="0" indent="0">
              <a:buNone/>
              <a:tabLst>
                <a:tab pos="2065338" algn="l"/>
              </a:tabLst>
            </a:pPr>
            <a:r>
              <a:rPr lang="en-GB" sz="1800" dirty="0"/>
              <a:t>[1]  </a:t>
            </a:r>
            <a:r>
              <a:rPr lang="en-GB" sz="1800" dirty="0" err="1"/>
              <a:t>Elmasri</a:t>
            </a:r>
            <a:r>
              <a:rPr lang="en-GB" sz="1800" dirty="0"/>
              <a:t>, </a:t>
            </a:r>
            <a:r>
              <a:rPr lang="en-GB" sz="1800" dirty="0" err="1"/>
              <a:t>Navathe</a:t>
            </a:r>
            <a:r>
              <a:rPr lang="en-GB" sz="1800" dirty="0"/>
              <a:t>, </a:t>
            </a:r>
            <a:r>
              <a:rPr lang="en-GB" sz="1800" i="1" dirty="0"/>
              <a:t>Fundamentals of Database Systems, </a:t>
            </a:r>
            <a:r>
              <a:rPr lang="en-GB" sz="1800" dirty="0"/>
              <a:t>6</a:t>
            </a:r>
            <a:r>
              <a:rPr lang="en-GB" sz="1800" baseline="30000" dirty="0"/>
              <a:t>th</a:t>
            </a:r>
            <a:r>
              <a:rPr lang="en-GB" sz="1800" dirty="0"/>
              <a:t> edition, Addison-Wesley, 	2011, (</a:t>
            </a:r>
            <a:r>
              <a:rPr lang="el-GR" sz="1800" dirty="0"/>
              <a:t>μπορεί να βρεθεί και σε ηλεκτρονική μορφή)</a:t>
            </a:r>
            <a:endParaRPr lang="en-GB" sz="1800" i="1" dirty="0"/>
          </a:p>
          <a:p>
            <a:pPr marL="0" lvl="2" indent="0">
              <a:buNone/>
              <a:tabLst>
                <a:tab pos="2065338" algn="l"/>
              </a:tabLst>
            </a:pPr>
            <a:r>
              <a:rPr lang="en-US" sz="1800" b="1" dirty="0">
                <a:solidFill>
                  <a:srgbClr val="FF0000"/>
                </a:solidFill>
              </a:rPr>
              <a:t>[1.a]          “	</a:t>
            </a:r>
            <a:r>
              <a:rPr lang="el-GR" sz="1800" b="1" i="1" dirty="0">
                <a:solidFill>
                  <a:srgbClr val="FF0000"/>
                </a:solidFill>
              </a:rPr>
              <a:t>Θεμελιώδεις Αρχές Συστημάτων Βάσεων Δεδομένων</a:t>
            </a:r>
            <a:r>
              <a:rPr lang="en-GB" sz="1800" b="1" i="1" dirty="0">
                <a:solidFill>
                  <a:srgbClr val="FF0000"/>
                </a:solidFill>
              </a:rPr>
              <a:t>,</a:t>
            </a:r>
            <a:r>
              <a:rPr lang="el-GR" sz="1800" b="1" dirty="0">
                <a:solidFill>
                  <a:srgbClr val="FF0000"/>
                </a:solidFill>
              </a:rPr>
              <a:t> 7</a:t>
            </a:r>
            <a:r>
              <a:rPr lang="el-GR" sz="1800" b="1" baseline="30000" dirty="0">
                <a:solidFill>
                  <a:srgbClr val="FF0000"/>
                </a:solidFill>
              </a:rPr>
              <a:t>η</a:t>
            </a:r>
            <a:r>
              <a:rPr lang="en-GB" sz="1800" b="1" dirty="0">
                <a:solidFill>
                  <a:srgbClr val="FF0000"/>
                </a:solidFill>
              </a:rPr>
              <a:t> 	</a:t>
            </a:r>
            <a:r>
              <a:rPr lang="el-GR" sz="1800" b="1" dirty="0">
                <a:solidFill>
                  <a:srgbClr val="FF0000"/>
                </a:solidFill>
              </a:rPr>
              <a:t>Έκδοση, ΔΙΑΥΛΟΣ Α.Ε. ΕΚΔΟΣΕΙΣ ΒΙΒΛΙΩΝ</a:t>
            </a:r>
            <a:r>
              <a:rPr lang="en-GB" sz="1800" b="1" dirty="0">
                <a:solidFill>
                  <a:srgbClr val="FF0000"/>
                </a:solidFill>
              </a:rPr>
              <a:t>, 2016</a:t>
            </a:r>
            <a:endParaRPr lang="el-GR" sz="1800" b="1" dirty="0">
              <a:solidFill>
                <a:srgbClr val="FF0000"/>
              </a:solidFill>
            </a:endParaRPr>
          </a:p>
          <a:p>
            <a:pPr marL="0" indent="0">
              <a:buNone/>
              <a:tabLst>
                <a:tab pos="2065338" algn="l"/>
              </a:tabLst>
            </a:pPr>
            <a:r>
              <a:rPr lang="en-US" sz="1800" dirty="0"/>
              <a:t>[2] </a:t>
            </a:r>
            <a:r>
              <a:rPr lang="el-GR" sz="1800" dirty="0" err="1"/>
              <a:t>Βερύκιος</a:t>
            </a:r>
            <a:r>
              <a:rPr lang="el-GR" sz="1800" dirty="0"/>
              <a:t>, Β., &amp; </a:t>
            </a:r>
            <a:r>
              <a:rPr lang="el-GR" sz="1800" dirty="0" err="1"/>
              <a:t>Βασιλακόπουλος</a:t>
            </a:r>
            <a:r>
              <a:rPr lang="el-GR" sz="1800" dirty="0"/>
              <a:t>, Μ. (2022). </a:t>
            </a:r>
            <a:r>
              <a:rPr lang="el-GR" sz="1800" i="1" dirty="0"/>
              <a:t>Συστήματα Βάσεων Δεδομένων </a:t>
            </a:r>
            <a:r>
              <a:rPr lang="el-GR" sz="1800" dirty="0"/>
              <a:t>[Προπτυχιακό εγχειρίδιο]. </a:t>
            </a:r>
            <a:r>
              <a:rPr lang="el-GR" sz="1800" dirty="0" err="1"/>
              <a:t>Κάλλιπος</a:t>
            </a:r>
            <a:r>
              <a:rPr lang="el-GR" sz="1800" dirty="0"/>
              <a:t>, Ανοικτές Ακαδημαϊκές Εκδόσεις. </a:t>
            </a:r>
            <a:r>
              <a:rPr lang="el-GR" sz="1800" dirty="0">
                <a:hlinkClick r:id="rId2"/>
              </a:rPr>
              <a:t>https://dx.doi.org/10.57713/kallipos-36</a:t>
            </a:r>
            <a:r>
              <a:rPr lang="en-US" sz="1800" dirty="0"/>
              <a:t> </a:t>
            </a:r>
            <a:endParaRPr lang="el-GR" sz="1800" dirty="0"/>
          </a:p>
          <a:p>
            <a:pPr marL="0" indent="0">
              <a:buNone/>
              <a:tabLst>
                <a:tab pos="2065338" algn="l"/>
              </a:tabLst>
            </a:pPr>
            <a:r>
              <a:rPr lang="el-GR" sz="1800" dirty="0"/>
              <a:t>[3]  </a:t>
            </a:r>
            <a:r>
              <a:rPr lang="en-US" sz="1800" dirty="0"/>
              <a:t>Clare Churcher, </a:t>
            </a:r>
            <a:r>
              <a:rPr lang="en-US" sz="1800" i="1" dirty="0"/>
              <a:t>Beginning Database Design – From Novice to Professional, </a:t>
            </a:r>
            <a:r>
              <a:rPr lang="en-US" sz="1800" dirty="0" err="1"/>
              <a:t>Apress</a:t>
            </a:r>
            <a:r>
              <a:rPr lang="en-US" sz="1800" dirty="0"/>
              <a:t> </a:t>
            </a:r>
            <a:r>
              <a:rPr lang="el-GR" sz="1800" dirty="0"/>
              <a:t>	</a:t>
            </a:r>
            <a:r>
              <a:rPr lang="en-US" sz="1800" dirty="0"/>
              <a:t>2007</a:t>
            </a:r>
          </a:p>
          <a:p>
            <a:pPr marL="0" indent="0">
              <a:buNone/>
              <a:tabLst>
                <a:tab pos="2065338" algn="l"/>
              </a:tabLst>
            </a:pPr>
            <a:r>
              <a:rPr lang="en-US" sz="1800" dirty="0"/>
              <a:t>[</a:t>
            </a:r>
            <a:r>
              <a:rPr lang="el-GR" sz="1800" dirty="0"/>
              <a:t>4</a:t>
            </a:r>
            <a:r>
              <a:rPr lang="en-US" sz="1800" dirty="0"/>
              <a:t>]  Hector Garcia-Molina, Jeffrey Ullman, </a:t>
            </a:r>
            <a:r>
              <a:rPr lang="en-US" sz="1800" i="1" dirty="0"/>
              <a:t>Database Systems: The Complete Book</a:t>
            </a:r>
            <a:r>
              <a:rPr lang="en-US" sz="1800" dirty="0"/>
              <a:t>, </a:t>
            </a:r>
            <a:r>
              <a:rPr lang="el-GR" sz="1800" dirty="0"/>
              <a:t>	</a:t>
            </a:r>
            <a:r>
              <a:rPr lang="en-US" sz="1800" dirty="0"/>
              <a:t>Pearson Education, 2009, 2013</a:t>
            </a:r>
            <a:endParaRPr lang="en-US" sz="1800" i="1" dirty="0"/>
          </a:p>
          <a:p>
            <a:pPr marL="0" indent="0">
              <a:buNone/>
              <a:tabLst>
                <a:tab pos="2065338" algn="l"/>
              </a:tabLst>
            </a:pPr>
            <a:r>
              <a:rPr lang="en-US" sz="1800" dirty="0"/>
              <a:t>[</a:t>
            </a:r>
            <a:r>
              <a:rPr lang="el-GR" sz="1800" dirty="0"/>
              <a:t>5</a:t>
            </a:r>
            <a:r>
              <a:rPr lang="en-US" sz="1800" dirty="0"/>
              <a:t>]  Jason Price</a:t>
            </a:r>
            <a:r>
              <a:rPr lang="en-US" sz="1800" i="1" dirty="0"/>
              <a:t>, Oracle Database 11g SQL</a:t>
            </a:r>
            <a:r>
              <a:rPr lang="en-US" sz="1800" dirty="0"/>
              <a:t>, Oracle Press, 2007</a:t>
            </a:r>
          </a:p>
          <a:p>
            <a:pPr marL="0" indent="0">
              <a:buNone/>
              <a:tabLst>
                <a:tab pos="2065338" algn="l"/>
              </a:tabLst>
            </a:pPr>
            <a:r>
              <a:rPr lang="en-US" sz="1800" dirty="0"/>
              <a:t>[</a:t>
            </a:r>
            <a:r>
              <a:rPr lang="el-GR" sz="1800" dirty="0"/>
              <a:t>6</a:t>
            </a:r>
            <a:r>
              <a:rPr lang="en-US" sz="1800" dirty="0"/>
              <a:t>]  Hans-</a:t>
            </a:r>
            <a:r>
              <a:rPr lang="en-US" sz="1800" dirty="0" err="1"/>
              <a:t>Petter</a:t>
            </a:r>
            <a:r>
              <a:rPr lang="en-US" sz="1800" dirty="0"/>
              <a:t> Halvorsen, Structured Query Language, 2017, </a:t>
            </a:r>
            <a:r>
              <a:rPr lang="en-US" sz="1800" dirty="0">
                <a:hlinkClick r:id="rId3"/>
              </a:rPr>
              <a:t>https://www.halvorsen.blog/documents/tutorials/resources/Structured%20Query%20Language.pdf</a:t>
            </a:r>
            <a:r>
              <a:rPr lang="en-US" sz="1800" dirty="0"/>
              <a:t>   </a:t>
            </a:r>
          </a:p>
          <a:p>
            <a:pPr marL="0" indent="0">
              <a:buNone/>
              <a:tabLst>
                <a:tab pos="2065338" algn="l"/>
              </a:tabLst>
            </a:pPr>
            <a:r>
              <a:rPr lang="en-US" sz="1800" dirty="0"/>
              <a:t>[</a:t>
            </a:r>
            <a:r>
              <a:rPr lang="el-GR" sz="1800" dirty="0"/>
              <a:t>7</a:t>
            </a:r>
            <a:r>
              <a:rPr lang="en-US" sz="1800" dirty="0"/>
              <a:t>]  Unified Modeling Language® (UML®) Resource Page, </a:t>
            </a:r>
            <a:r>
              <a:rPr lang="en-US" sz="1800" dirty="0">
                <a:hlinkClick r:id="rId4"/>
              </a:rPr>
              <a:t>http://www.uml.org/</a:t>
            </a:r>
            <a:r>
              <a:rPr lang="en-US" sz="1800" dirty="0"/>
              <a:t> </a:t>
            </a:r>
          </a:p>
          <a:p>
            <a:pPr marL="0" indent="0">
              <a:buNone/>
              <a:tabLst>
                <a:tab pos="2065338" algn="l"/>
              </a:tabLst>
            </a:pPr>
            <a:r>
              <a:rPr lang="en-US" sz="1800" dirty="0"/>
              <a:t>[</a:t>
            </a:r>
            <a:r>
              <a:rPr lang="el-GR" sz="1800" dirty="0"/>
              <a:t>8</a:t>
            </a:r>
            <a:r>
              <a:rPr lang="en-US" sz="1800" dirty="0"/>
              <a:t>]  SQL Data types (</a:t>
            </a:r>
            <a:r>
              <a:rPr lang="el-GR" sz="1800" dirty="0"/>
              <a:t>στην </a:t>
            </a:r>
            <a:r>
              <a:rPr lang="en-US" sz="1800" dirty="0"/>
              <a:t>Postgres) </a:t>
            </a:r>
            <a:r>
              <a:rPr lang="en-US" sz="1800" dirty="0">
                <a:hlinkClick r:id="rId5"/>
              </a:rPr>
              <a:t>https://www.postgresql.org/docs/9.5/datatype.html</a:t>
            </a:r>
            <a:r>
              <a:rPr lang="en-US" sz="1800" dirty="0"/>
              <a:t> </a:t>
            </a:r>
          </a:p>
          <a:p>
            <a:pPr marL="0" indent="0">
              <a:buNone/>
            </a:pPr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1067459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UML: classes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5800" y="1828800"/>
            <a:ext cx="4953000" cy="2971800"/>
          </a:xfrm>
        </p:spPr>
        <p:txBody>
          <a:bodyPr>
            <a:noAutofit/>
          </a:bodyPr>
          <a:lstStyle/>
          <a:p>
            <a:r>
              <a:rPr lang="el-GR" sz="2400" b="1" u="sng" dirty="0"/>
              <a:t>Κλάση</a:t>
            </a:r>
            <a:r>
              <a:rPr lang="el-GR" sz="2400" b="1" dirty="0"/>
              <a:t>: «Φόρμα»  για όμοια αλλά διακριτά αντικείμενα</a:t>
            </a:r>
          </a:p>
          <a:p>
            <a:r>
              <a:rPr lang="el-GR" sz="2400" b="1" dirty="0"/>
              <a:t>Τα μέλη μιας κλάσης μοιράζονται κοινές ιδιότητες (</a:t>
            </a:r>
            <a:r>
              <a:rPr lang="en-US" sz="2400" b="1" dirty="0">
                <a:solidFill>
                  <a:srgbClr val="FF0000"/>
                </a:solidFill>
              </a:rPr>
              <a:t>attributes</a:t>
            </a:r>
            <a:r>
              <a:rPr lang="en-US" sz="2400" b="1" dirty="0"/>
              <a:t>) </a:t>
            </a:r>
            <a:r>
              <a:rPr lang="el-GR" sz="2400" b="1" dirty="0"/>
              <a:t>και συμπεριφορά (</a:t>
            </a:r>
            <a:r>
              <a:rPr lang="en-US" sz="2400" b="1" dirty="0">
                <a:solidFill>
                  <a:srgbClr val="FF0000"/>
                </a:solidFill>
              </a:rPr>
              <a:t>methods</a:t>
            </a:r>
            <a:r>
              <a:rPr lang="en-US" sz="2400" b="1" dirty="0"/>
              <a:t>)</a:t>
            </a:r>
          </a:p>
          <a:p>
            <a:r>
              <a:rPr lang="el-GR" sz="2400" b="1" dirty="0"/>
              <a:t>Τα μέλη βρίσκονται προς την κλάση σε σχέση </a:t>
            </a:r>
            <a:r>
              <a:rPr lang="en-US" sz="2400" b="1" dirty="0">
                <a:solidFill>
                  <a:srgbClr val="FF0000"/>
                </a:solidFill>
              </a:rPr>
              <a:t>“instance of”</a:t>
            </a:r>
            <a:endParaRPr lang="el-GR" sz="2400" b="1" dirty="0">
              <a:solidFill>
                <a:srgbClr val="FF0000"/>
              </a:solidFill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6134100" y="2286000"/>
            <a:ext cx="15240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class</a:t>
            </a:r>
            <a:endParaRPr lang="el-GR" sz="1600" dirty="0">
              <a:solidFill>
                <a:schemeClr val="tx1"/>
              </a:solidFill>
            </a:endParaRPr>
          </a:p>
        </p:txBody>
      </p:sp>
      <p:cxnSp>
        <p:nvCxnSpPr>
          <p:cNvPr id="6" name="Ευθύγραμμο βέλος σύνδεσης 5"/>
          <p:cNvCxnSpPr/>
          <p:nvPr/>
        </p:nvCxnSpPr>
        <p:spPr>
          <a:xfrm flipV="1">
            <a:off x="6903720" y="2667000"/>
            <a:ext cx="0" cy="99060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9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κ. Τάσο Βασιλόπουλο τηλ 2116001880, 6936790774 Σε χαιρετώ. Ν.Μ.</a:t>
            </a:r>
            <a:r>
              <a:rPr kumimoji="0" lang="el-GR" altLang="el-G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Ορθογώνιο 8"/>
          <p:cNvSpPr/>
          <p:nvPr/>
        </p:nvSpPr>
        <p:spPr>
          <a:xfrm>
            <a:off x="6141720" y="3657600"/>
            <a:ext cx="1524000" cy="381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object</a:t>
            </a:r>
            <a:endParaRPr lang="el-G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355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UML: visibility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114800" y="1752600"/>
            <a:ext cx="4343400" cy="4138625"/>
          </a:xfrm>
        </p:spPr>
        <p:txBody>
          <a:bodyPr>
            <a:normAutofit/>
          </a:bodyPr>
          <a:lstStyle/>
          <a:p>
            <a:r>
              <a:rPr lang="el-GR" sz="2000" dirty="0"/>
              <a:t>Ορατά μόνο μέσα στην κλάση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1" dirty="0">
                <a:solidFill>
                  <a:srgbClr val="FF0000"/>
                </a:solidFill>
              </a:rPr>
              <a:t>Private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1600" dirty="0"/>
              <a:t>σύμβολο: </a:t>
            </a:r>
            <a:r>
              <a:rPr lang="el-GR" sz="1600" b="1" dirty="0">
                <a:solidFill>
                  <a:srgbClr val="FF0000"/>
                </a:solidFill>
              </a:rPr>
              <a:t>-</a:t>
            </a:r>
          </a:p>
          <a:p>
            <a:r>
              <a:rPr lang="el-GR" sz="2000" dirty="0"/>
              <a:t>Ορατά και έξω από την κλάση (από άλλες κλάσεις)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1" dirty="0">
                <a:solidFill>
                  <a:srgbClr val="FF0000"/>
                </a:solidFill>
              </a:rPr>
              <a:t>Public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1600" dirty="0"/>
              <a:t>σύμβολο: </a:t>
            </a:r>
            <a:r>
              <a:rPr lang="en-US" sz="1600" b="1" dirty="0">
                <a:solidFill>
                  <a:srgbClr val="FF0000"/>
                </a:solidFill>
              </a:rPr>
              <a:t>+</a:t>
            </a:r>
            <a:endParaRPr lang="en-US" sz="1600" b="1" dirty="0"/>
          </a:p>
          <a:p>
            <a:r>
              <a:rPr lang="el-GR" sz="2000" dirty="0"/>
              <a:t>Τα </a:t>
            </a:r>
            <a:r>
              <a:rPr lang="en-US" sz="2000" dirty="0"/>
              <a:t>private attributes</a:t>
            </a:r>
            <a:r>
              <a:rPr lang="el-GR" sz="2000" dirty="0"/>
              <a:t> γράφονται ή διαβάζονται μέσω </a:t>
            </a:r>
            <a:r>
              <a:rPr lang="en-US" sz="2000" dirty="0"/>
              <a:t>public methods</a:t>
            </a:r>
          </a:p>
          <a:p>
            <a:endParaRPr lang="el-GR" sz="2000" dirty="0"/>
          </a:p>
          <a:p>
            <a:pPr marL="0" indent="0">
              <a:buNone/>
            </a:pPr>
            <a:r>
              <a:rPr lang="el-GR" sz="2000" dirty="0"/>
              <a:t>Κλασική περίπτωση «</a:t>
            </a:r>
            <a:r>
              <a:rPr lang="el-GR" sz="2000" b="1" dirty="0"/>
              <a:t>ενθυλάκωσης</a:t>
            </a:r>
            <a:r>
              <a:rPr lang="el-GR" sz="2000" dirty="0"/>
              <a:t>»</a:t>
            </a:r>
          </a:p>
          <a:p>
            <a:pPr marL="0" indent="0">
              <a:buNone/>
            </a:pPr>
            <a:r>
              <a:rPr lang="el-GR" sz="2000" dirty="0"/>
              <a:t>(</a:t>
            </a:r>
            <a:r>
              <a:rPr lang="en-US" sz="2000" dirty="0" err="1">
                <a:solidFill>
                  <a:srgbClr val="FF0000"/>
                </a:solidFill>
              </a:rPr>
              <a:t>encaptulation</a:t>
            </a:r>
            <a:r>
              <a:rPr lang="en-US" sz="2000" dirty="0"/>
              <a:t>)</a:t>
            </a:r>
            <a:endParaRPr lang="el-GR" sz="2000" dirty="0"/>
          </a:p>
        </p:txBody>
      </p:sp>
      <p:grpSp>
        <p:nvGrpSpPr>
          <p:cNvPr id="11" name="Ομάδα 10"/>
          <p:cNvGrpSpPr/>
          <p:nvPr/>
        </p:nvGrpSpPr>
        <p:grpSpPr>
          <a:xfrm>
            <a:off x="1157056" y="2366639"/>
            <a:ext cx="2057400" cy="2049780"/>
            <a:chOff x="817277" y="1752600"/>
            <a:chExt cx="2057400" cy="2049780"/>
          </a:xfrm>
        </p:grpSpPr>
        <p:sp>
          <p:nvSpPr>
            <p:cNvPr id="8" name="Ορθογώνιο 7"/>
            <p:cNvSpPr/>
            <p:nvPr/>
          </p:nvSpPr>
          <p:spPr>
            <a:xfrm>
              <a:off x="817277" y="2133600"/>
              <a:ext cx="2057400" cy="838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92075" indent="-92075" algn="l">
                <a:buFontTx/>
                <a:buChar char="-"/>
              </a:pPr>
              <a:endParaRPr lang="en-US" sz="1400" dirty="0">
                <a:solidFill>
                  <a:schemeClr val="tx1"/>
                </a:solidFill>
              </a:endParaRPr>
            </a:p>
            <a:p>
              <a:pPr marL="92075" indent="-92075" algn="l">
                <a:buFontTx/>
                <a:buChar char="-"/>
              </a:pPr>
              <a:endParaRPr lang="en-US" sz="1400" dirty="0">
                <a:solidFill>
                  <a:schemeClr val="tx1"/>
                </a:solidFill>
              </a:endParaRPr>
            </a:p>
            <a:p>
              <a:pPr marL="92075" indent="-92075" algn="l">
                <a:buFontTx/>
                <a:buChar char="-"/>
              </a:pPr>
              <a:endParaRPr lang="en-US" sz="1400" dirty="0">
                <a:solidFill>
                  <a:schemeClr val="tx1"/>
                </a:solidFill>
              </a:endParaRPr>
            </a:p>
            <a:p>
              <a:pPr marL="92075" indent="-92075" algn="l">
                <a:buFontTx/>
                <a:buChar char="-"/>
              </a:pPr>
              <a:r>
                <a:rPr lang="en-US" sz="1400" dirty="0">
                  <a:solidFill>
                    <a:schemeClr val="tx1"/>
                  </a:solidFill>
                </a:rPr>
                <a:t>attribute 1</a:t>
              </a:r>
            </a:p>
            <a:p>
              <a:pPr marL="92075" indent="-92075" algn="l">
                <a:buFontTx/>
                <a:buChar char="-"/>
              </a:pPr>
              <a:r>
                <a:rPr lang="en-US" sz="1400" dirty="0">
                  <a:solidFill>
                    <a:schemeClr val="tx1"/>
                  </a:solidFill>
                </a:rPr>
                <a:t>attribute 2</a:t>
              </a:r>
            </a:p>
            <a:p>
              <a:pPr marL="92075" indent="-92075" algn="l">
                <a:buFontTx/>
                <a:buChar char="-"/>
              </a:pPr>
              <a:r>
                <a:rPr lang="en-US" sz="1400" dirty="0">
                  <a:solidFill>
                    <a:schemeClr val="tx1"/>
                  </a:solidFill>
                </a:rPr>
                <a:t>…</a:t>
              </a:r>
            </a:p>
            <a:p>
              <a:pPr algn="l"/>
              <a:endParaRPr lang="en-US" sz="1400" dirty="0">
                <a:solidFill>
                  <a:schemeClr val="tx1"/>
                </a:solidFill>
              </a:endParaRPr>
            </a:p>
            <a:p>
              <a:pPr algn="l"/>
              <a:endParaRPr lang="en-US" sz="1400" dirty="0">
                <a:solidFill>
                  <a:schemeClr val="tx1"/>
                </a:solidFill>
              </a:endParaRPr>
            </a:p>
            <a:p>
              <a:pPr algn="l"/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9" name="Ορθογώνιο 8"/>
            <p:cNvSpPr/>
            <p:nvPr/>
          </p:nvSpPr>
          <p:spPr>
            <a:xfrm>
              <a:off x="817277" y="1752600"/>
              <a:ext cx="2057400" cy="381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class</a:t>
              </a:r>
              <a:endParaRPr lang="el-GR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Ορθογώνιο 9"/>
            <p:cNvSpPr/>
            <p:nvPr/>
          </p:nvSpPr>
          <p:spPr>
            <a:xfrm>
              <a:off x="817277" y="2964180"/>
              <a:ext cx="2057400" cy="8382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92075" indent="-92075" algn="l">
                <a:buFontTx/>
                <a:buChar char="-"/>
              </a:pPr>
              <a:endParaRPr lang="en-US" sz="1400" dirty="0">
                <a:solidFill>
                  <a:schemeClr val="tx1"/>
                </a:solidFill>
              </a:endParaRPr>
            </a:p>
            <a:p>
              <a:pPr marL="92075" indent="-92075" algn="l">
                <a:buFontTx/>
                <a:buChar char="-"/>
              </a:pPr>
              <a:endParaRPr lang="en-US" sz="1400" dirty="0">
                <a:solidFill>
                  <a:schemeClr val="tx1"/>
                </a:solidFill>
              </a:endParaRPr>
            </a:p>
            <a:p>
              <a:pPr marL="92075" indent="-92075" algn="l">
                <a:buFontTx/>
                <a:buChar char="-"/>
              </a:pPr>
              <a:endParaRPr lang="en-US" sz="1400" dirty="0">
                <a:solidFill>
                  <a:schemeClr val="tx1"/>
                </a:solidFill>
              </a:endParaRPr>
            </a:p>
            <a:p>
              <a:pPr algn="l"/>
              <a:r>
                <a:rPr lang="en-US" sz="1400" dirty="0">
                  <a:solidFill>
                    <a:schemeClr val="tx1"/>
                  </a:solidFill>
                </a:rPr>
                <a:t>+ method 1()</a:t>
              </a:r>
            </a:p>
            <a:p>
              <a:pPr algn="l"/>
              <a:r>
                <a:rPr lang="en-US" sz="1400" dirty="0">
                  <a:solidFill>
                    <a:schemeClr val="tx1"/>
                  </a:solidFill>
                </a:rPr>
                <a:t>+ method 2()</a:t>
              </a:r>
            </a:p>
            <a:p>
              <a:pPr marL="92075" indent="-92075" algn="l">
                <a:buFontTx/>
                <a:buChar char="-"/>
              </a:pPr>
              <a:r>
                <a:rPr lang="en-US" sz="1400" dirty="0">
                  <a:solidFill>
                    <a:schemeClr val="tx1"/>
                  </a:solidFill>
                </a:rPr>
                <a:t>…</a:t>
              </a:r>
            </a:p>
            <a:p>
              <a:pPr algn="l"/>
              <a:endParaRPr lang="en-US" sz="1400" dirty="0">
                <a:solidFill>
                  <a:schemeClr val="tx1"/>
                </a:solidFill>
              </a:endParaRPr>
            </a:p>
            <a:p>
              <a:pPr algn="l"/>
              <a:endParaRPr lang="en-US" sz="1400" dirty="0">
                <a:solidFill>
                  <a:schemeClr val="tx1"/>
                </a:solidFill>
              </a:endParaRPr>
            </a:p>
            <a:p>
              <a:pPr algn="l"/>
              <a:endParaRPr lang="en-US" sz="14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5682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UML: abstract classes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04800" y="1831760"/>
            <a:ext cx="4191000" cy="3002543"/>
          </a:xfrm>
        </p:spPr>
        <p:txBody>
          <a:bodyPr>
            <a:normAutofit/>
          </a:bodyPr>
          <a:lstStyle/>
          <a:p>
            <a:r>
              <a:rPr lang="el-GR" sz="2000" dirty="0"/>
              <a:t>Μια αφηρημένη κλάση δεν μπορεί να υλοποιηθεί αμέσως (</a:t>
            </a:r>
            <a:r>
              <a:rPr lang="en-US" sz="2000" dirty="0">
                <a:solidFill>
                  <a:srgbClr val="FF0000"/>
                </a:solidFill>
              </a:rPr>
              <a:t>“can’t be instantiated”</a:t>
            </a:r>
            <a:r>
              <a:rPr lang="en-US" sz="2000" dirty="0"/>
              <a:t>)</a:t>
            </a:r>
          </a:p>
          <a:p>
            <a:r>
              <a:rPr lang="el-GR" sz="2000" dirty="0"/>
              <a:t>Αποτελεί γενίκευση άλλων κλάσεων, οι οποίες κληρονομούν τις ιδιότητες και τις μεθόδους της</a:t>
            </a:r>
          </a:p>
          <a:p>
            <a:r>
              <a:rPr lang="el-GR" sz="2000" dirty="0"/>
              <a:t>Το όνομά της γράφεται σε πλάγια γραφή</a:t>
            </a:r>
          </a:p>
        </p:txBody>
      </p:sp>
      <p:grpSp>
        <p:nvGrpSpPr>
          <p:cNvPr id="25" name="Ομάδα 24"/>
          <p:cNvGrpSpPr/>
          <p:nvPr/>
        </p:nvGrpSpPr>
        <p:grpSpPr>
          <a:xfrm>
            <a:off x="3848100" y="2127182"/>
            <a:ext cx="4876800" cy="4149702"/>
            <a:chOff x="3581400" y="2212999"/>
            <a:chExt cx="4876800" cy="4149702"/>
          </a:xfrm>
        </p:grpSpPr>
        <p:grpSp>
          <p:nvGrpSpPr>
            <p:cNvPr id="4" name="Ομάδα 3"/>
            <p:cNvGrpSpPr/>
            <p:nvPr/>
          </p:nvGrpSpPr>
          <p:grpSpPr>
            <a:xfrm>
              <a:off x="5181600" y="2212999"/>
              <a:ext cx="1752600" cy="1782451"/>
              <a:chOff x="817277" y="1752600"/>
              <a:chExt cx="1752600" cy="1782451"/>
            </a:xfrm>
          </p:grpSpPr>
          <p:sp>
            <p:nvSpPr>
              <p:cNvPr id="5" name="Ορθογώνιο 4"/>
              <p:cNvSpPr/>
              <p:nvPr/>
            </p:nvSpPr>
            <p:spPr>
              <a:xfrm>
                <a:off x="817277" y="2133600"/>
                <a:ext cx="1752600" cy="639451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92075" indent="-92075" algn="l">
                  <a:buFontTx/>
                  <a:buChar char="-"/>
                </a:pPr>
                <a:endParaRPr lang="en-US" sz="1400" dirty="0">
                  <a:solidFill>
                    <a:schemeClr val="tx1"/>
                  </a:solidFill>
                </a:endParaRPr>
              </a:p>
              <a:p>
                <a:pPr marL="92075" indent="-92075" algn="l">
                  <a:buFontTx/>
                  <a:buChar char="-"/>
                </a:pPr>
                <a:endParaRPr lang="en-US" sz="1400" dirty="0">
                  <a:solidFill>
                    <a:schemeClr val="tx1"/>
                  </a:solidFill>
                </a:endParaRPr>
              </a:p>
              <a:p>
                <a:pPr marL="92075" indent="-92075" algn="l">
                  <a:buFontTx/>
                  <a:buChar char="-"/>
                </a:pPr>
                <a:endParaRPr lang="en-US" sz="1400" dirty="0">
                  <a:solidFill>
                    <a:schemeClr val="tx1"/>
                  </a:solidFill>
                </a:endParaRPr>
              </a:p>
              <a:p>
                <a:pPr marL="92075" indent="-92075" algn="l">
                  <a:buFontTx/>
                  <a:buChar char="-"/>
                </a:pPr>
                <a:r>
                  <a:rPr lang="en-US" sz="1400" dirty="0">
                    <a:solidFill>
                      <a:schemeClr val="tx1"/>
                    </a:solidFill>
                  </a:rPr>
                  <a:t>center: Point</a:t>
                </a:r>
              </a:p>
              <a:p>
                <a:pPr marL="92075" indent="-92075" algn="l">
                  <a:buFontTx/>
                  <a:buChar char="-"/>
                </a:pPr>
                <a:r>
                  <a:rPr lang="en-US" sz="1400" dirty="0">
                    <a:solidFill>
                      <a:schemeClr val="tx1"/>
                    </a:solidFill>
                  </a:rPr>
                  <a:t>visible: Boolean</a:t>
                </a: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Ορθογώνιο 5"/>
              <p:cNvSpPr/>
              <p:nvPr/>
            </p:nvSpPr>
            <p:spPr>
              <a:xfrm>
                <a:off x="817277" y="1752600"/>
                <a:ext cx="1752600" cy="38100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i="1" dirty="0">
                    <a:solidFill>
                      <a:schemeClr val="tx1"/>
                    </a:solidFill>
                  </a:rPr>
                  <a:t>geometrical figure</a:t>
                </a:r>
                <a:endParaRPr lang="el-GR" sz="1400" b="1" i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Ορθογώνιο 6"/>
              <p:cNvSpPr/>
              <p:nvPr/>
            </p:nvSpPr>
            <p:spPr>
              <a:xfrm>
                <a:off x="817277" y="2773051"/>
                <a:ext cx="1752600" cy="762000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92075" indent="-92075" algn="l">
                  <a:buFontTx/>
                  <a:buChar char="-"/>
                </a:pPr>
                <a:endParaRPr lang="en-US" sz="1400" dirty="0">
                  <a:solidFill>
                    <a:schemeClr val="tx1"/>
                  </a:solidFill>
                </a:endParaRPr>
              </a:p>
              <a:p>
                <a:pPr marL="92075" indent="-92075" algn="l">
                  <a:buFontTx/>
                  <a:buChar char="-"/>
                </a:pPr>
                <a:endParaRPr lang="en-US" sz="1400" dirty="0">
                  <a:solidFill>
                    <a:schemeClr val="tx1"/>
                  </a:solidFill>
                </a:endParaRPr>
              </a:p>
              <a:p>
                <a:pPr marL="92075" indent="-92075" algn="l">
                  <a:buFontTx/>
                  <a:buChar char="-"/>
                </a:pPr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r>
                  <a:rPr lang="en-US" sz="1400" dirty="0">
                    <a:solidFill>
                      <a:schemeClr val="tx1"/>
                    </a:solidFill>
                  </a:rPr>
                  <a:t>+ move()</a:t>
                </a:r>
              </a:p>
              <a:p>
                <a:pPr algn="l"/>
                <a:r>
                  <a:rPr lang="en-US" sz="1400" dirty="0">
                    <a:solidFill>
                      <a:schemeClr val="tx1"/>
                    </a:solidFill>
                  </a:rPr>
                  <a:t>+ delete()</a:t>
                </a:r>
              </a:p>
              <a:p>
                <a:pPr algn="l"/>
                <a:r>
                  <a:rPr lang="en-US" sz="1400" dirty="0">
                    <a:solidFill>
                      <a:schemeClr val="tx1"/>
                    </a:solidFill>
                  </a:rPr>
                  <a:t>+ display()</a:t>
                </a: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" name="Ομάδα 7"/>
            <p:cNvGrpSpPr/>
            <p:nvPr/>
          </p:nvGrpSpPr>
          <p:grpSpPr>
            <a:xfrm>
              <a:off x="3581400" y="4747334"/>
              <a:ext cx="1447800" cy="1600200"/>
              <a:chOff x="817277" y="1752600"/>
              <a:chExt cx="1752600" cy="1600200"/>
            </a:xfrm>
          </p:grpSpPr>
          <p:sp>
            <p:nvSpPr>
              <p:cNvPr id="9" name="Ορθογώνιο 8"/>
              <p:cNvSpPr/>
              <p:nvPr/>
            </p:nvSpPr>
            <p:spPr>
              <a:xfrm>
                <a:off x="817277" y="2133600"/>
                <a:ext cx="1752600" cy="639451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92075" indent="-92075" algn="l">
                  <a:buFontTx/>
                  <a:buChar char="-"/>
                </a:pPr>
                <a:endParaRPr lang="en-US" sz="1400" dirty="0">
                  <a:solidFill>
                    <a:schemeClr val="tx1"/>
                  </a:solidFill>
                </a:endParaRPr>
              </a:p>
              <a:p>
                <a:pPr marL="92075" indent="-92075" algn="l">
                  <a:buFontTx/>
                  <a:buChar char="-"/>
                </a:pPr>
                <a:endParaRPr lang="en-US" sz="1400" dirty="0">
                  <a:solidFill>
                    <a:schemeClr val="tx1"/>
                  </a:solidFill>
                </a:endParaRPr>
              </a:p>
              <a:p>
                <a:pPr marL="92075" indent="-92075" algn="l">
                  <a:buFontTx/>
                  <a:buChar char="-"/>
                </a:pPr>
                <a:endParaRPr lang="en-US" sz="1400" dirty="0">
                  <a:solidFill>
                    <a:schemeClr val="tx1"/>
                  </a:solidFill>
                </a:endParaRPr>
              </a:p>
              <a:p>
                <a:pPr marL="92075" indent="-92075" algn="l">
                  <a:buFontTx/>
                  <a:buChar char="-"/>
                </a:pPr>
                <a:r>
                  <a:rPr lang="en-US" sz="1400" dirty="0">
                    <a:solidFill>
                      <a:schemeClr val="tx1"/>
                    </a:solidFill>
                  </a:rPr>
                  <a:t>a: number</a:t>
                </a:r>
              </a:p>
              <a:p>
                <a:pPr marL="92075" indent="-92075" algn="l">
                  <a:buFontTx/>
                  <a:buChar char="-"/>
                </a:pPr>
                <a:r>
                  <a:rPr lang="en-US" sz="1400" dirty="0">
                    <a:solidFill>
                      <a:schemeClr val="tx1"/>
                    </a:solidFill>
                  </a:rPr>
                  <a:t>b: number</a:t>
                </a: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Ορθογώνιο 9"/>
              <p:cNvSpPr/>
              <p:nvPr/>
            </p:nvSpPr>
            <p:spPr>
              <a:xfrm>
                <a:off x="817277" y="1752600"/>
                <a:ext cx="1752600" cy="38100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chemeClr val="tx1"/>
                    </a:solidFill>
                  </a:rPr>
                  <a:t>rectangle</a:t>
                </a:r>
                <a:endParaRPr lang="el-GR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Ορθογώνιο 10"/>
              <p:cNvSpPr/>
              <p:nvPr/>
            </p:nvSpPr>
            <p:spPr>
              <a:xfrm>
                <a:off x="817277" y="2773051"/>
                <a:ext cx="1752600" cy="57974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92075" indent="-92075" algn="l">
                  <a:buFontTx/>
                  <a:buChar char="-"/>
                </a:pPr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r>
                  <a:rPr lang="en-US" sz="1400" dirty="0">
                    <a:solidFill>
                      <a:schemeClr val="tx1"/>
                    </a:solidFill>
                  </a:rPr>
                  <a:t>+ delete()</a:t>
                </a:r>
              </a:p>
              <a:p>
                <a:pPr algn="l"/>
                <a:r>
                  <a:rPr lang="en-US" sz="1400" dirty="0">
                    <a:solidFill>
                      <a:schemeClr val="tx1"/>
                    </a:solidFill>
                  </a:rPr>
                  <a:t>+ display()</a:t>
                </a: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" name="Ομάδα 11"/>
            <p:cNvGrpSpPr/>
            <p:nvPr/>
          </p:nvGrpSpPr>
          <p:grpSpPr>
            <a:xfrm>
              <a:off x="5334000" y="4747334"/>
              <a:ext cx="1447800" cy="1392316"/>
              <a:chOff x="817277" y="1752600"/>
              <a:chExt cx="1752600" cy="1392316"/>
            </a:xfrm>
          </p:grpSpPr>
          <p:sp>
            <p:nvSpPr>
              <p:cNvPr id="13" name="Ορθογώνιο 12"/>
              <p:cNvSpPr/>
              <p:nvPr/>
            </p:nvSpPr>
            <p:spPr>
              <a:xfrm>
                <a:off x="817277" y="2133601"/>
                <a:ext cx="1752600" cy="434266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92075" indent="-92075" algn="l">
                  <a:buFontTx/>
                  <a:buChar char="-"/>
                </a:pPr>
                <a:endParaRPr lang="en-US" sz="1400" dirty="0">
                  <a:solidFill>
                    <a:schemeClr val="tx1"/>
                  </a:solidFill>
                </a:endParaRPr>
              </a:p>
              <a:p>
                <a:pPr marL="92075" indent="-92075" algn="l">
                  <a:buFontTx/>
                  <a:buChar char="-"/>
                </a:pPr>
                <a:endParaRPr lang="en-US" sz="1400" dirty="0">
                  <a:solidFill>
                    <a:schemeClr val="tx1"/>
                  </a:solidFill>
                </a:endParaRPr>
              </a:p>
              <a:p>
                <a:pPr marL="92075" indent="-92075" algn="l">
                  <a:buFontTx/>
                  <a:buChar char="-"/>
                </a:pPr>
                <a:endParaRPr lang="en-US" sz="1400" dirty="0">
                  <a:solidFill>
                    <a:schemeClr val="tx1"/>
                  </a:solidFill>
                </a:endParaRPr>
              </a:p>
              <a:p>
                <a:pPr marL="92075" indent="-92075" algn="l">
                  <a:buFontTx/>
                  <a:buChar char="-"/>
                </a:pPr>
                <a:r>
                  <a:rPr lang="en-US" sz="1400" dirty="0">
                    <a:solidFill>
                      <a:schemeClr val="tx1"/>
                    </a:solidFill>
                  </a:rPr>
                  <a:t>radius: number</a:t>
                </a: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Ορθογώνιο 13"/>
              <p:cNvSpPr/>
              <p:nvPr/>
            </p:nvSpPr>
            <p:spPr>
              <a:xfrm>
                <a:off x="817277" y="1752600"/>
                <a:ext cx="1752600" cy="38100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chemeClr val="tx1"/>
                    </a:solidFill>
                  </a:rPr>
                  <a:t>circle</a:t>
                </a:r>
                <a:endParaRPr lang="el-GR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Ορθογώνιο 14"/>
              <p:cNvSpPr/>
              <p:nvPr/>
            </p:nvSpPr>
            <p:spPr>
              <a:xfrm>
                <a:off x="817277" y="2565167"/>
                <a:ext cx="1752600" cy="57974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92075" indent="-92075" algn="l">
                  <a:buFontTx/>
                  <a:buChar char="-"/>
                </a:pPr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r>
                  <a:rPr lang="en-US" sz="1400" dirty="0">
                    <a:solidFill>
                      <a:schemeClr val="tx1"/>
                    </a:solidFill>
                  </a:rPr>
                  <a:t>+delete()</a:t>
                </a:r>
              </a:p>
              <a:p>
                <a:pPr algn="l"/>
                <a:r>
                  <a:rPr lang="en-US" sz="1400" dirty="0">
                    <a:solidFill>
                      <a:schemeClr val="tx1"/>
                    </a:solidFill>
                  </a:rPr>
                  <a:t>+ display()</a:t>
                </a: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6" name="Ομάδα 15"/>
            <p:cNvGrpSpPr/>
            <p:nvPr/>
          </p:nvGrpSpPr>
          <p:grpSpPr>
            <a:xfrm>
              <a:off x="7086600" y="4762501"/>
              <a:ext cx="1371600" cy="1600200"/>
              <a:chOff x="817277" y="1752600"/>
              <a:chExt cx="1752600" cy="1600200"/>
            </a:xfrm>
          </p:grpSpPr>
          <p:sp>
            <p:nvSpPr>
              <p:cNvPr id="17" name="Ορθογώνιο 16"/>
              <p:cNvSpPr/>
              <p:nvPr/>
            </p:nvSpPr>
            <p:spPr>
              <a:xfrm>
                <a:off x="817277" y="2133600"/>
                <a:ext cx="1752600" cy="639451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92075" indent="-92075" algn="l">
                  <a:buFontTx/>
                  <a:buChar char="-"/>
                </a:pPr>
                <a:endParaRPr lang="en-US" sz="1400" dirty="0">
                  <a:solidFill>
                    <a:schemeClr val="tx1"/>
                  </a:solidFill>
                </a:endParaRPr>
              </a:p>
              <a:p>
                <a:pPr marL="92075" indent="-92075" algn="l">
                  <a:buFontTx/>
                  <a:buChar char="-"/>
                </a:pPr>
                <a:endParaRPr lang="en-US" sz="1400" dirty="0">
                  <a:solidFill>
                    <a:schemeClr val="tx1"/>
                  </a:solidFill>
                </a:endParaRPr>
              </a:p>
              <a:p>
                <a:pPr marL="92075" indent="-92075" algn="l">
                  <a:buFontTx/>
                  <a:buChar char="-"/>
                </a:pPr>
                <a:endParaRPr lang="en-US" sz="1400" dirty="0">
                  <a:solidFill>
                    <a:schemeClr val="tx1"/>
                  </a:solidFill>
                </a:endParaRPr>
              </a:p>
              <a:p>
                <a:pPr marL="92075" indent="-92075" algn="l">
                  <a:buFontTx/>
                  <a:buChar char="-"/>
                </a:pPr>
                <a:r>
                  <a:rPr lang="en-US" sz="1400" dirty="0">
                    <a:solidFill>
                      <a:schemeClr val="tx1"/>
                    </a:solidFill>
                  </a:rPr>
                  <a:t>a: number</a:t>
                </a:r>
              </a:p>
              <a:p>
                <a:pPr marL="92075" indent="-92075" algn="l">
                  <a:buFontTx/>
                  <a:buChar char="-"/>
                </a:pPr>
                <a:r>
                  <a:rPr lang="en-US" sz="1400" dirty="0">
                    <a:solidFill>
                      <a:schemeClr val="tx1"/>
                    </a:solidFill>
                  </a:rPr>
                  <a:t>b: number</a:t>
                </a:r>
              </a:p>
              <a:p>
                <a:pPr marL="92075" indent="-92075" algn="l">
                  <a:buFontTx/>
                  <a:buChar char="-"/>
                </a:pPr>
                <a:r>
                  <a:rPr lang="en-US" sz="1400" dirty="0">
                    <a:solidFill>
                      <a:schemeClr val="tx1"/>
                    </a:solidFill>
                  </a:rPr>
                  <a:t>c: number</a:t>
                </a: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Ορθογώνιο 17"/>
              <p:cNvSpPr/>
              <p:nvPr/>
            </p:nvSpPr>
            <p:spPr>
              <a:xfrm>
                <a:off x="817277" y="1752600"/>
                <a:ext cx="1752600" cy="38100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chemeClr val="tx1"/>
                    </a:solidFill>
                  </a:rPr>
                  <a:t>triangle</a:t>
                </a:r>
                <a:endParaRPr lang="el-GR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Ορθογώνιο 18"/>
              <p:cNvSpPr/>
              <p:nvPr/>
            </p:nvSpPr>
            <p:spPr>
              <a:xfrm>
                <a:off x="817277" y="2773051"/>
                <a:ext cx="1752600" cy="57974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92075" indent="-92075" algn="l">
                  <a:buFontTx/>
                  <a:buChar char="-"/>
                </a:pPr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r>
                  <a:rPr lang="en-US" sz="1400" dirty="0">
                    <a:solidFill>
                      <a:schemeClr val="tx1"/>
                    </a:solidFill>
                  </a:rPr>
                  <a:t>+ delete()</a:t>
                </a:r>
              </a:p>
              <a:p>
                <a:pPr algn="l"/>
                <a:r>
                  <a:rPr lang="en-US" sz="1400" dirty="0">
                    <a:solidFill>
                      <a:schemeClr val="tx1"/>
                    </a:solidFill>
                  </a:rPr>
                  <a:t>+ display()</a:t>
                </a: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  <a:p>
                <a:pPr algn="l"/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0" name="Ισοσκελές τρίγωνο 19"/>
            <p:cNvSpPr/>
            <p:nvPr/>
          </p:nvSpPr>
          <p:spPr>
            <a:xfrm>
              <a:off x="5962650" y="3995450"/>
              <a:ext cx="190500" cy="195550"/>
            </a:xfrm>
            <a:prstGeom prst="triangl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22" name="Ευθεία γραμμή σύνδεσης 21"/>
            <p:cNvCxnSpPr>
              <a:stCxn id="20" idx="3"/>
              <a:endCxn id="14" idx="0"/>
            </p:cNvCxnSpPr>
            <p:nvPr/>
          </p:nvCxnSpPr>
          <p:spPr>
            <a:xfrm>
              <a:off x="6057900" y="4191000"/>
              <a:ext cx="0" cy="55633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Ελεύθερη σχεδίαση 23"/>
            <p:cNvSpPr/>
            <p:nvPr/>
          </p:nvSpPr>
          <p:spPr>
            <a:xfrm>
              <a:off x="4287175" y="4338961"/>
              <a:ext cx="3485225" cy="408373"/>
            </a:xfrm>
            <a:custGeom>
              <a:avLst/>
              <a:gdLst>
                <a:gd name="connsiteX0" fmla="*/ 0 w 4225771"/>
                <a:gd name="connsiteY0" fmla="*/ 408373 h 408373"/>
                <a:gd name="connsiteX1" fmla="*/ 0 w 4225771"/>
                <a:gd name="connsiteY1" fmla="*/ 0 h 408373"/>
                <a:gd name="connsiteX2" fmla="*/ 4225771 w 4225771"/>
                <a:gd name="connsiteY2" fmla="*/ 0 h 408373"/>
                <a:gd name="connsiteX3" fmla="*/ 4216893 w 4225771"/>
                <a:gd name="connsiteY3" fmla="*/ 399495 h 408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25771" h="408373">
                  <a:moveTo>
                    <a:pt x="0" y="408373"/>
                  </a:moveTo>
                  <a:lnTo>
                    <a:pt x="0" y="0"/>
                  </a:lnTo>
                  <a:lnTo>
                    <a:pt x="4225771" y="0"/>
                  </a:lnTo>
                  <a:lnTo>
                    <a:pt x="4216893" y="399495"/>
                  </a:lnTo>
                </a:path>
              </a:pathLst>
            </a:cu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494648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UML: simple relations</a:t>
            </a:r>
            <a:endParaRPr lang="el-GR" dirty="0"/>
          </a:p>
        </p:txBody>
      </p:sp>
      <p:grpSp>
        <p:nvGrpSpPr>
          <p:cNvPr id="12" name="Ομάδα 11"/>
          <p:cNvGrpSpPr/>
          <p:nvPr/>
        </p:nvGrpSpPr>
        <p:grpSpPr>
          <a:xfrm>
            <a:off x="1219200" y="1985639"/>
            <a:ext cx="1447800" cy="1138561"/>
            <a:chOff x="1149658" y="1985639"/>
            <a:chExt cx="2057400" cy="1138561"/>
          </a:xfrm>
        </p:grpSpPr>
        <p:sp>
          <p:nvSpPr>
            <p:cNvPr id="6" name="Ορθογώνιο 5"/>
            <p:cNvSpPr/>
            <p:nvPr/>
          </p:nvSpPr>
          <p:spPr>
            <a:xfrm>
              <a:off x="1149658" y="1985639"/>
              <a:ext cx="2057400" cy="381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Class 1</a:t>
              </a:r>
              <a:endParaRPr lang="el-GR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Ορθογώνιο 6"/>
            <p:cNvSpPr/>
            <p:nvPr/>
          </p:nvSpPr>
          <p:spPr>
            <a:xfrm>
              <a:off x="1149658" y="2366639"/>
              <a:ext cx="2057400" cy="757561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92075" indent="-92075" algn="l">
                <a:buFontTx/>
                <a:buChar char="-"/>
              </a:pPr>
              <a:endParaRPr lang="en-US" sz="1400" dirty="0">
                <a:solidFill>
                  <a:schemeClr val="tx1"/>
                </a:solidFill>
              </a:endParaRPr>
            </a:p>
            <a:p>
              <a:pPr marL="92075" indent="-92075" algn="l">
                <a:buFontTx/>
                <a:buChar char="-"/>
              </a:pPr>
              <a:endParaRPr lang="en-US" sz="1400" dirty="0">
                <a:solidFill>
                  <a:schemeClr val="tx1"/>
                </a:solidFill>
              </a:endParaRPr>
            </a:p>
            <a:p>
              <a:pPr marL="92075" indent="-92075" algn="l">
                <a:buFontTx/>
                <a:buChar char="-"/>
              </a:pPr>
              <a:endParaRPr lang="en-US" sz="1400" dirty="0">
                <a:solidFill>
                  <a:schemeClr val="tx1"/>
                </a:solidFill>
              </a:endParaRPr>
            </a:p>
            <a:p>
              <a:pPr algn="l"/>
              <a:r>
                <a:rPr lang="el-GR" sz="1400" dirty="0">
                  <a:solidFill>
                    <a:schemeClr val="tx1"/>
                  </a:solidFill>
                </a:rPr>
                <a:t>-</a:t>
              </a:r>
              <a:r>
                <a:rPr lang="en-US" sz="1400" dirty="0">
                  <a:solidFill>
                    <a:schemeClr val="tx1"/>
                  </a:solidFill>
                </a:rPr>
                <a:t> attribute 1</a:t>
              </a:r>
            </a:p>
            <a:p>
              <a:pPr algn="l"/>
              <a:r>
                <a:rPr lang="el-GR" sz="1400" dirty="0">
                  <a:solidFill>
                    <a:schemeClr val="tx1"/>
                  </a:solidFill>
                </a:rPr>
                <a:t>-</a:t>
              </a:r>
              <a:r>
                <a:rPr lang="en-US" sz="1400" dirty="0">
                  <a:solidFill>
                    <a:schemeClr val="tx1"/>
                  </a:solidFill>
                </a:rPr>
                <a:t> attribute 2</a:t>
              </a:r>
            </a:p>
            <a:p>
              <a:pPr marL="92075" indent="-92075" algn="l">
                <a:buFontTx/>
                <a:buChar char="-"/>
              </a:pPr>
              <a:r>
                <a:rPr lang="en-US" sz="1400" dirty="0">
                  <a:solidFill>
                    <a:schemeClr val="tx1"/>
                  </a:solidFill>
                </a:rPr>
                <a:t>…</a:t>
              </a:r>
            </a:p>
            <a:p>
              <a:pPr algn="l"/>
              <a:endParaRPr lang="en-US" sz="1400" dirty="0">
                <a:solidFill>
                  <a:schemeClr val="tx1"/>
                </a:solidFill>
              </a:endParaRPr>
            </a:p>
            <a:p>
              <a:pPr algn="l"/>
              <a:endParaRPr lang="en-US" sz="1400" dirty="0">
                <a:solidFill>
                  <a:schemeClr val="tx1"/>
                </a:solidFill>
              </a:endParaRPr>
            </a:p>
            <a:p>
              <a:pPr algn="l"/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Ομάδα 12"/>
          <p:cNvGrpSpPr/>
          <p:nvPr/>
        </p:nvGrpSpPr>
        <p:grpSpPr>
          <a:xfrm>
            <a:off x="6096000" y="1985639"/>
            <a:ext cx="1447800" cy="1138561"/>
            <a:chOff x="6096000" y="1985639"/>
            <a:chExt cx="2057400" cy="1138561"/>
          </a:xfrm>
        </p:grpSpPr>
        <p:sp>
          <p:nvSpPr>
            <p:cNvPr id="8" name="Ορθογώνιο 7"/>
            <p:cNvSpPr/>
            <p:nvPr/>
          </p:nvSpPr>
          <p:spPr>
            <a:xfrm>
              <a:off x="6096000" y="1985639"/>
              <a:ext cx="2057400" cy="381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Class 2</a:t>
              </a:r>
              <a:endParaRPr lang="el-GR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Ορθογώνιο 8"/>
            <p:cNvSpPr/>
            <p:nvPr/>
          </p:nvSpPr>
          <p:spPr>
            <a:xfrm>
              <a:off x="6096000" y="2366639"/>
              <a:ext cx="2057400" cy="757561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92075" indent="-92075" algn="l">
                <a:buFontTx/>
                <a:buChar char="-"/>
              </a:pPr>
              <a:endParaRPr lang="en-US" sz="1400" dirty="0">
                <a:solidFill>
                  <a:schemeClr val="tx1"/>
                </a:solidFill>
              </a:endParaRPr>
            </a:p>
            <a:p>
              <a:pPr marL="92075" indent="-92075" algn="l">
                <a:buFontTx/>
                <a:buChar char="-"/>
              </a:pPr>
              <a:endParaRPr lang="en-US" sz="1400" dirty="0">
                <a:solidFill>
                  <a:schemeClr val="tx1"/>
                </a:solidFill>
              </a:endParaRPr>
            </a:p>
            <a:p>
              <a:pPr marL="92075" indent="-92075" algn="l">
                <a:buFontTx/>
                <a:buChar char="-"/>
              </a:pPr>
              <a:endParaRPr lang="en-US" sz="1400" dirty="0">
                <a:solidFill>
                  <a:schemeClr val="tx1"/>
                </a:solidFill>
              </a:endParaRPr>
            </a:p>
            <a:p>
              <a:pPr algn="l"/>
              <a:r>
                <a:rPr lang="el-GR" sz="1400" dirty="0">
                  <a:solidFill>
                    <a:schemeClr val="tx1"/>
                  </a:solidFill>
                </a:rPr>
                <a:t>-</a:t>
              </a:r>
              <a:r>
                <a:rPr lang="en-US" sz="1400" dirty="0">
                  <a:solidFill>
                    <a:schemeClr val="tx1"/>
                  </a:solidFill>
                </a:rPr>
                <a:t> attribute 1</a:t>
              </a:r>
            </a:p>
            <a:p>
              <a:pPr algn="l"/>
              <a:r>
                <a:rPr lang="el-GR" sz="1400" dirty="0">
                  <a:solidFill>
                    <a:schemeClr val="tx1"/>
                  </a:solidFill>
                </a:rPr>
                <a:t>-</a:t>
              </a:r>
              <a:r>
                <a:rPr lang="en-US" sz="1400" dirty="0">
                  <a:solidFill>
                    <a:schemeClr val="tx1"/>
                  </a:solidFill>
                </a:rPr>
                <a:t> attribute 2</a:t>
              </a:r>
            </a:p>
            <a:p>
              <a:pPr marL="92075" indent="-92075" algn="l">
                <a:buFontTx/>
                <a:buChar char="-"/>
              </a:pPr>
              <a:r>
                <a:rPr lang="en-US" sz="1400" dirty="0">
                  <a:solidFill>
                    <a:schemeClr val="tx1"/>
                  </a:solidFill>
                </a:rPr>
                <a:t>…</a:t>
              </a:r>
            </a:p>
            <a:p>
              <a:pPr algn="l"/>
              <a:endParaRPr lang="en-US" sz="1400" dirty="0">
                <a:solidFill>
                  <a:schemeClr val="tx1"/>
                </a:solidFill>
              </a:endParaRPr>
            </a:p>
            <a:p>
              <a:pPr algn="l"/>
              <a:endParaRPr lang="en-US" sz="1400" dirty="0">
                <a:solidFill>
                  <a:schemeClr val="tx1"/>
                </a:solidFill>
              </a:endParaRPr>
            </a:p>
            <a:p>
              <a:pPr algn="l"/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1" name="Ευθεία γραμμή σύνδεσης 10"/>
          <p:cNvCxnSpPr/>
          <p:nvPr/>
        </p:nvCxnSpPr>
        <p:spPr>
          <a:xfrm>
            <a:off x="2667000" y="2514600"/>
            <a:ext cx="3429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655571" y="2213441"/>
            <a:ext cx="12116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>
                <a:latin typeface="Calibri" panose="020F0502020204030204" pitchFamily="34" charset="0"/>
              </a:rPr>
              <a:t>πολλαπλότητα</a:t>
            </a:r>
            <a:r>
              <a:rPr lang="en-US" sz="1200" dirty="0">
                <a:latin typeface="Calibri" panose="020F0502020204030204" pitchFamily="34" charset="0"/>
              </a:rPr>
              <a:t> 1</a:t>
            </a:r>
            <a:endParaRPr lang="el-GR" sz="1200" dirty="0">
              <a:latin typeface="Calibri" panose="020F05020202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84322" y="2213441"/>
            <a:ext cx="12116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>
                <a:latin typeface="Calibri" panose="020F0502020204030204" pitchFamily="34" charset="0"/>
              </a:rPr>
              <a:t>πολλαπλότητα</a:t>
            </a:r>
            <a:r>
              <a:rPr lang="en-US" sz="1200" dirty="0">
                <a:latin typeface="Calibri" panose="020F0502020204030204" pitchFamily="34" charset="0"/>
              </a:rPr>
              <a:t> 2</a:t>
            </a:r>
            <a:endParaRPr lang="el-GR" sz="1200" dirty="0">
              <a:latin typeface="Calibri" panose="020F0502020204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67000" y="2514599"/>
            <a:ext cx="6708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>
                <a:latin typeface="Calibri" panose="020F0502020204030204" pitchFamily="34" charset="0"/>
              </a:rPr>
              <a:t>ρόλος</a:t>
            </a:r>
            <a:r>
              <a:rPr lang="en-US" sz="1200" dirty="0">
                <a:latin typeface="Calibri" panose="020F0502020204030204" pitchFamily="34" charset="0"/>
              </a:rPr>
              <a:t> 1</a:t>
            </a:r>
            <a:endParaRPr lang="el-GR" sz="1200" dirty="0">
              <a:latin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58351" y="2514600"/>
            <a:ext cx="6708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>
                <a:latin typeface="Calibri" panose="020F0502020204030204" pitchFamily="34" charset="0"/>
              </a:rPr>
              <a:t>ρόλος</a:t>
            </a:r>
            <a:r>
              <a:rPr lang="en-US" sz="1200" dirty="0">
                <a:latin typeface="Calibri" panose="020F0502020204030204" pitchFamily="34" charset="0"/>
              </a:rPr>
              <a:t> 2</a:t>
            </a:r>
            <a:endParaRPr lang="el-GR" sz="1200" dirty="0">
              <a:latin typeface="Calibri" panose="020F05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21619" y="2527487"/>
            <a:ext cx="821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b="1" dirty="0">
                <a:solidFill>
                  <a:srgbClr val="FF0000"/>
                </a:solidFill>
                <a:latin typeface="Calibri" panose="020F0502020204030204" pitchFamily="34" charset="0"/>
              </a:rPr>
              <a:t>όνομα </a:t>
            </a:r>
            <a:r>
              <a:rPr lang="el-GR" sz="1200" b="1" dirty="0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1200" b="1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</a:p>
        </p:txBody>
      </p:sp>
      <p:grpSp>
        <p:nvGrpSpPr>
          <p:cNvPr id="20" name="Ομάδα 19"/>
          <p:cNvGrpSpPr/>
          <p:nvPr/>
        </p:nvGrpSpPr>
        <p:grpSpPr>
          <a:xfrm>
            <a:off x="1219200" y="4191000"/>
            <a:ext cx="1447800" cy="1138561"/>
            <a:chOff x="1149658" y="1985639"/>
            <a:chExt cx="2057400" cy="1138561"/>
          </a:xfrm>
        </p:grpSpPr>
        <p:sp>
          <p:nvSpPr>
            <p:cNvPr id="21" name="Ορθογώνιο 20"/>
            <p:cNvSpPr/>
            <p:nvPr/>
          </p:nvSpPr>
          <p:spPr>
            <a:xfrm>
              <a:off x="1149658" y="1985639"/>
              <a:ext cx="2057400" cy="381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400" b="1" dirty="0">
                  <a:solidFill>
                    <a:schemeClr val="tx1"/>
                  </a:solidFill>
                </a:rPr>
                <a:t>Καθηγητής</a:t>
              </a:r>
            </a:p>
          </p:txBody>
        </p:sp>
        <p:sp>
          <p:nvSpPr>
            <p:cNvPr id="22" name="Ορθογώνιο 21"/>
            <p:cNvSpPr/>
            <p:nvPr/>
          </p:nvSpPr>
          <p:spPr>
            <a:xfrm>
              <a:off x="1149658" y="2366639"/>
              <a:ext cx="2057400" cy="757561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92075" indent="-92075" algn="l">
                <a:buFontTx/>
                <a:buChar char="-"/>
              </a:pPr>
              <a:endParaRPr lang="en-US" sz="1400" dirty="0">
                <a:solidFill>
                  <a:schemeClr val="tx1"/>
                </a:solidFill>
              </a:endParaRPr>
            </a:p>
            <a:p>
              <a:pPr marL="92075" indent="-92075" algn="l">
                <a:buFontTx/>
                <a:buChar char="-"/>
              </a:pPr>
              <a:endParaRPr lang="en-US" sz="1400" dirty="0">
                <a:solidFill>
                  <a:schemeClr val="tx1"/>
                </a:solidFill>
              </a:endParaRPr>
            </a:p>
            <a:p>
              <a:pPr marL="92075" indent="-92075" algn="l">
                <a:buFontTx/>
                <a:buChar char="-"/>
              </a:pPr>
              <a:endParaRPr lang="en-US" sz="1400" dirty="0">
                <a:solidFill>
                  <a:schemeClr val="tx1"/>
                </a:solidFill>
              </a:endParaRPr>
            </a:p>
            <a:p>
              <a:pPr algn="l"/>
              <a:r>
                <a:rPr lang="el-GR" sz="1400" dirty="0">
                  <a:solidFill>
                    <a:schemeClr val="tx1"/>
                  </a:solidFill>
                </a:rPr>
                <a:t>-</a:t>
              </a:r>
              <a:r>
                <a:rPr lang="en-US" sz="1400" dirty="0">
                  <a:solidFill>
                    <a:schemeClr val="tx1"/>
                  </a:solidFill>
                </a:rPr>
                <a:t> attribute 1</a:t>
              </a:r>
            </a:p>
            <a:p>
              <a:pPr algn="l"/>
              <a:r>
                <a:rPr lang="el-GR" sz="1400" dirty="0">
                  <a:solidFill>
                    <a:schemeClr val="tx1"/>
                  </a:solidFill>
                </a:rPr>
                <a:t>-</a:t>
              </a:r>
              <a:r>
                <a:rPr lang="en-US" sz="1400" dirty="0">
                  <a:solidFill>
                    <a:schemeClr val="tx1"/>
                  </a:solidFill>
                </a:rPr>
                <a:t> attribute 2</a:t>
              </a:r>
            </a:p>
            <a:p>
              <a:pPr marL="92075" indent="-92075" algn="l">
                <a:buFontTx/>
                <a:buChar char="-"/>
              </a:pPr>
              <a:r>
                <a:rPr lang="en-US" sz="1400" dirty="0">
                  <a:solidFill>
                    <a:schemeClr val="tx1"/>
                  </a:solidFill>
                </a:rPr>
                <a:t>…</a:t>
              </a:r>
            </a:p>
            <a:p>
              <a:pPr algn="l"/>
              <a:endParaRPr lang="en-US" sz="1400" dirty="0">
                <a:solidFill>
                  <a:schemeClr val="tx1"/>
                </a:solidFill>
              </a:endParaRPr>
            </a:p>
            <a:p>
              <a:pPr algn="l"/>
              <a:endParaRPr lang="en-US" sz="1400" dirty="0">
                <a:solidFill>
                  <a:schemeClr val="tx1"/>
                </a:solidFill>
              </a:endParaRPr>
            </a:p>
            <a:p>
              <a:pPr algn="l"/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Ομάδα 22"/>
          <p:cNvGrpSpPr/>
          <p:nvPr/>
        </p:nvGrpSpPr>
        <p:grpSpPr>
          <a:xfrm>
            <a:off x="6096000" y="4191000"/>
            <a:ext cx="1447800" cy="1138561"/>
            <a:chOff x="6096000" y="1985639"/>
            <a:chExt cx="2057400" cy="1138561"/>
          </a:xfrm>
        </p:grpSpPr>
        <p:sp>
          <p:nvSpPr>
            <p:cNvPr id="24" name="Ορθογώνιο 23"/>
            <p:cNvSpPr/>
            <p:nvPr/>
          </p:nvSpPr>
          <p:spPr>
            <a:xfrm>
              <a:off x="6096000" y="1985639"/>
              <a:ext cx="2057400" cy="381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400" b="1" dirty="0">
                  <a:solidFill>
                    <a:schemeClr val="tx1"/>
                  </a:solidFill>
                </a:rPr>
                <a:t>Μάθημα</a:t>
              </a:r>
            </a:p>
          </p:txBody>
        </p:sp>
        <p:sp>
          <p:nvSpPr>
            <p:cNvPr id="25" name="Ορθογώνιο 24"/>
            <p:cNvSpPr/>
            <p:nvPr/>
          </p:nvSpPr>
          <p:spPr>
            <a:xfrm>
              <a:off x="6096000" y="2366639"/>
              <a:ext cx="2057400" cy="757561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92075" indent="-92075" algn="l">
                <a:buFontTx/>
                <a:buChar char="-"/>
              </a:pPr>
              <a:endParaRPr lang="en-US" sz="1400" dirty="0">
                <a:solidFill>
                  <a:schemeClr val="tx1"/>
                </a:solidFill>
              </a:endParaRPr>
            </a:p>
            <a:p>
              <a:pPr marL="92075" indent="-92075" algn="l">
                <a:buFontTx/>
                <a:buChar char="-"/>
              </a:pPr>
              <a:endParaRPr lang="en-US" sz="1400" dirty="0">
                <a:solidFill>
                  <a:schemeClr val="tx1"/>
                </a:solidFill>
              </a:endParaRPr>
            </a:p>
            <a:p>
              <a:pPr marL="92075" indent="-92075" algn="l">
                <a:buFontTx/>
                <a:buChar char="-"/>
              </a:pPr>
              <a:endParaRPr lang="en-US" sz="1400" dirty="0">
                <a:solidFill>
                  <a:schemeClr val="tx1"/>
                </a:solidFill>
              </a:endParaRPr>
            </a:p>
            <a:p>
              <a:pPr algn="l"/>
              <a:r>
                <a:rPr lang="el-GR" sz="1400" dirty="0">
                  <a:solidFill>
                    <a:schemeClr val="tx1"/>
                  </a:solidFill>
                </a:rPr>
                <a:t>-</a:t>
              </a:r>
              <a:r>
                <a:rPr lang="en-US" sz="1400" dirty="0">
                  <a:solidFill>
                    <a:schemeClr val="tx1"/>
                  </a:solidFill>
                </a:rPr>
                <a:t> attribute 1</a:t>
              </a:r>
            </a:p>
            <a:p>
              <a:pPr algn="l"/>
              <a:r>
                <a:rPr lang="el-GR" sz="1400" dirty="0">
                  <a:solidFill>
                    <a:schemeClr val="tx1"/>
                  </a:solidFill>
                </a:rPr>
                <a:t>-</a:t>
              </a:r>
              <a:r>
                <a:rPr lang="en-US" sz="1400" dirty="0">
                  <a:solidFill>
                    <a:schemeClr val="tx1"/>
                  </a:solidFill>
                </a:rPr>
                <a:t> attribute 2</a:t>
              </a:r>
            </a:p>
            <a:p>
              <a:pPr marL="92075" indent="-92075" algn="l">
                <a:buFontTx/>
                <a:buChar char="-"/>
              </a:pPr>
              <a:r>
                <a:rPr lang="en-US" sz="1400" dirty="0">
                  <a:solidFill>
                    <a:schemeClr val="tx1"/>
                  </a:solidFill>
                </a:rPr>
                <a:t>…</a:t>
              </a:r>
            </a:p>
            <a:p>
              <a:pPr algn="l"/>
              <a:endParaRPr lang="en-US" sz="1400" dirty="0">
                <a:solidFill>
                  <a:schemeClr val="tx1"/>
                </a:solidFill>
              </a:endParaRPr>
            </a:p>
            <a:p>
              <a:pPr algn="l"/>
              <a:endParaRPr lang="en-US" sz="1400" dirty="0">
                <a:solidFill>
                  <a:schemeClr val="tx1"/>
                </a:solidFill>
              </a:endParaRPr>
            </a:p>
            <a:p>
              <a:pPr algn="l"/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6" name="Ευθεία γραμμή σύνδεσης 25"/>
          <p:cNvCxnSpPr/>
          <p:nvPr/>
        </p:nvCxnSpPr>
        <p:spPr>
          <a:xfrm>
            <a:off x="2667000" y="4719961"/>
            <a:ext cx="3429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739231" y="4433500"/>
            <a:ext cx="2632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</a:rPr>
              <a:t>1</a:t>
            </a:r>
            <a:endParaRPr lang="el-GR" sz="1200" dirty="0">
              <a:latin typeface="Calibri" panose="020F050202020403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67630" y="4503294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>
                <a:latin typeface="Calibri" panose="020F0502020204030204" pitchFamily="34" charset="0"/>
              </a:rPr>
              <a:t>*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714176" y="4719960"/>
            <a:ext cx="7959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>
                <a:latin typeface="Calibri" panose="020F0502020204030204" pitchFamily="34" charset="0"/>
              </a:rPr>
              <a:t>διδάσκων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022874" y="4719961"/>
            <a:ext cx="10063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>
                <a:latin typeface="Calibri" panose="020F0502020204030204" pitchFamily="34" charset="0"/>
              </a:rPr>
              <a:t>διδασκόμενο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607677" y="4732848"/>
            <a:ext cx="9358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διδάσκει</a:t>
            </a:r>
            <a:r>
              <a:rPr lang="el-GR" sz="1200" b="1" dirty="0" err="1">
                <a:solidFill>
                  <a:srgbClr val="FF000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l-GR" sz="1200" b="1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219200" y="3701534"/>
            <a:ext cx="553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l-GR" sz="1400" i="1" u="sng" dirty="0">
                <a:solidFill>
                  <a:srgbClr val="1A0BDF"/>
                </a:solidFill>
              </a:rPr>
              <a:t>Παράδειγμα</a:t>
            </a:r>
            <a:r>
              <a:rPr lang="el-GR" sz="1400" i="1" dirty="0">
                <a:solidFill>
                  <a:srgbClr val="1A0BDF"/>
                </a:solidFill>
              </a:rPr>
              <a:t>: Σχέση μεταξύ καθηγητή και διδασκόμενου μαθήματος </a:t>
            </a:r>
          </a:p>
        </p:txBody>
      </p:sp>
    </p:spTree>
    <p:extLst>
      <p:ext uri="{BB962C8B-B14F-4D97-AF65-F5344CB8AC3E}">
        <p14:creationId xmlns:p14="http://schemas.microsoft.com/office/powerpoint/2010/main" val="273660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UML: aggregation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191000" y="1878989"/>
            <a:ext cx="4267200" cy="2081226"/>
          </a:xfrm>
        </p:spPr>
        <p:txBody>
          <a:bodyPr>
            <a:normAutofit/>
          </a:bodyPr>
          <a:lstStyle/>
          <a:p>
            <a:r>
              <a:rPr lang="el-GR" sz="2400" dirty="0"/>
              <a:t>Πρόκειται για την ειδική εκείνη σχέση μέρους-όλου</a:t>
            </a:r>
          </a:p>
          <a:p>
            <a:pPr lvl="1"/>
            <a:r>
              <a:rPr lang="el-GR" sz="2000" u="sng" dirty="0"/>
              <a:t>όλον</a:t>
            </a:r>
            <a:r>
              <a:rPr lang="el-GR" sz="2000" dirty="0"/>
              <a:t>: </a:t>
            </a:r>
            <a:r>
              <a:rPr lang="en-US" sz="2000" dirty="0">
                <a:solidFill>
                  <a:srgbClr val="FF0000"/>
                </a:solidFill>
              </a:rPr>
              <a:t>“consists of …”</a:t>
            </a:r>
            <a:endParaRPr lang="en-US" sz="2000" dirty="0"/>
          </a:p>
          <a:p>
            <a:pPr lvl="1"/>
            <a:r>
              <a:rPr lang="el-GR" sz="2000" u="sng" dirty="0"/>
              <a:t>μέρος</a:t>
            </a:r>
            <a:r>
              <a:rPr lang="el-GR" sz="2000" dirty="0"/>
              <a:t>: </a:t>
            </a:r>
            <a:r>
              <a:rPr lang="en-US" sz="2000" dirty="0">
                <a:solidFill>
                  <a:srgbClr val="FF0000"/>
                </a:solidFill>
              </a:rPr>
              <a:t>“is part of …”</a:t>
            </a:r>
            <a:endParaRPr lang="el-GR" sz="2000" dirty="0">
              <a:solidFill>
                <a:srgbClr val="FF0000"/>
              </a:solidFill>
            </a:endParaRPr>
          </a:p>
        </p:txBody>
      </p:sp>
      <p:grpSp>
        <p:nvGrpSpPr>
          <p:cNvPr id="24" name="Ομάδα 23"/>
          <p:cNvGrpSpPr/>
          <p:nvPr/>
        </p:nvGrpSpPr>
        <p:grpSpPr>
          <a:xfrm>
            <a:off x="1443361" y="1676400"/>
            <a:ext cx="1528439" cy="1264513"/>
            <a:chOff x="1443361" y="1676400"/>
            <a:chExt cx="1528439" cy="1264513"/>
          </a:xfrm>
        </p:grpSpPr>
        <p:sp>
          <p:nvSpPr>
            <p:cNvPr id="4" name="Ορθογώνιο 3"/>
            <p:cNvSpPr/>
            <p:nvPr/>
          </p:nvSpPr>
          <p:spPr>
            <a:xfrm>
              <a:off x="1447800" y="1676400"/>
              <a:ext cx="1524000" cy="381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600" dirty="0">
                  <a:solidFill>
                    <a:schemeClr val="tx1"/>
                  </a:solidFill>
                </a:rPr>
                <a:t>όλον</a:t>
              </a:r>
            </a:p>
          </p:txBody>
        </p:sp>
        <p:sp>
          <p:nvSpPr>
            <p:cNvPr id="6" name="Ορθογώνιο 5"/>
            <p:cNvSpPr/>
            <p:nvPr/>
          </p:nvSpPr>
          <p:spPr>
            <a:xfrm>
              <a:off x="1443361" y="2559913"/>
              <a:ext cx="1524000" cy="381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600" dirty="0">
                  <a:solidFill>
                    <a:schemeClr val="tx1"/>
                  </a:solidFill>
                </a:rPr>
                <a:t>μέρος</a:t>
              </a:r>
            </a:p>
          </p:txBody>
        </p:sp>
        <p:sp>
          <p:nvSpPr>
            <p:cNvPr id="8" name="Διάγραμμα ροής: Απόφαση 7"/>
            <p:cNvSpPr/>
            <p:nvPr/>
          </p:nvSpPr>
          <p:spPr>
            <a:xfrm>
              <a:off x="2167261" y="2071826"/>
              <a:ext cx="76200" cy="228600"/>
            </a:xfrm>
            <a:prstGeom prst="flowChartDecision">
              <a:avLst/>
            </a:prstGeom>
            <a:noFill/>
            <a:ln w="158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0" name="Ευθεία γραμμή σύνδεσης 9"/>
            <p:cNvCxnSpPr>
              <a:stCxn id="8" idx="2"/>
              <a:endCxn id="6" idx="0"/>
            </p:cNvCxnSpPr>
            <p:nvPr/>
          </p:nvCxnSpPr>
          <p:spPr>
            <a:xfrm>
              <a:off x="2205361" y="2300426"/>
              <a:ext cx="0" cy="259487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Ομάδα 22"/>
          <p:cNvGrpSpPr/>
          <p:nvPr/>
        </p:nvGrpSpPr>
        <p:grpSpPr>
          <a:xfrm>
            <a:off x="1443361" y="4230395"/>
            <a:ext cx="1528439" cy="1264513"/>
            <a:chOff x="1443361" y="4230395"/>
            <a:chExt cx="1528439" cy="1264513"/>
          </a:xfrm>
        </p:grpSpPr>
        <p:sp>
          <p:nvSpPr>
            <p:cNvPr id="19" name="Ορθογώνιο 18"/>
            <p:cNvSpPr/>
            <p:nvPr/>
          </p:nvSpPr>
          <p:spPr>
            <a:xfrm>
              <a:off x="1447800" y="4230395"/>
              <a:ext cx="1524000" cy="381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600" dirty="0">
                  <a:solidFill>
                    <a:schemeClr val="tx1"/>
                  </a:solidFill>
                </a:rPr>
                <a:t>Πανεπιστήμιο</a:t>
              </a:r>
            </a:p>
          </p:txBody>
        </p:sp>
        <p:sp>
          <p:nvSpPr>
            <p:cNvPr id="20" name="Ορθογώνιο 19"/>
            <p:cNvSpPr/>
            <p:nvPr/>
          </p:nvSpPr>
          <p:spPr>
            <a:xfrm>
              <a:off x="1443361" y="5113908"/>
              <a:ext cx="1524000" cy="381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600" dirty="0">
                  <a:solidFill>
                    <a:schemeClr val="tx1"/>
                  </a:solidFill>
                </a:rPr>
                <a:t>Μέλη ΔΕΠ</a:t>
              </a:r>
            </a:p>
          </p:txBody>
        </p:sp>
        <p:sp>
          <p:nvSpPr>
            <p:cNvPr id="21" name="Διάγραμμα ροής: Απόφαση 20"/>
            <p:cNvSpPr/>
            <p:nvPr/>
          </p:nvSpPr>
          <p:spPr>
            <a:xfrm>
              <a:off x="2167261" y="4625821"/>
              <a:ext cx="76200" cy="228600"/>
            </a:xfrm>
            <a:prstGeom prst="flowChartDecision">
              <a:avLst/>
            </a:prstGeom>
            <a:noFill/>
            <a:ln w="158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22" name="Ευθεία γραμμή σύνδεσης 21"/>
            <p:cNvCxnSpPr>
              <a:stCxn id="21" idx="2"/>
              <a:endCxn id="20" idx="0"/>
            </p:cNvCxnSpPr>
            <p:nvPr/>
          </p:nvCxnSpPr>
          <p:spPr>
            <a:xfrm>
              <a:off x="2205361" y="4854421"/>
              <a:ext cx="0" cy="259487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685800" y="3692202"/>
            <a:ext cx="33105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l-GR" sz="1400" i="1" u="sng" dirty="0">
                <a:solidFill>
                  <a:srgbClr val="1A0BDF"/>
                </a:solidFill>
              </a:rPr>
              <a:t>Παράδειγμα</a:t>
            </a:r>
            <a:r>
              <a:rPr lang="el-GR" sz="1400" i="1" dirty="0">
                <a:solidFill>
                  <a:srgbClr val="1A0BDF"/>
                </a:solidFill>
              </a:rPr>
              <a:t>: Πανεπιστήμιο και μέλη του</a:t>
            </a:r>
          </a:p>
        </p:txBody>
      </p:sp>
    </p:spTree>
    <p:extLst>
      <p:ext uri="{BB962C8B-B14F-4D97-AF65-F5344CB8AC3E}">
        <p14:creationId xmlns:p14="http://schemas.microsoft.com/office/powerpoint/2010/main" val="2382734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UML: composition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495800" y="1500174"/>
            <a:ext cx="4191000" cy="4900626"/>
          </a:xfrm>
        </p:spPr>
        <p:txBody>
          <a:bodyPr>
            <a:normAutofit fontScale="92500"/>
          </a:bodyPr>
          <a:lstStyle/>
          <a:p>
            <a:r>
              <a:rPr lang="el-GR" sz="2400" dirty="0"/>
              <a:t>Η ειδική εκείνη σχέση </a:t>
            </a:r>
            <a:r>
              <a:rPr lang="en-US" sz="2400" dirty="0"/>
              <a:t>aggregation </a:t>
            </a:r>
            <a:r>
              <a:rPr lang="el-GR" sz="2400" dirty="0"/>
              <a:t>όπου όλα τα «μέρη» είναι απαραίτητα για τη σύνθεση του «όλου»</a:t>
            </a:r>
          </a:p>
          <a:p>
            <a:r>
              <a:rPr lang="el-GR" sz="2400" dirty="0"/>
              <a:t>Η πολλαπλότητα της κλάσης του «όλου» είναι ακριβώς 1</a:t>
            </a:r>
          </a:p>
          <a:p>
            <a:r>
              <a:rPr lang="el-GR" sz="2400" dirty="0"/>
              <a:t>Μια σχέση δεν είναι </a:t>
            </a:r>
            <a:r>
              <a:rPr lang="en-US" sz="2400" dirty="0"/>
              <a:t>composition</a:t>
            </a:r>
            <a:r>
              <a:rPr lang="el-GR" sz="2400" dirty="0"/>
              <a:t> αν κάποιο «μέρος» συνδέεται με περισσότερα «όλα»</a:t>
            </a:r>
          </a:p>
          <a:p>
            <a:r>
              <a:rPr lang="el-GR" sz="2400" dirty="0"/>
              <a:t>Η διαγραφή του «όλου» συνεπάγεται αναγκαστική διαγραφή όλων των «μερών»</a:t>
            </a:r>
          </a:p>
        </p:txBody>
      </p:sp>
      <p:grpSp>
        <p:nvGrpSpPr>
          <p:cNvPr id="4" name="Ομάδα 3"/>
          <p:cNvGrpSpPr/>
          <p:nvPr/>
        </p:nvGrpSpPr>
        <p:grpSpPr>
          <a:xfrm>
            <a:off x="1443361" y="1676400"/>
            <a:ext cx="1528439" cy="1264513"/>
            <a:chOff x="1443361" y="1676400"/>
            <a:chExt cx="1528439" cy="1264513"/>
          </a:xfrm>
        </p:grpSpPr>
        <p:sp>
          <p:nvSpPr>
            <p:cNvPr id="5" name="Ορθογώνιο 4"/>
            <p:cNvSpPr/>
            <p:nvPr/>
          </p:nvSpPr>
          <p:spPr>
            <a:xfrm>
              <a:off x="1447800" y="1676400"/>
              <a:ext cx="1524000" cy="381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600" dirty="0">
                  <a:solidFill>
                    <a:schemeClr val="tx1"/>
                  </a:solidFill>
                </a:rPr>
                <a:t>όλον</a:t>
              </a:r>
            </a:p>
          </p:txBody>
        </p:sp>
        <p:sp>
          <p:nvSpPr>
            <p:cNvPr id="6" name="Ορθογώνιο 5"/>
            <p:cNvSpPr/>
            <p:nvPr/>
          </p:nvSpPr>
          <p:spPr>
            <a:xfrm>
              <a:off x="1443361" y="2559913"/>
              <a:ext cx="1524000" cy="381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600" dirty="0">
                  <a:solidFill>
                    <a:schemeClr val="tx1"/>
                  </a:solidFill>
                </a:rPr>
                <a:t>μέρος</a:t>
              </a:r>
            </a:p>
          </p:txBody>
        </p:sp>
        <p:sp>
          <p:nvSpPr>
            <p:cNvPr id="7" name="Διάγραμμα ροής: Απόφαση 6"/>
            <p:cNvSpPr/>
            <p:nvPr/>
          </p:nvSpPr>
          <p:spPr>
            <a:xfrm>
              <a:off x="2167261" y="2071826"/>
              <a:ext cx="76200" cy="228600"/>
            </a:xfrm>
            <a:prstGeom prst="flowChartDecision">
              <a:avLst/>
            </a:prstGeom>
            <a:solidFill>
              <a:schemeClr val="tx1"/>
            </a:solidFill>
            <a:ln w="158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8" name="Ευθεία γραμμή σύνδεσης 7"/>
            <p:cNvCxnSpPr>
              <a:stCxn id="7" idx="2"/>
              <a:endCxn id="6" idx="0"/>
            </p:cNvCxnSpPr>
            <p:nvPr/>
          </p:nvCxnSpPr>
          <p:spPr>
            <a:xfrm>
              <a:off x="2205361" y="2300426"/>
              <a:ext cx="0" cy="259487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Ομάδα 8"/>
          <p:cNvGrpSpPr/>
          <p:nvPr/>
        </p:nvGrpSpPr>
        <p:grpSpPr>
          <a:xfrm>
            <a:off x="1443361" y="4230395"/>
            <a:ext cx="1528439" cy="1264513"/>
            <a:chOff x="1443361" y="4230395"/>
            <a:chExt cx="1528439" cy="1264513"/>
          </a:xfrm>
        </p:grpSpPr>
        <p:sp>
          <p:nvSpPr>
            <p:cNvPr id="10" name="Ορθογώνιο 9"/>
            <p:cNvSpPr/>
            <p:nvPr/>
          </p:nvSpPr>
          <p:spPr>
            <a:xfrm>
              <a:off x="1447800" y="4230395"/>
              <a:ext cx="1524000" cy="381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600" dirty="0">
                  <a:solidFill>
                    <a:schemeClr val="tx1"/>
                  </a:solidFill>
                </a:rPr>
                <a:t>Πανεπιστήμιο</a:t>
              </a:r>
            </a:p>
          </p:txBody>
        </p:sp>
        <p:sp>
          <p:nvSpPr>
            <p:cNvPr id="11" name="Ορθογώνιο 10"/>
            <p:cNvSpPr/>
            <p:nvPr/>
          </p:nvSpPr>
          <p:spPr>
            <a:xfrm>
              <a:off x="1443361" y="5113908"/>
              <a:ext cx="1524000" cy="381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1600" dirty="0">
                  <a:solidFill>
                    <a:schemeClr val="tx1"/>
                  </a:solidFill>
                </a:rPr>
                <a:t>Σχολές</a:t>
              </a:r>
            </a:p>
          </p:txBody>
        </p:sp>
        <p:sp>
          <p:nvSpPr>
            <p:cNvPr id="12" name="Διάγραμμα ροής: Απόφαση 11"/>
            <p:cNvSpPr/>
            <p:nvPr/>
          </p:nvSpPr>
          <p:spPr>
            <a:xfrm>
              <a:off x="2167261" y="4625821"/>
              <a:ext cx="76200" cy="228600"/>
            </a:xfrm>
            <a:prstGeom prst="flowChartDecision">
              <a:avLst/>
            </a:prstGeom>
            <a:solidFill>
              <a:schemeClr val="tx1"/>
            </a:solidFill>
            <a:ln w="158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3" name="Ευθεία γραμμή σύνδεσης 12"/>
            <p:cNvCxnSpPr>
              <a:stCxn id="12" idx="2"/>
              <a:endCxn id="11" idx="0"/>
            </p:cNvCxnSpPr>
            <p:nvPr/>
          </p:nvCxnSpPr>
          <p:spPr>
            <a:xfrm>
              <a:off x="2205361" y="4854421"/>
              <a:ext cx="0" cy="259487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685800" y="3692202"/>
            <a:ext cx="3496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l-GR" sz="1400" i="1" u="sng" dirty="0">
                <a:solidFill>
                  <a:srgbClr val="1A0BDF"/>
                </a:solidFill>
              </a:rPr>
              <a:t>Παράδειγμα</a:t>
            </a:r>
            <a:r>
              <a:rPr lang="el-GR" sz="1400" i="1" dirty="0">
                <a:solidFill>
                  <a:srgbClr val="1A0BDF"/>
                </a:solidFill>
              </a:rPr>
              <a:t>: Πανεπιστήμιο και Σχολές του</a:t>
            </a:r>
          </a:p>
        </p:txBody>
      </p:sp>
    </p:spTree>
    <p:extLst>
      <p:ext uri="{BB962C8B-B14F-4D97-AF65-F5344CB8AC3E}">
        <p14:creationId xmlns:p14="http://schemas.microsoft.com/office/powerpoint/2010/main" val="281412284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Προσαρμοσμένη σχεδίαση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Προσαρμοσμένη σχεδίαση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32493</TotalTime>
  <Words>2624</Words>
  <Application>Microsoft Office PowerPoint</Application>
  <PresentationFormat>On-screen Show (4:3)</PresentationFormat>
  <Paragraphs>523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Courier New</vt:lpstr>
      <vt:lpstr>Wingdings</vt:lpstr>
      <vt:lpstr>Θέμα του Office</vt:lpstr>
      <vt:lpstr>Προσαρμοσμένη σχεδίαση</vt:lpstr>
      <vt:lpstr>1_Προσαρμοσμένη σχεδίαση</vt:lpstr>
      <vt:lpstr>PowerPoint Presentation</vt:lpstr>
      <vt:lpstr>PowerPoint Presentation</vt:lpstr>
      <vt:lpstr>UML:  Τι είναι</vt:lpstr>
      <vt:lpstr>UML: classes</vt:lpstr>
      <vt:lpstr>UML: visibility</vt:lpstr>
      <vt:lpstr>UML: abstract classes</vt:lpstr>
      <vt:lpstr>UML: simple relations</vt:lpstr>
      <vt:lpstr>UML: aggregation</vt:lpstr>
      <vt:lpstr>UML: composition</vt:lpstr>
      <vt:lpstr>UML: Generalization/specialization</vt:lpstr>
      <vt:lpstr>PowerPoint Presentation</vt:lpstr>
      <vt:lpstr>SQL: Τι είναι</vt:lpstr>
      <vt:lpstr>SQL: DDL</vt:lpstr>
      <vt:lpstr>SQL: DML</vt:lpstr>
      <vt:lpstr>SQL: DCL</vt:lpstr>
      <vt:lpstr>SQL: TCL</vt:lpstr>
      <vt:lpstr>Σχεδιασμός ΒΔ με αφετηρία ένα μοντέλο UML</vt:lpstr>
      <vt:lpstr>Αντιστοίχιση κλάσεων</vt:lpstr>
      <vt:lpstr>Αντιστοίχιση σχέσεων</vt:lpstr>
      <vt:lpstr>Συγχώνευση πινάκων</vt:lpstr>
      <vt:lpstr>Συγχώνευση πινάκων (συνέχεια)</vt:lpstr>
      <vt:lpstr>Σχέσεις ιεραρχίας (κληρονομικότητα)</vt:lpstr>
      <vt:lpstr>Σχέσεις ιεραρχίας (συνέχεια)</vt:lpstr>
      <vt:lpstr>Σχέσεις ιεραρχίας (συνέχεια)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Βιβλιογραφία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8</dc:title>
  <dc:subject>GIS: A Computing Perspective 2e</dc:subject>
  <dc:creator>Matt Duckham</dc:creator>
  <cp:lastModifiedBy>Nikolas Mitrou</cp:lastModifiedBy>
  <cp:revision>555</cp:revision>
  <cp:lastPrinted>2017-02-13T10:29:12Z</cp:lastPrinted>
  <dcterms:created xsi:type="dcterms:W3CDTF">2003-12-22T19:29:56Z</dcterms:created>
  <dcterms:modified xsi:type="dcterms:W3CDTF">2024-02-25T10:35:36Z</dcterms:modified>
</cp:coreProperties>
</file>