
<file path=[Content_Types].xml><?xml version="1.0" encoding="utf-8"?>
<Types xmlns="http://schemas.openxmlformats.org/package/2006/content-types">
  <Default Extension="jpg" ContentType="image/jp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3004800" cy="9753600"/>
  <p:notesSz cx="13004800" cy="9753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115" d="100"/>
          <a:sy n="115" d="100"/>
        </p:scale>
        <p:origin x="1008" y="12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75360" y="3023616"/>
            <a:ext cx="11054080" cy="204825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50720" y="5462016"/>
            <a:ext cx="9103359" cy="24384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3004800" cy="9753600"/>
          </a:xfrm>
          <a:custGeom>
            <a:avLst/>
            <a:gdLst/>
            <a:ahLst/>
            <a:cxnLst/>
            <a:rect l="l" t="t" r="r" b="b"/>
            <a:pathLst>
              <a:path w="13004800" h="9753600">
                <a:moveTo>
                  <a:pt x="0" y="0"/>
                </a:moveTo>
                <a:lnTo>
                  <a:pt x="13004800" y="0"/>
                </a:lnTo>
                <a:lnTo>
                  <a:pt x="13004800" y="9753600"/>
                </a:lnTo>
                <a:lnTo>
                  <a:pt x="0" y="9753600"/>
                </a:lnTo>
                <a:lnTo>
                  <a:pt x="0" y="0"/>
                </a:lnTo>
                <a:close/>
              </a:path>
            </a:pathLst>
          </a:custGeom>
          <a:solidFill>
            <a:srgbClr val="22222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406400" y="993161"/>
            <a:ext cx="12192000" cy="261"/>
          </a:xfrm>
          <a:custGeom>
            <a:avLst/>
            <a:gdLst/>
            <a:ahLst/>
            <a:cxnLst/>
            <a:rect l="l" t="t" r="r" b="b"/>
            <a:pathLst>
              <a:path w="12192000" h="261">
                <a:moveTo>
                  <a:pt x="0" y="261"/>
                </a:moveTo>
                <a:lnTo>
                  <a:pt x="12192000" y="0"/>
                </a:lnTo>
              </a:path>
            </a:pathLst>
          </a:custGeom>
          <a:ln w="25400">
            <a:solidFill>
              <a:srgbClr val="A6AA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50240" y="2243328"/>
            <a:ext cx="5657088" cy="643737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697471" y="2243328"/>
            <a:ext cx="5657088" cy="643737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3004800" cy="9753600"/>
          </a:xfrm>
          <a:custGeom>
            <a:avLst/>
            <a:gdLst/>
            <a:ahLst/>
            <a:cxnLst/>
            <a:rect l="l" t="t" r="r" b="b"/>
            <a:pathLst>
              <a:path w="13004800" h="9753600">
                <a:moveTo>
                  <a:pt x="0" y="0"/>
                </a:moveTo>
                <a:lnTo>
                  <a:pt x="13004800" y="0"/>
                </a:lnTo>
                <a:lnTo>
                  <a:pt x="13004800" y="9753600"/>
                </a:lnTo>
                <a:lnTo>
                  <a:pt x="0" y="9753600"/>
                </a:lnTo>
                <a:lnTo>
                  <a:pt x="0" y="0"/>
                </a:lnTo>
                <a:close/>
              </a:path>
            </a:pathLst>
          </a:custGeom>
          <a:solidFill>
            <a:srgbClr val="22222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4500" y="1587500"/>
            <a:ext cx="12115800" cy="56019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0240" y="2243328"/>
            <a:ext cx="11704319" cy="643737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421632" y="9070848"/>
            <a:ext cx="4161535" cy="4876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50240" y="9070848"/>
            <a:ext cx="2991104" cy="4876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363456" y="9070848"/>
            <a:ext cx="2991104" cy="4876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nandtech.com/show/14892/the-apple-iphone-11-pro-and-max-review/2" TargetMode="External"/><Relationship Id="rId2" Type="http://schemas.openxmlformats.org/officeDocument/2006/relationships/hyperlink" Target="http://www.wired.com/story/apple-a13-bionic-chip-iphone/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01629" y="65010"/>
            <a:ext cx="8912680" cy="4279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0609" y="5779781"/>
            <a:ext cx="9188582" cy="3949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048000" y="4838700"/>
            <a:ext cx="6884670" cy="4152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500" spc="265" dirty="0">
                <a:solidFill>
                  <a:srgbClr val="838787"/>
                </a:solidFill>
                <a:latin typeface="Arial"/>
                <a:cs typeface="Arial"/>
              </a:rPr>
              <a:t>“</a:t>
            </a:r>
            <a:r>
              <a:rPr sz="2500" spc="-155" dirty="0">
                <a:solidFill>
                  <a:srgbClr val="838787"/>
                </a:solidFill>
                <a:latin typeface="Arial"/>
                <a:cs typeface="Arial"/>
              </a:rPr>
              <a:t>T</a:t>
            </a:r>
            <a:r>
              <a:rPr sz="2500" spc="55" dirty="0">
                <a:solidFill>
                  <a:srgbClr val="838787"/>
                </a:solidFill>
                <a:latin typeface="Arial"/>
                <a:cs typeface="Arial"/>
              </a:rPr>
              <a:t>he</a:t>
            </a:r>
            <a:r>
              <a:rPr sz="2500" spc="-7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500" spc="50" dirty="0">
                <a:solidFill>
                  <a:srgbClr val="838787"/>
                </a:solidFill>
                <a:latin typeface="Arial"/>
                <a:cs typeface="Arial"/>
              </a:rPr>
              <a:t>most</a:t>
            </a:r>
            <a:r>
              <a:rPr sz="2500" spc="-7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500" spc="90" dirty="0">
                <a:solidFill>
                  <a:srgbClr val="838787"/>
                </a:solidFill>
                <a:latin typeface="Arial"/>
                <a:cs typeface="Arial"/>
              </a:rPr>
              <a:t>powerful</a:t>
            </a:r>
            <a:r>
              <a:rPr sz="2500" spc="-7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500" spc="80" dirty="0">
                <a:solidFill>
                  <a:srgbClr val="838787"/>
                </a:solidFill>
                <a:latin typeface="Arial"/>
                <a:cs typeface="Arial"/>
              </a:rPr>
              <a:t>chip</a:t>
            </a:r>
            <a:r>
              <a:rPr sz="2500" spc="-7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500" spc="35" dirty="0">
                <a:solidFill>
                  <a:srgbClr val="838787"/>
                </a:solidFill>
                <a:latin typeface="Arial"/>
                <a:cs typeface="Arial"/>
              </a:rPr>
              <a:t>ever</a:t>
            </a:r>
            <a:r>
              <a:rPr sz="2500" spc="-7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500" spc="75" dirty="0">
                <a:solidFill>
                  <a:srgbClr val="838787"/>
                </a:solidFill>
                <a:latin typeface="Arial"/>
                <a:cs typeface="Arial"/>
              </a:rPr>
              <a:t>in</a:t>
            </a:r>
            <a:r>
              <a:rPr sz="2500" spc="-7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500" spc="-45" dirty="0">
                <a:solidFill>
                  <a:srgbClr val="838787"/>
                </a:solidFill>
                <a:latin typeface="Arial"/>
                <a:cs typeface="Arial"/>
              </a:rPr>
              <a:t>a</a:t>
            </a:r>
            <a:r>
              <a:rPr sz="2500" spc="-7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500" spc="0" dirty="0">
                <a:solidFill>
                  <a:srgbClr val="838787"/>
                </a:solidFill>
                <a:latin typeface="Arial"/>
                <a:cs typeface="Arial"/>
              </a:rPr>
              <a:t>sma</a:t>
            </a:r>
            <a:r>
              <a:rPr sz="2500" spc="-30" dirty="0">
                <a:solidFill>
                  <a:srgbClr val="838787"/>
                </a:solidFill>
                <a:latin typeface="Arial"/>
                <a:cs typeface="Arial"/>
              </a:rPr>
              <a:t>r</a:t>
            </a:r>
            <a:r>
              <a:rPr sz="2500" spc="120" dirty="0">
                <a:solidFill>
                  <a:srgbClr val="838787"/>
                </a:solidFill>
                <a:latin typeface="Arial"/>
                <a:cs typeface="Arial"/>
              </a:rPr>
              <a:t>tphone”</a:t>
            </a:r>
            <a:endParaRPr sz="2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4500" y="495300"/>
            <a:ext cx="1636395" cy="3771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400" b="1" spc="-114" dirty="0">
                <a:solidFill>
                  <a:srgbClr val="838787"/>
                </a:solidFill>
                <a:latin typeface="Arial"/>
                <a:cs typeface="Arial"/>
              </a:rPr>
              <a:t>A1</a:t>
            </a:r>
            <a:r>
              <a:rPr sz="2400" b="1" spc="-200" dirty="0">
                <a:solidFill>
                  <a:srgbClr val="838787"/>
                </a:solidFill>
                <a:latin typeface="Arial"/>
                <a:cs typeface="Arial"/>
              </a:rPr>
              <a:t>3</a:t>
            </a:r>
            <a:r>
              <a:rPr sz="2400" b="1" spc="145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400" b="1" spc="-95" dirty="0">
                <a:solidFill>
                  <a:srgbClr val="838787"/>
                </a:solidFill>
                <a:latin typeface="Arial"/>
                <a:cs typeface="Arial"/>
              </a:rPr>
              <a:t>BIONIC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4500" y="1295400"/>
            <a:ext cx="3250565" cy="5607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400" spc="-475" dirty="0">
                <a:solidFill>
                  <a:srgbClr val="838787"/>
                </a:solidFill>
                <a:latin typeface="Arial"/>
                <a:cs typeface="Arial"/>
              </a:rPr>
              <a:t>P</a:t>
            </a:r>
            <a:r>
              <a:rPr sz="3400" spc="110" dirty="0">
                <a:solidFill>
                  <a:srgbClr val="838787"/>
                </a:solidFill>
                <a:latin typeface="Arial"/>
                <a:cs typeface="Arial"/>
              </a:rPr>
              <a:t>ower</a:t>
            </a:r>
            <a:r>
              <a:rPr sz="3400" spc="-10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3400" spc="-95" dirty="0">
                <a:solidFill>
                  <a:srgbClr val="838787"/>
                </a:solidFill>
                <a:latin typeface="Arial"/>
                <a:cs typeface="Arial"/>
              </a:rPr>
              <a:t>E</a:t>
            </a:r>
            <a:r>
              <a:rPr sz="3400" spc="-114" dirty="0">
                <a:solidFill>
                  <a:srgbClr val="838787"/>
                </a:solidFill>
                <a:latin typeface="Arial"/>
                <a:cs typeface="Arial"/>
              </a:rPr>
              <a:t>f</a:t>
            </a:r>
            <a:r>
              <a:rPr sz="3400" spc="55" dirty="0">
                <a:solidFill>
                  <a:srgbClr val="838787"/>
                </a:solidFill>
                <a:latin typeface="Arial"/>
                <a:cs typeface="Arial"/>
              </a:rPr>
              <a:t>ficiency</a:t>
            </a:r>
            <a:endParaRPr sz="3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4500" y="2286000"/>
            <a:ext cx="202565" cy="4032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600" spc="-45" dirty="0">
                <a:solidFill>
                  <a:srgbClr val="34A5DA"/>
                </a:solidFill>
                <a:latin typeface="Lucida Sans Unicode"/>
                <a:cs typeface="Lucida Sans Unicode"/>
              </a:rPr>
              <a:t>▸</a:t>
            </a:r>
            <a:endParaRPr sz="2600"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12800" y="2273300"/>
            <a:ext cx="8405495" cy="4152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500" spc="85" dirty="0">
                <a:solidFill>
                  <a:srgbClr val="838787"/>
                </a:solidFill>
                <a:latin typeface="Arial"/>
                <a:cs typeface="Arial"/>
              </a:rPr>
              <a:t>A13</a:t>
            </a:r>
            <a:r>
              <a:rPr sz="2500" spc="-7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500" spc="45" dirty="0">
                <a:solidFill>
                  <a:srgbClr val="838787"/>
                </a:solidFill>
                <a:latin typeface="Arial"/>
                <a:cs typeface="Arial"/>
              </a:rPr>
              <a:t>Bionic</a:t>
            </a:r>
            <a:r>
              <a:rPr sz="2500" spc="-7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500" spc="-30" dirty="0">
                <a:solidFill>
                  <a:srgbClr val="838787"/>
                </a:solidFill>
                <a:latin typeface="Arial"/>
                <a:cs typeface="Arial"/>
              </a:rPr>
              <a:t>is</a:t>
            </a:r>
            <a:r>
              <a:rPr sz="2500" spc="-7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500" spc="65" dirty="0">
                <a:solidFill>
                  <a:srgbClr val="838787"/>
                </a:solidFill>
                <a:latin typeface="Arial"/>
                <a:cs typeface="Arial"/>
              </a:rPr>
              <a:t>the</a:t>
            </a:r>
            <a:r>
              <a:rPr sz="2500" spc="-7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500" spc="50" dirty="0">
                <a:solidFill>
                  <a:srgbClr val="838787"/>
                </a:solidFill>
                <a:latin typeface="Arial"/>
                <a:cs typeface="Arial"/>
              </a:rPr>
              <a:t>most</a:t>
            </a:r>
            <a:r>
              <a:rPr sz="2500" spc="-7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500" i="1" spc="80" dirty="0">
                <a:solidFill>
                  <a:srgbClr val="838787"/>
                </a:solidFill>
                <a:latin typeface="Arial"/>
                <a:cs typeface="Arial"/>
              </a:rPr>
              <a:t>power</a:t>
            </a:r>
            <a:r>
              <a:rPr sz="2500" i="1" spc="-7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500" i="1" spc="55" dirty="0">
                <a:solidFill>
                  <a:srgbClr val="838787"/>
                </a:solidFill>
                <a:latin typeface="Arial"/>
                <a:cs typeface="Arial"/>
              </a:rPr>
              <a:t>e</a:t>
            </a:r>
            <a:r>
              <a:rPr sz="2500" i="1" spc="-20" dirty="0">
                <a:solidFill>
                  <a:srgbClr val="838787"/>
                </a:solidFill>
                <a:latin typeface="Arial"/>
                <a:cs typeface="Arial"/>
              </a:rPr>
              <a:t>f</a:t>
            </a:r>
            <a:r>
              <a:rPr sz="2500" i="1" spc="65" dirty="0">
                <a:solidFill>
                  <a:srgbClr val="838787"/>
                </a:solidFill>
                <a:latin typeface="Arial"/>
                <a:cs typeface="Arial"/>
              </a:rPr>
              <a:t>ficient</a:t>
            </a:r>
            <a:r>
              <a:rPr sz="2500" i="1" spc="-7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500" spc="80" dirty="0">
                <a:solidFill>
                  <a:srgbClr val="838787"/>
                </a:solidFill>
                <a:latin typeface="Arial"/>
                <a:cs typeface="Arial"/>
              </a:rPr>
              <a:t>chip</a:t>
            </a:r>
            <a:r>
              <a:rPr sz="2500" spc="-7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500" spc="90" dirty="0">
                <a:solidFill>
                  <a:srgbClr val="838787"/>
                </a:solidFill>
                <a:latin typeface="Arial"/>
                <a:cs typeface="Arial"/>
              </a:rPr>
              <a:t>i</a:t>
            </a:r>
            <a:r>
              <a:rPr sz="2500" spc="175" dirty="0">
                <a:solidFill>
                  <a:srgbClr val="838787"/>
                </a:solidFill>
                <a:latin typeface="Arial"/>
                <a:cs typeface="Arial"/>
              </a:rPr>
              <a:t>t</a:t>
            </a:r>
            <a:r>
              <a:rPr sz="2500" spc="-65" dirty="0">
                <a:solidFill>
                  <a:srgbClr val="838787"/>
                </a:solidFill>
                <a:latin typeface="Arial"/>
                <a:cs typeface="Arial"/>
              </a:rPr>
              <a:t>’</a:t>
            </a:r>
            <a:r>
              <a:rPr sz="2500" spc="-150" dirty="0">
                <a:solidFill>
                  <a:srgbClr val="838787"/>
                </a:solidFill>
                <a:latin typeface="Arial"/>
                <a:cs typeface="Arial"/>
              </a:rPr>
              <a:t>s</a:t>
            </a:r>
            <a:r>
              <a:rPr sz="2500" spc="-7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500" spc="35" dirty="0">
                <a:solidFill>
                  <a:srgbClr val="838787"/>
                </a:solidFill>
                <a:latin typeface="Arial"/>
                <a:cs typeface="Arial"/>
              </a:rPr>
              <a:t>ever</a:t>
            </a:r>
            <a:r>
              <a:rPr sz="2500" spc="-7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500" spc="55" dirty="0">
                <a:solidFill>
                  <a:srgbClr val="838787"/>
                </a:solidFill>
                <a:latin typeface="Arial"/>
                <a:cs typeface="Arial"/>
              </a:rPr>
              <a:t>made.</a:t>
            </a:r>
            <a:endParaRPr sz="25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4500" y="3073400"/>
            <a:ext cx="202565" cy="4032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600" spc="-45" dirty="0">
                <a:solidFill>
                  <a:srgbClr val="34A5DA"/>
                </a:solidFill>
                <a:latin typeface="Lucida Sans Unicode"/>
                <a:cs typeface="Lucida Sans Unicode"/>
              </a:rPr>
              <a:t>▸</a:t>
            </a:r>
            <a:endParaRPr sz="2600">
              <a:latin typeface="Lucida Sans Unicode"/>
              <a:cs typeface="Lucida Sans Unicod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12800" y="3010026"/>
            <a:ext cx="11548110" cy="8978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13300"/>
              </a:lnSpc>
            </a:pPr>
            <a:r>
              <a:rPr sz="2500" spc="114" dirty="0">
                <a:solidFill>
                  <a:srgbClr val="838787"/>
                </a:solidFill>
                <a:latin typeface="Arial"/>
                <a:cs typeface="Arial"/>
              </a:rPr>
              <a:t>Apple</a:t>
            </a:r>
            <a:r>
              <a:rPr sz="2500" spc="-65" dirty="0">
                <a:solidFill>
                  <a:srgbClr val="838787"/>
                </a:solidFill>
                <a:latin typeface="Arial"/>
                <a:cs typeface="Arial"/>
              </a:rPr>
              <a:t>’</a:t>
            </a:r>
            <a:r>
              <a:rPr sz="2500" spc="-150" dirty="0">
                <a:solidFill>
                  <a:srgbClr val="838787"/>
                </a:solidFill>
                <a:latin typeface="Arial"/>
                <a:cs typeface="Arial"/>
              </a:rPr>
              <a:t>s</a:t>
            </a:r>
            <a:r>
              <a:rPr sz="2500" spc="-7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500" spc="80" dirty="0">
                <a:solidFill>
                  <a:srgbClr val="838787"/>
                </a:solidFill>
                <a:latin typeface="Arial"/>
                <a:cs typeface="Arial"/>
              </a:rPr>
              <a:t>chip</a:t>
            </a:r>
            <a:r>
              <a:rPr sz="2500" spc="-7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500" spc="45" dirty="0">
                <a:solidFill>
                  <a:srgbClr val="838787"/>
                </a:solidFill>
                <a:latin typeface="Arial"/>
                <a:cs typeface="Arial"/>
              </a:rPr>
              <a:t>engineers</a:t>
            </a:r>
            <a:r>
              <a:rPr sz="2500" spc="-7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500" spc="70" dirty="0">
                <a:solidFill>
                  <a:srgbClr val="838787"/>
                </a:solidFill>
                <a:latin typeface="Arial"/>
                <a:cs typeface="Arial"/>
              </a:rPr>
              <a:t>managed</a:t>
            </a:r>
            <a:r>
              <a:rPr sz="2500" spc="-7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500" spc="125" dirty="0">
                <a:solidFill>
                  <a:srgbClr val="838787"/>
                </a:solidFill>
                <a:latin typeface="Arial"/>
                <a:cs typeface="Arial"/>
              </a:rPr>
              <a:t>to</a:t>
            </a:r>
            <a:r>
              <a:rPr sz="2500" spc="-7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500" spc="10" dirty="0">
                <a:solidFill>
                  <a:srgbClr val="838787"/>
                </a:solidFill>
                <a:latin typeface="Arial"/>
                <a:cs typeface="Arial"/>
              </a:rPr>
              <a:t>squeeze</a:t>
            </a:r>
            <a:r>
              <a:rPr sz="2500" spc="-7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500" spc="120" dirty="0">
                <a:solidFill>
                  <a:srgbClr val="838787"/>
                </a:solidFill>
                <a:latin typeface="Arial"/>
                <a:cs typeface="Arial"/>
              </a:rPr>
              <a:t>mo</a:t>
            </a:r>
            <a:r>
              <a:rPr sz="2500" spc="10" dirty="0">
                <a:solidFill>
                  <a:srgbClr val="838787"/>
                </a:solidFill>
                <a:latin typeface="Arial"/>
                <a:cs typeface="Arial"/>
              </a:rPr>
              <a:t>r</a:t>
            </a:r>
            <a:r>
              <a:rPr sz="2500" spc="40" dirty="0">
                <a:solidFill>
                  <a:srgbClr val="838787"/>
                </a:solidFill>
                <a:latin typeface="Arial"/>
                <a:cs typeface="Arial"/>
              </a:rPr>
              <a:t>e</a:t>
            </a:r>
            <a:r>
              <a:rPr sz="2500" spc="-7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500" spc="-350" dirty="0">
                <a:solidFill>
                  <a:srgbClr val="838787"/>
                </a:solidFill>
                <a:latin typeface="Arial"/>
                <a:cs typeface="Arial"/>
              </a:rPr>
              <a:t>P</a:t>
            </a:r>
            <a:r>
              <a:rPr sz="2500" spc="50" dirty="0">
                <a:solidFill>
                  <a:srgbClr val="838787"/>
                </a:solidFill>
                <a:latin typeface="Arial"/>
                <a:cs typeface="Arial"/>
              </a:rPr>
              <a:t>erformance</a:t>
            </a:r>
            <a:r>
              <a:rPr sz="2500" spc="-7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500" spc="95" dirty="0">
                <a:solidFill>
                  <a:srgbClr val="838787"/>
                </a:solidFill>
                <a:latin typeface="Arial"/>
                <a:cs typeface="Arial"/>
              </a:rPr>
              <a:t>per</a:t>
            </a:r>
            <a:r>
              <a:rPr sz="2500" spc="-10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500" spc="0" dirty="0">
                <a:solidFill>
                  <a:srgbClr val="838787"/>
                </a:solidFill>
                <a:latin typeface="Arial"/>
                <a:cs typeface="Arial"/>
              </a:rPr>
              <a:t>W</a:t>
            </a:r>
            <a:r>
              <a:rPr sz="2500" spc="-70" dirty="0">
                <a:solidFill>
                  <a:srgbClr val="838787"/>
                </a:solidFill>
                <a:latin typeface="Arial"/>
                <a:cs typeface="Arial"/>
              </a:rPr>
              <a:t>a</a:t>
            </a:r>
            <a:r>
              <a:rPr sz="2500" spc="85" dirty="0">
                <a:solidFill>
                  <a:srgbClr val="838787"/>
                </a:solidFill>
                <a:latin typeface="Arial"/>
                <a:cs typeface="Arial"/>
              </a:rPr>
              <a:t>t</a:t>
            </a:r>
            <a:r>
              <a:rPr sz="2500" spc="125" dirty="0">
                <a:solidFill>
                  <a:srgbClr val="838787"/>
                </a:solidFill>
                <a:latin typeface="Arial"/>
                <a:cs typeface="Arial"/>
              </a:rPr>
              <a:t>t</a:t>
            </a:r>
            <a:r>
              <a:rPr sz="2500" spc="-7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500" spc="100" dirty="0">
                <a:solidFill>
                  <a:srgbClr val="838787"/>
                </a:solidFill>
                <a:latin typeface="Arial"/>
                <a:cs typeface="Arial"/>
              </a:rPr>
              <a:t>out</a:t>
            </a:r>
            <a:r>
              <a:rPr sz="2500" spc="-7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500" spc="100" dirty="0">
                <a:solidFill>
                  <a:srgbClr val="838787"/>
                </a:solidFill>
                <a:latin typeface="Arial"/>
                <a:cs typeface="Arial"/>
              </a:rPr>
              <a:t>of</a:t>
            </a:r>
            <a:r>
              <a:rPr sz="2500" spc="65" dirty="0">
                <a:solidFill>
                  <a:srgbClr val="838787"/>
                </a:solidFill>
                <a:latin typeface="Arial"/>
                <a:cs typeface="Arial"/>
              </a:rPr>
              <a:t> the</a:t>
            </a:r>
            <a:r>
              <a:rPr sz="2500" spc="-7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500" spc="80" dirty="0">
                <a:solidFill>
                  <a:srgbClr val="838787"/>
                </a:solidFill>
                <a:latin typeface="Arial"/>
                <a:cs typeface="Arial"/>
              </a:rPr>
              <a:t>chip</a:t>
            </a:r>
            <a:endParaRPr sz="25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44500" y="4292600"/>
            <a:ext cx="202565" cy="4032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600" spc="-45" dirty="0">
                <a:solidFill>
                  <a:srgbClr val="34A5DA"/>
                </a:solidFill>
                <a:latin typeface="Lucida Sans Unicode"/>
                <a:cs typeface="Lucida Sans Unicode"/>
              </a:rPr>
              <a:t>▸</a:t>
            </a:r>
            <a:endParaRPr sz="2600">
              <a:latin typeface="Lucida Sans Unicode"/>
              <a:cs typeface="Lucida Sans Unicode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12800" y="4229227"/>
            <a:ext cx="11268075" cy="13296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13300"/>
              </a:lnSpc>
            </a:pPr>
            <a:r>
              <a:rPr sz="2500" spc="45" dirty="0">
                <a:solidFill>
                  <a:srgbClr val="838787"/>
                </a:solidFill>
                <a:latin typeface="Arial"/>
                <a:cs typeface="Arial"/>
              </a:rPr>
              <a:t>It</a:t>
            </a:r>
            <a:r>
              <a:rPr sz="2500" spc="-7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500" spc="-45" dirty="0">
                <a:solidFill>
                  <a:srgbClr val="838787"/>
                </a:solidFill>
                <a:latin typeface="Arial"/>
                <a:cs typeface="Arial"/>
              </a:rPr>
              <a:t>has</a:t>
            </a:r>
            <a:r>
              <a:rPr sz="2500" spc="-7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500" spc="95" dirty="0">
                <a:solidFill>
                  <a:srgbClr val="838787"/>
                </a:solidFill>
                <a:latin typeface="Arial"/>
                <a:cs typeface="Arial"/>
              </a:rPr>
              <a:t>hund</a:t>
            </a:r>
            <a:r>
              <a:rPr sz="2500" spc="10" dirty="0">
                <a:solidFill>
                  <a:srgbClr val="838787"/>
                </a:solidFill>
                <a:latin typeface="Arial"/>
                <a:cs typeface="Arial"/>
              </a:rPr>
              <a:t>r</a:t>
            </a:r>
            <a:r>
              <a:rPr sz="2500" spc="25" dirty="0">
                <a:solidFill>
                  <a:srgbClr val="838787"/>
                </a:solidFill>
                <a:latin typeface="Arial"/>
                <a:cs typeface="Arial"/>
              </a:rPr>
              <a:t>eds</a:t>
            </a:r>
            <a:r>
              <a:rPr sz="2500" spc="-7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500" spc="100" dirty="0">
                <a:solidFill>
                  <a:srgbClr val="838787"/>
                </a:solidFill>
                <a:latin typeface="Arial"/>
                <a:cs typeface="Arial"/>
              </a:rPr>
              <a:t>of</a:t>
            </a:r>
            <a:r>
              <a:rPr sz="2500" spc="-1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500" spc="80" dirty="0">
                <a:solidFill>
                  <a:srgbClr val="838787"/>
                </a:solidFill>
                <a:latin typeface="Arial"/>
                <a:cs typeface="Arial"/>
              </a:rPr>
              <a:t>voltage</a:t>
            </a:r>
            <a:r>
              <a:rPr sz="2500" spc="-7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500" spc="65" dirty="0">
                <a:solidFill>
                  <a:srgbClr val="838787"/>
                </a:solidFill>
                <a:latin typeface="Arial"/>
                <a:cs typeface="Arial"/>
              </a:rPr>
              <a:t>g</a:t>
            </a:r>
            <a:r>
              <a:rPr sz="2500" spc="40" dirty="0">
                <a:solidFill>
                  <a:srgbClr val="838787"/>
                </a:solidFill>
                <a:latin typeface="Arial"/>
                <a:cs typeface="Arial"/>
              </a:rPr>
              <a:t>a</a:t>
            </a:r>
            <a:r>
              <a:rPr sz="2500" spc="0" dirty="0">
                <a:solidFill>
                  <a:srgbClr val="838787"/>
                </a:solidFill>
                <a:latin typeface="Arial"/>
                <a:cs typeface="Arial"/>
              </a:rPr>
              <a:t>tes</a:t>
            </a:r>
            <a:r>
              <a:rPr sz="2500" spc="-7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500" spc="40" dirty="0">
                <a:solidFill>
                  <a:srgbClr val="838787"/>
                </a:solidFill>
                <a:latin typeface="Arial"/>
                <a:cs typeface="Arial"/>
              </a:rPr>
              <a:t>th</a:t>
            </a:r>
            <a:r>
              <a:rPr sz="2500" spc="30" dirty="0">
                <a:solidFill>
                  <a:srgbClr val="838787"/>
                </a:solidFill>
                <a:latin typeface="Arial"/>
                <a:cs typeface="Arial"/>
              </a:rPr>
              <a:t>a</a:t>
            </a:r>
            <a:r>
              <a:rPr sz="2500" spc="125" dirty="0">
                <a:solidFill>
                  <a:srgbClr val="838787"/>
                </a:solidFill>
                <a:latin typeface="Arial"/>
                <a:cs typeface="Arial"/>
              </a:rPr>
              <a:t>t</a:t>
            </a:r>
            <a:r>
              <a:rPr sz="2500" spc="-7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500" spc="0" dirty="0">
                <a:solidFill>
                  <a:srgbClr val="838787"/>
                </a:solidFill>
                <a:latin typeface="Arial"/>
                <a:cs typeface="Arial"/>
              </a:rPr>
              <a:t>can</a:t>
            </a:r>
            <a:r>
              <a:rPr sz="2500" spc="-7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500" spc="20" dirty="0">
                <a:solidFill>
                  <a:srgbClr val="838787"/>
                </a:solidFill>
                <a:latin typeface="Arial"/>
                <a:cs typeface="Arial"/>
              </a:rPr>
              <a:t>shut</a:t>
            </a:r>
            <a:r>
              <a:rPr sz="2500" spc="-7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500" spc="135" dirty="0">
                <a:solidFill>
                  <a:srgbClr val="838787"/>
                </a:solidFill>
                <a:latin typeface="Arial"/>
                <a:cs typeface="Arial"/>
              </a:rPr>
              <a:t>o</a:t>
            </a:r>
            <a:r>
              <a:rPr sz="2500" spc="10" dirty="0">
                <a:solidFill>
                  <a:srgbClr val="838787"/>
                </a:solidFill>
                <a:latin typeface="Arial"/>
                <a:cs typeface="Arial"/>
              </a:rPr>
              <a:t>f</a:t>
            </a:r>
            <a:r>
              <a:rPr sz="2500" spc="75" dirty="0">
                <a:solidFill>
                  <a:srgbClr val="838787"/>
                </a:solidFill>
                <a:latin typeface="Arial"/>
                <a:cs typeface="Arial"/>
              </a:rPr>
              <a:t>f</a:t>
            </a:r>
            <a:r>
              <a:rPr sz="2500" spc="-1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500" spc="105" dirty="0">
                <a:solidFill>
                  <a:srgbClr val="838787"/>
                </a:solidFill>
                <a:latin typeface="Arial"/>
                <a:cs typeface="Arial"/>
              </a:rPr>
              <a:t>power</a:t>
            </a:r>
            <a:r>
              <a:rPr sz="2500" spc="-7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500" spc="125" dirty="0">
                <a:solidFill>
                  <a:srgbClr val="838787"/>
                </a:solidFill>
                <a:latin typeface="Arial"/>
                <a:cs typeface="Arial"/>
              </a:rPr>
              <a:t>to</a:t>
            </a:r>
            <a:r>
              <a:rPr sz="2500" spc="-7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500" spc="75" dirty="0">
                <a:solidFill>
                  <a:srgbClr val="838787"/>
                </a:solidFill>
                <a:latin typeface="Arial"/>
                <a:cs typeface="Arial"/>
              </a:rPr>
              <a:t>major</a:t>
            </a:r>
            <a:r>
              <a:rPr sz="2500" spc="-7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500" spc="80" dirty="0">
                <a:solidFill>
                  <a:srgbClr val="838787"/>
                </a:solidFill>
                <a:latin typeface="Arial"/>
                <a:cs typeface="Arial"/>
              </a:rPr>
              <a:t>pa</a:t>
            </a:r>
            <a:r>
              <a:rPr sz="2500" spc="20" dirty="0">
                <a:solidFill>
                  <a:srgbClr val="838787"/>
                </a:solidFill>
                <a:latin typeface="Arial"/>
                <a:cs typeface="Arial"/>
              </a:rPr>
              <a:t>r</a:t>
            </a:r>
            <a:r>
              <a:rPr sz="2500" spc="-10" dirty="0">
                <a:solidFill>
                  <a:srgbClr val="838787"/>
                </a:solidFill>
                <a:latin typeface="Arial"/>
                <a:cs typeface="Arial"/>
              </a:rPr>
              <a:t>ts</a:t>
            </a:r>
            <a:r>
              <a:rPr sz="2500" spc="-7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500" spc="100" dirty="0">
                <a:solidFill>
                  <a:srgbClr val="838787"/>
                </a:solidFill>
                <a:latin typeface="Arial"/>
                <a:cs typeface="Arial"/>
              </a:rPr>
              <a:t>of</a:t>
            </a:r>
            <a:r>
              <a:rPr sz="2500" spc="-1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500" spc="65" dirty="0">
                <a:solidFill>
                  <a:srgbClr val="838787"/>
                </a:solidFill>
                <a:latin typeface="Arial"/>
                <a:cs typeface="Arial"/>
              </a:rPr>
              <a:t>the</a:t>
            </a:r>
            <a:r>
              <a:rPr sz="2500" spc="4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500" spc="80" dirty="0">
                <a:solidFill>
                  <a:srgbClr val="838787"/>
                </a:solidFill>
                <a:latin typeface="Arial"/>
                <a:cs typeface="Arial"/>
              </a:rPr>
              <a:t>chip</a:t>
            </a:r>
            <a:r>
              <a:rPr sz="2500" spc="-7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500" spc="70" dirty="0">
                <a:solidFill>
                  <a:srgbClr val="838787"/>
                </a:solidFill>
                <a:latin typeface="Arial"/>
                <a:cs typeface="Arial"/>
              </a:rPr>
              <a:t>when</a:t>
            </a:r>
            <a:r>
              <a:rPr sz="2500" spc="-7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500" spc="100" dirty="0">
                <a:solidFill>
                  <a:srgbClr val="838787"/>
                </a:solidFill>
                <a:latin typeface="Arial"/>
                <a:cs typeface="Arial"/>
              </a:rPr>
              <a:t>not</a:t>
            </a:r>
            <a:r>
              <a:rPr sz="2500" spc="-7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500" spc="75" dirty="0">
                <a:solidFill>
                  <a:srgbClr val="838787"/>
                </a:solidFill>
                <a:latin typeface="Arial"/>
                <a:cs typeface="Arial"/>
              </a:rPr>
              <a:t>in</a:t>
            </a:r>
            <a:r>
              <a:rPr sz="2500" spc="-7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500" spc="-15" dirty="0">
                <a:solidFill>
                  <a:srgbClr val="838787"/>
                </a:solidFill>
                <a:latin typeface="Arial"/>
                <a:cs typeface="Arial"/>
              </a:rPr>
              <a:t>use</a:t>
            </a:r>
            <a:r>
              <a:rPr sz="2500" spc="-7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500" spc="65" dirty="0">
                <a:solidFill>
                  <a:srgbClr val="838787"/>
                </a:solidFill>
                <a:latin typeface="Arial"/>
                <a:cs typeface="Arial"/>
              </a:rPr>
              <a:t>and</a:t>
            </a:r>
            <a:r>
              <a:rPr sz="2500" spc="-7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500" spc="95" dirty="0">
                <a:solidFill>
                  <a:srgbClr val="838787"/>
                </a:solidFill>
                <a:latin typeface="Arial"/>
                <a:cs typeface="Arial"/>
              </a:rPr>
              <a:t>hund</a:t>
            </a:r>
            <a:r>
              <a:rPr sz="2500" spc="10" dirty="0">
                <a:solidFill>
                  <a:srgbClr val="838787"/>
                </a:solidFill>
                <a:latin typeface="Arial"/>
                <a:cs typeface="Arial"/>
              </a:rPr>
              <a:t>r</a:t>
            </a:r>
            <a:r>
              <a:rPr sz="2500" spc="25" dirty="0">
                <a:solidFill>
                  <a:srgbClr val="838787"/>
                </a:solidFill>
                <a:latin typeface="Arial"/>
                <a:cs typeface="Arial"/>
              </a:rPr>
              <a:t>eds</a:t>
            </a:r>
            <a:r>
              <a:rPr sz="2500" spc="-7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500" spc="100" dirty="0">
                <a:solidFill>
                  <a:srgbClr val="838787"/>
                </a:solidFill>
                <a:latin typeface="Arial"/>
                <a:cs typeface="Arial"/>
              </a:rPr>
              <a:t>of</a:t>
            </a:r>
            <a:r>
              <a:rPr sz="2500" spc="-1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500" spc="25" dirty="0">
                <a:solidFill>
                  <a:srgbClr val="838787"/>
                </a:solidFill>
                <a:latin typeface="Arial"/>
                <a:cs typeface="Arial"/>
              </a:rPr>
              <a:t>thousands</a:t>
            </a:r>
            <a:r>
              <a:rPr sz="2500" spc="-7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500" spc="100" dirty="0">
                <a:solidFill>
                  <a:srgbClr val="838787"/>
                </a:solidFill>
                <a:latin typeface="Arial"/>
                <a:cs typeface="Arial"/>
              </a:rPr>
              <a:t>of</a:t>
            </a:r>
            <a:r>
              <a:rPr sz="2500" spc="-1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500" spc="45" dirty="0">
                <a:solidFill>
                  <a:srgbClr val="838787"/>
                </a:solidFill>
                <a:latin typeface="Arial"/>
                <a:cs typeface="Arial"/>
              </a:rPr>
              <a:t>clock</a:t>
            </a:r>
            <a:r>
              <a:rPr sz="2500" spc="-7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500" spc="65" dirty="0">
                <a:solidFill>
                  <a:srgbClr val="838787"/>
                </a:solidFill>
                <a:latin typeface="Arial"/>
                <a:cs typeface="Arial"/>
              </a:rPr>
              <a:t>g</a:t>
            </a:r>
            <a:r>
              <a:rPr sz="2500" spc="40" dirty="0">
                <a:solidFill>
                  <a:srgbClr val="838787"/>
                </a:solidFill>
                <a:latin typeface="Arial"/>
                <a:cs typeface="Arial"/>
              </a:rPr>
              <a:t>a</a:t>
            </a:r>
            <a:r>
              <a:rPr sz="2500" spc="0" dirty="0">
                <a:solidFill>
                  <a:srgbClr val="838787"/>
                </a:solidFill>
                <a:latin typeface="Arial"/>
                <a:cs typeface="Arial"/>
              </a:rPr>
              <a:t>tes</a:t>
            </a:r>
            <a:r>
              <a:rPr sz="2500" spc="-7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500" spc="60" dirty="0">
                <a:solidFill>
                  <a:srgbClr val="838787"/>
                </a:solidFill>
                <a:latin typeface="Arial"/>
                <a:cs typeface="Arial"/>
              </a:rPr>
              <a:t>which</a:t>
            </a:r>
            <a:r>
              <a:rPr sz="2500" spc="-7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500" spc="55" dirty="0">
                <a:solidFill>
                  <a:srgbClr val="838787"/>
                </a:solidFill>
                <a:latin typeface="Arial"/>
                <a:cs typeface="Arial"/>
              </a:rPr>
              <a:t>disable</a:t>
            </a:r>
            <a:r>
              <a:rPr sz="2500" spc="3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500" spc="90" dirty="0">
                <a:solidFill>
                  <a:srgbClr val="838787"/>
                </a:solidFill>
                <a:latin typeface="Arial"/>
                <a:cs typeface="Arial"/>
              </a:rPr>
              <a:t>logic</a:t>
            </a:r>
            <a:r>
              <a:rPr sz="2500" spc="-7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500" spc="65" dirty="0">
                <a:solidFill>
                  <a:srgbClr val="838787"/>
                </a:solidFill>
                <a:latin typeface="Arial"/>
                <a:cs typeface="Arial"/>
              </a:rPr>
              <a:t>g</a:t>
            </a:r>
            <a:r>
              <a:rPr sz="2500" spc="40" dirty="0">
                <a:solidFill>
                  <a:srgbClr val="838787"/>
                </a:solidFill>
                <a:latin typeface="Arial"/>
                <a:cs typeface="Arial"/>
              </a:rPr>
              <a:t>a</a:t>
            </a:r>
            <a:r>
              <a:rPr sz="2500" spc="0" dirty="0">
                <a:solidFill>
                  <a:srgbClr val="838787"/>
                </a:solidFill>
                <a:latin typeface="Arial"/>
                <a:cs typeface="Arial"/>
              </a:rPr>
              <a:t>tes</a:t>
            </a:r>
            <a:r>
              <a:rPr sz="2500" spc="-7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500" spc="40" dirty="0">
                <a:solidFill>
                  <a:srgbClr val="838787"/>
                </a:solidFill>
                <a:latin typeface="Arial"/>
                <a:cs typeface="Arial"/>
              </a:rPr>
              <a:t>th</a:t>
            </a:r>
            <a:r>
              <a:rPr sz="2500" spc="30" dirty="0">
                <a:solidFill>
                  <a:srgbClr val="838787"/>
                </a:solidFill>
                <a:latin typeface="Arial"/>
                <a:cs typeface="Arial"/>
              </a:rPr>
              <a:t>a</a:t>
            </a:r>
            <a:r>
              <a:rPr sz="2500" spc="125" dirty="0">
                <a:solidFill>
                  <a:srgbClr val="838787"/>
                </a:solidFill>
                <a:latin typeface="Arial"/>
                <a:cs typeface="Arial"/>
              </a:rPr>
              <a:t>t</a:t>
            </a:r>
            <a:r>
              <a:rPr sz="2500" spc="-7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500" spc="10" dirty="0">
                <a:solidFill>
                  <a:srgbClr val="838787"/>
                </a:solidFill>
                <a:latin typeface="Arial"/>
                <a:cs typeface="Arial"/>
              </a:rPr>
              <a:t>a</a:t>
            </a:r>
            <a:r>
              <a:rPr sz="2500" spc="-40" dirty="0">
                <a:solidFill>
                  <a:srgbClr val="838787"/>
                </a:solidFill>
                <a:latin typeface="Arial"/>
                <a:cs typeface="Arial"/>
              </a:rPr>
              <a:t>r</a:t>
            </a:r>
            <a:r>
              <a:rPr sz="2500" spc="70" dirty="0">
                <a:solidFill>
                  <a:srgbClr val="838787"/>
                </a:solidFill>
                <a:latin typeface="Arial"/>
                <a:cs typeface="Arial"/>
              </a:rPr>
              <a:t>en’t</a:t>
            </a:r>
            <a:r>
              <a:rPr sz="2500" spc="-7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500" spc="75" dirty="0">
                <a:solidFill>
                  <a:srgbClr val="838787"/>
                </a:solidFill>
                <a:latin typeface="Arial"/>
                <a:cs typeface="Arial"/>
              </a:rPr>
              <a:t>in</a:t>
            </a:r>
            <a:r>
              <a:rPr sz="2500" spc="-7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500" spc="-25" dirty="0">
                <a:solidFill>
                  <a:srgbClr val="838787"/>
                </a:solidFill>
                <a:latin typeface="Arial"/>
                <a:cs typeface="Arial"/>
              </a:rPr>
              <a:t>use.</a:t>
            </a:r>
            <a:endParaRPr sz="25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346700" y="5157868"/>
            <a:ext cx="7150100" cy="45957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4500" y="495300"/>
            <a:ext cx="1636395" cy="3771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400" b="1" spc="-114" dirty="0">
                <a:solidFill>
                  <a:srgbClr val="838787"/>
                </a:solidFill>
                <a:latin typeface="Arial"/>
                <a:cs typeface="Arial"/>
              </a:rPr>
              <a:t>A1</a:t>
            </a:r>
            <a:r>
              <a:rPr sz="2400" b="1" spc="-200" dirty="0">
                <a:solidFill>
                  <a:srgbClr val="838787"/>
                </a:solidFill>
                <a:latin typeface="Arial"/>
                <a:cs typeface="Arial"/>
              </a:rPr>
              <a:t>3</a:t>
            </a:r>
            <a:r>
              <a:rPr sz="2400" b="1" spc="145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400" b="1" spc="-95" dirty="0">
                <a:solidFill>
                  <a:srgbClr val="838787"/>
                </a:solidFill>
                <a:latin typeface="Arial"/>
                <a:cs typeface="Arial"/>
              </a:rPr>
              <a:t>BIONIC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4500" y="1219200"/>
            <a:ext cx="2516505" cy="5607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400" spc="-95" dirty="0">
                <a:solidFill>
                  <a:srgbClr val="838787"/>
                </a:solidFill>
                <a:latin typeface="Arial"/>
                <a:cs typeface="Arial"/>
              </a:rPr>
              <a:t>C</a:t>
            </a:r>
            <a:r>
              <a:rPr sz="3400" spc="140" dirty="0">
                <a:solidFill>
                  <a:srgbClr val="838787"/>
                </a:solidFill>
                <a:latin typeface="Arial"/>
                <a:cs typeface="Arial"/>
              </a:rPr>
              <a:t>ompetition</a:t>
            </a:r>
            <a:endParaRPr sz="3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4500" y="2108200"/>
            <a:ext cx="161925" cy="3130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spc="-35" dirty="0">
                <a:solidFill>
                  <a:srgbClr val="34A5DA"/>
                </a:solidFill>
                <a:latin typeface="Lucida Sans Unicode"/>
                <a:cs typeface="Lucida Sans Unicode"/>
              </a:rPr>
              <a:t>▸</a:t>
            </a:r>
            <a:endParaRPr sz="2000"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23900" y="2067661"/>
            <a:ext cx="11151235" cy="6902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13999"/>
              </a:lnSpc>
            </a:pPr>
            <a:r>
              <a:rPr sz="1900" spc="10" dirty="0">
                <a:solidFill>
                  <a:srgbClr val="838787"/>
                </a:solidFill>
                <a:latin typeface="Arial"/>
                <a:cs typeface="Arial"/>
              </a:rPr>
              <a:t>Samsung</a:t>
            </a:r>
            <a:r>
              <a:rPr sz="1900" spc="-5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1900" spc="0" dirty="0">
                <a:solidFill>
                  <a:srgbClr val="838787"/>
                </a:solidFill>
                <a:latin typeface="Arial"/>
                <a:cs typeface="Arial"/>
              </a:rPr>
              <a:t>(Exynos</a:t>
            </a:r>
            <a:r>
              <a:rPr sz="1900" spc="-5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1900" spc="60" dirty="0">
                <a:solidFill>
                  <a:srgbClr val="838787"/>
                </a:solidFill>
                <a:latin typeface="Arial"/>
                <a:cs typeface="Arial"/>
              </a:rPr>
              <a:t>9825):</a:t>
            </a:r>
            <a:r>
              <a:rPr sz="1900" spc="-5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1900" spc="80" dirty="0">
                <a:solidFill>
                  <a:srgbClr val="838787"/>
                </a:solidFill>
                <a:latin typeface="Arial"/>
                <a:cs typeface="Arial"/>
              </a:rPr>
              <a:t>2</a:t>
            </a:r>
            <a:r>
              <a:rPr sz="1900" spc="-5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1900" spc="65" dirty="0">
                <a:solidFill>
                  <a:srgbClr val="838787"/>
                </a:solidFill>
                <a:latin typeface="Arial"/>
                <a:cs typeface="Arial"/>
              </a:rPr>
              <a:t>high-performance</a:t>
            </a:r>
            <a:r>
              <a:rPr sz="1900" spc="-5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1900" spc="60" dirty="0">
                <a:solidFill>
                  <a:srgbClr val="838787"/>
                </a:solidFill>
                <a:latin typeface="Arial"/>
                <a:cs typeface="Arial"/>
              </a:rPr>
              <a:t>co</a:t>
            </a:r>
            <a:r>
              <a:rPr sz="1900" spc="0" dirty="0">
                <a:solidFill>
                  <a:srgbClr val="838787"/>
                </a:solidFill>
                <a:latin typeface="Arial"/>
                <a:cs typeface="Arial"/>
              </a:rPr>
              <a:t>r</a:t>
            </a:r>
            <a:r>
              <a:rPr sz="1900" spc="-30" dirty="0">
                <a:solidFill>
                  <a:srgbClr val="838787"/>
                </a:solidFill>
                <a:latin typeface="Arial"/>
                <a:cs typeface="Arial"/>
              </a:rPr>
              <a:t>es</a:t>
            </a:r>
            <a:r>
              <a:rPr sz="1900" spc="-5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1900" spc="-45" dirty="0">
                <a:solidFill>
                  <a:srgbClr val="838787"/>
                </a:solidFill>
                <a:latin typeface="Arial"/>
                <a:cs typeface="Arial"/>
              </a:rPr>
              <a:t>a</a:t>
            </a:r>
            <a:r>
              <a:rPr sz="1900" spc="100" dirty="0">
                <a:solidFill>
                  <a:srgbClr val="838787"/>
                </a:solidFill>
                <a:latin typeface="Arial"/>
                <a:cs typeface="Arial"/>
              </a:rPr>
              <a:t>t</a:t>
            </a:r>
            <a:r>
              <a:rPr sz="1900" spc="-5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1900" spc="20" dirty="0">
                <a:solidFill>
                  <a:srgbClr val="838787"/>
                </a:solidFill>
                <a:latin typeface="Arial"/>
                <a:cs typeface="Arial"/>
              </a:rPr>
              <a:t>2.73GHz,</a:t>
            </a:r>
            <a:r>
              <a:rPr sz="1900" spc="-105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1900" spc="80" dirty="0">
                <a:solidFill>
                  <a:srgbClr val="838787"/>
                </a:solidFill>
                <a:latin typeface="Arial"/>
                <a:cs typeface="Arial"/>
              </a:rPr>
              <a:t>2</a:t>
            </a:r>
            <a:r>
              <a:rPr sz="1900" spc="-5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1900" spc="60" dirty="0">
                <a:solidFill>
                  <a:srgbClr val="838787"/>
                </a:solidFill>
                <a:latin typeface="Arial"/>
                <a:cs typeface="Arial"/>
              </a:rPr>
              <a:t>co</a:t>
            </a:r>
            <a:r>
              <a:rPr sz="1900" spc="0" dirty="0">
                <a:solidFill>
                  <a:srgbClr val="838787"/>
                </a:solidFill>
                <a:latin typeface="Arial"/>
                <a:cs typeface="Arial"/>
              </a:rPr>
              <a:t>r</a:t>
            </a:r>
            <a:r>
              <a:rPr sz="1900" spc="-30" dirty="0">
                <a:solidFill>
                  <a:srgbClr val="838787"/>
                </a:solidFill>
                <a:latin typeface="Arial"/>
                <a:cs typeface="Arial"/>
              </a:rPr>
              <a:t>es</a:t>
            </a:r>
            <a:r>
              <a:rPr sz="1900" spc="-5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1900" spc="-45" dirty="0">
                <a:solidFill>
                  <a:srgbClr val="838787"/>
                </a:solidFill>
                <a:latin typeface="Arial"/>
                <a:cs typeface="Arial"/>
              </a:rPr>
              <a:t>a</a:t>
            </a:r>
            <a:r>
              <a:rPr sz="1900" spc="100" dirty="0">
                <a:solidFill>
                  <a:srgbClr val="838787"/>
                </a:solidFill>
                <a:latin typeface="Arial"/>
                <a:cs typeface="Arial"/>
              </a:rPr>
              <a:t>t</a:t>
            </a:r>
            <a:r>
              <a:rPr sz="1900" spc="-5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1900" spc="40" dirty="0">
                <a:solidFill>
                  <a:srgbClr val="838787"/>
                </a:solidFill>
                <a:latin typeface="Arial"/>
                <a:cs typeface="Arial"/>
              </a:rPr>
              <a:t>2.4</a:t>
            </a:r>
            <a:r>
              <a:rPr sz="1900" spc="-5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1900" spc="0" dirty="0">
                <a:solidFill>
                  <a:srgbClr val="838787"/>
                </a:solidFill>
                <a:latin typeface="Arial"/>
                <a:cs typeface="Arial"/>
              </a:rPr>
              <a:t>GHZ</a:t>
            </a:r>
            <a:r>
              <a:rPr sz="1900" spc="-5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1900" spc="60" dirty="0">
                <a:solidFill>
                  <a:srgbClr val="838787"/>
                </a:solidFill>
                <a:latin typeface="Arial"/>
                <a:cs typeface="Arial"/>
              </a:rPr>
              <a:t>and</a:t>
            </a:r>
            <a:r>
              <a:rPr sz="1900" spc="-5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1900" spc="80" dirty="0">
                <a:solidFill>
                  <a:srgbClr val="838787"/>
                </a:solidFill>
                <a:latin typeface="Arial"/>
                <a:cs typeface="Arial"/>
              </a:rPr>
              <a:t>4</a:t>
            </a:r>
            <a:r>
              <a:rPr sz="1900" spc="-5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1900" spc="70" dirty="0">
                <a:solidFill>
                  <a:srgbClr val="838787"/>
                </a:solidFill>
                <a:latin typeface="Arial"/>
                <a:cs typeface="Arial"/>
              </a:rPr>
              <a:t>e</a:t>
            </a:r>
            <a:r>
              <a:rPr sz="1900" spc="-10" dirty="0">
                <a:solidFill>
                  <a:srgbClr val="838787"/>
                </a:solidFill>
                <a:latin typeface="Arial"/>
                <a:cs typeface="Arial"/>
              </a:rPr>
              <a:t>f</a:t>
            </a:r>
            <a:r>
              <a:rPr sz="1900" spc="30" dirty="0">
                <a:solidFill>
                  <a:srgbClr val="838787"/>
                </a:solidFill>
                <a:latin typeface="Arial"/>
                <a:cs typeface="Arial"/>
              </a:rPr>
              <a:t>ficiency-</a:t>
            </a:r>
            <a:r>
              <a:rPr sz="1900" spc="2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1900" spc="45" dirty="0">
                <a:solidFill>
                  <a:srgbClr val="838787"/>
                </a:solidFill>
                <a:latin typeface="Arial"/>
                <a:cs typeface="Arial"/>
              </a:rPr>
              <a:t>focused</a:t>
            </a:r>
            <a:r>
              <a:rPr sz="1900" spc="-5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1900" spc="60" dirty="0">
                <a:solidFill>
                  <a:srgbClr val="838787"/>
                </a:solidFill>
                <a:latin typeface="Arial"/>
                <a:cs typeface="Arial"/>
              </a:rPr>
              <a:t>co</a:t>
            </a:r>
            <a:r>
              <a:rPr sz="1900" spc="0" dirty="0">
                <a:solidFill>
                  <a:srgbClr val="838787"/>
                </a:solidFill>
                <a:latin typeface="Arial"/>
                <a:cs typeface="Arial"/>
              </a:rPr>
              <a:t>r</a:t>
            </a:r>
            <a:r>
              <a:rPr sz="1900" spc="-30" dirty="0">
                <a:solidFill>
                  <a:srgbClr val="838787"/>
                </a:solidFill>
                <a:latin typeface="Arial"/>
                <a:cs typeface="Arial"/>
              </a:rPr>
              <a:t>es</a:t>
            </a:r>
            <a:r>
              <a:rPr sz="1900" spc="-5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1900" spc="-45" dirty="0">
                <a:solidFill>
                  <a:srgbClr val="838787"/>
                </a:solidFill>
                <a:latin typeface="Arial"/>
                <a:cs typeface="Arial"/>
              </a:rPr>
              <a:t>a</a:t>
            </a:r>
            <a:r>
              <a:rPr sz="1900" spc="100" dirty="0">
                <a:solidFill>
                  <a:srgbClr val="838787"/>
                </a:solidFill>
                <a:latin typeface="Arial"/>
                <a:cs typeface="Arial"/>
              </a:rPr>
              <a:t>t</a:t>
            </a:r>
            <a:r>
              <a:rPr sz="1900" spc="-5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1900" spc="40" dirty="0">
                <a:solidFill>
                  <a:srgbClr val="838787"/>
                </a:solidFill>
                <a:latin typeface="Arial"/>
                <a:cs typeface="Arial"/>
              </a:rPr>
              <a:t>1.9</a:t>
            </a:r>
            <a:r>
              <a:rPr sz="1900" spc="-5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1900" spc="-15" dirty="0">
                <a:solidFill>
                  <a:srgbClr val="838787"/>
                </a:solidFill>
                <a:latin typeface="Arial"/>
                <a:cs typeface="Arial"/>
              </a:rPr>
              <a:t>GHz</a:t>
            </a:r>
            <a:endParaRPr sz="19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4500" y="3048000"/>
            <a:ext cx="161925" cy="3130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spc="-35" dirty="0">
                <a:solidFill>
                  <a:srgbClr val="34A5DA"/>
                </a:solidFill>
                <a:latin typeface="Lucida Sans Unicode"/>
                <a:cs typeface="Lucida Sans Unicode"/>
              </a:rPr>
              <a:t>▸</a:t>
            </a:r>
            <a:endParaRPr sz="2000">
              <a:latin typeface="Lucida Sans Unicode"/>
              <a:cs typeface="Lucida Sans Unicod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23900" y="2994761"/>
            <a:ext cx="11717655" cy="6902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13999"/>
              </a:lnSpc>
            </a:pPr>
            <a:r>
              <a:rPr sz="1900" spc="50" dirty="0">
                <a:solidFill>
                  <a:srgbClr val="838787"/>
                </a:solidFill>
                <a:latin typeface="Arial"/>
                <a:cs typeface="Arial"/>
              </a:rPr>
              <a:t>Huawei</a:t>
            </a:r>
            <a:r>
              <a:rPr sz="1900" spc="-5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1900" spc="35" dirty="0">
                <a:solidFill>
                  <a:srgbClr val="838787"/>
                </a:solidFill>
                <a:latin typeface="Arial"/>
                <a:cs typeface="Arial"/>
              </a:rPr>
              <a:t>(Kirin</a:t>
            </a:r>
            <a:r>
              <a:rPr sz="1900" spc="-5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1900" spc="80" dirty="0">
                <a:solidFill>
                  <a:srgbClr val="838787"/>
                </a:solidFill>
                <a:latin typeface="Arial"/>
                <a:cs typeface="Arial"/>
              </a:rPr>
              <a:t>990</a:t>
            </a:r>
            <a:r>
              <a:rPr sz="1900" spc="-5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1900" spc="25" dirty="0">
                <a:solidFill>
                  <a:srgbClr val="838787"/>
                </a:solidFill>
                <a:latin typeface="Arial"/>
                <a:cs typeface="Arial"/>
              </a:rPr>
              <a:t>5G):</a:t>
            </a:r>
            <a:r>
              <a:rPr sz="1900" spc="-5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1900" spc="80" dirty="0">
                <a:solidFill>
                  <a:srgbClr val="838787"/>
                </a:solidFill>
                <a:latin typeface="Arial"/>
                <a:cs typeface="Arial"/>
              </a:rPr>
              <a:t>2</a:t>
            </a:r>
            <a:r>
              <a:rPr sz="1900" spc="-5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1900" spc="65" dirty="0">
                <a:solidFill>
                  <a:srgbClr val="838787"/>
                </a:solidFill>
                <a:latin typeface="Arial"/>
                <a:cs typeface="Arial"/>
              </a:rPr>
              <a:t>high-performance</a:t>
            </a:r>
            <a:r>
              <a:rPr sz="1900" spc="-5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1900" spc="60" dirty="0">
                <a:solidFill>
                  <a:srgbClr val="838787"/>
                </a:solidFill>
                <a:latin typeface="Arial"/>
                <a:cs typeface="Arial"/>
              </a:rPr>
              <a:t>co</a:t>
            </a:r>
            <a:r>
              <a:rPr sz="1900" spc="0" dirty="0">
                <a:solidFill>
                  <a:srgbClr val="838787"/>
                </a:solidFill>
                <a:latin typeface="Arial"/>
                <a:cs typeface="Arial"/>
              </a:rPr>
              <a:t>r</a:t>
            </a:r>
            <a:r>
              <a:rPr sz="1900" spc="-30" dirty="0">
                <a:solidFill>
                  <a:srgbClr val="838787"/>
                </a:solidFill>
                <a:latin typeface="Arial"/>
                <a:cs typeface="Arial"/>
              </a:rPr>
              <a:t>es</a:t>
            </a:r>
            <a:r>
              <a:rPr sz="1900" spc="-5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1900" spc="-45" dirty="0">
                <a:solidFill>
                  <a:srgbClr val="838787"/>
                </a:solidFill>
                <a:latin typeface="Arial"/>
                <a:cs typeface="Arial"/>
              </a:rPr>
              <a:t>a</a:t>
            </a:r>
            <a:r>
              <a:rPr sz="1900" spc="100" dirty="0">
                <a:solidFill>
                  <a:srgbClr val="838787"/>
                </a:solidFill>
                <a:latin typeface="Arial"/>
                <a:cs typeface="Arial"/>
              </a:rPr>
              <a:t>t</a:t>
            </a:r>
            <a:r>
              <a:rPr sz="1900" spc="-5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1900" spc="55" dirty="0">
                <a:solidFill>
                  <a:srgbClr val="838787"/>
                </a:solidFill>
                <a:latin typeface="Arial"/>
                <a:cs typeface="Arial"/>
              </a:rPr>
              <a:t>2.86</a:t>
            </a:r>
            <a:r>
              <a:rPr sz="1900" spc="-5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1900" spc="-15" dirty="0">
                <a:solidFill>
                  <a:srgbClr val="838787"/>
                </a:solidFill>
                <a:latin typeface="Arial"/>
                <a:cs typeface="Arial"/>
              </a:rPr>
              <a:t>GHz,</a:t>
            </a:r>
            <a:r>
              <a:rPr sz="1900" spc="-105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1900" spc="80" dirty="0">
                <a:solidFill>
                  <a:srgbClr val="838787"/>
                </a:solidFill>
                <a:latin typeface="Arial"/>
                <a:cs typeface="Arial"/>
              </a:rPr>
              <a:t>2</a:t>
            </a:r>
            <a:r>
              <a:rPr sz="1900" spc="-5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1900" spc="70" dirty="0">
                <a:solidFill>
                  <a:srgbClr val="838787"/>
                </a:solidFill>
                <a:latin typeface="Arial"/>
                <a:cs typeface="Arial"/>
              </a:rPr>
              <a:t>two-co</a:t>
            </a:r>
            <a:r>
              <a:rPr sz="1900" spc="15" dirty="0">
                <a:solidFill>
                  <a:srgbClr val="838787"/>
                </a:solidFill>
                <a:latin typeface="Arial"/>
                <a:cs typeface="Arial"/>
              </a:rPr>
              <a:t>r</a:t>
            </a:r>
            <a:r>
              <a:rPr sz="1900" spc="-30" dirty="0">
                <a:solidFill>
                  <a:srgbClr val="838787"/>
                </a:solidFill>
                <a:latin typeface="Arial"/>
                <a:cs typeface="Arial"/>
              </a:rPr>
              <a:t>es</a:t>
            </a:r>
            <a:r>
              <a:rPr sz="1900" spc="-5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1900" spc="-45" dirty="0">
                <a:solidFill>
                  <a:srgbClr val="838787"/>
                </a:solidFill>
                <a:latin typeface="Arial"/>
                <a:cs typeface="Arial"/>
              </a:rPr>
              <a:t>a</a:t>
            </a:r>
            <a:r>
              <a:rPr sz="1900" spc="100" dirty="0">
                <a:solidFill>
                  <a:srgbClr val="838787"/>
                </a:solidFill>
                <a:latin typeface="Arial"/>
                <a:cs typeface="Arial"/>
              </a:rPr>
              <a:t>t</a:t>
            </a:r>
            <a:r>
              <a:rPr sz="1900" spc="-5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1900" spc="55" dirty="0">
                <a:solidFill>
                  <a:srgbClr val="838787"/>
                </a:solidFill>
                <a:latin typeface="Arial"/>
                <a:cs typeface="Arial"/>
              </a:rPr>
              <a:t>2.35</a:t>
            </a:r>
            <a:r>
              <a:rPr sz="1900" spc="-5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1900" spc="-15" dirty="0">
                <a:solidFill>
                  <a:srgbClr val="838787"/>
                </a:solidFill>
                <a:latin typeface="Arial"/>
                <a:cs typeface="Arial"/>
              </a:rPr>
              <a:t>GHz</a:t>
            </a:r>
            <a:r>
              <a:rPr sz="1900" spc="-5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1900" spc="60" dirty="0">
                <a:solidFill>
                  <a:srgbClr val="838787"/>
                </a:solidFill>
                <a:latin typeface="Arial"/>
                <a:cs typeface="Arial"/>
              </a:rPr>
              <a:t>and</a:t>
            </a:r>
            <a:r>
              <a:rPr sz="1900" spc="-5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1900" spc="80" dirty="0">
                <a:solidFill>
                  <a:srgbClr val="838787"/>
                </a:solidFill>
                <a:latin typeface="Arial"/>
                <a:cs typeface="Arial"/>
              </a:rPr>
              <a:t>4</a:t>
            </a:r>
            <a:r>
              <a:rPr sz="1900" spc="-5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1900" spc="70" dirty="0">
                <a:solidFill>
                  <a:srgbClr val="838787"/>
                </a:solidFill>
                <a:latin typeface="Arial"/>
                <a:cs typeface="Arial"/>
              </a:rPr>
              <a:t>e</a:t>
            </a:r>
            <a:r>
              <a:rPr sz="1900" spc="-10" dirty="0">
                <a:solidFill>
                  <a:srgbClr val="838787"/>
                </a:solidFill>
                <a:latin typeface="Arial"/>
                <a:cs typeface="Arial"/>
              </a:rPr>
              <a:t>f</a:t>
            </a:r>
            <a:r>
              <a:rPr sz="1900" spc="30" dirty="0">
                <a:solidFill>
                  <a:srgbClr val="838787"/>
                </a:solidFill>
                <a:latin typeface="Arial"/>
                <a:cs typeface="Arial"/>
              </a:rPr>
              <a:t>ficiency-</a:t>
            </a:r>
            <a:r>
              <a:rPr sz="1900" spc="2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1900" spc="45" dirty="0">
                <a:solidFill>
                  <a:srgbClr val="838787"/>
                </a:solidFill>
                <a:latin typeface="Arial"/>
                <a:cs typeface="Arial"/>
              </a:rPr>
              <a:t>focused</a:t>
            </a:r>
            <a:r>
              <a:rPr sz="1900" spc="-5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1900" spc="60" dirty="0">
                <a:solidFill>
                  <a:srgbClr val="838787"/>
                </a:solidFill>
                <a:latin typeface="Arial"/>
                <a:cs typeface="Arial"/>
              </a:rPr>
              <a:t>co</a:t>
            </a:r>
            <a:r>
              <a:rPr sz="1900" spc="0" dirty="0">
                <a:solidFill>
                  <a:srgbClr val="838787"/>
                </a:solidFill>
                <a:latin typeface="Arial"/>
                <a:cs typeface="Arial"/>
              </a:rPr>
              <a:t>r</a:t>
            </a:r>
            <a:r>
              <a:rPr sz="1900" spc="-30" dirty="0">
                <a:solidFill>
                  <a:srgbClr val="838787"/>
                </a:solidFill>
                <a:latin typeface="Arial"/>
                <a:cs typeface="Arial"/>
              </a:rPr>
              <a:t>es</a:t>
            </a:r>
            <a:r>
              <a:rPr sz="1900" spc="-5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1900" spc="-45" dirty="0">
                <a:solidFill>
                  <a:srgbClr val="838787"/>
                </a:solidFill>
                <a:latin typeface="Arial"/>
                <a:cs typeface="Arial"/>
              </a:rPr>
              <a:t>a</a:t>
            </a:r>
            <a:r>
              <a:rPr sz="1900" spc="100" dirty="0">
                <a:solidFill>
                  <a:srgbClr val="838787"/>
                </a:solidFill>
                <a:latin typeface="Arial"/>
                <a:cs typeface="Arial"/>
              </a:rPr>
              <a:t>t</a:t>
            </a:r>
            <a:r>
              <a:rPr sz="1900" spc="-5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1900" spc="55" dirty="0">
                <a:solidFill>
                  <a:srgbClr val="838787"/>
                </a:solidFill>
                <a:latin typeface="Arial"/>
                <a:cs typeface="Arial"/>
              </a:rPr>
              <a:t>1.95</a:t>
            </a:r>
            <a:r>
              <a:rPr sz="1900" spc="-5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1900" spc="-15" dirty="0">
                <a:solidFill>
                  <a:srgbClr val="838787"/>
                </a:solidFill>
                <a:latin typeface="Arial"/>
                <a:cs typeface="Arial"/>
              </a:rPr>
              <a:t>GHz.</a:t>
            </a:r>
            <a:r>
              <a:rPr sz="1900" spc="-105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1900" spc="55" dirty="0">
                <a:solidFill>
                  <a:srgbClr val="838787"/>
                </a:solidFill>
                <a:latin typeface="Arial"/>
                <a:cs typeface="Arial"/>
              </a:rPr>
              <a:t>16-co</a:t>
            </a:r>
            <a:r>
              <a:rPr sz="1900" spc="0" dirty="0">
                <a:solidFill>
                  <a:srgbClr val="838787"/>
                </a:solidFill>
                <a:latin typeface="Arial"/>
                <a:cs typeface="Arial"/>
              </a:rPr>
              <a:t>r</a:t>
            </a:r>
            <a:r>
              <a:rPr sz="1900" spc="40" dirty="0">
                <a:solidFill>
                  <a:srgbClr val="838787"/>
                </a:solidFill>
                <a:latin typeface="Arial"/>
                <a:cs typeface="Arial"/>
              </a:rPr>
              <a:t>e</a:t>
            </a:r>
            <a:r>
              <a:rPr sz="1900" spc="-5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1900" spc="-45" dirty="0">
                <a:solidFill>
                  <a:srgbClr val="838787"/>
                </a:solidFill>
                <a:latin typeface="Arial"/>
                <a:cs typeface="Arial"/>
              </a:rPr>
              <a:t>GPU</a:t>
            </a:r>
            <a:r>
              <a:rPr sz="1900" spc="-5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1900" spc="60" dirty="0">
                <a:solidFill>
                  <a:srgbClr val="838787"/>
                </a:solidFill>
                <a:latin typeface="Arial"/>
                <a:cs typeface="Arial"/>
              </a:rPr>
              <a:t>and</a:t>
            </a:r>
            <a:r>
              <a:rPr sz="1900" spc="-5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1900" spc="60" dirty="0">
                <a:solidFill>
                  <a:srgbClr val="838787"/>
                </a:solidFill>
                <a:latin typeface="Arial"/>
                <a:cs typeface="Arial"/>
              </a:rPr>
              <a:t>neu</a:t>
            </a:r>
            <a:r>
              <a:rPr sz="1900" spc="10" dirty="0">
                <a:solidFill>
                  <a:srgbClr val="838787"/>
                </a:solidFill>
                <a:latin typeface="Arial"/>
                <a:cs typeface="Arial"/>
              </a:rPr>
              <a:t>r</a:t>
            </a:r>
            <a:r>
              <a:rPr sz="1900" spc="25" dirty="0">
                <a:solidFill>
                  <a:srgbClr val="838787"/>
                </a:solidFill>
                <a:latin typeface="Arial"/>
                <a:cs typeface="Arial"/>
              </a:rPr>
              <a:t>al</a:t>
            </a:r>
            <a:r>
              <a:rPr sz="1900" spc="-5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1900" spc="75" dirty="0">
                <a:solidFill>
                  <a:srgbClr val="838787"/>
                </a:solidFill>
                <a:latin typeface="Arial"/>
                <a:cs typeface="Arial"/>
              </a:rPr>
              <a:t>engine</a:t>
            </a:r>
            <a:r>
              <a:rPr sz="1900" spc="-5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1900" spc="80" dirty="0">
                <a:solidFill>
                  <a:srgbClr val="838787"/>
                </a:solidFill>
                <a:latin typeface="Arial"/>
                <a:cs typeface="Arial"/>
              </a:rPr>
              <a:t>with</a:t>
            </a:r>
            <a:r>
              <a:rPr sz="1900" spc="-5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1900" spc="80" dirty="0">
                <a:solidFill>
                  <a:srgbClr val="838787"/>
                </a:solidFill>
                <a:latin typeface="Arial"/>
                <a:cs typeface="Arial"/>
              </a:rPr>
              <a:t>3</a:t>
            </a:r>
            <a:r>
              <a:rPr sz="1900" spc="-5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1900" spc="60" dirty="0">
                <a:solidFill>
                  <a:srgbClr val="838787"/>
                </a:solidFill>
                <a:latin typeface="Arial"/>
                <a:cs typeface="Arial"/>
              </a:rPr>
              <a:t>co</a:t>
            </a:r>
            <a:r>
              <a:rPr sz="1900" spc="0" dirty="0">
                <a:solidFill>
                  <a:srgbClr val="838787"/>
                </a:solidFill>
                <a:latin typeface="Arial"/>
                <a:cs typeface="Arial"/>
              </a:rPr>
              <a:t>r</a:t>
            </a:r>
            <a:r>
              <a:rPr sz="1900" spc="-35" dirty="0">
                <a:solidFill>
                  <a:srgbClr val="838787"/>
                </a:solidFill>
                <a:latin typeface="Arial"/>
                <a:cs typeface="Arial"/>
              </a:rPr>
              <a:t>es.</a:t>
            </a:r>
            <a:r>
              <a:rPr sz="1900" spc="-105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1900" spc="-40" dirty="0">
                <a:solidFill>
                  <a:srgbClr val="838787"/>
                </a:solidFill>
                <a:latin typeface="Arial"/>
                <a:cs typeface="Arial"/>
              </a:rPr>
              <a:t>C</a:t>
            </a:r>
            <a:r>
              <a:rPr sz="1900" spc="40" dirty="0">
                <a:solidFill>
                  <a:srgbClr val="838787"/>
                </a:solidFill>
                <a:latin typeface="Arial"/>
                <a:cs typeface="Arial"/>
              </a:rPr>
              <a:t>ontains</a:t>
            </a:r>
            <a:r>
              <a:rPr sz="1900" spc="-5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1900" spc="55" dirty="0">
                <a:solidFill>
                  <a:srgbClr val="838787"/>
                </a:solidFill>
                <a:latin typeface="Arial"/>
                <a:cs typeface="Arial"/>
              </a:rPr>
              <a:t>10.3</a:t>
            </a:r>
            <a:r>
              <a:rPr sz="1900" spc="-5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1900" spc="90" dirty="0">
                <a:solidFill>
                  <a:srgbClr val="838787"/>
                </a:solidFill>
                <a:latin typeface="Arial"/>
                <a:cs typeface="Arial"/>
              </a:rPr>
              <a:t>billion</a:t>
            </a:r>
            <a:r>
              <a:rPr sz="1900" spc="-5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1900" spc="70" dirty="0">
                <a:solidFill>
                  <a:srgbClr val="838787"/>
                </a:solidFill>
                <a:latin typeface="Arial"/>
                <a:cs typeface="Arial"/>
              </a:rPr>
              <a:t>t</a:t>
            </a:r>
            <a:r>
              <a:rPr sz="1900" spc="60" dirty="0">
                <a:solidFill>
                  <a:srgbClr val="838787"/>
                </a:solidFill>
                <a:latin typeface="Arial"/>
                <a:cs typeface="Arial"/>
              </a:rPr>
              <a:t>r</a:t>
            </a:r>
            <a:r>
              <a:rPr sz="1900" spc="5" dirty="0">
                <a:solidFill>
                  <a:srgbClr val="838787"/>
                </a:solidFill>
                <a:latin typeface="Arial"/>
                <a:cs typeface="Arial"/>
              </a:rPr>
              <a:t>ansistors.</a:t>
            </a:r>
            <a:endParaRPr sz="19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013200" y="3981450"/>
            <a:ext cx="4972050" cy="3441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50" spc="100" dirty="0">
                <a:solidFill>
                  <a:srgbClr val="838787"/>
                </a:solidFill>
                <a:latin typeface="Arial"/>
                <a:cs typeface="Arial"/>
              </a:rPr>
              <a:t>Do</a:t>
            </a:r>
            <a:r>
              <a:rPr sz="2050" spc="-55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050" spc="30" dirty="0">
                <a:solidFill>
                  <a:srgbClr val="838787"/>
                </a:solidFill>
                <a:latin typeface="Arial"/>
                <a:cs typeface="Arial"/>
              </a:rPr>
              <a:t>these</a:t>
            </a:r>
            <a:r>
              <a:rPr sz="2050" spc="-55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050" spc="35" dirty="0">
                <a:solidFill>
                  <a:srgbClr val="838787"/>
                </a:solidFill>
                <a:latin typeface="Arial"/>
                <a:cs typeface="Arial"/>
              </a:rPr>
              <a:t>chips</a:t>
            </a:r>
            <a:r>
              <a:rPr sz="2050" spc="-55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050" spc="100" dirty="0">
                <a:solidFill>
                  <a:srgbClr val="838787"/>
                </a:solidFill>
                <a:latin typeface="Arial"/>
                <a:cs typeface="Arial"/>
              </a:rPr>
              <a:t>perform</a:t>
            </a:r>
            <a:r>
              <a:rPr sz="2050" spc="-55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050" spc="135" dirty="0">
                <a:solidFill>
                  <a:srgbClr val="838787"/>
                </a:solidFill>
                <a:latin typeface="Arial"/>
                <a:cs typeface="Arial"/>
              </a:rPr>
              <a:t>be</a:t>
            </a:r>
            <a:r>
              <a:rPr sz="2050" spc="30" dirty="0">
                <a:solidFill>
                  <a:srgbClr val="838787"/>
                </a:solidFill>
                <a:latin typeface="Arial"/>
                <a:cs typeface="Arial"/>
              </a:rPr>
              <a:t>t</a:t>
            </a:r>
            <a:r>
              <a:rPr sz="2050" spc="70" dirty="0">
                <a:solidFill>
                  <a:srgbClr val="838787"/>
                </a:solidFill>
                <a:latin typeface="Arial"/>
                <a:cs typeface="Arial"/>
              </a:rPr>
              <a:t>ter</a:t>
            </a:r>
            <a:r>
              <a:rPr sz="2050" spc="-55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050" spc="55" dirty="0">
                <a:solidFill>
                  <a:srgbClr val="838787"/>
                </a:solidFill>
                <a:latin typeface="Arial"/>
                <a:cs typeface="Arial"/>
              </a:rPr>
              <a:t>than</a:t>
            </a:r>
            <a:r>
              <a:rPr sz="2050" spc="-9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050" spc="45" dirty="0">
                <a:solidFill>
                  <a:srgbClr val="838787"/>
                </a:solidFill>
                <a:latin typeface="Arial"/>
                <a:cs typeface="Arial"/>
              </a:rPr>
              <a:t>A13?</a:t>
            </a:r>
            <a:endParaRPr sz="205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557524" y="4744287"/>
            <a:ext cx="7889750" cy="4660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4500" y="495300"/>
            <a:ext cx="1636395" cy="3771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400" b="1" spc="-114" dirty="0">
                <a:solidFill>
                  <a:srgbClr val="838787"/>
                </a:solidFill>
                <a:latin typeface="Arial"/>
                <a:cs typeface="Arial"/>
              </a:rPr>
              <a:t>A1</a:t>
            </a:r>
            <a:r>
              <a:rPr sz="2400" b="1" spc="-200" dirty="0">
                <a:solidFill>
                  <a:srgbClr val="838787"/>
                </a:solidFill>
                <a:latin typeface="Arial"/>
                <a:cs typeface="Arial"/>
              </a:rPr>
              <a:t>3</a:t>
            </a:r>
            <a:r>
              <a:rPr sz="2400" b="1" spc="145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400" b="1" spc="-95" dirty="0">
                <a:solidFill>
                  <a:srgbClr val="838787"/>
                </a:solidFill>
                <a:latin typeface="Arial"/>
                <a:cs typeface="Arial"/>
              </a:rPr>
              <a:t>BIONIC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400" spc="-235" dirty="0">
                <a:solidFill>
                  <a:srgbClr val="838787"/>
                </a:solidFill>
                <a:latin typeface="Arial"/>
                <a:cs typeface="Arial"/>
              </a:rPr>
              <a:t>L</a:t>
            </a:r>
            <a:r>
              <a:rPr sz="3400" spc="30" dirty="0">
                <a:solidFill>
                  <a:srgbClr val="838787"/>
                </a:solidFill>
                <a:latin typeface="Arial"/>
                <a:cs typeface="Arial"/>
              </a:rPr>
              <a:t>e</a:t>
            </a:r>
            <a:r>
              <a:rPr sz="3400" spc="90" dirty="0">
                <a:solidFill>
                  <a:srgbClr val="838787"/>
                </a:solidFill>
                <a:latin typeface="Arial"/>
                <a:cs typeface="Arial"/>
              </a:rPr>
              <a:t>ad</a:t>
            </a:r>
            <a:r>
              <a:rPr sz="3400" spc="-10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3400" spc="80" dirty="0">
                <a:solidFill>
                  <a:srgbClr val="838787"/>
                </a:solidFill>
                <a:latin typeface="Arial"/>
                <a:cs typeface="Arial"/>
              </a:rPr>
              <a:t>over</a:t>
            </a:r>
            <a:r>
              <a:rPr sz="3400" spc="-10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3400" spc="90" dirty="0">
                <a:solidFill>
                  <a:srgbClr val="838787"/>
                </a:solidFill>
                <a:latin typeface="Arial"/>
                <a:cs typeface="Arial"/>
              </a:rPr>
              <a:t>the</a:t>
            </a:r>
            <a:r>
              <a:rPr sz="3400" spc="-10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3400" spc="125" dirty="0">
                <a:solidFill>
                  <a:srgbClr val="838787"/>
                </a:solidFill>
                <a:latin typeface="Arial"/>
                <a:cs typeface="Arial"/>
              </a:rPr>
              <a:t>competition</a:t>
            </a:r>
            <a:endParaRPr sz="3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4500" y="2800350"/>
            <a:ext cx="165100" cy="3206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50" spc="-35" dirty="0">
                <a:solidFill>
                  <a:srgbClr val="34A5DA"/>
                </a:solidFill>
                <a:latin typeface="Lucida Sans Unicode"/>
                <a:cs typeface="Lucida Sans Unicode"/>
              </a:rPr>
              <a:t>▸</a:t>
            </a:r>
            <a:endParaRPr sz="2050"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00100" y="2754584"/>
            <a:ext cx="11076305" cy="10591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15399"/>
              </a:lnSpc>
            </a:pPr>
            <a:r>
              <a:rPr sz="1950" spc="-114" dirty="0">
                <a:solidFill>
                  <a:srgbClr val="838787"/>
                </a:solidFill>
                <a:latin typeface="Arial"/>
                <a:cs typeface="Arial"/>
              </a:rPr>
              <a:t>T</a:t>
            </a:r>
            <a:r>
              <a:rPr sz="1950" spc="65" dirty="0">
                <a:solidFill>
                  <a:srgbClr val="838787"/>
                </a:solidFill>
                <a:latin typeface="Arial"/>
                <a:cs typeface="Arial"/>
              </a:rPr>
              <a:t>he</a:t>
            </a:r>
            <a:r>
              <a:rPr sz="1950" spc="-5" dirty="0">
                <a:solidFill>
                  <a:srgbClr val="838787"/>
                </a:solidFill>
                <a:latin typeface="Arial"/>
                <a:cs typeface="Arial"/>
              </a:rPr>
              <a:t>r</a:t>
            </a:r>
            <a:r>
              <a:rPr sz="1950" spc="40" dirty="0">
                <a:solidFill>
                  <a:srgbClr val="838787"/>
                </a:solidFill>
                <a:latin typeface="Arial"/>
                <a:cs typeface="Arial"/>
              </a:rPr>
              <a:t>e</a:t>
            </a:r>
            <a:r>
              <a:rPr sz="1950" spc="-5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1950" spc="35" dirty="0">
                <a:solidFill>
                  <a:srgbClr val="838787"/>
                </a:solidFill>
                <a:latin typeface="Arial"/>
                <a:cs typeface="Arial"/>
              </a:rPr>
              <a:t>may</a:t>
            </a:r>
            <a:r>
              <a:rPr sz="1950" spc="-5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1950" spc="105" dirty="0">
                <a:solidFill>
                  <a:srgbClr val="838787"/>
                </a:solidFill>
                <a:latin typeface="Arial"/>
                <a:cs typeface="Arial"/>
              </a:rPr>
              <a:t>be</a:t>
            </a:r>
            <a:r>
              <a:rPr sz="1950" spc="-5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1950" spc="75" dirty="0">
                <a:solidFill>
                  <a:srgbClr val="838787"/>
                </a:solidFill>
                <a:latin typeface="Arial"/>
                <a:cs typeface="Arial"/>
              </a:rPr>
              <a:t>one</a:t>
            </a:r>
            <a:r>
              <a:rPr sz="1950" spc="-5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1950" spc="75" dirty="0">
                <a:solidFill>
                  <a:srgbClr val="838787"/>
                </a:solidFill>
                <a:latin typeface="Arial"/>
                <a:cs typeface="Arial"/>
              </a:rPr>
              <a:t>pa</a:t>
            </a:r>
            <a:r>
              <a:rPr sz="1950" spc="20" dirty="0">
                <a:solidFill>
                  <a:srgbClr val="838787"/>
                </a:solidFill>
                <a:latin typeface="Arial"/>
                <a:cs typeface="Arial"/>
              </a:rPr>
              <a:t>r</a:t>
            </a:r>
            <a:r>
              <a:rPr sz="1950" spc="50" dirty="0">
                <a:solidFill>
                  <a:srgbClr val="838787"/>
                </a:solidFill>
                <a:latin typeface="Arial"/>
                <a:cs typeface="Arial"/>
              </a:rPr>
              <a:t>ticular</a:t>
            </a:r>
            <a:r>
              <a:rPr sz="1950" spc="-5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1950" spc="70" dirty="0">
                <a:solidFill>
                  <a:srgbClr val="838787"/>
                </a:solidFill>
                <a:latin typeface="Arial"/>
                <a:cs typeface="Arial"/>
              </a:rPr>
              <a:t>metric</a:t>
            </a:r>
            <a:r>
              <a:rPr sz="1950" spc="-5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1950" spc="30" dirty="0">
                <a:solidFill>
                  <a:srgbClr val="838787"/>
                </a:solidFill>
                <a:latin typeface="Arial"/>
                <a:cs typeface="Arial"/>
              </a:rPr>
              <a:t>(some</a:t>
            </a:r>
            <a:r>
              <a:rPr sz="1950" spc="-5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1950" spc="65" dirty="0">
                <a:solidFill>
                  <a:srgbClr val="838787"/>
                </a:solidFill>
                <a:latin typeface="Arial"/>
                <a:cs typeface="Arial"/>
              </a:rPr>
              <a:t>benchmar</a:t>
            </a:r>
            <a:r>
              <a:rPr sz="1950" spc="40" dirty="0">
                <a:solidFill>
                  <a:srgbClr val="838787"/>
                </a:solidFill>
                <a:latin typeface="Arial"/>
                <a:cs typeface="Arial"/>
              </a:rPr>
              <a:t>k</a:t>
            </a:r>
            <a:r>
              <a:rPr sz="1950" spc="-65" dirty="0">
                <a:solidFill>
                  <a:srgbClr val="838787"/>
                </a:solidFill>
                <a:latin typeface="Arial"/>
                <a:cs typeface="Arial"/>
              </a:rPr>
              <a:t>s)</a:t>
            </a:r>
            <a:r>
              <a:rPr sz="1950" spc="-5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1950" spc="90" dirty="0">
                <a:solidFill>
                  <a:srgbClr val="838787"/>
                </a:solidFill>
                <a:latin typeface="Arial"/>
                <a:cs typeface="Arial"/>
              </a:rPr>
              <a:t>by</a:t>
            </a:r>
            <a:r>
              <a:rPr sz="1950" spc="-5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1950" spc="55" dirty="0">
                <a:solidFill>
                  <a:srgbClr val="838787"/>
                </a:solidFill>
                <a:latin typeface="Arial"/>
                <a:cs typeface="Arial"/>
              </a:rPr>
              <a:t>which</a:t>
            </a:r>
            <a:r>
              <a:rPr sz="1950" spc="-5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1950" spc="90" dirty="0">
                <a:solidFill>
                  <a:srgbClr val="838787"/>
                </a:solidFill>
                <a:latin typeface="Arial"/>
                <a:cs typeface="Arial"/>
              </a:rPr>
              <a:t>competing</a:t>
            </a:r>
            <a:r>
              <a:rPr sz="1950" spc="-5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1950" spc="35" dirty="0">
                <a:solidFill>
                  <a:srgbClr val="838787"/>
                </a:solidFill>
                <a:latin typeface="Arial"/>
                <a:cs typeface="Arial"/>
              </a:rPr>
              <a:t>chips</a:t>
            </a:r>
            <a:r>
              <a:rPr sz="1950" spc="-5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1950" spc="20" dirty="0">
                <a:solidFill>
                  <a:srgbClr val="838787"/>
                </a:solidFill>
                <a:latin typeface="Arial"/>
                <a:cs typeface="Arial"/>
              </a:rPr>
              <a:t>a</a:t>
            </a:r>
            <a:r>
              <a:rPr sz="1950" spc="-30" dirty="0">
                <a:solidFill>
                  <a:srgbClr val="838787"/>
                </a:solidFill>
                <a:latin typeface="Arial"/>
                <a:cs typeface="Arial"/>
              </a:rPr>
              <a:t>r</a:t>
            </a:r>
            <a:r>
              <a:rPr sz="1950" spc="40" dirty="0">
                <a:solidFill>
                  <a:srgbClr val="838787"/>
                </a:solidFill>
                <a:latin typeface="Arial"/>
                <a:cs typeface="Arial"/>
              </a:rPr>
              <a:t>e</a:t>
            </a:r>
            <a:r>
              <a:rPr sz="1950" spc="-5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1950" spc="25" dirty="0">
                <a:solidFill>
                  <a:srgbClr val="838787"/>
                </a:solidFill>
                <a:latin typeface="Arial"/>
                <a:cs typeface="Arial"/>
              </a:rPr>
              <a:t>faste</a:t>
            </a:r>
            <a:r>
              <a:rPr sz="1950" spc="-80" dirty="0">
                <a:solidFill>
                  <a:srgbClr val="838787"/>
                </a:solidFill>
                <a:latin typeface="Arial"/>
                <a:cs typeface="Arial"/>
              </a:rPr>
              <a:t>r</a:t>
            </a:r>
            <a:r>
              <a:rPr sz="1950" spc="-35" dirty="0">
                <a:solidFill>
                  <a:srgbClr val="838787"/>
                </a:solidFill>
                <a:latin typeface="Arial"/>
                <a:cs typeface="Arial"/>
              </a:rPr>
              <a:t>,</a:t>
            </a:r>
            <a:r>
              <a:rPr sz="1950" spc="-11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1950" spc="105" dirty="0">
                <a:solidFill>
                  <a:srgbClr val="838787"/>
                </a:solidFill>
                <a:latin typeface="Arial"/>
                <a:cs typeface="Arial"/>
              </a:rPr>
              <a:t>but</a:t>
            </a:r>
            <a:r>
              <a:rPr sz="1950" spc="65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1950" spc="105" dirty="0">
                <a:solidFill>
                  <a:srgbClr val="838787"/>
                </a:solidFill>
                <a:latin typeface="Arial"/>
                <a:cs typeface="Arial"/>
              </a:rPr>
              <a:t>nobody</a:t>
            </a:r>
            <a:r>
              <a:rPr sz="1950" spc="-5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1950" spc="30" dirty="0">
                <a:solidFill>
                  <a:srgbClr val="838787"/>
                </a:solidFill>
                <a:latin typeface="Arial"/>
                <a:cs typeface="Arial"/>
              </a:rPr>
              <a:t>comes</a:t>
            </a:r>
            <a:r>
              <a:rPr sz="1950" spc="-5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1950" spc="25" dirty="0">
                <a:solidFill>
                  <a:srgbClr val="838787"/>
                </a:solidFill>
                <a:latin typeface="Arial"/>
                <a:cs typeface="Arial"/>
              </a:rPr>
              <a:t>close</a:t>
            </a:r>
            <a:r>
              <a:rPr sz="1950" spc="-5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1950" spc="110" dirty="0">
                <a:solidFill>
                  <a:srgbClr val="838787"/>
                </a:solidFill>
                <a:latin typeface="Arial"/>
                <a:cs typeface="Arial"/>
              </a:rPr>
              <a:t>to</a:t>
            </a:r>
            <a:r>
              <a:rPr sz="1950" spc="-5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1950" spc="70" dirty="0">
                <a:solidFill>
                  <a:srgbClr val="838787"/>
                </a:solidFill>
                <a:latin typeface="Arial"/>
                <a:cs typeface="Arial"/>
              </a:rPr>
              <a:t>the</a:t>
            </a:r>
            <a:r>
              <a:rPr sz="1950" spc="-5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1950" spc="45" dirty="0">
                <a:solidFill>
                  <a:srgbClr val="838787"/>
                </a:solidFill>
                <a:latin typeface="Arial"/>
                <a:cs typeface="Arial"/>
              </a:rPr>
              <a:t>intersection</a:t>
            </a:r>
            <a:r>
              <a:rPr sz="1950" spc="-5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1950" spc="85" dirty="0">
                <a:solidFill>
                  <a:srgbClr val="838787"/>
                </a:solidFill>
                <a:latin typeface="Arial"/>
                <a:cs typeface="Arial"/>
              </a:rPr>
              <a:t>of</a:t>
            </a:r>
            <a:r>
              <a:rPr sz="1950" spc="-5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1950" spc="-55" dirty="0">
                <a:solidFill>
                  <a:srgbClr val="838787"/>
                </a:solidFill>
                <a:latin typeface="Arial"/>
                <a:cs typeface="Arial"/>
              </a:rPr>
              <a:t>CP</a:t>
            </a:r>
            <a:r>
              <a:rPr sz="1950" spc="-110" dirty="0">
                <a:solidFill>
                  <a:srgbClr val="838787"/>
                </a:solidFill>
                <a:latin typeface="Arial"/>
                <a:cs typeface="Arial"/>
              </a:rPr>
              <a:t>U</a:t>
            </a:r>
            <a:r>
              <a:rPr sz="1950" spc="-35" dirty="0">
                <a:solidFill>
                  <a:srgbClr val="838787"/>
                </a:solidFill>
                <a:latin typeface="Arial"/>
                <a:cs typeface="Arial"/>
              </a:rPr>
              <a:t>,</a:t>
            </a:r>
            <a:r>
              <a:rPr sz="1950" spc="-11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1950" spc="-45" dirty="0">
                <a:solidFill>
                  <a:srgbClr val="838787"/>
                </a:solidFill>
                <a:latin typeface="Arial"/>
                <a:cs typeface="Arial"/>
              </a:rPr>
              <a:t>GP</a:t>
            </a:r>
            <a:r>
              <a:rPr sz="1950" spc="-95" dirty="0">
                <a:solidFill>
                  <a:srgbClr val="838787"/>
                </a:solidFill>
                <a:latin typeface="Arial"/>
                <a:cs typeface="Arial"/>
              </a:rPr>
              <a:t>U</a:t>
            </a:r>
            <a:r>
              <a:rPr sz="1950" spc="-35" dirty="0">
                <a:solidFill>
                  <a:srgbClr val="838787"/>
                </a:solidFill>
                <a:latin typeface="Arial"/>
                <a:cs typeface="Arial"/>
              </a:rPr>
              <a:t>,</a:t>
            </a:r>
            <a:r>
              <a:rPr sz="1950" spc="-11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1950" spc="65" dirty="0">
                <a:solidFill>
                  <a:srgbClr val="838787"/>
                </a:solidFill>
                <a:latin typeface="Arial"/>
                <a:cs typeface="Arial"/>
              </a:rPr>
              <a:t>and</a:t>
            </a:r>
            <a:r>
              <a:rPr sz="1950" spc="-5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1950" spc="40" dirty="0">
                <a:solidFill>
                  <a:srgbClr val="838787"/>
                </a:solidFill>
                <a:latin typeface="Arial"/>
                <a:cs typeface="Arial"/>
              </a:rPr>
              <a:t>ML</a:t>
            </a:r>
            <a:r>
              <a:rPr sz="1950" spc="-10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1950" spc="55" dirty="0">
                <a:solidFill>
                  <a:srgbClr val="838787"/>
                </a:solidFill>
                <a:latin typeface="Arial"/>
                <a:cs typeface="Arial"/>
              </a:rPr>
              <a:t>performance</a:t>
            </a:r>
            <a:r>
              <a:rPr sz="1950" spc="-5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1950" spc="40" dirty="0">
                <a:solidFill>
                  <a:srgbClr val="838787"/>
                </a:solidFill>
                <a:latin typeface="Arial"/>
                <a:cs typeface="Arial"/>
              </a:rPr>
              <a:t>(the</a:t>
            </a:r>
            <a:r>
              <a:rPr sz="1950" spc="-5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1950" spc="25" dirty="0">
                <a:solidFill>
                  <a:srgbClr val="838787"/>
                </a:solidFill>
                <a:latin typeface="Arial"/>
                <a:cs typeface="Arial"/>
              </a:rPr>
              <a:t>re</a:t>
            </a:r>
            <a:r>
              <a:rPr sz="1950" spc="45" dirty="0">
                <a:solidFill>
                  <a:srgbClr val="838787"/>
                </a:solidFill>
                <a:latin typeface="Arial"/>
                <a:cs typeface="Arial"/>
              </a:rPr>
              <a:t>ality</a:t>
            </a:r>
            <a:r>
              <a:rPr sz="1950" spc="-5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1950" spc="-15" dirty="0">
                <a:solidFill>
                  <a:srgbClr val="838787"/>
                </a:solidFill>
                <a:latin typeface="Arial"/>
                <a:cs typeface="Arial"/>
              </a:rPr>
              <a:t>is</a:t>
            </a:r>
            <a:r>
              <a:rPr sz="1950" spc="-5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1950" spc="45" dirty="0">
                <a:solidFill>
                  <a:srgbClr val="838787"/>
                </a:solidFill>
                <a:latin typeface="Arial"/>
                <a:cs typeface="Arial"/>
              </a:rPr>
              <a:t>tha</a:t>
            </a:r>
            <a:r>
              <a:rPr sz="1950" spc="100" dirty="0">
                <a:solidFill>
                  <a:srgbClr val="838787"/>
                </a:solidFill>
                <a:latin typeface="Arial"/>
                <a:cs typeface="Arial"/>
              </a:rPr>
              <a:t>t</a:t>
            </a:r>
            <a:r>
              <a:rPr sz="1950" spc="-5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1950" spc="70" dirty="0">
                <a:solidFill>
                  <a:srgbClr val="838787"/>
                </a:solidFill>
                <a:latin typeface="Arial"/>
                <a:cs typeface="Arial"/>
              </a:rPr>
              <a:t>we</a:t>
            </a:r>
            <a:r>
              <a:rPr sz="1950" spc="3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1950" spc="40" dirty="0">
                <a:solidFill>
                  <a:srgbClr val="838787"/>
                </a:solidFill>
                <a:latin typeface="Arial"/>
                <a:cs typeface="Arial"/>
              </a:rPr>
              <a:t>ha</a:t>
            </a:r>
            <a:r>
              <a:rPr sz="1950" spc="-15" dirty="0">
                <a:solidFill>
                  <a:srgbClr val="838787"/>
                </a:solidFill>
                <a:latin typeface="Arial"/>
                <a:cs typeface="Arial"/>
              </a:rPr>
              <a:t>r</a:t>
            </a:r>
            <a:r>
              <a:rPr sz="1950" spc="80" dirty="0">
                <a:solidFill>
                  <a:srgbClr val="838787"/>
                </a:solidFill>
                <a:latin typeface="Arial"/>
                <a:cs typeface="Arial"/>
              </a:rPr>
              <a:t>dly</a:t>
            </a:r>
            <a:r>
              <a:rPr sz="1950" spc="-5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1950" spc="0" dirty="0">
                <a:solidFill>
                  <a:srgbClr val="838787"/>
                </a:solidFill>
                <a:latin typeface="Arial"/>
                <a:cs typeface="Arial"/>
              </a:rPr>
              <a:t>use</a:t>
            </a:r>
            <a:r>
              <a:rPr sz="1950" spc="-5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1950" spc="70" dirty="0">
                <a:solidFill>
                  <a:srgbClr val="838787"/>
                </a:solidFill>
                <a:latin typeface="Arial"/>
                <a:cs typeface="Arial"/>
              </a:rPr>
              <a:t>the</a:t>
            </a:r>
            <a:r>
              <a:rPr sz="1950" spc="-5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1950" spc="70" dirty="0">
                <a:solidFill>
                  <a:srgbClr val="838787"/>
                </a:solidFill>
                <a:latin typeface="Arial"/>
                <a:cs typeface="Arial"/>
              </a:rPr>
              <a:t>enti</a:t>
            </a:r>
            <a:r>
              <a:rPr sz="1950" spc="15" dirty="0">
                <a:solidFill>
                  <a:srgbClr val="838787"/>
                </a:solidFill>
                <a:latin typeface="Arial"/>
                <a:cs typeface="Arial"/>
              </a:rPr>
              <a:t>r</a:t>
            </a:r>
            <a:r>
              <a:rPr sz="1950" spc="40" dirty="0">
                <a:solidFill>
                  <a:srgbClr val="838787"/>
                </a:solidFill>
                <a:latin typeface="Arial"/>
                <a:cs typeface="Arial"/>
              </a:rPr>
              <a:t>e</a:t>
            </a:r>
            <a:r>
              <a:rPr sz="1950" spc="-5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1950" spc="35" dirty="0">
                <a:solidFill>
                  <a:srgbClr val="838787"/>
                </a:solidFill>
                <a:latin typeface="Arial"/>
                <a:cs typeface="Arial"/>
              </a:rPr>
              <a:t>capacity</a:t>
            </a:r>
            <a:r>
              <a:rPr sz="1950" spc="-5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1950" spc="85" dirty="0">
                <a:solidFill>
                  <a:srgbClr val="838787"/>
                </a:solidFill>
                <a:latin typeface="Arial"/>
                <a:cs typeface="Arial"/>
              </a:rPr>
              <a:t>of</a:t>
            </a:r>
            <a:r>
              <a:rPr sz="1950" spc="-5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1950" spc="70" dirty="0">
                <a:solidFill>
                  <a:srgbClr val="838787"/>
                </a:solidFill>
                <a:latin typeface="Arial"/>
                <a:cs typeface="Arial"/>
              </a:rPr>
              <a:t>the</a:t>
            </a:r>
            <a:r>
              <a:rPr sz="1950" spc="-5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1950" spc="25" dirty="0">
                <a:solidFill>
                  <a:srgbClr val="838787"/>
                </a:solidFill>
                <a:latin typeface="Arial"/>
                <a:cs typeface="Arial"/>
              </a:rPr>
              <a:t>chips)</a:t>
            </a:r>
            <a:endParaRPr sz="19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4500" y="4108450"/>
            <a:ext cx="165100" cy="3206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50" spc="-35" dirty="0">
                <a:solidFill>
                  <a:srgbClr val="34A5DA"/>
                </a:solidFill>
                <a:latin typeface="Lucida Sans Unicode"/>
                <a:cs typeface="Lucida Sans Unicode"/>
              </a:rPr>
              <a:t>▸</a:t>
            </a:r>
            <a:endParaRPr sz="2050">
              <a:latin typeface="Lucida Sans Unicode"/>
              <a:cs typeface="Lucida Sans Unicod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00100" y="4108450"/>
            <a:ext cx="10071100" cy="3276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950" spc="95" dirty="0">
                <a:solidFill>
                  <a:srgbClr val="838787"/>
                </a:solidFill>
                <a:latin typeface="Arial"/>
                <a:cs typeface="Arial"/>
              </a:rPr>
              <a:t>Although</a:t>
            </a:r>
            <a:r>
              <a:rPr sz="1950" spc="-85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1950" spc="80" dirty="0">
                <a:solidFill>
                  <a:srgbClr val="838787"/>
                </a:solidFill>
                <a:latin typeface="Arial"/>
                <a:cs typeface="Arial"/>
              </a:rPr>
              <a:t>Apple's</a:t>
            </a:r>
            <a:r>
              <a:rPr sz="1950" spc="-5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1950" spc="60" dirty="0">
                <a:solidFill>
                  <a:srgbClr val="838787"/>
                </a:solidFill>
                <a:latin typeface="Arial"/>
                <a:cs typeface="Arial"/>
              </a:rPr>
              <a:t>co</a:t>
            </a:r>
            <a:r>
              <a:rPr sz="1950" spc="-5" dirty="0">
                <a:solidFill>
                  <a:srgbClr val="838787"/>
                </a:solidFill>
                <a:latin typeface="Arial"/>
                <a:cs typeface="Arial"/>
              </a:rPr>
              <a:t>r</a:t>
            </a:r>
            <a:r>
              <a:rPr sz="1950" spc="-35" dirty="0">
                <a:solidFill>
                  <a:srgbClr val="838787"/>
                </a:solidFill>
                <a:latin typeface="Arial"/>
                <a:cs typeface="Arial"/>
              </a:rPr>
              <a:t>es</a:t>
            </a:r>
            <a:r>
              <a:rPr sz="1950" spc="-5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1950" spc="20" dirty="0">
                <a:solidFill>
                  <a:srgbClr val="838787"/>
                </a:solidFill>
                <a:latin typeface="Arial"/>
                <a:cs typeface="Arial"/>
              </a:rPr>
              <a:t>a</a:t>
            </a:r>
            <a:r>
              <a:rPr sz="1950" spc="-30" dirty="0">
                <a:solidFill>
                  <a:srgbClr val="838787"/>
                </a:solidFill>
                <a:latin typeface="Arial"/>
                <a:cs typeface="Arial"/>
              </a:rPr>
              <a:t>r</a:t>
            </a:r>
            <a:r>
              <a:rPr sz="1950" spc="80" dirty="0">
                <a:solidFill>
                  <a:srgbClr val="838787"/>
                </a:solidFill>
                <a:latin typeface="Arial"/>
                <a:cs typeface="Arial"/>
              </a:rPr>
              <a:t>en't</a:t>
            </a:r>
            <a:r>
              <a:rPr sz="1950" spc="-5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1950" spc="70" dirty="0">
                <a:solidFill>
                  <a:srgbClr val="838787"/>
                </a:solidFill>
                <a:latin typeface="Arial"/>
                <a:cs typeface="Arial"/>
              </a:rPr>
              <a:t>the</a:t>
            </a:r>
            <a:r>
              <a:rPr sz="1950" spc="-5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1950" spc="65" dirty="0">
                <a:solidFill>
                  <a:srgbClr val="838787"/>
                </a:solidFill>
                <a:latin typeface="Arial"/>
                <a:cs typeface="Arial"/>
              </a:rPr>
              <a:t>biggest,</a:t>
            </a:r>
            <a:r>
              <a:rPr sz="1950" spc="-11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1950" spc="55" dirty="0">
                <a:solidFill>
                  <a:srgbClr val="838787"/>
                </a:solidFill>
                <a:latin typeface="Arial"/>
                <a:cs typeface="Arial"/>
              </a:rPr>
              <a:t>they</a:t>
            </a:r>
            <a:r>
              <a:rPr sz="1950" spc="-5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1950" spc="60" dirty="0">
                <a:solidFill>
                  <a:srgbClr val="838787"/>
                </a:solidFill>
                <a:latin typeface="Arial"/>
                <a:cs typeface="Arial"/>
              </a:rPr>
              <a:t>continue</a:t>
            </a:r>
            <a:r>
              <a:rPr sz="1950" spc="-5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1950" spc="110" dirty="0">
                <a:solidFill>
                  <a:srgbClr val="838787"/>
                </a:solidFill>
                <a:latin typeface="Arial"/>
                <a:cs typeface="Arial"/>
              </a:rPr>
              <a:t>to</a:t>
            </a:r>
            <a:r>
              <a:rPr sz="1950" spc="-5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1950" spc="30" dirty="0">
                <a:solidFill>
                  <a:srgbClr val="838787"/>
                </a:solidFill>
                <a:latin typeface="Arial"/>
                <a:cs typeface="Arial"/>
              </a:rPr>
              <a:t>l</a:t>
            </a:r>
            <a:r>
              <a:rPr sz="1950" spc="70" dirty="0">
                <a:solidFill>
                  <a:srgbClr val="838787"/>
                </a:solidFill>
                <a:latin typeface="Arial"/>
                <a:cs typeface="Arial"/>
              </a:rPr>
              <a:t>e</a:t>
            </a:r>
            <a:r>
              <a:rPr sz="1950" spc="75" dirty="0">
                <a:solidFill>
                  <a:srgbClr val="838787"/>
                </a:solidFill>
                <a:latin typeface="Arial"/>
                <a:cs typeface="Arial"/>
              </a:rPr>
              <a:t>ad</a:t>
            </a:r>
            <a:r>
              <a:rPr sz="1950" spc="-5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1950" spc="65" dirty="0">
                <a:solidFill>
                  <a:srgbClr val="838787"/>
                </a:solidFill>
                <a:latin typeface="Arial"/>
                <a:cs typeface="Arial"/>
              </a:rPr>
              <a:t>in</a:t>
            </a:r>
            <a:r>
              <a:rPr sz="1950" spc="-5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1950" spc="95" dirty="0">
                <a:solidFill>
                  <a:srgbClr val="838787"/>
                </a:solidFill>
                <a:latin typeface="Arial"/>
                <a:cs typeface="Arial"/>
              </a:rPr>
              <a:t>mobile</a:t>
            </a:r>
            <a:r>
              <a:rPr sz="1950" spc="-5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1950" spc="55" dirty="0">
                <a:solidFill>
                  <a:srgbClr val="838787"/>
                </a:solidFill>
                <a:latin typeface="Arial"/>
                <a:cs typeface="Arial"/>
              </a:rPr>
              <a:t>performance</a:t>
            </a:r>
            <a:endParaRPr sz="19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44500" y="4730750"/>
            <a:ext cx="165100" cy="3206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50" spc="-35" dirty="0">
                <a:solidFill>
                  <a:srgbClr val="34A5DA"/>
                </a:solidFill>
                <a:latin typeface="Lucida Sans Unicode"/>
                <a:cs typeface="Lucida Sans Unicode"/>
              </a:rPr>
              <a:t>▸</a:t>
            </a:r>
            <a:endParaRPr sz="2050">
              <a:latin typeface="Lucida Sans Unicode"/>
              <a:cs typeface="Lucida Sans Unicode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00100" y="4730750"/>
            <a:ext cx="7749540" cy="3276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950" spc="-114" dirty="0">
                <a:solidFill>
                  <a:srgbClr val="838787"/>
                </a:solidFill>
                <a:latin typeface="Arial"/>
                <a:cs typeface="Arial"/>
              </a:rPr>
              <a:t>T</a:t>
            </a:r>
            <a:r>
              <a:rPr sz="1950" spc="50" dirty="0">
                <a:solidFill>
                  <a:srgbClr val="838787"/>
                </a:solidFill>
                <a:latin typeface="Arial"/>
                <a:cs typeface="Arial"/>
              </a:rPr>
              <a:t>he</a:t>
            </a:r>
            <a:r>
              <a:rPr sz="1950" spc="-5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1950" spc="110" dirty="0">
                <a:solidFill>
                  <a:srgbClr val="838787"/>
                </a:solidFill>
                <a:latin typeface="Arial"/>
                <a:cs typeface="Arial"/>
              </a:rPr>
              <a:t>two</a:t>
            </a:r>
            <a:r>
              <a:rPr sz="1950" spc="-5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1950" spc="130" dirty="0">
                <a:solidFill>
                  <a:srgbClr val="838787"/>
                </a:solidFill>
                <a:latin typeface="Arial"/>
                <a:cs typeface="Arial"/>
              </a:rPr>
              <a:t>big</a:t>
            </a:r>
            <a:r>
              <a:rPr sz="1950" spc="-5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1950" spc="140" dirty="0">
                <a:solidFill>
                  <a:srgbClr val="838787"/>
                </a:solidFill>
                <a:latin typeface="Arial"/>
                <a:cs typeface="Arial"/>
              </a:rPr>
              <a:t>p</a:t>
            </a:r>
            <a:r>
              <a:rPr sz="1950" spc="40" dirty="0">
                <a:solidFill>
                  <a:srgbClr val="838787"/>
                </a:solidFill>
                <a:latin typeface="Arial"/>
                <a:cs typeface="Arial"/>
              </a:rPr>
              <a:t>r</a:t>
            </a:r>
            <a:r>
              <a:rPr sz="1950" spc="0" dirty="0">
                <a:solidFill>
                  <a:srgbClr val="838787"/>
                </a:solidFill>
                <a:latin typeface="Arial"/>
                <a:cs typeface="Arial"/>
              </a:rPr>
              <a:t>ocessors</a:t>
            </a:r>
            <a:r>
              <a:rPr sz="1950" spc="-5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1950" spc="85" dirty="0">
                <a:solidFill>
                  <a:srgbClr val="838787"/>
                </a:solidFill>
                <a:latin typeface="Arial"/>
                <a:cs typeface="Arial"/>
              </a:rPr>
              <a:t>on</a:t>
            </a:r>
            <a:r>
              <a:rPr sz="1950" spc="-85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1950" spc="90" dirty="0">
                <a:solidFill>
                  <a:srgbClr val="838787"/>
                </a:solidFill>
                <a:latin typeface="Arial"/>
                <a:cs typeface="Arial"/>
              </a:rPr>
              <a:t>A13</a:t>
            </a:r>
            <a:r>
              <a:rPr sz="1950" spc="-5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1950" spc="25" dirty="0">
                <a:solidFill>
                  <a:srgbClr val="838787"/>
                </a:solidFill>
                <a:latin typeface="Arial"/>
                <a:cs typeface="Arial"/>
              </a:rPr>
              <a:t>e</a:t>
            </a:r>
            <a:r>
              <a:rPr sz="1950" spc="5" dirty="0">
                <a:solidFill>
                  <a:srgbClr val="838787"/>
                </a:solidFill>
                <a:latin typeface="Arial"/>
                <a:cs typeface="Arial"/>
              </a:rPr>
              <a:t>asily</a:t>
            </a:r>
            <a:r>
              <a:rPr sz="1950" spc="-5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1950" spc="90" dirty="0">
                <a:solidFill>
                  <a:srgbClr val="838787"/>
                </a:solidFill>
                <a:latin typeface="Arial"/>
                <a:cs typeface="Arial"/>
              </a:rPr>
              <a:t>outperform</a:t>
            </a:r>
            <a:r>
              <a:rPr sz="1950" spc="-5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1950" spc="25" dirty="0">
                <a:solidFill>
                  <a:srgbClr val="838787"/>
                </a:solidFill>
                <a:latin typeface="Arial"/>
                <a:cs typeface="Arial"/>
              </a:rPr>
              <a:t>its</a:t>
            </a:r>
            <a:r>
              <a:rPr sz="1950" spc="-5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1950" spc="20" dirty="0">
                <a:solidFill>
                  <a:srgbClr val="838787"/>
                </a:solidFill>
                <a:latin typeface="Arial"/>
                <a:cs typeface="Arial"/>
              </a:rPr>
              <a:t>rivals’</a:t>
            </a:r>
            <a:r>
              <a:rPr sz="1950" spc="-5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1950" spc="35" dirty="0">
                <a:solidFill>
                  <a:srgbClr val="838787"/>
                </a:solidFill>
                <a:latin typeface="Arial"/>
                <a:cs typeface="Arial"/>
              </a:rPr>
              <a:t>designs.</a:t>
            </a:r>
            <a:endParaRPr sz="19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44500" y="5353050"/>
            <a:ext cx="165100" cy="3206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50" spc="-35" dirty="0">
                <a:solidFill>
                  <a:srgbClr val="34A5DA"/>
                </a:solidFill>
                <a:latin typeface="Lucida Sans Unicode"/>
                <a:cs typeface="Lucida Sans Unicode"/>
              </a:rPr>
              <a:t>▸</a:t>
            </a:r>
            <a:endParaRPr sz="2050">
              <a:latin typeface="Lucida Sans Unicode"/>
              <a:cs typeface="Lucida Sans Unicode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00100" y="5353050"/>
            <a:ext cx="5954395" cy="3276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950" spc="105" dirty="0">
                <a:solidFill>
                  <a:srgbClr val="838787"/>
                </a:solidFill>
                <a:latin typeface="Arial"/>
                <a:cs typeface="Arial"/>
              </a:rPr>
              <a:t>Apple</a:t>
            </a:r>
            <a:r>
              <a:rPr sz="1950" spc="-50" dirty="0">
                <a:solidFill>
                  <a:srgbClr val="838787"/>
                </a:solidFill>
                <a:latin typeface="Arial"/>
                <a:cs typeface="Arial"/>
              </a:rPr>
              <a:t>’</a:t>
            </a:r>
            <a:r>
              <a:rPr sz="1950" spc="-110" dirty="0">
                <a:solidFill>
                  <a:srgbClr val="838787"/>
                </a:solidFill>
                <a:latin typeface="Arial"/>
                <a:cs typeface="Arial"/>
              </a:rPr>
              <a:t>s</a:t>
            </a:r>
            <a:r>
              <a:rPr sz="1950" spc="-5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1950" spc="140" dirty="0">
                <a:solidFill>
                  <a:srgbClr val="838787"/>
                </a:solidFill>
                <a:latin typeface="Arial"/>
                <a:cs typeface="Arial"/>
              </a:rPr>
              <a:t>p</a:t>
            </a:r>
            <a:r>
              <a:rPr sz="1950" spc="40" dirty="0">
                <a:solidFill>
                  <a:srgbClr val="838787"/>
                </a:solidFill>
                <a:latin typeface="Arial"/>
                <a:cs typeface="Arial"/>
              </a:rPr>
              <a:t>r</a:t>
            </a:r>
            <a:r>
              <a:rPr sz="1950" spc="0" dirty="0">
                <a:solidFill>
                  <a:srgbClr val="838787"/>
                </a:solidFill>
                <a:latin typeface="Arial"/>
                <a:cs typeface="Arial"/>
              </a:rPr>
              <a:t>ocessors</a:t>
            </a:r>
            <a:r>
              <a:rPr sz="1950" spc="-5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1950" spc="45" dirty="0">
                <a:solidFill>
                  <a:srgbClr val="838787"/>
                </a:solidFill>
                <a:latin typeface="Arial"/>
                <a:cs typeface="Arial"/>
              </a:rPr>
              <a:t>consume</a:t>
            </a:r>
            <a:r>
              <a:rPr sz="1950" spc="-5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1950" spc="95" dirty="0">
                <a:solidFill>
                  <a:srgbClr val="838787"/>
                </a:solidFill>
                <a:latin typeface="Arial"/>
                <a:cs typeface="Arial"/>
              </a:rPr>
              <a:t>power</a:t>
            </a:r>
            <a:r>
              <a:rPr sz="1950" spc="-5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1950" spc="120" dirty="0">
                <a:solidFill>
                  <a:srgbClr val="838787"/>
                </a:solidFill>
                <a:latin typeface="Arial"/>
                <a:cs typeface="Arial"/>
              </a:rPr>
              <a:t>mo</a:t>
            </a:r>
            <a:r>
              <a:rPr sz="1950" spc="15" dirty="0">
                <a:solidFill>
                  <a:srgbClr val="838787"/>
                </a:solidFill>
                <a:latin typeface="Arial"/>
                <a:cs typeface="Arial"/>
              </a:rPr>
              <a:t>r</a:t>
            </a:r>
            <a:r>
              <a:rPr sz="1950" spc="40" dirty="0">
                <a:solidFill>
                  <a:srgbClr val="838787"/>
                </a:solidFill>
                <a:latin typeface="Arial"/>
                <a:cs typeface="Arial"/>
              </a:rPr>
              <a:t>e</a:t>
            </a:r>
            <a:r>
              <a:rPr sz="1950" spc="-5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1950" spc="75" dirty="0">
                <a:solidFill>
                  <a:srgbClr val="838787"/>
                </a:solidFill>
                <a:latin typeface="Arial"/>
                <a:cs typeface="Arial"/>
              </a:rPr>
              <a:t>e</a:t>
            </a:r>
            <a:r>
              <a:rPr sz="1950" spc="-10" dirty="0">
                <a:solidFill>
                  <a:srgbClr val="838787"/>
                </a:solidFill>
                <a:latin typeface="Arial"/>
                <a:cs typeface="Arial"/>
              </a:rPr>
              <a:t>f</a:t>
            </a:r>
            <a:r>
              <a:rPr sz="1950" spc="55" dirty="0">
                <a:solidFill>
                  <a:srgbClr val="838787"/>
                </a:solidFill>
                <a:latin typeface="Arial"/>
                <a:cs typeface="Arial"/>
              </a:rPr>
              <a:t>ficiently</a:t>
            </a:r>
            <a:endParaRPr sz="19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438400" y="6597650"/>
            <a:ext cx="8133715" cy="21666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10795" algn="ctr">
              <a:lnSpc>
                <a:spcPct val="100000"/>
              </a:lnSpc>
            </a:pPr>
            <a:r>
              <a:rPr sz="1950" i="1" spc="40" dirty="0">
                <a:solidFill>
                  <a:srgbClr val="838787"/>
                </a:solidFill>
                <a:latin typeface="Arial"/>
                <a:cs typeface="Arial"/>
              </a:rPr>
              <a:t>Wh</a:t>
            </a:r>
            <a:r>
              <a:rPr sz="1950" i="1" spc="10" dirty="0">
                <a:solidFill>
                  <a:srgbClr val="838787"/>
                </a:solidFill>
                <a:latin typeface="Arial"/>
                <a:cs typeface="Arial"/>
              </a:rPr>
              <a:t>a</a:t>
            </a:r>
            <a:r>
              <a:rPr sz="1950" i="1" spc="95" dirty="0">
                <a:solidFill>
                  <a:srgbClr val="838787"/>
                </a:solidFill>
                <a:latin typeface="Arial"/>
                <a:cs typeface="Arial"/>
              </a:rPr>
              <a:t>t</a:t>
            </a:r>
            <a:r>
              <a:rPr sz="1950" i="1" spc="-5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1950" i="1" spc="-15" dirty="0">
                <a:solidFill>
                  <a:srgbClr val="838787"/>
                </a:solidFill>
                <a:latin typeface="Arial"/>
                <a:cs typeface="Arial"/>
              </a:rPr>
              <a:t>is</a:t>
            </a:r>
            <a:r>
              <a:rPr sz="1950" i="1" spc="-5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1950" i="1" spc="60" dirty="0">
                <a:solidFill>
                  <a:srgbClr val="838787"/>
                </a:solidFill>
                <a:latin typeface="Arial"/>
                <a:cs typeface="Arial"/>
              </a:rPr>
              <a:t>the</a:t>
            </a:r>
            <a:r>
              <a:rPr sz="1950" i="1" spc="-5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1950" i="1" spc="0" dirty="0">
                <a:solidFill>
                  <a:srgbClr val="838787"/>
                </a:solidFill>
                <a:latin typeface="Arial"/>
                <a:cs typeface="Arial"/>
              </a:rPr>
              <a:t>r</a:t>
            </a:r>
            <a:r>
              <a:rPr sz="1950" i="1" spc="5" dirty="0">
                <a:solidFill>
                  <a:srgbClr val="838787"/>
                </a:solidFill>
                <a:latin typeface="Arial"/>
                <a:cs typeface="Arial"/>
              </a:rPr>
              <a:t>e</a:t>
            </a:r>
            <a:r>
              <a:rPr sz="1950" i="1" spc="20" dirty="0">
                <a:solidFill>
                  <a:srgbClr val="838787"/>
                </a:solidFill>
                <a:latin typeface="Arial"/>
                <a:cs typeface="Arial"/>
              </a:rPr>
              <a:t>al</a:t>
            </a:r>
            <a:r>
              <a:rPr sz="1950" i="1" spc="-5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1950" i="1" spc="40" dirty="0">
                <a:solidFill>
                  <a:srgbClr val="838787"/>
                </a:solidFill>
                <a:latin typeface="Arial"/>
                <a:cs typeface="Arial"/>
              </a:rPr>
              <a:t>advantage</a:t>
            </a:r>
            <a:r>
              <a:rPr sz="1950" i="1" spc="-5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1950" i="1" spc="80" dirty="0">
                <a:solidFill>
                  <a:srgbClr val="838787"/>
                </a:solidFill>
                <a:latin typeface="Arial"/>
                <a:cs typeface="Arial"/>
              </a:rPr>
              <a:t>of</a:t>
            </a:r>
            <a:r>
              <a:rPr sz="1950" i="1" spc="-4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1950" i="1" spc="60" dirty="0">
                <a:solidFill>
                  <a:srgbClr val="838787"/>
                </a:solidFill>
                <a:latin typeface="Arial"/>
                <a:cs typeface="Arial"/>
              </a:rPr>
              <a:t>Apple?</a:t>
            </a:r>
            <a:endParaRPr sz="1950">
              <a:latin typeface="Arial"/>
              <a:cs typeface="Arial"/>
            </a:endParaRPr>
          </a:p>
          <a:p>
            <a:pPr>
              <a:lnSpc>
                <a:spcPts val="600"/>
              </a:lnSpc>
              <a:spcBef>
                <a:spcPts val="9"/>
              </a:spcBef>
            </a:pPr>
            <a:endParaRPr sz="6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R="3810" algn="ctr">
              <a:lnSpc>
                <a:spcPct val="100000"/>
              </a:lnSpc>
            </a:pPr>
            <a:r>
              <a:rPr sz="1900" b="1" spc="-95" dirty="0">
                <a:solidFill>
                  <a:srgbClr val="838787"/>
                </a:solidFill>
                <a:latin typeface="Arial"/>
                <a:cs typeface="Arial"/>
              </a:rPr>
              <a:t>T</a:t>
            </a:r>
            <a:r>
              <a:rPr sz="1900" b="1" spc="40" dirty="0">
                <a:solidFill>
                  <a:srgbClr val="838787"/>
                </a:solidFill>
                <a:latin typeface="Arial"/>
                <a:cs typeface="Arial"/>
              </a:rPr>
              <a:t>ight</a:t>
            </a:r>
            <a:r>
              <a:rPr sz="1900" b="1" spc="-55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1900" b="1" spc="45" dirty="0">
                <a:solidFill>
                  <a:srgbClr val="838787"/>
                </a:solidFill>
                <a:latin typeface="Arial"/>
                <a:cs typeface="Arial"/>
              </a:rPr>
              <a:t>integ</a:t>
            </a:r>
            <a:r>
              <a:rPr sz="1900" b="1" spc="0" dirty="0">
                <a:solidFill>
                  <a:srgbClr val="838787"/>
                </a:solidFill>
                <a:latin typeface="Arial"/>
                <a:cs typeface="Arial"/>
              </a:rPr>
              <a:t>r</a:t>
            </a:r>
            <a:r>
              <a:rPr sz="1900" b="1" spc="-10" dirty="0">
                <a:solidFill>
                  <a:srgbClr val="838787"/>
                </a:solidFill>
                <a:latin typeface="Arial"/>
                <a:cs typeface="Arial"/>
              </a:rPr>
              <a:t>a</a:t>
            </a:r>
            <a:r>
              <a:rPr sz="1900" b="1" spc="30" dirty="0">
                <a:solidFill>
                  <a:srgbClr val="838787"/>
                </a:solidFill>
                <a:latin typeface="Arial"/>
                <a:cs typeface="Arial"/>
              </a:rPr>
              <a:t>tion</a:t>
            </a:r>
            <a:r>
              <a:rPr sz="1900" b="1" spc="-55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1900" b="1" spc="30" dirty="0">
                <a:solidFill>
                  <a:srgbClr val="838787"/>
                </a:solidFill>
                <a:latin typeface="Arial"/>
                <a:cs typeface="Arial"/>
              </a:rPr>
              <a:t>into</a:t>
            </a:r>
            <a:r>
              <a:rPr sz="1900" b="1" spc="-55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1900" b="1" spc="45" dirty="0">
                <a:solidFill>
                  <a:srgbClr val="838787"/>
                </a:solidFill>
                <a:latin typeface="Arial"/>
                <a:cs typeface="Arial"/>
              </a:rPr>
              <a:t>the</a:t>
            </a:r>
            <a:r>
              <a:rPr sz="1900" b="1" spc="-55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1900" b="1" spc="25" dirty="0">
                <a:solidFill>
                  <a:srgbClr val="838787"/>
                </a:solidFill>
                <a:latin typeface="Arial"/>
                <a:cs typeface="Arial"/>
              </a:rPr>
              <a:t>device</a:t>
            </a:r>
            <a:endParaRPr sz="1900">
              <a:latin typeface="Arial"/>
              <a:cs typeface="Arial"/>
            </a:endParaRPr>
          </a:p>
          <a:p>
            <a:pPr marL="12700" marR="12700" algn="ctr">
              <a:lnSpc>
                <a:spcPct val="210500"/>
              </a:lnSpc>
            </a:pPr>
            <a:r>
              <a:rPr sz="1900" b="1" spc="50" dirty="0">
                <a:solidFill>
                  <a:srgbClr val="838787"/>
                </a:solidFill>
                <a:latin typeface="Arial"/>
                <a:cs typeface="Arial"/>
              </a:rPr>
              <a:t>Development</a:t>
            </a:r>
            <a:r>
              <a:rPr sz="1900" b="1" spc="-55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1900" b="1" spc="-35" dirty="0">
                <a:solidFill>
                  <a:srgbClr val="838787"/>
                </a:solidFill>
                <a:latin typeface="Arial"/>
                <a:cs typeface="Arial"/>
              </a:rPr>
              <a:t>st</a:t>
            </a:r>
            <a:r>
              <a:rPr sz="1900" b="1" spc="-65" dirty="0">
                <a:solidFill>
                  <a:srgbClr val="838787"/>
                </a:solidFill>
                <a:latin typeface="Arial"/>
                <a:cs typeface="Arial"/>
              </a:rPr>
              <a:t>r</a:t>
            </a:r>
            <a:r>
              <a:rPr sz="1900" b="1" spc="-10" dirty="0">
                <a:solidFill>
                  <a:srgbClr val="838787"/>
                </a:solidFill>
                <a:latin typeface="Arial"/>
                <a:cs typeface="Arial"/>
              </a:rPr>
              <a:t>a</a:t>
            </a:r>
            <a:r>
              <a:rPr sz="1900" b="1" spc="55" dirty="0">
                <a:solidFill>
                  <a:srgbClr val="838787"/>
                </a:solidFill>
                <a:latin typeface="Arial"/>
                <a:cs typeface="Arial"/>
              </a:rPr>
              <a:t>tegy</a:t>
            </a:r>
            <a:r>
              <a:rPr sz="1900" b="1" spc="-55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1900" b="1" spc="30" dirty="0">
                <a:solidFill>
                  <a:srgbClr val="838787"/>
                </a:solidFill>
                <a:latin typeface="Arial"/>
                <a:cs typeface="Arial"/>
              </a:rPr>
              <a:t>for</a:t>
            </a:r>
            <a:r>
              <a:rPr sz="1900" b="1" spc="-55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1900" b="1" spc="20" dirty="0">
                <a:solidFill>
                  <a:srgbClr val="838787"/>
                </a:solidFill>
                <a:latin typeface="Arial"/>
                <a:cs typeface="Arial"/>
              </a:rPr>
              <a:t>squeezing</a:t>
            </a:r>
            <a:r>
              <a:rPr sz="1900" b="1" spc="-55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1900" b="1" spc="40" dirty="0">
                <a:solidFill>
                  <a:srgbClr val="838787"/>
                </a:solidFill>
                <a:latin typeface="Arial"/>
                <a:cs typeface="Arial"/>
              </a:rPr>
              <a:t>mo</a:t>
            </a:r>
            <a:r>
              <a:rPr sz="1900" b="1" spc="-15" dirty="0">
                <a:solidFill>
                  <a:srgbClr val="838787"/>
                </a:solidFill>
                <a:latin typeface="Arial"/>
                <a:cs typeface="Arial"/>
              </a:rPr>
              <a:t>r</a:t>
            </a:r>
            <a:r>
              <a:rPr sz="1900" b="1" spc="60" dirty="0">
                <a:solidFill>
                  <a:srgbClr val="838787"/>
                </a:solidFill>
                <a:latin typeface="Arial"/>
                <a:cs typeface="Arial"/>
              </a:rPr>
              <a:t>e</a:t>
            </a:r>
            <a:r>
              <a:rPr sz="1900" b="1" spc="-55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1900" b="1" spc="25" dirty="0">
                <a:solidFill>
                  <a:srgbClr val="838787"/>
                </a:solidFill>
                <a:latin typeface="Arial"/>
                <a:cs typeface="Arial"/>
              </a:rPr>
              <a:t>runtime</a:t>
            </a:r>
            <a:r>
              <a:rPr sz="1900" b="1" spc="-55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1900" b="1" spc="25" dirty="0">
                <a:solidFill>
                  <a:srgbClr val="838787"/>
                </a:solidFill>
                <a:latin typeface="Arial"/>
                <a:cs typeface="Arial"/>
              </a:rPr>
              <a:t>out</a:t>
            </a:r>
            <a:r>
              <a:rPr sz="1900" b="1" spc="-55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1900" b="1" spc="40" dirty="0">
                <a:solidFill>
                  <a:srgbClr val="838787"/>
                </a:solidFill>
                <a:latin typeface="Arial"/>
                <a:cs typeface="Arial"/>
              </a:rPr>
              <a:t>of</a:t>
            </a:r>
            <a:r>
              <a:rPr sz="1900" b="1" spc="-1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1900" b="1" spc="-25" dirty="0">
                <a:solidFill>
                  <a:srgbClr val="838787"/>
                </a:solidFill>
                <a:latin typeface="Arial"/>
                <a:cs typeface="Arial"/>
              </a:rPr>
              <a:t>its</a:t>
            </a:r>
            <a:r>
              <a:rPr sz="1900" b="1" spc="-55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1900" b="1" spc="45" dirty="0">
                <a:solidFill>
                  <a:srgbClr val="838787"/>
                </a:solidFill>
                <a:latin typeface="Arial"/>
                <a:cs typeface="Arial"/>
              </a:rPr>
              <a:t>b</a:t>
            </a:r>
            <a:r>
              <a:rPr sz="1900" b="1" spc="20" dirty="0">
                <a:solidFill>
                  <a:srgbClr val="838787"/>
                </a:solidFill>
                <a:latin typeface="Arial"/>
                <a:cs typeface="Arial"/>
              </a:rPr>
              <a:t>a</a:t>
            </a:r>
            <a:r>
              <a:rPr sz="1900" b="1" spc="15" dirty="0">
                <a:solidFill>
                  <a:srgbClr val="838787"/>
                </a:solidFill>
                <a:latin typeface="Arial"/>
                <a:cs typeface="Arial"/>
              </a:rPr>
              <a:t>tteries</a:t>
            </a:r>
            <a:r>
              <a:rPr sz="1900" b="1" spc="10" dirty="0">
                <a:solidFill>
                  <a:srgbClr val="838787"/>
                </a:solidFill>
                <a:latin typeface="Arial"/>
                <a:cs typeface="Arial"/>
              </a:rPr>
              <a:t> Boosting</a:t>
            </a:r>
            <a:r>
              <a:rPr sz="1900" b="1" spc="-55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1900" b="1" spc="45" dirty="0">
                <a:solidFill>
                  <a:srgbClr val="838787"/>
                </a:solidFill>
                <a:latin typeface="Arial"/>
                <a:cs typeface="Arial"/>
              </a:rPr>
              <a:t>the</a:t>
            </a:r>
            <a:r>
              <a:rPr sz="1900" b="1" spc="-55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1900" b="1" spc="20" dirty="0">
                <a:solidFill>
                  <a:srgbClr val="838787"/>
                </a:solidFill>
                <a:latin typeface="Arial"/>
                <a:cs typeface="Arial"/>
              </a:rPr>
              <a:t>performance</a:t>
            </a:r>
            <a:r>
              <a:rPr sz="1900" b="1" spc="-55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1900" b="1" spc="40" dirty="0">
                <a:solidFill>
                  <a:srgbClr val="838787"/>
                </a:solidFill>
                <a:latin typeface="Arial"/>
                <a:cs typeface="Arial"/>
              </a:rPr>
              <a:t>of</a:t>
            </a:r>
            <a:r>
              <a:rPr sz="1900" b="1" spc="-1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1900" b="1" spc="25" dirty="0">
                <a:solidFill>
                  <a:srgbClr val="838787"/>
                </a:solidFill>
                <a:latin typeface="Arial"/>
                <a:cs typeface="Arial"/>
              </a:rPr>
              <a:t>k</a:t>
            </a:r>
            <a:r>
              <a:rPr sz="1900" b="1" spc="40" dirty="0">
                <a:solidFill>
                  <a:srgbClr val="838787"/>
                </a:solidFill>
                <a:latin typeface="Arial"/>
                <a:cs typeface="Arial"/>
              </a:rPr>
              <a:t>ey</a:t>
            </a:r>
            <a:r>
              <a:rPr sz="1900" b="1" spc="-55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1900" b="1" spc="5" dirty="0">
                <a:solidFill>
                  <a:srgbClr val="838787"/>
                </a:solidFill>
                <a:latin typeface="Arial"/>
                <a:cs typeface="Arial"/>
              </a:rPr>
              <a:t>apps.</a:t>
            </a:r>
            <a:endParaRPr sz="1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4500" y="495300"/>
            <a:ext cx="1636395" cy="3771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400" b="1" spc="-114" dirty="0">
                <a:solidFill>
                  <a:srgbClr val="838787"/>
                </a:solidFill>
                <a:latin typeface="Arial"/>
                <a:cs typeface="Arial"/>
              </a:rPr>
              <a:t>A1</a:t>
            </a:r>
            <a:r>
              <a:rPr sz="2400" b="1" spc="-200" dirty="0">
                <a:solidFill>
                  <a:srgbClr val="838787"/>
                </a:solidFill>
                <a:latin typeface="Arial"/>
                <a:cs typeface="Arial"/>
              </a:rPr>
              <a:t>3</a:t>
            </a:r>
            <a:r>
              <a:rPr sz="2400" b="1" spc="145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400" b="1" spc="-95" dirty="0">
                <a:solidFill>
                  <a:srgbClr val="838787"/>
                </a:solidFill>
                <a:latin typeface="Arial"/>
                <a:cs typeface="Arial"/>
              </a:rPr>
              <a:t>BIONIC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400" spc="-195" dirty="0">
                <a:solidFill>
                  <a:srgbClr val="838787"/>
                </a:solidFill>
                <a:latin typeface="Arial"/>
                <a:cs typeface="Arial"/>
              </a:rPr>
              <a:t>T</a:t>
            </a:r>
            <a:r>
              <a:rPr sz="3400" spc="150" dirty="0">
                <a:solidFill>
                  <a:srgbClr val="838787"/>
                </a:solidFill>
                <a:latin typeface="Arial"/>
                <a:cs typeface="Arial"/>
              </a:rPr>
              <a:t>ight</a:t>
            </a:r>
            <a:r>
              <a:rPr sz="3400" spc="-10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3400" spc="130" dirty="0">
                <a:solidFill>
                  <a:srgbClr val="838787"/>
                </a:solidFill>
                <a:latin typeface="Arial"/>
                <a:cs typeface="Arial"/>
              </a:rPr>
              <a:t>integ</a:t>
            </a:r>
            <a:r>
              <a:rPr sz="3400" spc="55" dirty="0">
                <a:solidFill>
                  <a:srgbClr val="838787"/>
                </a:solidFill>
                <a:latin typeface="Arial"/>
                <a:cs typeface="Arial"/>
              </a:rPr>
              <a:t>r</a:t>
            </a:r>
            <a:r>
              <a:rPr sz="3400" spc="-95" dirty="0">
                <a:solidFill>
                  <a:srgbClr val="838787"/>
                </a:solidFill>
                <a:latin typeface="Arial"/>
                <a:cs typeface="Arial"/>
              </a:rPr>
              <a:t>a</a:t>
            </a:r>
            <a:r>
              <a:rPr sz="3400" spc="135" dirty="0">
                <a:solidFill>
                  <a:srgbClr val="838787"/>
                </a:solidFill>
                <a:latin typeface="Arial"/>
                <a:cs typeface="Arial"/>
              </a:rPr>
              <a:t>tion</a:t>
            </a:r>
            <a:r>
              <a:rPr sz="3400" spc="-10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3400" spc="135" dirty="0">
                <a:solidFill>
                  <a:srgbClr val="838787"/>
                </a:solidFill>
                <a:latin typeface="Arial"/>
                <a:cs typeface="Arial"/>
              </a:rPr>
              <a:t>into</a:t>
            </a:r>
            <a:r>
              <a:rPr sz="3400" spc="-10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3400" spc="90" dirty="0">
                <a:solidFill>
                  <a:srgbClr val="838787"/>
                </a:solidFill>
                <a:latin typeface="Arial"/>
                <a:cs typeface="Arial"/>
              </a:rPr>
              <a:t>the</a:t>
            </a:r>
            <a:r>
              <a:rPr sz="3400" spc="-10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3400" spc="80" dirty="0">
                <a:solidFill>
                  <a:srgbClr val="838787"/>
                </a:solidFill>
                <a:latin typeface="Arial"/>
                <a:cs typeface="Arial"/>
              </a:rPr>
              <a:t>device</a:t>
            </a:r>
            <a:endParaRPr sz="3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4500" y="2725595"/>
            <a:ext cx="11617960" cy="8877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30200" marR="12700" indent="-317500">
              <a:lnSpc>
                <a:spcPct val="112700"/>
              </a:lnSpc>
              <a:buClr>
                <a:srgbClr val="34A5DA"/>
              </a:buClr>
              <a:buSzPct val="106250"/>
              <a:buFont typeface="Lucida Sans Unicode"/>
              <a:buChar char="‣"/>
              <a:tabLst>
                <a:tab pos="329565" algn="l"/>
              </a:tabLst>
            </a:pPr>
            <a:r>
              <a:rPr sz="2400" spc="-290" dirty="0">
                <a:solidFill>
                  <a:srgbClr val="838787"/>
                </a:solidFill>
                <a:latin typeface="Arial"/>
                <a:cs typeface="Arial"/>
              </a:rPr>
              <a:t>R</a:t>
            </a:r>
            <a:r>
              <a:rPr sz="2400" spc="35" dirty="0">
                <a:solidFill>
                  <a:srgbClr val="838787"/>
                </a:solidFill>
                <a:latin typeface="Arial"/>
                <a:cs typeface="Arial"/>
              </a:rPr>
              <a:t>eal</a:t>
            </a:r>
            <a:r>
              <a:rPr sz="2400" spc="-65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400" spc="60" dirty="0">
                <a:solidFill>
                  <a:srgbClr val="838787"/>
                </a:solidFill>
                <a:latin typeface="Arial"/>
                <a:cs typeface="Arial"/>
              </a:rPr>
              <a:t>advantage</a:t>
            </a:r>
            <a:r>
              <a:rPr sz="2400" spc="-65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400" spc="70" dirty="0">
                <a:solidFill>
                  <a:srgbClr val="838787"/>
                </a:solidFill>
                <a:latin typeface="Arial"/>
                <a:cs typeface="Arial"/>
              </a:rPr>
              <a:t>over</a:t>
            </a:r>
            <a:r>
              <a:rPr sz="2400" spc="-65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400" spc="90" dirty="0">
                <a:solidFill>
                  <a:srgbClr val="838787"/>
                </a:solidFill>
                <a:latin typeface="Arial"/>
                <a:cs typeface="Arial"/>
              </a:rPr>
              <a:t>competitors</a:t>
            </a:r>
            <a:r>
              <a:rPr sz="2400" spc="-65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400" spc="40" dirty="0">
                <a:solidFill>
                  <a:srgbClr val="838787"/>
                </a:solidFill>
                <a:latin typeface="Arial"/>
                <a:cs typeface="Arial"/>
              </a:rPr>
              <a:t>comes</a:t>
            </a:r>
            <a:r>
              <a:rPr sz="2400" spc="-65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400" spc="70" dirty="0">
                <a:solidFill>
                  <a:srgbClr val="838787"/>
                </a:solidFill>
                <a:latin typeface="Arial"/>
                <a:cs typeface="Arial"/>
              </a:rPr>
              <a:t>f</a:t>
            </a:r>
            <a:r>
              <a:rPr sz="2400" spc="40" dirty="0">
                <a:solidFill>
                  <a:srgbClr val="838787"/>
                </a:solidFill>
                <a:latin typeface="Arial"/>
                <a:cs typeface="Arial"/>
              </a:rPr>
              <a:t>r</a:t>
            </a:r>
            <a:r>
              <a:rPr sz="2400" spc="130" dirty="0">
                <a:solidFill>
                  <a:srgbClr val="838787"/>
                </a:solidFill>
                <a:latin typeface="Arial"/>
                <a:cs typeface="Arial"/>
              </a:rPr>
              <a:t>om</a:t>
            </a:r>
            <a:r>
              <a:rPr sz="2400" spc="-65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400" b="1" spc="80" dirty="0">
                <a:solidFill>
                  <a:srgbClr val="838787"/>
                </a:solidFill>
                <a:latin typeface="Arial"/>
                <a:cs typeface="Arial"/>
              </a:rPr>
              <a:t>owning</a:t>
            </a:r>
            <a:r>
              <a:rPr sz="2400" b="1" spc="-65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400" b="1" spc="70" dirty="0">
                <a:solidFill>
                  <a:srgbClr val="838787"/>
                </a:solidFill>
                <a:latin typeface="Arial"/>
                <a:cs typeface="Arial"/>
              </a:rPr>
              <a:t>the</a:t>
            </a:r>
            <a:r>
              <a:rPr sz="2400" b="1" spc="-65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400" b="1" spc="60" dirty="0">
                <a:solidFill>
                  <a:srgbClr val="838787"/>
                </a:solidFill>
                <a:latin typeface="Arial"/>
                <a:cs typeface="Arial"/>
              </a:rPr>
              <a:t>enti</a:t>
            </a:r>
            <a:r>
              <a:rPr sz="2400" b="1" spc="10" dirty="0">
                <a:solidFill>
                  <a:srgbClr val="838787"/>
                </a:solidFill>
                <a:latin typeface="Arial"/>
                <a:cs typeface="Arial"/>
              </a:rPr>
              <a:t>r</a:t>
            </a:r>
            <a:r>
              <a:rPr sz="2400" b="1" spc="105" dirty="0">
                <a:solidFill>
                  <a:srgbClr val="838787"/>
                </a:solidFill>
                <a:latin typeface="Arial"/>
                <a:cs typeface="Arial"/>
              </a:rPr>
              <a:t>e</a:t>
            </a:r>
            <a:r>
              <a:rPr sz="2400" b="1" spc="-65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400" b="1" spc="50" dirty="0">
                <a:solidFill>
                  <a:srgbClr val="838787"/>
                </a:solidFill>
                <a:latin typeface="Arial"/>
                <a:cs typeface="Arial"/>
              </a:rPr>
              <a:t>ve</a:t>
            </a:r>
            <a:r>
              <a:rPr sz="2400" b="1" spc="5" dirty="0">
                <a:solidFill>
                  <a:srgbClr val="838787"/>
                </a:solidFill>
                <a:latin typeface="Arial"/>
                <a:cs typeface="Arial"/>
              </a:rPr>
              <a:t>r</a:t>
            </a:r>
            <a:r>
              <a:rPr sz="2400" b="1" spc="15" dirty="0">
                <a:solidFill>
                  <a:srgbClr val="838787"/>
                </a:solidFill>
                <a:latin typeface="Arial"/>
                <a:cs typeface="Arial"/>
              </a:rPr>
              <a:t>tical</a:t>
            </a:r>
            <a:r>
              <a:rPr sz="2400" b="1" spc="-65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400" b="1" spc="-15" dirty="0">
                <a:solidFill>
                  <a:srgbClr val="838787"/>
                </a:solidFill>
                <a:latin typeface="Arial"/>
                <a:cs typeface="Arial"/>
              </a:rPr>
              <a:t>stack</a:t>
            </a:r>
            <a:r>
              <a:rPr sz="2400" spc="60" dirty="0">
                <a:solidFill>
                  <a:srgbClr val="838787"/>
                </a:solidFill>
                <a:latin typeface="Arial"/>
                <a:cs typeface="Arial"/>
              </a:rPr>
              <a:t>: </a:t>
            </a:r>
            <a:r>
              <a:rPr sz="2400" spc="85" dirty="0">
                <a:solidFill>
                  <a:srgbClr val="838787"/>
                </a:solidFill>
                <a:latin typeface="Arial"/>
                <a:cs typeface="Arial"/>
              </a:rPr>
              <a:t>the</a:t>
            </a:r>
            <a:r>
              <a:rPr sz="2400" spc="-65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400" spc="35" dirty="0">
                <a:solidFill>
                  <a:srgbClr val="838787"/>
                </a:solidFill>
                <a:latin typeface="Arial"/>
                <a:cs typeface="Arial"/>
              </a:rPr>
              <a:t>so</a:t>
            </a:r>
            <a:r>
              <a:rPr sz="2400" spc="-20" dirty="0">
                <a:solidFill>
                  <a:srgbClr val="838787"/>
                </a:solidFill>
                <a:latin typeface="Arial"/>
                <a:cs typeface="Arial"/>
              </a:rPr>
              <a:t>f</a:t>
            </a:r>
            <a:r>
              <a:rPr sz="2400" spc="85" dirty="0">
                <a:solidFill>
                  <a:srgbClr val="838787"/>
                </a:solidFill>
                <a:latin typeface="Arial"/>
                <a:cs typeface="Arial"/>
              </a:rPr>
              <a:t>twa</a:t>
            </a:r>
            <a:r>
              <a:rPr sz="2400" spc="10" dirty="0">
                <a:solidFill>
                  <a:srgbClr val="838787"/>
                </a:solidFill>
                <a:latin typeface="Arial"/>
                <a:cs typeface="Arial"/>
              </a:rPr>
              <a:t>r</a:t>
            </a:r>
            <a:r>
              <a:rPr sz="2400" spc="0" dirty="0">
                <a:solidFill>
                  <a:srgbClr val="838787"/>
                </a:solidFill>
                <a:latin typeface="Arial"/>
                <a:cs typeface="Arial"/>
              </a:rPr>
              <a:t>e,</a:t>
            </a:r>
            <a:r>
              <a:rPr sz="2400" spc="-135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400" spc="85" dirty="0">
                <a:solidFill>
                  <a:srgbClr val="838787"/>
                </a:solidFill>
                <a:latin typeface="Arial"/>
                <a:cs typeface="Arial"/>
              </a:rPr>
              <a:t>the</a:t>
            </a:r>
            <a:r>
              <a:rPr sz="2400" spc="-65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400" spc="10" dirty="0">
                <a:solidFill>
                  <a:srgbClr val="838787"/>
                </a:solidFill>
                <a:latin typeface="Arial"/>
                <a:cs typeface="Arial"/>
              </a:rPr>
              <a:t>system</a:t>
            </a:r>
            <a:r>
              <a:rPr sz="2400" spc="-65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400" spc="50" dirty="0">
                <a:solidFill>
                  <a:srgbClr val="838787"/>
                </a:solidFill>
                <a:latin typeface="Arial"/>
                <a:cs typeface="Arial"/>
              </a:rPr>
              <a:t>ha</a:t>
            </a:r>
            <a:r>
              <a:rPr sz="2400" spc="-15" dirty="0">
                <a:solidFill>
                  <a:srgbClr val="838787"/>
                </a:solidFill>
                <a:latin typeface="Arial"/>
                <a:cs typeface="Arial"/>
              </a:rPr>
              <a:t>r</a:t>
            </a:r>
            <a:r>
              <a:rPr sz="2400" spc="100" dirty="0">
                <a:solidFill>
                  <a:srgbClr val="838787"/>
                </a:solidFill>
                <a:latin typeface="Arial"/>
                <a:cs typeface="Arial"/>
              </a:rPr>
              <a:t>dwa</a:t>
            </a:r>
            <a:r>
              <a:rPr sz="2400" spc="10" dirty="0">
                <a:solidFill>
                  <a:srgbClr val="838787"/>
                </a:solidFill>
                <a:latin typeface="Arial"/>
                <a:cs typeface="Arial"/>
              </a:rPr>
              <a:t>r</a:t>
            </a:r>
            <a:r>
              <a:rPr sz="2400" spc="0" dirty="0">
                <a:solidFill>
                  <a:srgbClr val="838787"/>
                </a:solidFill>
                <a:latin typeface="Arial"/>
                <a:cs typeface="Arial"/>
              </a:rPr>
              <a:t>e,</a:t>
            </a:r>
            <a:r>
              <a:rPr sz="2400" spc="-135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400" spc="80" dirty="0">
                <a:solidFill>
                  <a:srgbClr val="838787"/>
                </a:solidFill>
                <a:latin typeface="Arial"/>
                <a:cs typeface="Arial"/>
              </a:rPr>
              <a:t>and</a:t>
            </a:r>
            <a:r>
              <a:rPr sz="2400" spc="-65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400" spc="85" dirty="0">
                <a:solidFill>
                  <a:srgbClr val="838787"/>
                </a:solidFill>
                <a:latin typeface="Arial"/>
                <a:cs typeface="Arial"/>
              </a:rPr>
              <a:t>the</a:t>
            </a:r>
            <a:r>
              <a:rPr sz="2400" spc="-65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400" spc="85" dirty="0">
                <a:solidFill>
                  <a:srgbClr val="838787"/>
                </a:solidFill>
                <a:latin typeface="Arial"/>
                <a:cs typeface="Arial"/>
              </a:rPr>
              <a:t>chip</a:t>
            </a:r>
            <a:r>
              <a:rPr sz="2400" spc="-65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400" spc="80" dirty="0">
                <a:solidFill>
                  <a:srgbClr val="838787"/>
                </a:solidFill>
                <a:latin typeface="Arial"/>
                <a:cs typeface="Arial"/>
              </a:rPr>
              <a:t>design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4500" y="3981450"/>
            <a:ext cx="197485" cy="3949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550" spc="-60" dirty="0">
                <a:solidFill>
                  <a:srgbClr val="34A5DA"/>
                </a:solidFill>
                <a:latin typeface="Lucida Sans Unicode"/>
                <a:cs typeface="Lucida Sans Unicode"/>
              </a:rPr>
              <a:t>▸</a:t>
            </a:r>
            <a:endParaRPr sz="2550">
              <a:latin typeface="Lucida Sans Unicode"/>
              <a:cs typeface="Lucida Sans Unicode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76300" y="3921698"/>
            <a:ext cx="11330305" cy="8731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14599"/>
              </a:lnSpc>
            </a:pPr>
            <a:r>
              <a:rPr sz="2400" spc="135" dirty="0">
                <a:solidFill>
                  <a:srgbClr val="838787"/>
                </a:solidFill>
                <a:latin typeface="Arial"/>
                <a:cs typeface="Arial"/>
              </a:rPr>
              <a:t>Apple</a:t>
            </a:r>
            <a:r>
              <a:rPr sz="2400" spc="-65" dirty="0">
                <a:solidFill>
                  <a:srgbClr val="838787"/>
                </a:solidFill>
                <a:latin typeface="Arial"/>
                <a:cs typeface="Arial"/>
              </a:rPr>
              <a:t>’</a:t>
            </a:r>
            <a:r>
              <a:rPr sz="2400" spc="-135" dirty="0">
                <a:solidFill>
                  <a:srgbClr val="838787"/>
                </a:solidFill>
                <a:latin typeface="Arial"/>
                <a:cs typeface="Arial"/>
              </a:rPr>
              <a:t>s</a:t>
            </a:r>
            <a:r>
              <a:rPr sz="2400" spc="-65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400" spc="125" dirty="0">
                <a:solidFill>
                  <a:srgbClr val="838787"/>
                </a:solidFill>
                <a:latin typeface="Arial"/>
                <a:cs typeface="Arial"/>
              </a:rPr>
              <a:t>tight</a:t>
            </a:r>
            <a:r>
              <a:rPr sz="2400" spc="-65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400" spc="100" dirty="0">
                <a:solidFill>
                  <a:srgbClr val="838787"/>
                </a:solidFill>
                <a:latin typeface="Arial"/>
                <a:cs typeface="Arial"/>
              </a:rPr>
              <a:t>integ</a:t>
            </a:r>
            <a:r>
              <a:rPr sz="2400" spc="45" dirty="0">
                <a:solidFill>
                  <a:srgbClr val="838787"/>
                </a:solidFill>
                <a:latin typeface="Arial"/>
                <a:cs typeface="Arial"/>
              </a:rPr>
              <a:t>r</a:t>
            </a:r>
            <a:r>
              <a:rPr sz="2400" spc="-55" dirty="0">
                <a:solidFill>
                  <a:srgbClr val="838787"/>
                </a:solidFill>
                <a:latin typeface="Arial"/>
                <a:cs typeface="Arial"/>
              </a:rPr>
              <a:t>a</a:t>
            </a:r>
            <a:r>
              <a:rPr sz="2400" spc="105" dirty="0">
                <a:solidFill>
                  <a:srgbClr val="838787"/>
                </a:solidFill>
                <a:latin typeface="Arial"/>
                <a:cs typeface="Arial"/>
              </a:rPr>
              <a:t>tion</a:t>
            </a:r>
            <a:r>
              <a:rPr sz="2400" spc="-65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400" spc="90" dirty="0">
                <a:solidFill>
                  <a:srgbClr val="838787"/>
                </a:solidFill>
                <a:latin typeface="Arial"/>
                <a:cs typeface="Arial"/>
              </a:rPr>
              <a:t>between</a:t>
            </a:r>
            <a:r>
              <a:rPr sz="2400" spc="-65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400" spc="30" dirty="0">
                <a:solidFill>
                  <a:srgbClr val="838787"/>
                </a:solidFill>
                <a:latin typeface="Arial"/>
                <a:cs typeface="Arial"/>
              </a:rPr>
              <a:t>its</a:t>
            </a:r>
            <a:r>
              <a:rPr sz="2400" spc="-65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400" spc="50" dirty="0">
                <a:solidFill>
                  <a:srgbClr val="838787"/>
                </a:solidFill>
                <a:latin typeface="Arial"/>
                <a:cs typeface="Arial"/>
              </a:rPr>
              <a:t>ha</a:t>
            </a:r>
            <a:r>
              <a:rPr sz="2400" spc="-15" dirty="0">
                <a:solidFill>
                  <a:srgbClr val="838787"/>
                </a:solidFill>
                <a:latin typeface="Arial"/>
                <a:cs typeface="Arial"/>
              </a:rPr>
              <a:t>r</a:t>
            </a:r>
            <a:r>
              <a:rPr sz="2400" spc="100" dirty="0">
                <a:solidFill>
                  <a:srgbClr val="838787"/>
                </a:solidFill>
                <a:latin typeface="Arial"/>
                <a:cs typeface="Arial"/>
              </a:rPr>
              <a:t>dwa</a:t>
            </a:r>
            <a:r>
              <a:rPr sz="2400" spc="10" dirty="0">
                <a:solidFill>
                  <a:srgbClr val="838787"/>
                </a:solidFill>
                <a:latin typeface="Arial"/>
                <a:cs typeface="Arial"/>
              </a:rPr>
              <a:t>r</a:t>
            </a:r>
            <a:r>
              <a:rPr sz="2400" spc="50" dirty="0">
                <a:solidFill>
                  <a:srgbClr val="838787"/>
                </a:solidFill>
                <a:latin typeface="Arial"/>
                <a:cs typeface="Arial"/>
              </a:rPr>
              <a:t>e</a:t>
            </a:r>
            <a:r>
              <a:rPr sz="2400" spc="-65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400" spc="80" dirty="0">
                <a:solidFill>
                  <a:srgbClr val="838787"/>
                </a:solidFill>
                <a:latin typeface="Arial"/>
                <a:cs typeface="Arial"/>
              </a:rPr>
              <a:t>and</a:t>
            </a:r>
            <a:r>
              <a:rPr sz="2400" spc="-65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400" spc="35" dirty="0">
                <a:solidFill>
                  <a:srgbClr val="838787"/>
                </a:solidFill>
                <a:latin typeface="Arial"/>
                <a:cs typeface="Arial"/>
              </a:rPr>
              <a:t>so</a:t>
            </a:r>
            <a:r>
              <a:rPr sz="2400" spc="-20" dirty="0">
                <a:solidFill>
                  <a:srgbClr val="838787"/>
                </a:solidFill>
                <a:latin typeface="Arial"/>
                <a:cs typeface="Arial"/>
              </a:rPr>
              <a:t>f</a:t>
            </a:r>
            <a:r>
              <a:rPr sz="2400" spc="85" dirty="0">
                <a:solidFill>
                  <a:srgbClr val="838787"/>
                </a:solidFill>
                <a:latin typeface="Arial"/>
                <a:cs typeface="Arial"/>
              </a:rPr>
              <a:t>twa</a:t>
            </a:r>
            <a:r>
              <a:rPr sz="2400" spc="10" dirty="0">
                <a:solidFill>
                  <a:srgbClr val="838787"/>
                </a:solidFill>
                <a:latin typeface="Arial"/>
                <a:cs typeface="Arial"/>
              </a:rPr>
              <a:t>r</a:t>
            </a:r>
            <a:r>
              <a:rPr sz="2400" spc="50" dirty="0">
                <a:solidFill>
                  <a:srgbClr val="838787"/>
                </a:solidFill>
                <a:latin typeface="Arial"/>
                <a:cs typeface="Arial"/>
              </a:rPr>
              <a:t>e</a:t>
            </a:r>
            <a:r>
              <a:rPr sz="2400" spc="-65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400" spc="55" dirty="0">
                <a:solidFill>
                  <a:srgbClr val="838787"/>
                </a:solidFill>
                <a:latin typeface="Arial"/>
                <a:cs typeface="Arial"/>
              </a:rPr>
              <a:t>still</a:t>
            </a:r>
            <a:r>
              <a:rPr sz="2400" spc="-65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400" spc="85" dirty="0">
                <a:solidFill>
                  <a:srgbClr val="838787"/>
                </a:solidFill>
                <a:latin typeface="Arial"/>
                <a:cs typeface="Arial"/>
              </a:rPr>
              <a:t>give</a:t>
            </a:r>
            <a:r>
              <a:rPr sz="2400" spc="-65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400" spc="105" dirty="0">
                <a:solidFill>
                  <a:srgbClr val="838787"/>
                </a:solidFill>
                <a:latin typeface="Arial"/>
                <a:cs typeface="Arial"/>
              </a:rPr>
              <a:t>it</a:t>
            </a:r>
            <a:r>
              <a:rPr sz="2400" spc="-65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400" spc="85" dirty="0">
                <a:solidFill>
                  <a:srgbClr val="838787"/>
                </a:solidFill>
                <a:latin typeface="Arial"/>
                <a:cs typeface="Arial"/>
              </a:rPr>
              <a:t>the</a:t>
            </a:r>
            <a:r>
              <a:rPr sz="2400" spc="-65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400" spc="120" dirty="0">
                <a:solidFill>
                  <a:srgbClr val="838787"/>
                </a:solidFill>
                <a:latin typeface="Arial"/>
                <a:cs typeface="Arial"/>
              </a:rPr>
              <a:t>edge</a:t>
            </a:r>
            <a:r>
              <a:rPr sz="2400" spc="6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400" spc="85" dirty="0">
                <a:solidFill>
                  <a:srgbClr val="838787"/>
                </a:solidFill>
                <a:latin typeface="Arial"/>
                <a:cs typeface="Arial"/>
              </a:rPr>
              <a:t>when</a:t>
            </a:r>
            <a:r>
              <a:rPr sz="2400" spc="-65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400" spc="105" dirty="0">
                <a:solidFill>
                  <a:srgbClr val="838787"/>
                </a:solidFill>
                <a:latin typeface="Arial"/>
                <a:cs typeface="Arial"/>
              </a:rPr>
              <a:t>it</a:t>
            </a:r>
            <a:r>
              <a:rPr sz="2400" spc="-65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400" spc="40" dirty="0">
                <a:solidFill>
                  <a:srgbClr val="838787"/>
                </a:solidFill>
                <a:latin typeface="Arial"/>
                <a:cs typeface="Arial"/>
              </a:rPr>
              <a:t>comes</a:t>
            </a:r>
            <a:r>
              <a:rPr sz="2400" spc="-65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400" spc="130" dirty="0">
                <a:solidFill>
                  <a:srgbClr val="838787"/>
                </a:solidFill>
                <a:latin typeface="Arial"/>
                <a:cs typeface="Arial"/>
              </a:rPr>
              <a:t>to</a:t>
            </a:r>
            <a:r>
              <a:rPr sz="2400" spc="-65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400" spc="70" dirty="0">
                <a:solidFill>
                  <a:srgbClr val="838787"/>
                </a:solidFill>
                <a:latin typeface="Arial"/>
                <a:cs typeface="Arial"/>
              </a:rPr>
              <a:t>performance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44500" y="5162550"/>
            <a:ext cx="197485" cy="3949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550" spc="-60" dirty="0">
                <a:solidFill>
                  <a:srgbClr val="34A5DA"/>
                </a:solidFill>
                <a:latin typeface="Lucida Sans Unicode"/>
                <a:cs typeface="Lucida Sans Unicode"/>
              </a:rPr>
              <a:t>▸</a:t>
            </a:r>
            <a:endParaRPr sz="2550">
              <a:latin typeface="Lucida Sans Unicode"/>
              <a:cs typeface="Lucida Sans Unicod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76300" y="5102798"/>
            <a:ext cx="11649075" cy="8731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71120">
              <a:lnSpc>
                <a:spcPct val="114599"/>
              </a:lnSpc>
            </a:pPr>
            <a:r>
              <a:rPr sz="2400" spc="135" dirty="0">
                <a:solidFill>
                  <a:srgbClr val="838787"/>
                </a:solidFill>
                <a:latin typeface="Arial"/>
                <a:cs typeface="Arial"/>
              </a:rPr>
              <a:t>Apple</a:t>
            </a:r>
            <a:r>
              <a:rPr sz="2400" spc="-65" dirty="0">
                <a:solidFill>
                  <a:srgbClr val="838787"/>
                </a:solidFill>
                <a:latin typeface="Arial"/>
                <a:cs typeface="Arial"/>
              </a:rPr>
              <a:t>’</a:t>
            </a:r>
            <a:r>
              <a:rPr sz="2400" spc="-135" dirty="0">
                <a:solidFill>
                  <a:srgbClr val="838787"/>
                </a:solidFill>
                <a:latin typeface="Arial"/>
                <a:cs typeface="Arial"/>
              </a:rPr>
              <a:t>s</a:t>
            </a:r>
            <a:r>
              <a:rPr sz="2400" spc="-65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400" spc="0" dirty="0">
                <a:solidFill>
                  <a:srgbClr val="838787"/>
                </a:solidFill>
                <a:latin typeface="Arial"/>
                <a:cs typeface="Arial"/>
              </a:rPr>
              <a:t>sec</a:t>
            </a:r>
            <a:r>
              <a:rPr sz="2400" spc="-45" dirty="0">
                <a:solidFill>
                  <a:srgbClr val="838787"/>
                </a:solidFill>
                <a:latin typeface="Arial"/>
                <a:cs typeface="Arial"/>
              </a:rPr>
              <a:t>r</a:t>
            </a:r>
            <a:r>
              <a:rPr sz="2400" spc="90" dirty="0">
                <a:solidFill>
                  <a:srgbClr val="838787"/>
                </a:solidFill>
                <a:latin typeface="Arial"/>
                <a:cs typeface="Arial"/>
              </a:rPr>
              <a:t>et</a:t>
            </a:r>
            <a:r>
              <a:rPr sz="2400" spc="-65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400" spc="25" dirty="0">
                <a:solidFill>
                  <a:srgbClr val="838787"/>
                </a:solidFill>
                <a:latin typeface="Arial"/>
                <a:cs typeface="Arial"/>
              </a:rPr>
              <a:t>lies</a:t>
            </a:r>
            <a:r>
              <a:rPr sz="2400" spc="-65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400" spc="80" dirty="0">
                <a:solidFill>
                  <a:srgbClr val="838787"/>
                </a:solidFill>
                <a:latin typeface="Arial"/>
                <a:cs typeface="Arial"/>
              </a:rPr>
              <a:t>in</a:t>
            </a:r>
            <a:r>
              <a:rPr sz="2400" spc="-65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400" spc="85" dirty="0">
                <a:solidFill>
                  <a:srgbClr val="838787"/>
                </a:solidFill>
                <a:latin typeface="Arial"/>
                <a:cs typeface="Arial"/>
              </a:rPr>
              <a:t>the</a:t>
            </a:r>
            <a:r>
              <a:rPr sz="2400" spc="-65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400" spc="40" dirty="0">
                <a:solidFill>
                  <a:srgbClr val="838787"/>
                </a:solidFill>
                <a:latin typeface="Arial"/>
                <a:cs typeface="Arial"/>
              </a:rPr>
              <a:t>way</a:t>
            </a:r>
            <a:r>
              <a:rPr sz="2400" spc="-65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400" spc="55" dirty="0">
                <a:solidFill>
                  <a:srgbClr val="838787"/>
                </a:solidFill>
                <a:latin typeface="Arial"/>
                <a:cs typeface="Arial"/>
              </a:rPr>
              <a:t>all</a:t>
            </a:r>
            <a:r>
              <a:rPr sz="2400" spc="-65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400" spc="110" dirty="0">
                <a:solidFill>
                  <a:srgbClr val="838787"/>
                </a:solidFill>
                <a:latin typeface="Arial"/>
                <a:cs typeface="Arial"/>
              </a:rPr>
              <a:t>of</a:t>
            </a:r>
            <a:r>
              <a:rPr sz="2400" spc="-5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400" spc="35" dirty="0">
                <a:solidFill>
                  <a:srgbClr val="838787"/>
                </a:solidFill>
                <a:latin typeface="Arial"/>
                <a:cs typeface="Arial"/>
              </a:rPr>
              <a:t>these</a:t>
            </a:r>
            <a:r>
              <a:rPr sz="2400" spc="-65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400" spc="30" dirty="0">
                <a:solidFill>
                  <a:srgbClr val="838787"/>
                </a:solidFill>
                <a:latin typeface="Arial"/>
                <a:cs typeface="Arial"/>
              </a:rPr>
              <a:t>various</a:t>
            </a:r>
            <a:r>
              <a:rPr sz="2400" spc="-65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400" spc="90" dirty="0">
                <a:solidFill>
                  <a:srgbClr val="838787"/>
                </a:solidFill>
                <a:latin typeface="Arial"/>
                <a:cs typeface="Arial"/>
              </a:rPr>
              <a:t>pa</a:t>
            </a:r>
            <a:r>
              <a:rPr sz="2400" spc="25" dirty="0">
                <a:solidFill>
                  <a:srgbClr val="838787"/>
                </a:solidFill>
                <a:latin typeface="Arial"/>
                <a:cs typeface="Arial"/>
              </a:rPr>
              <a:t>r</a:t>
            </a:r>
            <a:r>
              <a:rPr sz="2400" spc="0" dirty="0">
                <a:solidFill>
                  <a:srgbClr val="838787"/>
                </a:solidFill>
                <a:latin typeface="Arial"/>
                <a:cs typeface="Arial"/>
              </a:rPr>
              <a:t>ts</a:t>
            </a:r>
            <a:r>
              <a:rPr sz="2400" spc="-65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400" spc="110" dirty="0">
                <a:solidFill>
                  <a:srgbClr val="838787"/>
                </a:solidFill>
                <a:latin typeface="Arial"/>
                <a:cs typeface="Arial"/>
              </a:rPr>
              <a:t>of</a:t>
            </a:r>
            <a:r>
              <a:rPr sz="2400" spc="-5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400" spc="85" dirty="0">
                <a:solidFill>
                  <a:srgbClr val="838787"/>
                </a:solidFill>
                <a:latin typeface="Arial"/>
                <a:cs typeface="Arial"/>
              </a:rPr>
              <a:t>the</a:t>
            </a:r>
            <a:r>
              <a:rPr sz="2400" spc="-65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400" spc="85" dirty="0">
                <a:solidFill>
                  <a:srgbClr val="838787"/>
                </a:solidFill>
                <a:latin typeface="Arial"/>
                <a:cs typeface="Arial"/>
              </a:rPr>
              <a:t>chip</a:t>
            </a:r>
            <a:r>
              <a:rPr sz="2400" spc="-65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400" spc="100" dirty="0">
                <a:solidFill>
                  <a:srgbClr val="838787"/>
                </a:solidFill>
                <a:latin typeface="Arial"/>
                <a:cs typeface="Arial"/>
              </a:rPr>
              <a:t>work</a:t>
            </a:r>
            <a:r>
              <a:rPr sz="2400" spc="-65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400" spc="95" dirty="0">
                <a:solidFill>
                  <a:srgbClr val="838787"/>
                </a:solidFill>
                <a:latin typeface="Arial"/>
                <a:cs typeface="Arial"/>
              </a:rPr>
              <a:t>together</a:t>
            </a:r>
            <a:r>
              <a:rPr sz="2400" spc="-65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400" spc="80" dirty="0">
                <a:solidFill>
                  <a:srgbClr val="838787"/>
                </a:solidFill>
                <a:latin typeface="Arial"/>
                <a:cs typeface="Arial"/>
              </a:rPr>
              <a:t>in</a:t>
            </a:r>
            <a:r>
              <a:rPr sz="2400" spc="6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400" spc="-30" dirty="0">
                <a:solidFill>
                  <a:srgbClr val="838787"/>
                </a:solidFill>
                <a:latin typeface="Arial"/>
                <a:cs typeface="Arial"/>
              </a:rPr>
              <a:t>a</a:t>
            </a:r>
            <a:r>
              <a:rPr sz="2400" spc="-65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400" spc="40" dirty="0">
                <a:solidFill>
                  <a:srgbClr val="838787"/>
                </a:solidFill>
                <a:latin typeface="Arial"/>
                <a:cs typeface="Arial"/>
              </a:rPr>
              <a:t>way</a:t>
            </a:r>
            <a:r>
              <a:rPr sz="2400" spc="-65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400" spc="50" dirty="0">
                <a:solidFill>
                  <a:srgbClr val="838787"/>
                </a:solidFill>
                <a:latin typeface="Arial"/>
                <a:cs typeface="Arial"/>
              </a:rPr>
              <a:t>th</a:t>
            </a:r>
            <a:r>
              <a:rPr sz="2400" spc="40" dirty="0">
                <a:solidFill>
                  <a:srgbClr val="838787"/>
                </a:solidFill>
                <a:latin typeface="Arial"/>
                <a:cs typeface="Arial"/>
              </a:rPr>
              <a:t>a</a:t>
            </a:r>
            <a:r>
              <a:rPr sz="2400" spc="125" dirty="0">
                <a:solidFill>
                  <a:srgbClr val="838787"/>
                </a:solidFill>
                <a:latin typeface="Arial"/>
                <a:cs typeface="Arial"/>
              </a:rPr>
              <a:t>t</a:t>
            </a:r>
            <a:r>
              <a:rPr sz="2400" spc="-65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400" spc="10" dirty="0">
                <a:solidFill>
                  <a:srgbClr val="838787"/>
                </a:solidFill>
                <a:latin typeface="Arial"/>
                <a:cs typeface="Arial"/>
              </a:rPr>
              <a:t>conserves</a:t>
            </a:r>
            <a:r>
              <a:rPr sz="2400" spc="-65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400" spc="90" dirty="0">
                <a:solidFill>
                  <a:srgbClr val="838787"/>
                </a:solidFill>
                <a:latin typeface="Arial"/>
                <a:cs typeface="Arial"/>
              </a:rPr>
              <a:t>b</a:t>
            </a:r>
            <a:r>
              <a:rPr sz="2400" spc="65" dirty="0">
                <a:solidFill>
                  <a:srgbClr val="838787"/>
                </a:solidFill>
                <a:latin typeface="Arial"/>
                <a:cs typeface="Arial"/>
              </a:rPr>
              <a:t>a</a:t>
            </a:r>
            <a:r>
              <a:rPr sz="2400" spc="85" dirty="0">
                <a:solidFill>
                  <a:srgbClr val="838787"/>
                </a:solidFill>
                <a:latin typeface="Arial"/>
                <a:cs typeface="Arial"/>
              </a:rPr>
              <a:t>t</a:t>
            </a:r>
            <a:r>
              <a:rPr sz="2400" spc="70" dirty="0">
                <a:solidFill>
                  <a:srgbClr val="838787"/>
                </a:solidFill>
                <a:latin typeface="Arial"/>
                <a:cs typeface="Arial"/>
              </a:rPr>
              <a:t>tery</a:t>
            </a:r>
            <a:r>
              <a:rPr sz="2400" spc="-65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400" spc="114" dirty="0">
                <a:solidFill>
                  <a:srgbClr val="838787"/>
                </a:solidFill>
                <a:latin typeface="Arial"/>
                <a:cs typeface="Arial"/>
              </a:rPr>
              <a:t>power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44500" y="7118350"/>
            <a:ext cx="197485" cy="3949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550" spc="-60" dirty="0">
                <a:solidFill>
                  <a:srgbClr val="34A5DA"/>
                </a:solidFill>
                <a:latin typeface="Lucida Sans Unicode"/>
                <a:cs typeface="Lucida Sans Unicode"/>
              </a:rPr>
              <a:t>▸</a:t>
            </a:r>
            <a:endParaRPr sz="2550">
              <a:latin typeface="Lucida Sans Unicode"/>
              <a:cs typeface="Lucida Sans Unicode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76300" y="7112000"/>
            <a:ext cx="1352550" cy="4000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400" spc="50" dirty="0">
                <a:solidFill>
                  <a:srgbClr val="838787"/>
                </a:solidFill>
                <a:latin typeface="Arial"/>
                <a:cs typeface="Arial"/>
              </a:rPr>
              <a:t>Example: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44500" y="7820599"/>
            <a:ext cx="12030710" cy="8731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14599"/>
              </a:lnSpc>
            </a:pPr>
            <a:r>
              <a:rPr sz="2400" spc="30" dirty="0">
                <a:solidFill>
                  <a:srgbClr val="838787"/>
                </a:solidFill>
                <a:latin typeface="Arial"/>
                <a:cs typeface="Arial"/>
              </a:rPr>
              <a:t>If</a:t>
            </a:r>
            <a:r>
              <a:rPr sz="2400" spc="-5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400" spc="-30" dirty="0">
                <a:solidFill>
                  <a:srgbClr val="838787"/>
                </a:solidFill>
                <a:latin typeface="Arial"/>
                <a:cs typeface="Arial"/>
              </a:rPr>
              <a:t>a</a:t>
            </a:r>
            <a:r>
              <a:rPr sz="2400" spc="-65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400" spc="90" dirty="0">
                <a:solidFill>
                  <a:srgbClr val="838787"/>
                </a:solidFill>
                <a:latin typeface="Arial"/>
                <a:cs typeface="Arial"/>
              </a:rPr>
              <a:t>developer</a:t>
            </a:r>
            <a:r>
              <a:rPr sz="2400" spc="-65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400" spc="105" dirty="0">
                <a:solidFill>
                  <a:srgbClr val="838787"/>
                </a:solidFill>
                <a:latin typeface="Arial"/>
                <a:cs typeface="Arial"/>
              </a:rPr>
              <a:t>working</a:t>
            </a:r>
            <a:r>
              <a:rPr sz="2400" spc="-65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400" spc="105" dirty="0">
                <a:solidFill>
                  <a:srgbClr val="838787"/>
                </a:solidFill>
                <a:latin typeface="Arial"/>
                <a:cs typeface="Arial"/>
              </a:rPr>
              <a:t>on</a:t>
            </a:r>
            <a:r>
              <a:rPr sz="2400" spc="-65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400" spc="85" dirty="0">
                <a:solidFill>
                  <a:srgbClr val="838787"/>
                </a:solidFill>
                <a:latin typeface="Arial"/>
                <a:cs typeface="Arial"/>
              </a:rPr>
              <a:t>the</a:t>
            </a:r>
            <a:r>
              <a:rPr sz="2400" spc="-65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400" spc="30" dirty="0">
                <a:solidFill>
                  <a:srgbClr val="838787"/>
                </a:solidFill>
                <a:latin typeface="Arial"/>
                <a:cs typeface="Arial"/>
              </a:rPr>
              <a:t>iPhone's</a:t>
            </a:r>
            <a:r>
              <a:rPr sz="2400" spc="-65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400" spc="40" dirty="0">
                <a:solidFill>
                  <a:srgbClr val="838787"/>
                </a:solidFill>
                <a:latin typeface="Arial"/>
                <a:cs typeface="Arial"/>
              </a:rPr>
              <a:t>came</a:t>
            </a:r>
            <a:r>
              <a:rPr sz="2400" spc="-15" dirty="0">
                <a:solidFill>
                  <a:srgbClr val="838787"/>
                </a:solidFill>
                <a:latin typeface="Arial"/>
                <a:cs typeface="Arial"/>
              </a:rPr>
              <a:t>r</a:t>
            </a:r>
            <a:r>
              <a:rPr sz="2400" spc="-30" dirty="0">
                <a:solidFill>
                  <a:srgbClr val="838787"/>
                </a:solidFill>
                <a:latin typeface="Arial"/>
                <a:cs typeface="Arial"/>
              </a:rPr>
              <a:t>a</a:t>
            </a:r>
            <a:r>
              <a:rPr sz="2400" spc="-65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400" spc="35" dirty="0">
                <a:solidFill>
                  <a:srgbClr val="838787"/>
                </a:solidFill>
                <a:latin typeface="Arial"/>
                <a:cs typeface="Arial"/>
              </a:rPr>
              <a:t>so</a:t>
            </a:r>
            <a:r>
              <a:rPr sz="2400" spc="-20" dirty="0">
                <a:solidFill>
                  <a:srgbClr val="838787"/>
                </a:solidFill>
                <a:latin typeface="Arial"/>
                <a:cs typeface="Arial"/>
              </a:rPr>
              <a:t>f</a:t>
            </a:r>
            <a:r>
              <a:rPr sz="2400" spc="85" dirty="0">
                <a:solidFill>
                  <a:srgbClr val="838787"/>
                </a:solidFill>
                <a:latin typeface="Arial"/>
                <a:cs typeface="Arial"/>
              </a:rPr>
              <a:t>twa</a:t>
            </a:r>
            <a:r>
              <a:rPr sz="2400" spc="10" dirty="0">
                <a:solidFill>
                  <a:srgbClr val="838787"/>
                </a:solidFill>
                <a:latin typeface="Arial"/>
                <a:cs typeface="Arial"/>
              </a:rPr>
              <a:t>r</a:t>
            </a:r>
            <a:r>
              <a:rPr sz="2400" spc="50" dirty="0">
                <a:solidFill>
                  <a:srgbClr val="838787"/>
                </a:solidFill>
                <a:latin typeface="Arial"/>
                <a:cs typeface="Arial"/>
              </a:rPr>
              <a:t>e</a:t>
            </a:r>
            <a:r>
              <a:rPr sz="2400" spc="-65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400" spc="-40" dirty="0">
                <a:solidFill>
                  <a:srgbClr val="838787"/>
                </a:solidFill>
                <a:latin typeface="Arial"/>
                <a:cs typeface="Arial"/>
              </a:rPr>
              <a:t>sees</a:t>
            </a:r>
            <a:r>
              <a:rPr sz="2400" spc="-65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400" spc="-30" dirty="0">
                <a:solidFill>
                  <a:srgbClr val="838787"/>
                </a:solidFill>
                <a:latin typeface="Arial"/>
                <a:cs typeface="Arial"/>
              </a:rPr>
              <a:t>a</a:t>
            </a:r>
            <a:r>
              <a:rPr sz="2400" spc="-65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400" spc="114" dirty="0">
                <a:solidFill>
                  <a:srgbClr val="838787"/>
                </a:solidFill>
                <a:latin typeface="Arial"/>
                <a:cs typeface="Arial"/>
              </a:rPr>
              <a:t>lot</a:t>
            </a:r>
            <a:r>
              <a:rPr sz="2400" spc="-65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400" spc="110" dirty="0">
                <a:solidFill>
                  <a:srgbClr val="838787"/>
                </a:solidFill>
                <a:latin typeface="Arial"/>
                <a:cs typeface="Arial"/>
              </a:rPr>
              <a:t>of</a:t>
            </a:r>
            <a:r>
              <a:rPr sz="2400" spc="-5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400" spc="45" dirty="0">
                <a:solidFill>
                  <a:srgbClr val="838787"/>
                </a:solidFill>
                <a:latin typeface="Arial"/>
                <a:cs typeface="Arial"/>
              </a:rPr>
              <a:t>utiliz</a:t>
            </a:r>
            <a:r>
              <a:rPr sz="2400" spc="55" dirty="0">
                <a:solidFill>
                  <a:srgbClr val="838787"/>
                </a:solidFill>
                <a:latin typeface="Arial"/>
                <a:cs typeface="Arial"/>
              </a:rPr>
              <a:t>a</a:t>
            </a:r>
            <a:r>
              <a:rPr sz="2400" spc="105" dirty="0">
                <a:solidFill>
                  <a:srgbClr val="838787"/>
                </a:solidFill>
                <a:latin typeface="Arial"/>
                <a:cs typeface="Arial"/>
              </a:rPr>
              <a:t>tion</a:t>
            </a:r>
            <a:r>
              <a:rPr sz="2400" spc="-65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400" spc="110" dirty="0">
                <a:solidFill>
                  <a:srgbClr val="838787"/>
                </a:solidFill>
                <a:latin typeface="Arial"/>
                <a:cs typeface="Arial"/>
              </a:rPr>
              <a:t>of</a:t>
            </a:r>
            <a:r>
              <a:rPr sz="2400" spc="-5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400" spc="85" dirty="0">
                <a:solidFill>
                  <a:srgbClr val="838787"/>
                </a:solidFill>
                <a:latin typeface="Arial"/>
                <a:cs typeface="Arial"/>
              </a:rPr>
              <a:t>the</a:t>
            </a:r>
            <a:r>
              <a:rPr sz="2400" spc="5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400" spc="-55" dirty="0">
                <a:solidFill>
                  <a:srgbClr val="838787"/>
                </a:solidFill>
                <a:latin typeface="Arial"/>
                <a:cs typeface="Arial"/>
              </a:rPr>
              <a:t>GP</a:t>
            </a:r>
            <a:r>
              <a:rPr sz="2400" spc="-114" dirty="0">
                <a:solidFill>
                  <a:srgbClr val="838787"/>
                </a:solidFill>
                <a:latin typeface="Arial"/>
                <a:cs typeface="Arial"/>
              </a:rPr>
              <a:t>U</a:t>
            </a:r>
            <a:r>
              <a:rPr sz="2400" spc="-40" dirty="0">
                <a:solidFill>
                  <a:srgbClr val="838787"/>
                </a:solidFill>
                <a:latin typeface="Arial"/>
                <a:cs typeface="Arial"/>
              </a:rPr>
              <a:t>,</a:t>
            </a:r>
            <a:r>
              <a:rPr sz="2400" spc="-135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400" spc="80" dirty="0">
                <a:solidFill>
                  <a:srgbClr val="838787"/>
                </a:solidFill>
                <a:latin typeface="Arial"/>
                <a:cs typeface="Arial"/>
              </a:rPr>
              <a:t>then</a:t>
            </a:r>
            <a:r>
              <a:rPr sz="2400" spc="-65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400" spc="65" dirty="0">
                <a:solidFill>
                  <a:srgbClr val="838787"/>
                </a:solidFill>
                <a:latin typeface="Arial"/>
                <a:cs typeface="Arial"/>
              </a:rPr>
              <a:t>he</a:t>
            </a:r>
            <a:r>
              <a:rPr sz="2400" spc="-65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400" spc="10" dirty="0">
                <a:solidFill>
                  <a:srgbClr val="838787"/>
                </a:solidFill>
                <a:latin typeface="Arial"/>
                <a:cs typeface="Arial"/>
              </a:rPr>
              <a:t>can</a:t>
            </a:r>
            <a:r>
              <a:rPr sz="2400" spc="-65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400" spc="100" dirty="0">
                <a:solidFill>
                  <a:srgbClr val="838787"/>
                </a:solidFill>
                <a:latin typeface="Arial"/>
                <a:cs typeface="Arial"/>
              </a:rPr>
              <a:t>work</a:t>
            </a:r>
            <a:r>
              <a:rPr sz="2400" spc="-65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400" spc="105" dirty="0">
                <a:solidFill>
                  <a:srgbClr val="838787"/>
                </a:solidFill>
                <a:latin typeface="Arial"/>
                <a:cs typeface="Arial"/>
              </a:rPr>
              <a:t>with</a:t>
            </a:r>
            <a:r>
              <a:rPr sz="2400" spc="-65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400" spc="-30" dirty="0">
                <a:solidFill>
                  <a:srgbClr val="838787"/>
                </a:solidFill>
                <a:latin typeface="Arial"/>
                <a:cs typeface="Arial"/>
              </a:rPr>
              <a:t>a</a:t>
            </a:r>
            <a:r>
              <a:rPr sz="2400" spc="-65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400" spc="-55" dirty="0">
                <a:solidFill>
                  <a:srgbClr val="838787"/>
                </a:solidFill>
                <a:latin typeface="Arial"/>
                <a:cs typeface="Arial"/>
              </a:rPr>
              <a:t>GPU</a:t>
            </a:r>
            <a:r>
              <a:rPr sz="2400" spc="-65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400" spc="25" dirty="0">
                <a:solidFill>
                  <a:srgbClr val="838787"/>
                </a:solidFill>
                <a:latin typeface="Arial"/>
                <a:cs typeface="Arial"/>
              </a:rPr>
              <a:t>a</a:t>
            </a:r>
            <a:r>
              <a:rPr sz="2400" spc="-30" dirty="0">
                <a:solidFill>
                  <a:srgbClr val="838787"/>
                </a:solidFill>
                <a:latin typeface="Arial"/>
                <a:cs typeface="Arial"/>
              </a:rPr>
              <a:t>r</a:t>
            </a:r>
            <a:r>
              <a:rPr sz="2400" spc="65" dirty="0">
                <a:solidFill>
                  <a:srgbClr val="838787"/>
                </a:solidFill>
                <a:latin typeface="Arial"/>
                <a:cs typeface="Arial"/>
              </a:rPr>
              <a:t>chitect</a:t>
            </a:r>
            <a:r>
              <a:rPr sz="2400" spc="-65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400" spc="130" dirty="0">
                <a:solidFill>
                  <a:srgbClr val="838787"/>
                </a:solidFill>
                <a:latin typeface="Arial"/>
                <a:cs typeface="Arial"/>
              </a:rPr>
              <a:t>to</a:t>
            </a:r>
            <a:r>
              <a:rPr sz="2400" spc="-65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400" spc="105" dirty="0">
                <a:solidFill>
                  <a:srgbClr val="838787"/>
                </a:solidFill>
                <a:latin typeface="Arial"/>
                <a:cs typeface="Arial"/>
              </a:rPr>
              <a:t>figu</a:t>
            </a:r>
            <a:r>
              <a:rPr sz="2400" spc="40" dirty="0">
                <a:solidFill>
                  <a:srgbClr val="838787"/>
                </a:solidFill>
                <a:latin typeface="Arial"/>
                <a:cs typeface="Arial"/>
              </a:rPr>
              <a:t>r</a:t>
            </a:r>
            <a:r>
              <a:rPr sz="2400" spc="50" dirty="0">
                <a:solidFill>
                  <a:srgbClr val="838787"/>
                </a:solidFill>
                <a:latin typeface="Arial"/>
                <a:cs typeface="Arial"/>
              </a:rPr>
              <a:t>e</a:t>
            </a:r>
            <a:r>
              <a:rPr sz="2400" spc="-65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400" spc="110" dirty="0">
                <a:solidFill>
                  <a:srgbClr val="838787"/>
                </a:solidFill>
                <a:latin typeface="Arial"/>
                <a:cs typeface="Arial"/>
              </a:rPr>
              <a:t>out</a:t>
            </a:r>
            <a:r>
              <a:rPr sz="2400" spc="-65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400" spc="-30" dirty="0">
                <a:solidFill>
                  <a:srgbClr val="838787"/>
                </a:solidFill>
                <a:latin typeface="Arial"/>
                <a:cs typeface="Arial"/>
              </a:rPr>
              <a:t>a</a:t>
            </a:r>
            <a:r>
              <a:rPr sz="2400" spc="-65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400" spc="145" dirty="0">
                <a:solidFill>
                  <a:srgbClr val="838787"/>
                </a:solidFill>
                <a:latin typeface="Arial"/>
                <a:cs typeface="Arial"/>
              </a:rPr>
              <a:t>be</a:t>
            </a:r>
            <a:r>
              <a:rPr sz="2400" spc="30" dirty="0">
                <a:solidFill>
                  <a:srgbClr val="838787"/>
                </a:solidFill>
                <a:latin typeface="Arial"/>
                <a:cs typeface="Arial"/>
              </a:rPr>
              <a:t>t</a:t>
            </a:r>
            <a:r>
              <a:rPr sz="2400" spc="80" dirty="0">
                <a:solidFill>
                  <a:srgbClr val="838787"/>
                </a:solidFill>
                <a:latin typeface="Arial"/>
                <a:cs typeface="Arial"/>
              </a:rPr>
              <a:t>ter</a:t>
            </a:r>
            <a:r>
              <a:rPr sz="2400" spc="-65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400" spc="40" dirty="0">
                <a:solidFill>
                  <a:srgbClr val="838787"/>
                </a:solidFill>
                <a:latin typeface="Arial"/>
                <a:cs typeface="Arial"/>
              </a:rPr>
              <a:t>way</a:t>
            </a:r>
            <a:r>
              <a:rPr sz="2400" spc="-65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400" spc="110" dirty="0">
                <a:solidFill>
                  <a:srgbClr val="838787"/>
                </a:solidFill>
                <a:latin typeface="Arial"/>
                <a:cs typeface="Arial"/>
              </a:rPr>
              <a:t>of</a:t>
            </a:r>
            <a:r>
              <a:rPr sz="2400" spc="-5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400" spc="140" dirty="0">
                <a:solidFill>
                  <a:srgbClr val="838787"/>
                </a:solidFill>
                <a:latin typeface="Arial"/>
                <a:cs typeface="Arial"/>
              </a:rPr>
              <a:t>doing</a:t>
            </a:r>
            <a:r>
              <a:rPr sz="2400" spc="-65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400" spc="70" dirty="0">
                <a:solidFill>
                  <a:srgbClr val="838787"/>
                </a:solidFill>
                <a:latin typeface="Arial"/>
                <a:cs typeface="Arial"/>
              </a:rPr>
              <a:t>things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4500" y="495300"/>
            <a:ext cx="1636395" cy="3771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400" b="1" spc="-114" dirty="0">
                <a:solidFill>
                  <a:srgbClr val="838787"/>
                </a:solidFill>
                <a:latin typeface="Arial"/>
                <a:cs typeface="Arial"/>
              </a:rPr>
              <a:t>A1</a:t>
            </a:r>
            <a:r>
              <a:rPr sz="2400" b="1" spc="-200" dirty="0">
                <a:solidFill>
                  <a:srgbClr val="838787"/>
                </a:solidFill>
                <a:latin typeface="Arial"/>
                <a:cs typeface="Arial"/>
              </a:rPr>
              <a:t>3</a:t>
            </a:r>
            <a:r>
              <a:rPr sz="2400" b="1" spc="145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400" b="1" spc="-95" dirty="0">
                <a:solidFill>
                  <a:srgbClr val="838787"/>
                </a:solidFill>
                <a:latin typeface="Arial"/>
                <a:cs typeface="Arial"/>
              </a:rPr>
              <a:t>BIONIC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400" spc="80" dirty="0">
                <a:solidFill>
                  <a:srgbClr val="838787"/>
                </a:solidFill>
                <a:latin typeface="Arial"/>
                <a:cs typeface="Arial"/>
              </a:rPr>
              <a:t>Boosting</a:t>
            </a:r>
            <a:r>
              <a:rPr sz="3400" spc="-10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3400" spc="90" dirty="0">
                <a:solidFill>
                  <a:srgbClr val="838787"/>
                </a:solidFill>
                <a:latin typeface="Arial"/>
                <a:cs typeface="Arial"/>
              </a:rPr>
              <a:t>the</a:t>
            </a:r>
            <a:r>
              <a:rPr sz="3400" spc="-10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3400" spc="85" dirty="0">
                <a:solidFill>
                  <a:srgbClr val="838787"/>
                </a:solidFill>
                <a:latin typeface="Arial"/>
                <a:cs typeface="Arial"/>
              </a:rPr>
              <a:t>performance</a:t>
            </a:r>
            <a:r>
              <a:rPr sz="3400" spc="-10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3400" spc="140" dirty="0">
                <a:solidFill>
                  <a:srgbClr val="838787"/>
                </a:solidFill>
                <a:latin typeface="Arial"/>
                <a:cs typeface="Arial"/>
              </a:rPr>
              <a:t>of</a:t>
            </a:r>
            <a:r>
              <a:rPr sz="3400" spc="-15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3400" spc="20" dirty="0">
                <a:solidFill>
                  <a:srgbClr val="838787"/>
                </a:solidFill>
                <a:latin typeface="Arial"/>
                <a:cs typeface="Arial"/>
              </a:rPr>
              <a:t>k</a:t>
            </a:r>
            <a:r>
              <a:rPr sz="3400" spc="15" dirty="0">
                <a:solidFill>
                  <a:srgbClr val="838787"/>
                </a:solidFill>
                <a:latin typeface="Arial"/>
                <a:cs typeface="Arial"/>
              </a:rPr>
              <a:t>ey</a:t>
            </a:r>
            <a:r>
              <a:rPr sz="3400" spc="-10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3400" spc="55" dirty="0">
                <a:solidFill>
                  <a:srgbClr val="838787"/>
                </a:solidFill>
                <a:latin typeface="Arial"/>
                <a:cs typeface="Arial"/>
              </a:rPr>
              <a:t>apps</a:t>
            </a:r>
            <a:endParaRPr sz="3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4500" y="2806700"/>
            <a:ext cx="202565" cy="4032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600" spc="-45" dirty="0">
                <a:solidFill>
                  <a:srgbClr val="34A5DA"/>
                </a:solidFill>
                <a:latin typeface="Lucida Sans Unicode"/>
                <a:cs typeface="Lucida Sans Unicode"/>
              </a:rPr>
              <a:t>▸</a:t>
            </a:r>
            <a:endParaRPr sz="2600"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89000" y="2794000"/>
            <a:ext cx="1393190" cy="4152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500" spc="35" dirty="0">
                <a:solidFill>
                  <a:srgbClr val="838787"/>
                </a:solidFill>
                <a:latin typeface="Arial"/>
                <a:cs typeface="Arial"/>
              </a:rPr>
              <a:t>Example:</a:t>
            </a:r>
            <a:endParaRPr sz="25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4500" y="3530727"/>
            <a:ext cx="11946255" cy="13296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13300"/>
              </a:lnSpc>
            </a:pPr>
            <a:r>
              <a:rPr sz="2500" spc="-155" dirty="0">
                <a:solidFill>
                  <a:srgbClr val="838787"/>
                </a:solidFill>
                <a:latin typeface="Arial"/>
                <a:cs typeface="Arial"/>
              </a:rPr>
              <a:t>T</a:t>
            </a:r>
            <a:r>
              <a:rPr sz="2500" spc="55" dirty="0">
                <a:solidFill>
                  <a:srgbClr val="838787"/>
                </a:solidFill>
                <a:latin typeface="Arial"/>
                <a:cs typeface="Arial"/>
              </a:rPr>
              <a:t>he</a:t>
            </a:r>
            <a:r>
              <a:rPr sz="2500" spc="-7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500" spc="-90" dirty="0">
                <a:solidFill>
                  <a:srgbClr val="838787"/>
                </a:solidFill>
                <a:latin typeface="Arial"/>
                <a:cs typeface="Arial"/>
              </a:rPr>
              <a:t>CPU</a:t>
            </a:r>
            <a:r>
              <a:rPr sz="2500" spc="-7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500" spc="55" dirty="0">
                <a:solidFill>
                  <a:srgbClr val="838787"/>
                </a:solidFill>
                <a:latin typeface="Arial"/>
                <a:cs typeface="Arial"/>
              </a:rPr>
              <a:t>t</a:t>
            </a:r>
            <a:r>
              <a:rPr sz="2500" spc="95" dirty="0">
                <a:solidFill>
                  <a:srgbClr val="838787"/>
                </a:solidFill>
                <a:latin typeface="Arial"/>
                <a:cs typeface="Arial"/>
              </a:rPr>
              <a:t>e</a:t>
            </a:r>
            <a:r>
              <a:rPr sz="2500" spc="30" dirty="0">
                <a:solidFill>
                  <a:srgbClr val="838787"/>
                </a:solidFill>
                <a:latin typeface="Arial"/>
                <a:cs typeface="Arial"/>
              </a:rPr>
              <a:t>am</a:t>
            </a:r>
            <a:r>
              <a:rPr sz="2500" spc="-7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500" spc="95" dirty="0">
                <a:solidFill>
                  <a:srgbClr val="838787"/>
                </a:solidFill>
                <a:latin typeface="Arial"/>
                <a:cs typeface="Arial"/>
              </a:rPr>
              <a:t>will</a:t>
            </a:r>
            <a:r>
              <a:rPr sz="2500" spc="-7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500" spc="45" dirty="0">
                <a:solidFill>
                  <a:srgbClr val="838787"/>
                </a:solidFill>
                <a:latin typeface="Arial"/>
                <a:cs typeface="Arial"/>
              </a:rPr>
              <a:t>study</a:t>
            </a:r>
            <a:r>
              <a:rPr sz="2500" spc="-7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500" spc="105" dirty="0">
                <a:solidFill>
                  <a:srgbClr val="838787"/>
                </a:solidFill>
                <a:latin typeface="Arial"/>
                <a:cs typeface="Arial"/>
              </a:rPr>
              <a:t>how</a:t>
            </a:r>
            <a:r>
              <a:rPr sz="2500" spc="-7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500" spc="65" dirty="0">
                <a:solidFill>
                  <a:srgbClr val="838787"/>
                </a:solidFill>
                <a:latin typeface="Arial"/>
                <a:cs typeface="Arial"/>
              </a:rPr>
              <a:t>applic</a:t>
            </a:r>
            <a:r>
              <a:rPr sz="2500" spc="55" dirty="0">
                <a:solidFill>
                  <a:srgbClr val="838787"/>
                </a:solidFill>
                <a:latin typeface="Arial"/>
                <a:cs typeface="Arial"/>
              </a:rPr>
              <a:t>a</a:t>
            </a:r>
            <a:r>
              <a:rPr sz="2500" spc="50" dirty="0">
                <a:solidFill>
                  <a:srgbClr val="838787"/>
                </a:solidFill>
                <a:latin typeface="Arial"/>
                <a:cs typeface="Arial"/>
              </a:rPr>
              <a:t>tions</a:t>
            </a:r>
            <a:r>
              <a:rPr sz="2500" spc="-7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500" spc="10" dirty="0">
                <a:solidFill>
                  <a:srgbClr val="838787"/>
                </a:solidFill>
                <a:latin typeface="Arial"/>
                <a:cs typeface="Arial"/>
              </a:rPr>
              <a:t>a</a:t>
            </a:r>
            <a:r>
              <a:rPr sz="2500" spc="-40" dirty="0">
                <a:solidFill>
                  <a:srgbClr val="838787"/>
                </a:solidFill>
                <a:latin typeface="Arial"/>
                <a:cs typeface="Arial"/>
              </a:rPr>
              <a:t>r</a:t>
            </a:r>
            <a:r>
              <a:rPr sz="2500" spc="40" dirty="0">
                <a:solidFill>
                  <a:srgbClr val="838787"/>
                </a:solidFill>
                <a:latin typeface="Arial"/>
                <a:cs typeface="Arial"/>
              </a:rPr>
              <a:t>e</a:t>
            </a:r>
            <a:r>
              <a:rPr sz="2500" spc="-7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500" spc="110" dirty="0">
                <a:solidFill>
                  <a:srgbClr val="838787"/>
                </a:solidFill>
                <a:latin typeface="Arial"/>
                <a:cs typeface="Arial"/>
              </a:rPr>
              <a:t>being</a:t>
            </a:r>
            <a:r>
              <a:rPr sz="2500" spc="-7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500" spc="40" dirty="0">
                <a:solidFill>
                  <a:srgbClr val="838787"/>
                </a:solidFill>
                <a:latin typeface="Arial"/>
                <a:cs typeface="Arial"/>
              </a:rPr>
              <a:t>used</a:t>
            </a:r>
            <a:r>
              <a:rPr sz="2500" spc="-7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500" spc="95" dirty="0">
                <a:solidFill>
                  <a:srgbClr val="838787"/>
                </a:solidFill>
                <a:latin typeface="Arial"/>
                <a:cs typeface="Arial"/>
              </a:rPr>
              <a:t>on</a:t>
            </a:r>
            <a:r>
              <a:rPr sz="2500" spc="-7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500" spc="0" dirty="0">
                <a:solidFill>
                  <a:srgbClr val="838787"/>
                </a:solidFill>
                <a:latin typeface="Arial"/>
                <a:cs typeface="Arial"/>
              </a:rPr>
              <a:t>iOS</a:t>
            </a:r>
            <a:r>
              <a:rPr sz="2500" spc="-7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500" spc="65" dirty="0">
                <a:solidFill>
                  <a:srgbClr val="838787"/>
                </a:solidFill>
                <a:latin typeface="Arial"/>
                <a:cs typeface="Arial"/>
              </a:rPr>
              <a:t>and</a:t>
            </a:r>
            <a:r>
              <a:rPr sz="2500" spc="-7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500" spc="70" dirty="0">
                <a:solidFill>
                  <a:srgbClr val="838787"/>
                </a:solidFill>
                <a:latin typeface="Arial"/>
                <a:cs typeface="Arial"/>
              </a:rPr>
              <a:t>then</a:t>
            </a:r>
            <a:r>
              <a:rPr sz="2500" spc="-7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500" spc="-15" dirty="0">
                <a:solidFill>
                  <a:srgbClr val="838787"/>
                </a:solidFill>
                <a:latin typeface="Arial"/>
                <a:cs typeface="Arial"/>
              </a:rPr>
              <a:t>use</a:t>
            </a:r>
            <a:r>
              <a:rPr sz="2500" spc="-7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500" spc="65" dirty="0">
                <a:solidFill>
                  <a:srgbClr val="838787"/>
                </a:solidFill>
                <a:latin typeface="Arial"/>
                <a:cs typeface="Arial"/>
              </a:rPr>
              <a:t>the</a:t>
            </a:r>
            <a:r>
              <a:rPr sz="2500" spc="4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500" spc="65" dirty="0">
                <a:solidFill>
                  <a:srgbClr val="838787"/>
                </a:solidFill>
                <a:latin typeface="Arial"/>
                <a:cs typeface="Arial"/>
              </a:rPr>
              <a:t>d</a:t>
            </a:r>
            <a:r>
              <a:rPr sz="2500" spc="40" dirty="0">
                <a:solidFill>
                  <a:srgbClr val="838787"/>
                </a:solidFill>
                <a:latin typeface="Arial"/>
                <a:cs typeface="Arial"/>
              </a:rPr>
              <a:t>ata</a:t>
            </a:r>
            <a:r>
              <a:rPr sz="2500" spc="-7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500" spc="125" dirty="0">
                <a:solidFill>
                  <a:srgbClr val="838787"/>
                </a:solidFill>
                <a:latin typeface="Arial"/>
                <a:cs typeface="Arial"/>
              </a:rPr>
              <a:t>to</a:t>
            </a:r>
            <a:r>
              <a:rPr sz="2500" spc="-7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500" spc="80" dirty="0">
                <a:solidFill>
                  <a:srgbClr val="838787"/>
                </a:solidFill>
                <a:latin typeface="Arial"/>
                <a:cs typeface="Arial"/>
              </a:rPr>
              <a:t>optimise</a:t>
            </a:r>
            <a:r>
              <a:rPr sz="2500" spc="-7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500" spc="80" dirty="0">
                <a:solidFill>
                  <a:srgbClr val="838787"/>
                </a:solidFill>
                <a:latin typeface="Arial"/>
                <a:cs typeface="Arial"/>
              </a:rPr>
              <a:t>futu</a:t>
            </a:r>
            <a:r>
              <a:rPr sz="2500" spc="20" dirty="0">
                <a:solidFill>
                  <a:srgbClr val="838787"/>
                </a:solidFill>
                <a:latin typeface="Arial"/>
                <a:cs typeface="Arial"/>
              </a:rPr>
              <a:t>r</a:t>
            </a:r>
            <a:r>
              <a:rPr sz="2500" spc="40" dirty="0">
                <a:solidFill>
                  <a:srgbClr val="838787"/>
                </a:solidFill>
                <a:latin typeface="Arial"/>
                <a:cs typeface="Arial"/>
              </a:rPr>
              <a:t>e</a:t>
            </a:r>
            <a:r>
              <a:rPr sz="2500" spc="-7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500" spc="-90" dirty="0">
                <a:solidFill>
                  <a:srgbClr val="838787"/>
                </a:solidFill>
                <a:latin typeface="Arial"/>
                <a:cs typeface="Arial"/>
              </a:rPr>
              <a:t>CPU</a:t>
            </a:r>
            <a:r>
              <a:rPr sz="2500" spc="-7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500" spc="20" dirty="0">
                <a:solidFill>
                  <a:srgbClr val="838787"/>
                </a:solidFill>
                <a:latin typeface="Arial"/>
                <a:cs typeface="Arial"/>
              </a:rPr>
              <a:t>designs.</a:t>
            </a:r>
            <a:r>
              <a:rPr sz="2500" spc="-204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500" spc="-155" dirty="0">
                <a:solidFill>
                  <a:srgbClr val="838787"/>
                </a:solidFill>
                <a:latin typeface="Arial"/>
                <a:cs typeface="Arial"/>
              </a:rPr>
              <a:t>T</a:t>
            </a:r>
            <a:r>
              <a:rPr sz="2500" spc="-25" dirty="0">
                <a:solidFill>
                  <a:srgbClr val="838787"/>
                </a:solidFill>
                <a:latin typeface="Arial"/>
                <a:cs typeface="Arial"/>
              </a:rPr>
              <a:t>hus,</a:t>
            </a:r>
            <a:r>
              <a:rPr sz="2500" spc="-145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500" spc="65" dirty="0">
                <a:solidFill>
                  <a:srgbClr val="838787"/>
                </a:solidFill>
                <a:latin typeface="Arial"/>
                <a:cs typeface="Arial"/>
              </a:rPr>
              <a:t>the</a:t>
            </a:r>
            <a:r>
              <a:rPr sz="2500" spc="-7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500" spc="40" dirty="0">
                <a:solidFill>
                  <a:srgbClr val="838787"/>
                </a:solidFill>
                <a:latin typeface="Arial"/>
                <a:cs typeface="Arial"/>
              </a:rPr>
              <a:t>n</a:t>
            </a:r>
            <a:r>
              <a:rPr sz="2500" spc="15" dirty="0">
                <a:solidFill>
                  <a:srgbClr val="838787"/>
                </a:solidFill>
                <a:latin typeface="Arial"/>
                <a:cs typeface="Arial"/>
              </a:rPr>
              <a:t>e</a:t>
            </a:r>
            <a:r>
              <a:rPr sz="2500" spc="65" dirty="0">
                <a:solidFill>
                  <a:srgbClr val="838787"/>
                </a:solidFill>
                <a:latin typeface="Arial"/>
                <a:cs typeface="Arial"/>
              </a:rPr>
              <a:t>xt</a:t>
            </a:r>
            <a:r>
              <a:rPr sz="2500" spc="-7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500" spc="60" dirty="0">
                <a:solidFill>
                  <a:srgbClr val="838787"/>
                </a:solidFill>
                <a:latin typeface="Arial"/>
                <a:cs typeface="Arial"/>
              </a:rPr>
              <a:t>device</a:t>
            </a:r>
            <a:r>
              <a:rPr sz="2500" spc="-7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500" spc="95" dirty="0">
                <a:solidFill>
                  <a:srgbClr val="838787"/>
                </a:solidFill>
                <a:latin typeface="Arial"/>
                <a:cs typeface="Arial"/>
              </a:rPr>
              <a:t>will</a:t>
            </a:r>
            <a:r>
              <a:rPr sz="2500" spc="-7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500" spc="110" dirty="0">
                <a:solidFill>
                  <a:srgbClr val="838787"/>
                </a:solidFill>
                <a:latin typeface="Arial"/>
                <a:cs typeface="Arial"/>
              </a:rPr>
              <a:t>be</a:t>
            </a:r>
            <a:r>
              <a:rPr sz="2500" spc="-7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500" spc="135" dirty="0">
                <a:solidFill>
                  <a:srgbClr val="838787"/>
                </a:solidFill>
                <a:latin typeface="Arial"/>
                <a:cs typeface="Arial"/>
              </a:rPr>
              <a:t>be</a:t>
            </a:r>
            <a:r>
              <a:rPr sz="2500" spc="25" dirty="0">
                <a:solidFill>
                  <a:srgbClr val="838787"/>
                </a:solidFill>
                <a:latin typeface="Arial"/>
                <a:cs typeface="Arial"/>
              </a:rPr>
              <a:t>t</a:t>
            </a:r>
            <a:r>
              <a:rPr sz="2500" spc="75" dirty="0">
                <a:solidFill>
                  <a:srgbClr val="838787"/>
                </a:solidFill>
                <a:latin typeface="Arial"/>
                <a:cs typeface="Arial"/>
              </a:rPr>
              <a:t>ter</a:t>
            </a:r>
            <a:r>
              <a:rPr sz="2500" spc="-70" dirty="0">
                <a:solidFill>
                  <a:srgbClr val="838787"/>
                </a:solidFill>
                <a:latin typeface="Arial"/>
                <a:cs typeface="Arial"/>
              </a:rPr>
              <a:t> a</a:t>
            </a:r>
            <a:r>
              <a:rPr sz="2500" spc="125" dirty="0">
                <a:solidFill>
                  <a:srgbClr val="838787"/>
                </a:solidFill>
                <a:latin typeface="Arial"/>
                <a:cs typeface="Arial"/>
              </a:rPr>
              <a:t>t</a:t>
            </a:r>
            <a:r>
              <a:rPr sz="2500" spc="-7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500" spc="130" dirty="0">
                <a:solidFill>
                  <a:srgbClr val="838787"/>
                </a:solidFill>
                <a:latin typeface="Arial"/>
                <a:cs typeface="Arial"/>
              </a:rPr>
              <a:t>doing</a:t>
            </a:r>
            <a:r>
              <a:rPr sz="2500" spc="75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500" spc="65" dirty="0">
                <a:solidFill>
                  <a:srgbClr val="838787"/>
                </a:solidFill>
                <a:latin typeface="Arial"/>
                <a:cs typeface="Arial"/>
              </a:rPr>
              <a:t>the</a:t>
            </a:r>
            <a:r>
              <a:rPr sz="2500" spc="-7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500" spc="65" dirty="0">
                <a:solidFill>
                  <a:srgbClr val="838787"/>
                </a:solidFill>
                <a:latin typeface="Arial"/>
                <a:cs typeface="Arial"/>
              </a:rPr>
              <a:t>things</a:t>
            </a:r>
            <a:r>
              <a:rPr sz="2500" spc="-7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500" spc="40" dirty="0">
                <a:solidFill>
                  <a:srgbClr val="838787"/>
                </a:solidFill>
                <a:latin typeface="Arial"/>
                <a:cs typeface="Arial"/>
              </a:rPr>
              <a:t>th</a:t>
            </a:r>
            <a:r>
              <a:rPr sz="2500" spc="30" dirty="0">
                <a:solidFill>
                  <a:srgbClr val="838787"/>
                </a:solidFill>
                <a:latin typeface="Arial"/>
                <a:cs typeface="Arial"/>
              </a:rPr>
              <a:t>a</a:t>
            </a:r>
            <a:r>
              <a:rPr sz="2500" spc="125" dirty="0">
                <a:solidFill>
                  <a:srgbClr val="838787"/>
                </a:solidFill>
                <a:latin typeface="Arial"/>
                <a:cs typeface="Arial"/>
              </a:rPr>
              <a:t>t</a:t>
            </a:r>
            <a:r>
              <a:rPr sz="2500" spc="-7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500" spc="50" dirty="0">
                <a:solidFill>
                  <a:srgbClr val="838787"/>
                </a:solidFill>
                <a:latin typeface="Arial"/>
                <a:cs typeface="Arial"/>
              </a:rPr>
              <a:t>most</a:t>
            </a:r>
            <a:r>
              <a:rPr sz="2500" spc="-7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500" spc="110" dirty="0">
                <a:solidFill>
                  <a:srgbClr val="838787"/>
                </a:solidFill>
                <a:latin typeface="Arial"/>
                <a:cs typeface="Arial"/>
              </a:rPr>
              <a:t>people</a:t>
            </a:r>
            <a:r>
              <a:rPr sz="2500" spc="-7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500" spc="150" dirty="0">
                <a:solidFill>
                  <a:srgbClr val="838787"/>
                </a:solidFill>
                <a:latin typeface="Arial"/>
                <a:cs typeface="Arial"/>
              </a:rPr>
              <a:t>do</a:t>
            </a:r>
            <a:r>
              <a:rPr sz="2500" spc="-7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500" spc="95" dirty="0">
                <a:solidFill>
                  <a:srgbClr val="838787"/>
                </a:solidFill>
                <a:latin typeface="Arial"/>
                <a:cs typeface="Arial"/>
              </a:rPr>
              <a:t>on</a:t>
            </a:r>
            <a:r>
              <a:rPr sz="2500" spc="-7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500" spc="75" dirty="0">
                <a:solidFill>
                  <a:srgbClr val="838787"/>
                </a:solidFill>
                <a:latin typeface="Arial"/>
                <a:cs typeface="Arial"/>
              </a:rPr>
              <a:t>their</a:t>
            </a:r>
            <a:r>
              <a:rPr sz="2500" spc="-7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500" spc="0" dirty="0">
                <a:solidFill>
                  <a:srgbClr val="838787"/>
                </a:solidFill>
                <a:latin typeface="Arial"/>
                <a:cs typeface="Arial"/>
              </a:rPr>
              <a:t>iPhones.</a:t>
            </a:r>
            <a:endParaRPr sz="25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44500" y="5245100"/>
            <a:ext cx="202565" cy="4032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600" spc="-45" dirty="0">
                <a:solidFill>
                  <a:srgbClr val="34A5DA"/>
                </a:solidFill>
                <a:latin typeface="Lucida Sans Unicode"/>
                <a:cs typeface="Lucida Sans Unicode"/>
              </a:rPr>
              <a:t>▸</a:t>
            </a:r>
            <a:endParaRPr sz="2600">
              <a:latin typeface="Lucida Sans Unicode"/>
              <a:cs typeface="Lucida Sans Unicod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89000" y="5181727"/>
            <a:ext cx="11490960" cy="8978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13300"/>
              </a:lnSpc>
            </a:pPr>
            <a:r>
              <a:rPr sz="2500" spc="-245" dirty="0">
                <a:solidFill>
                  <a:srgbClr val="838787"/>
                </a:solidFill>
                <a:latin typeface="Arial"/>
                <a:cs typeface="Arial"/>
              </a:rPr>
              <a:t>F</a:t>
            </a:r>
            <a:r>
              <a:rPr sz="2500" spc="100" dirty="0">
                <a:solidFill>
                  <a:srgbClr val="838787"/>
                </a:solidFill>
                <a:latin typeface="Arial"/>
                <a:cs typeface="Arial"/>
              </a:rPr>
              <a:t>or</a:t>
            </a:r>
            <a:r>
              <a:rPr sz="2500" spc="-7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500" spc="65" dirty="0">
                <a:solidFill>
                  <a:srgbClr val="838787"/>
                </a:solidFill>
                <a:latin typeface="Arial"/>
                <a:cs typeface="Arial"/>
              </a:rPr>
              <a:t>applic</a:t>
            </a:r>
            <a:r>
              <a:rPr sz="2500" spc="55" dirty="0">
                <a:solidFill>
                  <a:srgbClr val="838787"/>
                </a:solidFill>
                <a:latin typeface="Arial"/>
                <a:cs typeface="Arial"/>
              </a:rPr>
              <a:t>a</a:t>
            </a:r>
            <a:r>
              <a:rPr sz="2500" spc="50" dirty="0">
                <a:solidFill>
                  <a:srgbClr val="838787"/>
                </a:solidFill>
                <a:latin typeface="Arial"/>
                <a:cs typeface="Arial"/>
              </a:rPr>
              <a:t>tions</a:t>
            </a:r>
            <a:r>
              <a:rPr sz="2500" spc="-7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500" spc="40" dirty="0">
                <a:solidFill>
                  <a:srgbClr val="838787"/>
                </a:solidFill>
                <a:latin typeface="Arial"/>
                <a:cs typeface="Arial"/>
              </a:rPr>
              <a:t>th</a:t>
            </a:r>
            <a:r>
              <a:rPr sz="2500" spc="30" dirty="0">
                <a:solidFill>
                  <a:srgbClr val="838787"/>
                </a:solidFill>
                <a:latin typeface="Arial"/>
                <a:cs typeface="Arial"/>
              </a:rPr>
              <a:t>a</a:t>
            </a:r>
            <a:r>
              <a:rPr sz="2500" spc="125" dirty="0">
                <a:solidFill>
                  <a:srgbClr val="838787"/>
                </a:solidFill>
                <a:latin typeface="Arial"/>
                <a:cs typeface="Arial"/>
              </a:rPr>
              <a:t>t</a:t>
            </a:r>
            <a:r>
              <a:rPr sz="2500" spc="-7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500" spc="135" dirty="0">
                <a:solidFill>
                  <a:srgbClr val="838787"/>
                </a:solidFill>
                <a:latin typeface="Arial"/>
                <a:cs typeface="Arial"/>
              </a:rPr>
              <a:t>don't</a:t>
            </a:r>
            <a:r>
              <a:rPr sz="2500" spc="-7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500" spc="80" dirty="0">
                <a:solidFill>
                  <a:srgbClr val="838787"/>
                </a:solidFill>
                <a:latin typeface="Arial"/>
                <a:cs typeface="Arial"/>
              </a:rPr>
              <a:t>need</a:t>
            </a:r>
            <a:r>
              <a:rPr sz="2500" spc="-7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500" spc="65" dirty="0">
                <a:solidFill>
                  <a:srgbClr val="838787"/>
                </a:solidFill>
                <a:latin typeface="Arial"/>
                <a:cs typeface="Arial"/>
              </a:rPr>
              <a:t>the</a:t>
            </a:r>
            <a:r>
              <a:rPr sz="2500" spc="-7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500" spc="85" dirty="0">
                <a:solidFill>
                  <a:srgbClr val="838787"/>
                </a:solidFill>
                <a:latin typeface="Arial"/>
                <a:cs typeface="Arial"/>
              </a:rPr>
              <a:t>additional</a:t>
            </a:r>
            <a:r>
              <a:rPr sz="2500" spc="-7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500" spc="60" dirty="0">
                <a:solidFill>
                  <a:srgbClr val="838787"/>
                </a:solidFill>
                <a:latin typeface="Arial"/>
                <a:cs typeface="Arial"/>
              </a:rPr>
              <a:t>performance,</a:t>
            </a:r>
            <a:r>
              <a:rPr sz="2500" spc="-145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500" spc="65" dirty="0">
                <a:solidFill>
                  <a:srgbClr val="838787"/>
                </a:solidFill>
                <a:latin typeface="Arial"/>
                <a:cs typeface="Arial"/>
              </a:rPr>
              <a:t>you</a:t>
            </a:r>
            <a:r>
              <a:rPr sz="2500" spc="-7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500" spc="0" dirty="0">
                <a:solidFill>
                  <a:srgbClr val="838787"/>
                </a:solidFill>
                <a:latin typeface="Arial"/>
                <a:cs typeface="Arial"/>
              </a:rPr>
              <a:t>can</a:t>
            </a:r>
            <a:r>
              <a:rPr sz="2500" spc="-7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500" spc="60" dirty="0">
                <a:solidFill>
                  <a:srgbClr val="838787"/>
                </a:solidFill>
                <a:latin typeface="Arial"/>
                <a:cs typeface="Arial"/>
              </a:rPr>
              <a:t>run</a:t>
            </a:r>
            <a:r>
              <a:rPr sz="2500" spc="-70" dirty="0">
                <a:solidFill>
                  <a:srgbClr val="838787"/>
                </a:solidFill>
                <a:latin typeface="Arial"/>
                <a:cs typeface="Arial"/>
              </a:rPr>
              <a:t> a</a:t>
            </a:r>
            <a:r>
              <a:rPr sz="2500" spc="125" dirty="0">
                <a:solidFill>
                  <a:srgbClr val="838787"/>
                </a:solidFill>
                <a:latin typeface="Arial"/>
                <a:cs typeface="Arial"/>
              </a:rPr>
              <a:t>t</a:t>
            </a:r>
            <a:r>
              <a:rPr sz="2500" spc="-7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500" spc="65" dirty="0">
                <a:solidFill>
                  <a:srgbClr val="838787"/>
                </a:solidFill>
                <a:latin typeface="Arial"/>
                <a:cs typeface="Arial"/>
              </a:rPr>
              <a:t>the</a:t>
            </a:r>
            <a:r>
              <a:rPr sz="2500" spc="4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500" spc="60" dirty="0">
                <a:solidFill>
                  <a:srgbClr val="838787"/>
                </a:solidFill>
                <a:latin typeface="Arial"/>
                <a:cs typeface="Arial"/>
              </a:rPr>
              <a:t>performance</a:t>
            </a:r>
            <a:r>
              <a:rPr sz="2500" spc="-7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500" spc="100" dirty="0">
                <a:solidFill>
                  <a:srgbClr val="838787"/>
                </a:solidFill>
                <a:latin typeface="Arial"/>
                <a:cs typeface="Arial"/>
              </a:rPr>
              <a:t>of</a:t>
            </a:r>
            <a:r>
              <a:rPr sz="2500" spc="-1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500" spc="5" dirty="0">
                <a:solidFill>
                  <a:srgbClr val="838787"/>
                </a:solidFill>
                <a:latin typeface="Arial"/>
                <a:cs typeface="Arial"/>
              </a:rPr>
              <a:t>last</a:t>
            </a:r>
            <a:r>
              <a:rPr sz="2500" spc="-7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500" spc="10" dirty="0">
                <a:solidFill>
                  <a:srgbClr val="838787"/>
                </a:solidFill>
                <a:latin typeface="Arial"/>
                <a:cs typeface="Arial"/>
              </a:rPr>
              <a:t>y</a:t>
            </a:r>
            <a:r>
              <a:rPr sz="2500" spc="-5" dirty="0">
                <a:solidFill>
                  <a:srgbClr val="838787"/>
                </a:solidFill>
                <a:latin typeface="Arial"/>
                <a:cs typeface="Arial"/>
              </a:rPr>
              <a:t>e</a:t>
            </a:r>
            <a:r>
              <a:rPr sz="2500" spc="5" dirty="0">
                <a:solidFill>
                  <a:srgbClr val="838787"/>
                </a:solidFill>
                <a:latin typeface="Arial"/>
                <a:cs typeface="Arial"/>
              </a:rPr>
              <a:t>ar's</a:t>
            </a:r>
            <a:r>
              <a:rPr sz="2500" spc="-7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500" spc="65" dirty="0">
                <a:solidFill>
                  <a:srgbClr val="838787"/>
                </a:solidFill>
                <a:latin typeface="Arial"/>
                <a:cs typeface="Arial"/>
              </a:rPr>
              <a:t>and</a:t>
            </a:r>
            <a:r>
              <a:rPr sz="2500" spc="-7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500" spc="25" dirty="0">
                <a:solidFill>
                  <a:srgbClr val="838787"/>
                </a:solidFill>
                <a:latin typeface="Arial"/>
                <a:cs typeface="Arial"/>
              </a:rPr>
              <a:t>just</a:t>
            </a:r>
            <a:r>
              <a:rPr sz="2500" spc="-7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500" spc="150" dirty="0">
                <a:solidFill>
                  <a:srgbClr val="838787"/>
                </a:solidFill>
                <a:latin typeface="Arial"/>
                <a:cs typeface="Arial"/>
              </a:rPr>
              <a:t>do</a:t>
            </a:r>
            <a:r>
              <a:rPr sz="2500" spc="-7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500" spc="105" dirty="0">
                <a:solidFill>
                  <a:srgbClr val="838787"/>
                </a:solidFill>
                <a:latin typeface="Arial"/>
                <a:cs typeface="Arial"/>
              </a:rPr>
              <a:t>it</a:t>
            </a:r>
            <a:r>
              <a:rPr sz="2500" spc="-70" dirty="0">
                <a:solidFill>
                  <a:srgbClr val="838787"/>
                </a:solidFill>
                <a:latin typeface="Arial"/>
                <a:cs typeface="Arial"/>
              </a:rPr>
              <a:t> a</a:t>
            </a:r>
            <a:r>
              <a:rPr sz="2500" spc="125" dirty="0">
                <a:solidFill>
                  <a:srgbClr val="838787"/>
                </a:solidFill>
                <a:latin typeface="Arial"/>
                <a:cs typeface="Arial"/>
              </a:rPr>
              <a:t>t</a:t>
            </a:r>
            <a:r>
              <a:rPr sz="2500" spc="-7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500" spc="-45" dirty="0">
                <a:solidFill>
                  <a:srgbClr val="838787"/>
                </a:solidFill>
                <a:latin typeface="Arial"/>
                <a:cs typeface="Arial"/>
              </a:rPr>
              <a:t>a</a:t>
            </a:r>
            <a:r>
              <a:rPr sz="2500" spc="-7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500" spc="60" dirty="0">
                <a:solidFill>
                  <a:srgbClr val="838787"/>
                </a:solidFill>
                <a:latin typeface="Arial"/>
                <a:cs typeface="Arial"/>
              </a:rPr>
              <a:t>much</a:t>
            </a:r>
            <a:r>
              <a:rPr sz="2500" spc="-7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500" spc="80" dirty="0">
                <a:solidFill>
                  <a:srgbClr val="838787"/>
                </a:solidFill>
                <a:latin typeface="Arial"/>
                <a:cs typeface="Arial"/>
              </a:rPr>
              <a:t>lower</a:t>
            </a:r>
            <a:r>
              <a:rPr sz="2500" spc="-7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500" spc="105" dirty="0">
                <a:solidFill>
                  <a:srgbClr val="838787"/>
                </a:solidFill>
                <a:latin typeface="Arial"/>
                <a:cs typeface="Arial"/>
              </a:rPr>
              <a:t>power</a:t>
            </a:r>
            <a:endParaRPr sz="25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44500" y="6464300"/>
            <a:ext cx="202565" cy="4032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600" spc="-45" dirty="0">
                <a:solidFill>
                  <a:srgbClr val="34A5DA"/>
                </a:solidFill>
                <a:latin typeface="Lucida Sans Unicode"/>
                <a:cs typeface="Lucida Sans Unicode"/>
              </a:rPr>
              <a:t>▸</a:t>
            </a:r>
            <a:endParaRPr sz="2600">
              <a:latin typeface="Lucida Sans Unicode"/>
              <a:cs typeface="Lucida Sans Unicode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89000" y="6400927"/>
            <a:ext cx="11172825" cy="13296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13300"/>
              </a:lnSpc>
            </a:pPr>
            <a:r>
              <a:rPr sz="2500" spc="-30" dirty="0">
                <a:solidFill>
                  <a:srgbClr val="838787"/>
                </a:solidFill>
                <a:latin typeface="Arial"/>
                <a:cs typeface="Arial"/>
              </a:rPr>
              <a:t>As</a:t>
            </a:r>
            <a:r>
              <a:rPr sz="2500" spc="-7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500" spc="75" dirty="0">
                <a:solidFill>
                  <a:srgbClr val="838787"/>
                </a:solidFill>
                <a:latin typeface="Arial"/>
                <a:cs typeface="Arial"/>
              </a:rPr>
              <a:t>we</a:t>
            </a:r>
            <a:r>
              <a:rPr sz="2500" spc="-7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500" spc="90" dirty="0">
                <a:solidFill>
                  <a:srgbClr val="838787"/>
                </a:solidFill>
                <a:latin typeface="Arial"/>
                <a:cs typeface="Arial"/>
              </a:rPr>
              <a:t>tap</a:t>
            </a:r>
            <a:r>
              <a:rPr sz="2500" spc="-7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500" spc="65" dirty="0">
                <a:solidFill>
                  <a:srgbClr val="838787"/>
                </a:solidFill>
                <a:latin typeface="Arial"/>
                <a:cs typeface="Arial"/>
              </a:rPr>
              <a:t>and</a:t>
            </a:r>
            <a:r>
              <a:rPr sz="2500" spc="-7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500" spc="35" dirty="0">
                <a:solidFill>
                  <a:srgbClr val="838787"/>
                </a:solidFill>
                <a:latin typeface="Arial"/>
                <a:cs typeface="Arial"/>
              </a:rPr>
              <a:t>swipe,</a:t>
            </a:r>
            <a:r>
              <a:rPr sz="2500" spc="-19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500" spc="114" dirty="0">
                <a:solidFill>
                  <a:srgbClr val="838787"/>
                </a:solidFill>
                <a:latin typeface="Arial"/>
                <a:cs typeface="Arial"/>
              </a:rPr>
              <a:t>Apple</a:t>
            </a:r>
            <a:r>
              <a:rPr sz="2500" spc="-65" dirty="0">
                <a:solidFill>
                  <a:srgbClr val="838787"/>
                </a:solidFill>
                <a:latin typeface="Arial"/>
                <a:cs typeface="Arial"/>
              </a:rPr>
              <a:t>’</a:t>
            </a:r>
            <a:r>
              <a:rPr sz="2500" spc="-150" dirty="0">
                <a:solidFill>
                  <a:srgbClr val="838787"/>
                </a:solidFill>
                <a:latin typeface="Arial"/>
                <a:cs typeface="Arial"/>
              </a:rPr>
              <a:t>s</a:t>
            </a:r>
            <a:r>
              <a:rPr sz="2500" spc="-7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500" spc="45" dirty="0">
                <a:solidFill>
                  <a:srgbClr val="838787"/>
                </a:solidFill>
                <a:latin typeface="Arial"/>
                <a:cs typeface="Arial"/>
              </a:rPr>
              <a:t>engineers</a:t>
            </a:r>
            <a:r>
              <a:rPr sz="2500" spc="-7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500" spc="10" dirty="0">
                <a:solidFill>
                  <a:srgbClr val="838787"/>
                </a:solidFill>
                <a:latin typeface="Arial"/>
                <a:cs typeface="Arial"/>
              </a:rPr>
              <a:t>a</a:t>
            </a:r>
            <a:r>
              <a:rPr sz="2500" spc="-40" dirty="0">
                <a:solidFill>
                  <a:srgbClr val="838787"/>
                </a:solidFill>
                <a:latin typeface="Arial"/>
                <a:cs typeface="Arial"/>
              </a:rPr>
              <a:t>r</a:t>
            </a:r>
            <a:r>
              <a:rPr sz="2500" spc="40" dirty="0">
                <a:solidFill>
                  <a:srgbClr val="838787"/>
                </a:solidFill>
                <a:latin typeface="Arial"/>
                <a:cs typeface="Arial"/>
              </a:rPr>
              <a:t>e</a:t>
            </a:r>
            <a:r>
              <a:rPr sz="2500" spc="-7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500" spc="85" dirty="0">
                <a:solidFill>
                  <a:srgbClr val="838787"/>
                </a:solidFill>
                <a:latin typeface="Arial"/>
                <a:cs typeface="Arial"/>
              </a:rPr>
              <a:t>paying</a:t>
            </a:r>
            <a:r>
              <a:rPr sz="2500" spc="-70" dirty="0">
                <a:solidFill>
                  <a:srgbClr val="838787"/>
                </a:solidFill>
                <a:latin typeface="Arial"/>
                <a:cs typeface="Arial"/>
              </a:rPr>
              <a:t> a</a:t>
            </a:r>
            <a:r>
              <a:rPr sz="2500" spc="85" dirty="0">
                <a:solidFill>
                  <a:srgbClr val="838787"/>
                </a:solidFill>
                <a:latin typeface="Arial"/>
                <a:cs typeface="Arial"/>
              </a:rPr>
              <a:t>t</a:t>
            </a:r>
            <a:r>
              <a:rPr sz="2500" spc="70" dirty="0">
                <a:solidFill>
                  <a:srgbClr val="838787"/>
                </a:solidFill>
                <a:latin typeface="Arial"/>
                <a:cs typeface="Arial"/>
              </a:rPr>
              <a:t>tention,</a:t>
            </a:r>
            <a:r>
              <a:rPr sz="2500" spc="-145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500" spc="20" dirty="0">
                <a:solidFill>
                  <a:srgbClr val="838787"/>
                </a:solidFill>
                <a:latin typeface="Arial"/>
                <a:cs typeface="Arial"/>
              </a:rPr>
              <a:t>r</a:t>
            </a:r>
            <a:r>
              <a:rPr sz="2500" spc="105" dirty="0">
                <a:solidFill>
                  <a:srgbClr val="838787"/>
                </a:solidFill>
                <a:latin typeface="Arial"/>
                <a:cs typeface="Arial"/>
              </a:rPr>
              <a:t>etooling</a:t>
            </a:r>
            <a:r>
              <a:rPr sz="2500" spc="-7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500" spc="75" dirty="0">
                <a:solidFill>
                  <a:srgbClr val="838787"/>
                </a:solidFill>
                <a:latin typeface="Arial"/>
                <a:cs typeface="Arial"/>
              </a:rPr>
              <a:t>their</a:t>
            </a:r>
            <a:r>
              <a:rPr sz="2500" spc="55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500" spc="20" dirty="0">
                <a:solidFill>
                  <a:srgbClr val="838787"/>
                </a:solidFill>
                <a:latin typeface="Arial"/>
                <a:cs typeface="Arial"/>
              </a:rPr>
              <a:t>designs,</a:t>
            </a:r>
            <a:r>
              <a:rPr sz="2500" spc="-145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500" spc="65" dirty="0">
                <a:solidFill>
                  <a:srgbClr val="838787"/>
                </a:solidFill>
                <a:latin typeface="Arial"/>
                <a:cs typeface="Arial"/>
              </a:rPr>
              <a:t>and</a:t>
            </a:r>
            <a:r>
              <a:rPr sz="2500" spc="-7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500" spc="95" dirty="0">
                <a:solidFill>
                  <a:srgbClr val="838787"/>
                </a:solidFill>
                <a:latin typeface="Arial"/>
                <a:cs typeface="Arial"/>
              </a:rPr>
              <a:t>working</a:t>
            </a:r>
            <a:r>
              <a:rPr sz="2500" spc="-7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500" spc="95" dirty="0">
                <a:solidFill>
                  <a:srgbClr val="838787"/>
                </a:solidFill>
                <a:latin typeface="Arial"/>
                <a:cs typeface="Arial"/>
              </a:rPr>
              <a:t>on</a:t>
            </a:r>
            <a:r>
              <a:rPr sz="2500" spc="-7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500" spc="-45" dirty="0">
                <a:solidFill>
                  <a:srgbClr val="838787"/>
                </a:solidFill>
                <a:latin typeface="Arial"/>
                <a:cs typeface="Arial"/>
              </a:rPr>
              <a:t>a</a:t>
            </a:r>
            <a:r>
              <a:rPr sz="2500" spc="-7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500" spc="80" dirty="0">
                <a:solidFill>
                  <a:srgbClr val="838787"/>
                </a:solidFill>
                <a:latin typeface="Arial"/>
                <a:cs typeface="Arial"/>
              </a:rPr>
              <a:t>chip</a:t>
            </a:r>
            <a:r>
              <a:rPr sz="2500" spc="-7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500" spc="85" dirty="0">
                <a:solidFill>
                  <a:srgbClr val="838787"/>
                </a:solidFill>
                <a:latin typeface="Arial"/>
                <a:cs typeface="Arial"/>
              </a:rPr>
              <a:t>for</a:t>
            </a:r>
            <a:r>
              <a:rPr sz="2500" spc="-7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500" spc="40" dirty="0">
                <a:solidFill>
                  <a:srgbClr val="838787"/>
                </a:solidFill>
                <a:latin typeface="Arial"/>
                <a:cs typeface="Arial"/>
              </a:rPr>
              <a:t>n</a:t>
            </a:r>
            <a:r>
              <a:rPr sz="2500" spc="15" dirty="0">
                <a:solidFill>
                  <a:srgbClr val="838787"/>
                </a:solidFill>
                <a:latin typeface="Arial"/>
                <a:cs typeface="Arial"/>
              </a:rPr>
              <a:t>e</a:t>
            </a:r>
            <a:r>
              <a:rPr sz="2500" spc="65" dirty="0">
                <a:solidFill>
                  <a:srgbClr val="838787"/>
                </a:solidFill>
                <a:latin typeface="Arial"/>
                <a:cs typeface="Arial"/>
              </a:rPr>
              <a:t>xt</a:t>
            </a:r>
            <a:r>
              <a:rPr sz="2500" spc="-7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500" spc="10" dirty="0">
                <a:solidFill>
                  <a:srgbClr val="838787"/>
                </a:solidFill>
                <a:latin typeface="Arial"/>
                <a:cs typeface="Arial"/>
              </a:rPr>
              <a:t>y</a:t>
            </a:r>
            <a:r>
              <a:rPr sz="2500" spc="-5" dirty="0">
                <a:solidFill>
                  <a:srgbClr val="838787"/>
                </a:solidFill>
                <a:latin typeface="Arial"/>
                <a:cs typeface="Arial"/>
              </a:rPr>
              <a:t>e</a:t>
            </a:r>
            <a:r>
              <a:rPr sz="2500" spc="10" dirty="0">
                <a:solidFill>
                  <a:srgbClr val="838787"/>
                </a:solidFill>
                <a:latin typeface="Arial"/>
                <a:cs typeface="Arial"/>
              </a:rPr>
              <a:t>ar</a:t>
            </a:r>
            <a:r>
              <a:rPr sz="2500" spc="-7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500" spc="40" dirty="0">
                <a:solidFill>
                  <a:srgbClr val="838787"/>
                </a:solidFill>
                <a:latin typeface="Arial"/>
                <a:cs typeface="Arial"/>
              </a:rPr>
              <a:t>th</a:t>
            </a:r>
            <a:r>
              <a:rPr sz="2500" spc="30" dirty="0">
                <a:solidFill>
                  <a:srgbClr val="838787"/>
                </a:solidFill>
                <a:latin typeface="Arial"/>
                <a:cs typeface="Arial"/>
              </a:rPr>
              <a:t>a</a:t>
            </a:r>
            <a:r>
              <a:rPr sz="2500" spc="125" dirty="0">
                <a:solidFill>
                  <a:srgbClr val="838787"/>
                </a:solidFill>
                <a:latin typeface="Arial"/>
                <a:cs typeface="Arial"/>
              </a:rPr>
              <a:t>t</a:t>
            </a:r>
            <a:r>
              <a:rPr sz="2500" spc="-7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500" spc="95" dirty="0">
                <a:solidFill>
                  <a:srgbClr val="838787"/>
                </a:solidFill>
                <a:latin typeface="Arial"/>
                <a:cs typeface="Arial"/>
              </a:rPr>
              <a:t>will</a:t>
            </a:r>
            <a:r>
              <a:rPr sz="2500" spc="-7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500" spc="55" dirty="0">
                <a:solidFill>
                  <a:srgbClr val="838787"/>
                </a:solidFill>
                <a:latin typeface="Arial"/>
                <a:cs typeface="Arial"/>
              </a:rPr>
              <a:t>entice</a:t>
            </a:r>
            <a:r>
              <a:rPr sz="2500" spc="-7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500" spc="-40" dirty="0">
                <a:solidFill>
                  <a:srgbClr val="838787"/>
                </a:solidFill>
                <a:latin typeface="Arial"/>
                <a:cs typeface="Arial"/>
              </a:rPr>
              <a:t>us</a:t>
            </a:r>
            <a:r>
              <a:rPr sz="2500" spc="-7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500" spc="125" dirty="0">
                <a:solidFill>
                  <a:srgbClr val="838787"/>
                </a:solidFill>
                <a:latin typeface="Arial"/>
                <a:cs typeface="Arial"/>
              </a:rPr>
              <a:t>to</a:t>
            </a:r>
            <a:r>
              <a:rPr sz="2500" spc="-7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500" spc="135" dirty="0">
                <a:solidFill>
                  <a:srgbClr val="838787"/>
                </a:solidFill>
                <a:latin typeface="Arial"/>
                <a:cs typeface="Arial"/>
              </a:rPr>
              <a:t>upg</a:t>
            </a:r>
            <a:r>
              <a:rPr sz="2500" spc="45" dirty="0">
                <a:solidFill>
                  <a:srgbClr val="838787"/>
                </a:solidFill>
                <a:latin typeface="Arial"/>
                <a:cs typeface="Arial"/>
              </a:rPr>
              <a:t>r</a:t>
            </a:r>
            <a:r>
              <a:rPr sz="2500" spc="55" dirty="0">
                <a:solidFill>
                  <a:srgbClr val="838787"/>
                </a:solidFill>
                <a:latin typeface="Arial"/>
                <a:cs typeface="Arial"/>
              </a:rPr>
              <a:t>ade</a:t>
            </a:r>
            <a:r>
              <a:rPr sz="2500" spc="-7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500" spc="50" dirty="0">
                <a:solidFill>
                  <a:srgbClr val="838787"/>
                </a:solidFill>
                <a:latin typeface="Arial"/>
                <a:cs typeface="Arial"/>
              </a:rPr>
              <a:t>all</a:t>
            </a:r>
            <a:r>
              <a:rPr sz="2500" spc="4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500" spc="60" dirty="0">
                <a:solidFill>
                  <a:srgbClr val="838787"/>
                </a:solidFill>
                <a:latin typeface="Arial"/>
                <a:cs typeface="Arial"/>
              </a:rPr>
              <a:t>over</a:t>
            </a:r>
            <a:r>
              <a:rPr sz="2500" spc="-7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500" spc="30" dirty="0">
                <a:solidFill>
                  <a:srgbClr val="838787"/>
                </a:solidFill>
                <a:latin typeface="Arial"/>
                <a:cs typeface="Arial"/>
              </a:rPr>
              <a:t>again.</a:t>
            </a:r>
            <a:endParaRPr sz="2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6400" y="993161"/>
            <a:ext cx="12192000" cy="261"/>
          </a:xfrm>
          <a:custGeom>
            <a:avLst/>
            <a:gdLst/>
            <a:ahLst/>
            <a:cxnLst/>
            <a:rect l="l" t="t" r="r" b="b"/>
            <a:pathLst>
              <a:path w="12192000" h="261">
                <a:moveTo>
                  <a:pt x="0" y="261"/>
                </a:moveTo>
                <a:lnTo>
                  <a:pt x="12192000" y="0"/>
                </a:lnTo>
              </a:path>
            </a:pathLst>
          </a:custGeom>
          <a:ln w="25400">
            <a:solidFill>
              <a:srgbClr val="A6AA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23900" y="2743326"/>
            <a:ext cx="11563985" cy="21170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0" algn="ctr">
              <a:lnSpc>
                <a:spcPct val="113300"/>
              </a:lnSpc>
            </a:pPr>
            <a:r>
              <a:rPr sz="2500" spc="165" dirty="0">
                <a:solidFill>
                  <a:srgbClr val="FFFFFF"/>
                </a:solidFill>
                <a:latin typeface="Arial"/>
                <a:cs typeface="Arial"/>
              </a:rPr>
              <a:t>"</a:t>
            </a:r>
            <a:r>
              <a:rPr sz="2500" b="1" spc="-21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500" b="1" spc="75" dirty="0">
                <a:solidFill>
                  <a:srgbClr val="FFFFFF"/>
                </a:solidFill>
                <a:latin typeface="Arial"/>
                <a:cs typeface="Arial"/>
              </a:rPr>
              <a:t>teve</a:t>
            </a:r>
            <a:r>
              <a:rPr sz="25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00" spc="30" dirty="0">
                <a:solidFill>
                  <a:srgbClr val="FFFFFF"/>
                </a:solidFill>
                <a:latin typeface="Arial"/>
                <a:cs typeface="Arial"/>
              </a:rPr>
              <a:t>came</a:t>
            </a:r>
            <a:r>
              <a:rPr sz="25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00" spc="125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5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00" spc="6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5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00" spc="45" dirty="0">
                <a:solidFill>
                  <a:srgbClr val="FFFFFF"/>
                </a:solidFill>
                <a:latin typeface="Arial"/>
                <a:cs typeface="Arial"/>
              </a:rPr>
              <a:t>conclusion</a:t>
            </a:r>
            <a:r>
              <a:rPr sz="25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00" spc="40" dirty="0">
                <a:solidFill>
                  <a:srgbClr val="FFFFFF"/>
                </a:solidFill>
                <a:latin typeface="Arial"/>
                <a:cs typeface="Arial"/>
              </a:rPr>
              <a:t>th</a:t>
            </a:r>
            <a:r>
              <a:rPr sz="2500" spc="3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500" spc="12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5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00" spc="6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5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00" spc="65" dirty="0">
                <a:solidFill>
                  <a:srgbClr val="FFFFFF"/>
                </a:solidFill>
                <a:latin typeface="Arial"/>
                <a:cs typeface="Arial"/>
              </a:rPr>
              <a:t>only</a:t>
            </a:r>
            <a:r>
              <a:rPr sz="25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00" spc="25" dirty="0">
                <a:solidFill>
                  <a:srgbClr val="FFFFFF"/>
                </a:solidFill>
                <a:latin typeface="Arial"/>
                <a:cs typeface="Arial"/>
              </a:rPr>
              <a:t>way</a:t>
            </a:r>
            <a:r>
              <a:rPr sz="25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00" spc="85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25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00" spc="114" dirty="0">
                <a:solidFill>
                  <a:srgbClr val="FFFFFF"/>
                </a:solidFill>
                <a:latin typeface="Arial"/>
                <a:cs typeface="Arial"/>
              </a:rPr>
              <a:t>Apple</a:t>
            </a:r>
            <a:r>
              <a:rPr sz="25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00" spc="125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5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00" spc="2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500" spc="2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500" spc="35" dirty="0">
                <a:solidFill>
                  <a:srgbClr val="FFFFFF"/>
                </a:solidFill>
                <a:latin typeface="Arial"/>
                <a:cs typeface="Arial"/>
              </a:rPr>
              <a:t>ally</a:t>
            </a:r>
            <a:r>
              <a:rPr sz="25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00" spc="135" dirty="0">
                <a:solidFill>
                  <a:srgbClr val="FFFFFF"/>
                </a:solidFill>
                <a:latin typeface="Arial"/>
                <a:cs typeface="Arial"/>
              </a:rPr>
              <a:t>di</a:t>
            </a:r>
            <a:r>
              <a:rPr sz="2500" spc="4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2500" spc="60" dirty="0">
                <a:solidFill>
                  <a:srgbClr val="FFFFFF"/>
                </a:solidFill>
                <a:latin typeface="Arial"/>
                <a:cs typeface="Arial"/>
              </a:rPr>
              <a:t>fe</a:t>
            </a:r>
            <a:r>
              <a:rPr sz="2500" spc="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500" spc="50" dirty="0">
                <a:solidFill>
                  <a:srgbClr val="FFFFFF"/>
                </a:solidFill>
                <a:latin typeface="Arial"/>
                <a:cs typeface="Arial"/>
              </a:rPr>
              <a:t>enti</a:t>
            </a:r>
            <a:r>
              <a:rPr sz="2500" spc="4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500" spc="80" dirty="0">
                <a:solidFill>
                  <a:srgbClr val="FFFFFF"/>
                </a:solidFill>
                <a:latin typeface="Arial"/>
                <a:cs typeface="Arial"/>
              </a:rPr>
              <a:t>te</a:t>
            </a:r>
            <a:r>
              <a:rPr sz="2500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00" spc="65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5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00" spc="70" dirty="0">
                <a:solidFill>
                  <a:srgbClr val="FFFFFF"/>
                </a:solidFill>
                <a:latin typeface="Arial"/>
                <a:cs typeface="Arial"/>
              </a:rPr>
              <a:t>deliver</a:t>
            </a:r>
            <a:r>
              <a:rPr sz="25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00" spc="75" dirty="0">
                <a:solidFill>
                  <a:srgbClr val="FFFFFF"/>
                </a:solidFill>
                <a:latin typeface="Arial"/>
                <a:cs typeface="Arial"/>
              </a:rPr>
              <a:t>something</a:t>
            </a:r>
            <a:r>
              <a:rPr sz="25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00" spc="65" dirty="0">
                <a:solidFill>
                  <a:srgbClr val="FFFFFF"/>
                </a:solidFill>
                <a:latin typeface="Arial"/>
                <a:cs typeface="Arial"/>
              </a:rPr>
              <a:t>truly</a:t>
            </a:r>
            <a:r>
              <a:rPr sz="25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00" spc="75" dirty="0">
                <a:solidFill>
                  <a:srgbClr val="FFFFFF"/>
                </a:solidFill>
                <a:latin typeface="Arial"/>
                <a:cs typeface="Arial"/>
              </a:rPr>
              <a:t>unique</a:t>
            </a:r>
            <a:r>
              <a:rPr sz="25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00" spc="65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5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00" spc="65" dirty="0">
                <a:solidFill>
                  <a:srgbClr val="FFFFFF"/>
                </a:solidFill>
                <a:latin typeface="Arial"/>
                <a:cs typeface="Arial"/>
              </a:rPr>
              <a:t>truly</a:t>
            </a:r>
            <a:r>
              <a:rPr sz="25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00" spc="15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2500" spc="4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500" spc="2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500" spc="-7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500" spc="30" dirty="0">
                <a:solidFill>
                  <a:srgbClr val="FFFFFF"/>
                </a:solidFill>
                <a:latin typeface="Arial"/>
                <a:cs typeface="Arial"/>
              </a:rPr>
              <a:t>t,</a:t>
            </a:r>
            <a:r>
              <a:rPr sz="25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00" b="1" i="1" u="heavy" spc="10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2500" b="1" i="1" u="heavy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00" b="1" i="1" u="heavy" spc="10" dirty="0">
                <a:solidFill>
                  <a:srgbClr val="FFFFFF"/>
                </a:solidFill>
                <a:latin typeface="Arial"/>
                <a:cs typeface="Arial"/>
              </a:rPr>
              <a:t>have</a:t>
            </a:r>
            <a:r>
              <a:rPr sz="2500" b="1" i="1" u="heavy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00" b="1" i="1" u="heavy" spc="45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500" b="1" i="1" u="heavy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00" b="1" i="1" u="heavy" spc="65" dirty="0">
                <a:solidFill>
                  <a:srgbClr val="FFFFFF"/>
                </a:solidFill>
                <a:latin typeface="Arial"/>
                <a:cs typeface="Arial"/>
              </a:rPr>
              <a:t>own</a:t>
            </a:r>
            <a:r>
              <a:rPr sz="2500" b="1" i="1" u="heavy" spc="-80" dirty="0">
                <a:solidFill>
                  <a:srgbClr val="FFFFFF"/>
                </a:solidFill>
                <a:latin typeface="Arial"/>
                <a:cs typeface="Arial"/>
              </a:rPr>
              <a:t> your </a:t>
            </a:r>
            <a:r>
              <a:rPr sz="2500" b="1" i="1" u="heavy" spc="65" dirty="0">
                <a:solidFill>
                  <a:srgbClr val="FFFFFF"/>
                </a:solidFill>
                <a:latin typeface="Arial"/>
                <a:cs typeface="Arial"/>
              </a:rPr>
              <a:t>own</a:t>
            </a:r>
            <a:r>
              <a:rPr sz="2500" b="1" i="1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00" b="1" i="1" u="heavy" spc="-35" dirty="0">
                <a:solidFill>
                  <a:srgbClr val="FFFFFF"/>
                </a:solidFill>
                <a:latin typeface="Arial"/>
                <a:cs typeface="Arial"/>
              </a:rPr>
              <a:t>silicon</a:t>
            </a:r>
            <a:r>
              <a:rPr sz="2500" spc="220" dirty="0">
                <a:solidFill>
                  <a:srgbClr val="FFFFFF"/>
                </a:solidFill>
                <a:latin typeface="Arial"/>
                <a:cs typeface="Arial"/>
              </a:rPr>
              <a:t>”</a:t>
            </a:r>
            <a:endParaRPr sz="2500">
              <a:latin typeface="Arial"/>
              <a:cs typeface="Arial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200"/>
              </a:lnSpc>
            </a:pPr>
            <a:endParaRPr sz="1200"/>
          </a:p>
          <a:p>
            <a:pPr marR="15875" algn="ctr">
              <a:lnSpc>
                <a:spcPct val="100000"/>
              </a:lnSpc>
            </a:pPr>
            <a:r>
              <a:rPr sz="2500" spc="50" dirty="0">
                <a:solidFill>
                  <a:srgbClr val="FFFFFF"/>
                </a:solidFill>
                <a:latin typeface="Arial"/>
                <a:cs typeface="Arial"/>
              </a:rPr>
              <a:t>Johny</a:t>
            </a:r>
            <a:r>
              <a:rPr sz="25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00" spc="-12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500" spc="-10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500" spc="60" dirty="0">
                <a:solidFill>
                  <a:srgbClr val="FFFFFF"/>
                </a:solidFill>
                <a:latin typeface="Arial"/>
                <a:cs typeface="Arial"/>
              </a:rPr>
              <a:t>ouji,</a:t>
            </a:r>
            <a:r>
              <a:rPr sz="25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00" spc="20" dirty="0">
                <a:solidFill>
                  <a:srgbClr val="FFFFFF"/>
                </a:solidFill>
                <a:latin typeface="Arial"/>
                <a:cs typeface="Arial"/>
              </a:rPr>
              <a:t>Senior</a:t>
            </a:r>
            <a:r>
              <a:rPr sz="25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00" spc="-70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2500" spc="-54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500" spc="-50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25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00" spc="15" dirty="0">
                <a:solidFill>
                  <a:srgbClr val="FFFFFF"/>
                </a:solidFill>
                <a:latin typeface="Arial"/>
                <a:cs typeface="Arial"/>
              </a:rPr>
              <a:t>Ha</a:t>
            </a:r>
            <a:r>
              <a:rPr sz="2500" spc="-4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500" spc="90" dirty="0">
                <a:solidFill>
                  <a:srgbClr val="FFFFFF"/>
                </a:solidFill>
                <a:latin typeface="Arial"/>
                <a:cs typeface="Arial"/>
              </a:rPr>
              <a:t>dwa</a:t>
            </a:r>
            <a:r>
              <a:rPr sz="2500" spc="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500" spc="4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5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00" spc="55" dirty="0">
                <a:solidFill>
                  <a:srgbClr val="FFFFFF"/>
                </a:solidFill>
                <a:latin typeface="Arial"/>
                <a:cs typeface="Arial"/>
              </a:rPr>
              <a:t>technologies</a:t>
            </a:r>
            <a:endParaRPr sz="25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08000" y="5854700"/>
            <a:ext cx="5561330" cy="36569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u="sng" spc="55" dirty="0">
                <a:solidFill>
                  <a:srgbClr val="34A5DA"/>
                </a:solidFill>
                <a:latin typeface="Arial"/>
                <a:cs typeface="Arial"/>
              </a:rPr>
              <a:t>h</a:t>
            </a:r>
            <a:r>
              <a:rPr sz="1100" u="sng" spc="5" dirty="0">
                <a:solidFill>
                  <a:srgbClr val="34A5DA"/>
                </a:solidFill>
                <a:latin typeface="Arial"/>
                <a:cs typeface="Arial"/>
              </a:rPr>
              <a:t>t</a:t>
            </a:r>
            <a:r>
              <a:rPr sz="1100" u="sng" spc="45" dirty="0">
                <a:solidFill>
                  <a:srgbClr val="34A5DA"/>
                </a:solidFill>
                <a:latin typeface="Arial"/>
                <a:cs typeface="Arial"/>
                <a:hlinkClick r:id="rId2"/>
              </a:rPr>
              <a:t>tps://ww</a:t>
            </a:r>
            <a:r>
              <a:rPr sz="1100" u="sng" spc="35" dirty="0">
                <a:solidFill>
                  <a:srgbClr val="34A5DA"/>
                </a:solidFill>
                <a:latin typeface="Arial"/>
                <a:cs typeface="Arial"/>
                <a:hlinkClick r:id="rId2"/>
              </a:rPr>
              <a:t>w</a:t>
            </a:r>
            <a:r>
              <a:rPr sz="1100" u="sng" spc="25" dirty="0">
                <a:solidFill>
                  <a:srgbClr val="34A5DA"/>
                </a:solidFill>
                <a:latin typeface="Arial"/>
                <a:cs typeface="Arial"/>
              </a:rPr>
              <a:t>.wi</a:t>
            </a:r>
            <a:r>
              <a:rPr sz="1100" u="sng" spc="0" dirty="0">
                <a:solidFill>
                  <a:srgbClr val="34A5DA"/>
                </a:solidFill>
                <a:latin typeface="Arial"/>
                <a:cs typeface="Arial"/>
              </a:rPr>
              <a:t>r</a:t>
            </a:r>
            <a:r>
              <a:rPr sz="1100" u="sng" spc="35" dirty="0">
                <a:solidFill>
                  <a:srgbClr val="34A5DA"/>
                </a:solidFill>
                <a:latin typeface="Arial"/>
                <a:cs typeface="Arial"/>
                <a:hlinkClick r:id="rId2"/>
              </a:rPr>
              <a:t>ed.com/story/apple-a13-bionic-chip-iphone/</a:t>
            </a:r>
            <a:endParaRPr sz="1100">
              <a:latin typeface="Arial"/>
              <a:cs typeface="Arial"/>
            </a:endParaRPr>
          </a:p>
          <a:p>
            <a:pPr>
              <a:lnSpc>
                <a:spcPts val="550"/>
              </a:lnSpc>
              <a:spcBef>
                <a:spcPts val="30"/>
              </a:spcBef>
            </a:pPr>
            <a:endParaRPr sz="55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L="12700">
              <a:lnSpc>
                <a:spcPct val="100000"/>
              </a:lnSpc>
            </a:pPr>
            <a:r>
              <a:rPr sz="1100" u="sng" spc="55" dirty="0">
                <a:solidFill>
                  <a:srgbClr val="34A5DA"/>
                </a:solidFill>
                <a:latin typeface="Arial"/>
                <a:cs typeface="Arial"/>
              </a:rPr>
              <a:t>h</a:t>
            </a:r>
            <a:r>
              <a:rPr sz="1100" u="sng" spc="5" dirty="0">
                <a:solidFill>
                  <a:srgbClr val="34A5DA"/>
                </a:solidFill>
                <a:latin typeface="Arial"/>
                <a:cs typeface="Arial"/>
              </a:rPr>
              <a:t>t</a:t>
            </a:r>
            <a:r>
              <a:rPr sz="1100" u="sng" spc="45" dirty="0">
                <a:solidFill>
                  <a:srgbClr val="34A5DA"/>
                </a:solidFill>
                <a:latin typeface="Arial"/>
                <a:cs typeface="Arial"/>
                <a:hlinkClick r:id="rId3"/>
              </a:rPr>
              <a:t>tps://ww</a:t>
            </a:r>
            <a:r>
              <a:rPr sz="1100" u="sng" spc="35" dirty="0">
                <a:solidFill>
                  <a:srgbClr val="34A5DA"/>
                </a:solidFill>
                <a:latin typeface="Arial"/>
                <a:cs typeface="Arial"/>
                <a:hlinkClick r:id="rId3"/>
              </a:rPr>
              <a:t>w</a:t>
            </a:r>
            <a:r>
              <a:rPr sz="1100" u="sng" spc="30" dirty="0">
                <a:solidFill>
                  <a:srgbClr val="34A5DA"/>
                </a:solidFill>
                <a:latin typeface="Arial"/>
                <a:cs typeface="Arial"/>
                <a:hlinkClick r:id="rId3"/>
              </a:rPr>
              <a:t>.anandtech.com/show/14892/the-apple-iphone-11-p</a:t>
            </a:r>
            <a:r>
              <a:rPr sz="1100" u="sng" spc="0" dirty="0">
                <a:solidFill>
                  <a:srgbClr val="34A5DA"/>
                </a:solidFill>
                <a:latin typeface="Arial"/>
                <a:cs typeface="Arial"/>
                <a:hlinkClick r:id="rId3"/>
              </a:rPr>
              <a:t>r</a:t>
            </a:r>
            <a:r>
              <a:rPr sz="1100" u="sng" spc="15" dirty="0">
                <a:solidFill>
                  <a:srgbClr val="34A5DA"/>
                </a:solidFill>
                <a:latin typeface="Arial"/>
                <a:cs typeface="Arial"/>
                <a:hlinkClick r:id="rId3"/>
              </a:rPr>
              <a:t>o-and-ma</a:t>
            </a:r>
            <a:r>
              <a:rPr sz="1100" u="sng" spc="0" dirty="0">
                <a:solidFill>
                  <a:srgbClr val="34A5DA"/>
                </a:solidFill>
                <a:latin typeface="Arial"/>
                <a:cs typeface="Arial"/>
                <a:hlinkClick r:id="rId3"/>
              </a:rPr>
              <a:t>x</a:t>
            </a:r>
            <a:r>
              <a:rPr sz="1100" u="sng" spc="5" dirty="0">
                <a:solidFill>
                  <a:srgbClr val="34A5DA"/>
                </a:solidFill>
                <a:latin typeface="Arial"/>
                <a:cs typeface="Arial"/>
              </a:rPr>
              <a:t>-</a:t>
            </a:r>
            <a:r>
              <a:rPr sz="1100" u="sng" spc="-15" dirty="0">
                <a:solidFill>
                  <a:srgbClr val="34A5DA"/>
                </a:solidFill>
                <a:latin typeface="Arial"/>
                <a:cs typeface="Arial"/>
              </a:rPr>
              <a:t>r</a:t>
            </a:r>
            <a:r>
              <a:rPr sz="1100" u="sng" spc="35" dirty="0">
                <a:solidFill>
                  <a:srgbClr val="34A5DA"/>
                </a:solidFill>
                <a:latin typeface="Arial"/>
                <a:cs typeface="Arial"/>
                <a:hlinkClick r:id="rId3"/>
              </a:rPr>
              <a:t>eview/2</a:t>
            </a:r>
            <a:endParaRPr sz="1100">
              <a:latin typeface="Arial"/>
              <a:cs typeface="Arial"/>
            </a:endParaRPr>
          </a:p>
          <a:p>
            <a:pPr marL="12700" marR="4294505">
              <a:lnSpc>
                <a:spcPct val="295500"/>
              </a:lnSpc>
            </a:pPr>
            <a:r>
              <a:rPr sz="1100" spc="40" dirty="0">
                <a:solidFill>
                  <a:srgbClr val="838787"/>
                </a:solidFill>
                <a:latin typeface="Arial"/>
                <a:cs typeface="Arial"/>
              </a:rPr>
              <a:t>Apple.com</a:t>
            </a:r>
            <a:r>
              <a:rPr sz="1100" spc="2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1100" spc="30" dirty="0">
                <a:solidFill>
                  <a:srgbClr val="838787"/>
                </a:solidFill>
                <a:latin typeface="Arial"/>
                <a:cs typeface="Arial"/>
              </a:rPr>
              <a:t>Wikipedia.com</a:t>
            </a:r>
            <a:r>
              <a:rPr sz="1100" spc="15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1100" spc="-70" dirty="0">
                <a:solidFill>
                  <a:srgbClr val="838787"/>
                </a:solidFill>
                <a:latin typeface="Arial"/>
                <a:cs typeface="Arial"/>
              </a:rPr>
              <a:t>T</a:t>
            </a:r>
            <a:r>
              <a:rPr sz="1100" spc="15" dirty="0">
                <a:solidFill>
                  <a:srgbClr val="838787"/>
                </a:solidFill>
                <a:latin typeface="Arial"/>
                <a:cs typeface="Arial"/>
              </a:rPr>
              <a:t>heve</a:t>
            </a:r>
            <a:r>
              <a:rPr sz="1100" spc="-10" dirty="0">
                <a:solidFill>
                  <a:srgbClr val="838787"/>
                </a:solidFill>
                <a:latin typeface="Arial"/>
                <a:cs typeface="Arial"/>
              </a:rPr>
              <a:t>r</a:t>
            </a:r>
            <a:r>
              <a:rPr sz="1100" spc="30" dirty="0">
                <a:solidFill>
                  <a:srgbClr val="838787"/>
                </a:solidFill>
                <a:latin typeface="Arial"/>
                <a:cs typeface="Arial"/>
              </a:rPr>
              <a:t>ge.com</a:t>
            </a:r>
            <a:r>
              <a:rPr sz="1100" spc="15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1100" spc="25" dirty="0">
                <a:solidFill>
                  <a:srgbClr val="838787"/>
                </a:solidFill>
                <a:latin typeface="Arial"/>
                <a:cs typeface="Arial"/>
              </a:rPr>
              <a:t>trusted</a:t>
            </a:r>
            <a:r>
              <a:rPr sz="1100" spc="0" dirty="0">
                <a:solidFill>
                  <a:srgbClr val="838787"/>
                </a:solidFill>
                <a:latin typeface="Arial"/>
                <a:cs typeface="Arial"/>
              </a:rPr>
              <a:t>r</a:t>
            </a:r>
            <a:r>
              <a:rPr sz="1100" spc="10" dirty="0">
                <a:solidFill>
                  <a:srgbClr val="838787"/>
                </a:solidFill>
                <a:latin typeface="Arial"/>
                <a:cs typeface="Arial"/>
              </a:rPr>
              <a:t>eviews.com</a:t>
            </a:r>
            <a:r>
              <a:rPr sz="1100" spc="5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1100" spc="25" dirty="0">
                <a:solidFill>
                  <a:srgbClr val="838787"/>
                </a:solidFill>
                <a:latin typeface="Arial"/>
                <a:cs typeface="Arial"/>
              </a:rPr>
              <a:t>macworld.com</a:t>
            </a:r>
            <a:r>
              <a:rPr sz="1100" spc="15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1100" spc="35" dirty="0">
                <a:solidFill>
                  <a:srgbClr val="838787"/>
                </a:solidFill>
                <a:latin typeface="Arial"/>
                <a:cs typeface="Arial"/>
              </a:rPr>
              <a:t>theinqui</a:t>
            </a:r>
            <a:r>
              <a:rPr sz="1100" spc="5" dirty="0">
                <a:solidFill>
                  <a:srgbClr val="838787"/>
                </a:solidFill>
                <a:latin typeface="Arial"/>
                <a:cs typeface="Arial"/>
              </a:rPr>
              <a:t>r</a:t>
            </a:r>
            <a:r>
              <a:rPr sz="1100" spc="30" dirty="0">
                <a:solidFill>
                  <a:srgbClr val="838787"/>
                </a:solidFill>
                <a:latin typeface="Arial"/>
                <a:cs typeface="Arial"/>
              </a:rPr>
              <a:t>e</a:t>
            </a:r>
            <a:r>
              <a:rPr sz="1100" spc="-40" dirty="0">
                <a:solidFill>
                  <a:srgbClr val="838787"/>
                </a:solidFill>
                <a:latin typeface="Arial"/>
                <a:cs typeface="Arial"/>
              </a:rPr>
              <a:t>r</a:t>
            </a:r>
            <a:r>
              <a:rPr sz="1100" spc="15" dirty="0">
                <a:solidFill>
                  <a:srgbClr val="838787"/>
                </a:solidFill>
                <a:latin typeface="Arial"/>
                <a:cs typeface="Arial"/>
              </a:rPr>
              <a:t>.net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4500" y="495300"/>
            <a:ext cx="1636395" cy="3771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400" b="1" spc="-114" dirty="0">
                <a:solidFill>
                  <a:srgbClr val="838787"/>
                </a:solidFill>
                <a:latin typeface="Arial"/>
                <a:cs typeface="Arial"/>
              </a:rPr>
              <a:t>A1</a:t>
            </a:r>
            <a:r>
              <a:rPr sz="2400" b="1" spc="-200" dirty="0">
                <a:solidFill>
                  <a:srgbClr val="838787"/>
                </a:solidFill>
                <a:latin typeface="Arial"/>
                <a:cs typeface="Arial"/>
              </a:rPr>
              <a:t>3</a:t>
            </a:r>
            <a:r>
              <a:rPr sz="2400" b="1" spc="145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400" b="1" spc="-95" dirty="0">
                <a:solidFill>
                  <a:srgbClr val="838787"/>
                </a:solidFill>
                <a:latin typeface="Arial"/>
                <a:cs typeface="Arial"/>
              </a:rPr>
              <a:t>BIONIC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400" spc="80" dirty="0">
                <a:solidFill>
                  <a:srgbClr val="838787"/>
                </a:solidFill>
                <a:latin typeface="Arial"/>
                <a:cs typeface="Arial"/>
              </a:rPr>
              <a:t>Manufacturing</a:t>
            </a:r>
            <a:endParaRPr sz="3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4500" y="2641600"/>
            <a:ext cx="202565" cy="4032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600" spc="-45" dirty="0">
                <a:solidFill>
                  <a:srgbClr val="34A5DA"/>
                </a:solidFill>
                <a:latin typeface="Lucida Sans Unicode"/>
                <a:cs typeface="Lucida Sans Unicode"/>
              </a:rPr>
              <a:t>▸</a:t>
            </a:r>
            <a:endParaRPr sz="2600"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12800" y="2628900"/>
            <a:ext cx="5234305" cy="4152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500" spc="-280" dirty="0">
                <a:solidFill>
                  <a:srgbClr val="838787"/>
                </a:solidFill>
                <a:latin typeface="Arial"/>
                <a:cs typeface="Arial"/>
              </a:rPr>
              <a:t>S</a:t>
            </a:r>
            <a:r>
              <a:rPr sz="2500" spc="25" dirty="0">
                <a:solidFill>
                  <a:srgbClr val="838787"/>
                </a:solidFill>
                <a:latin typeface="Arial"/>
                <a:cs typeface="Arial"/>
              </a:rPr>
              <a:t>ystem</a:t>
            </a:r>
            <a:r>
              <a:rPr sz="2500" spc="-7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500" spc="95" dirty="0">
                <a:solidFill>
                  <a:srgbClr val="838787"/>
                </a:solidFill>
                <a:latin typeface="Arial"/>
                <a:cs typeface="Arial"/>
              </a:rPr>
              <a:t>on</a:t>
            </a:r>
            <a:r>
              <a:rPr sz="2500" spc="-7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500" spc="75" dirty="0">
                <a:solidFill>
                  <a:srgbClr val="838787"/>
                </a:solidFill>
                <a:latin typeface="Arial"/>
                <a:cs typeface="Arial"/>
              </a:rPr>
              <a:t>Chi</a:t>
            </a:r>
            <a:r>
              <a:rPr sz="2500" spc="50" dirty="0">
                <a:solidFill>
                  <a:srgbClr val="838787"/>
                </a:solidFill>
                <a:latin typeface="Arial"/>
                <a:cs typeface="Arial"/>
              </a:rPr>
              <a:t>p</a:t>
            </a:r>
            <a:r>
              <a:rPr sz="2500" spc="-50" dirty="0">
                <a:solidFill>
                  <a:srgbClr val="838787"/>
                </a:solidFill>
                <a:latin typeface="Arial"/>
                <a:cs typeface="Arial"/>
              </a:rPr>
              <a:t>,</a:t>
            </a:r>
            <a:r>
              <a:rPr sz="2500" spc="-145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500" spc="75" dirty="0">
                <a:solidFill>
                  <a:srgbClr val="838787"/>
                </a:solidFill>
                <a:latin typeface="Arial"/>
                <a:cs typeface="Arial"/>
              </a:rPr>
              <a:t>designed</a:t>
            </a:r>
            <a:r>
              <a:rPr sz="2500" spc="-7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500" spc="90" dirty="0">
                <a:solidFill>
                  <a:srgbClr val="838787"/>
                </a:solidFill>
                <a:latin typeface="Arial"/>
                <a:cs typeface="Arial"/>
              </a:rPr>
              <a:t>by</a:t>
            </a:r>
            <a:r>
              <a:rPr sz="2500" spc="-114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500" spc="114" dirty="0">
                <a:solidFill>
                  <a:srgbClr val="838787"/>
                </a:solidFill>
                <a:latin typeface="Arial"/>
                <a:cs typeface="Arial"/>
              </a:rPr>
              <a:t>Apple</a:t>
            </a:r>
            <a:endParaRPr sz="25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4500" y="3429000"/>
            <a:ext cx="202565" cy="4032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600" spc="-45" dirty="0">
                <a:solidFill>
                  <a:srgbClr val="34A5DA"/>
                </a:solidFill>
                <a:latin typeface="Lucida Sans Unicode"/>
                <a:cs typeface="Lucida Sans Unicode"/>
              </a:rPr>
              <a:t>▸</a:t>
            </a:r>
            <a:endParaRPr sz="2600">
              <a:latin typeface="Lucida Sans Unicode"/>
              <a:cs typeface="Lucida Sans Unicod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12800" y="3416300"/>
            <a:ext cx="10733405" cy="4152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500" spc="50" dirty="0">
                <a:solidFill>
                  <a:srgbClr val="838787"/>
                </a:solidFill>
                <a:latin typeface="Arial"/>
                <a:cs typeface="Arial"/>
              </a:rPr>
              <a:t>Manufactu</a:t>
            </a:r>
            <a:r>
              <a:rPr sz="2500" spc="-15" dirty="0">
                <a:solidFill>
                  <a:srgbClr val="838787"/>
                </a:solidFill>
                <a:latin typeface="Arial"/>
                <a:cs typeface="Arial"/>
              </a:rPr>
              <a:t>r</a:t>
            </a:r>
            <a:r>
              <a:rPr sz="2500" spc="110" dirty="0">
                <a:solidFill>
                  <a:srgbClr val="838787"/>
                </a:solidFill>
                <a:latin typeface="Arial"/>
                <a:cs typeface="Arial"/>
              </a:rPr>
              <a:t>ed</a:t>
            </a:r>
            <a:r>
              <a:rPr sz="2500" spc="-7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500" spc="90" dirty="0">
                <a:solidFill>
                  <a:srgbClr val="838787"/>
                </a:solidFill>
                <a:latin typeface="Arial"/>
                <a:cs typeface="Arial"/>
              </a:rPr>
              <a:t>by</a:t>
            </a:r>
            <a:r>
              <a:rPr sz="2500" spc="-13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500" spc="-350" dirty="0">
                <a:solidFill>
                  <a:srgbClr val="838787"/>
                </a:solidFill>
                <a:latin typeface="Arial"/>
                <a:cs typeface="Arial"/>
              </a:rPr>
              <a:t>T</a:t>
            </a:r>
            <a:r>
              <a:rPr sz="2500" spc="35" dirty="0">
                <a:solidFill>
                  <a:srgbClr val="838787"/>
                </a:solidFill>
                <a:latin typeface="Arial"/>
                <a:cs typeface="Arial"/>
              </a:rPr>
              <a:t>aiwan</a:t>
            </a:r>
            <a:r>
              <a:rPr sz="2500" spc="-7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500" spc="50" dirty="0">
                <a:solidFill>
                  <a:srgbClr val="838787"/>
                </a:solidFill>
                <a:latin typeface="Arial"/>
                <a:cs typeface="Arial"/>
              </a:rPr>
              <a:t>Semiconductor</a:t>
            </a:r>
            <a:r>
              <a:rPr sz="2500" spc="-7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500" spc="60" dirty="0">
                <a:solidFill>
                  <a:srgbClr val="838787"/>
                </a:solidFill>
                <a:latin typeface="Arial"/>
                <a:cs typeface="Arial"/>
              </a:rPr>
              <a:t>Manufacturing</a:t>
            </a:r>
            <a:r>
              <a:rPr sz="2500" spc="-70" dirty="0">
                <a:solidFill>
                  <a:srgbClr val="838787"/>
                </a:solidFill>
                <a:latin typeface="Arial"/>
                <a:cs typeface="Arial"/>
              </a:rPr>
              <a:t> C</a:t>
            </a:r>
            <a:r>
              <a:rPr sz="2500" spc="70" dirty="0">
                <a:solidFill>
                  <a:srgbClr val="838787"/>
                </a:solidFill>
                <a:latin typeface="Arial"/>
                <a:cs typeface="Arial"/>
              </a:rPr>
              <a:t>ompany</a:t>
            </a:r>
            <a:r>
              <a:rPr sz="2500" spc="-7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500" spc="-60" dirty="0">
                <a:solidFill>
                  <a:srgbClr val="838787"/>
                </a:solidFill>
                <a:latin typeface="Arial"/>
                <a:cs typeface="Arial"/>
              </a:rPr>
              <a:t>(TSMC)</a:t>
            </a:r>
            <a:endParaRPr sz="25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44500" y="4216400"/>
            <a:ext cx="202565" cy="4032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600" spc="-45" dirty="0">
                <a:solidFill>
                  <a:srgbClr val="34A5DA"/>
                </a:solidFill>
                <a:latin typeface="Lucida Sans Unicode"/>
                <a:cs typeface="Lucida Sans Unicode"/>
              </a:rPr>
              <a:t>▸</a:t>
            </a:r>
            <a:endParaRPr sz="2600">
              <a:latin typeface="Lucida Sans Unicode"/>
              <a:cs typeface="Lucida Sans Unicode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12800" y="4203700"/>
            <a:ext cx="3376929" cy="4152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500" spc="95" dirty="0">
                <a:solidFill>
                  <a:srgbClr val="838787"/>
                </a:solidFill>
                <a:latin typeface="Arial"/>
                <a:cs typeface="Arial"/>
              </a:rPr>
              <a:t>7nm</a:t>
            </a:r>
            <a:r>
              <a:rPr sz="2500" spc="-7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500" spc="-170" dirty="0">
                <a:solidFill>
                  <a:srgbClr val="838787"/>
                </a:solidFill>
                <a:latin typeface="Arial"/>
                <a:cs typeface="Arial"/>
              </a:rPr>
              <a:t>F</a:t>
            </a:r>
            <a:r>
              <a:rPr sz="2500" spc="75" dirty="0">
                <a:solidFill>
                  <a:srgbClr val="838787"/>
                </a:solidFill>
                <a:latin typeface="Arial"/>
                <a:cs typeface="Arial"/>
              </a:rPr>
              <a:t>in</a:t>
            </a:r>
            <a:r>
              <a:rPr sz="2500" spc="-245" dirty="0">
                <a:solidFill>
                  <a:srgbClr val="838787"/>
                </a:solidFill>
                <a:latin typeface="Arial"/>
                <a:cs typeface="Arial"/>
              </a:rPr>
              <a:t>F</a:t>
            </a:r>
            <a:r>
              <a:rPr sz="2500" spc="80" dirty="0">
                <a:solidFill>
                  <a:srgbClr val="838787"/>
                </a:solidFill>
                <a:latin typeface="Arial"/>
                <a:cs typeface="Arial"/>
              </a:rPr>
              <a:t>et</a:t>
            </a:r>
            <a:r>
              <a:rPr sz="2500" spc="-7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500" spc="80" dirty="0">
                <a:solidFill>
                  <a:srgbClr val="838787"/>
                </a:solidFill>
                <a:latin typeface="Arial"/>
                <a:cs typeface="Arial"/>
              </a:rPr>
              <a:t>technology</a:t>
            </a:r>
            <a:endParaRPr sz="25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44500" y="5003800"/>
            <a:ext cx="202565" cy="4032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600" spc="-45" dirty="0">
                <a:solidFill>
                  <a:srgbClr val="34A5DA"/>
                </a:solidFill>
                <a:latin typeface="Lucida Sans Unicode"/>
                <a:cs typeface="Lucida Sans Unicode"/>
              </a:rPr>
              <a:t>▸</a:t>
            </a:r>
            <a:endParaRPr sz="2600">
              <a:latin typeface="Lucida Sans Unicode"/>
              <a:cs typeface="Lucida Sans Unicode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12800" y="4991100"/>
            <a:ext cx="3312795" cy="4152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500" spc="80" dirty="0">
                <a:solidFill>
                  <a:srgbClr val="838787"/>
                </a:solidFill>
                <a:latin typeface="Arial"/>
                <a:cs typeface="Arial"/>
              </a:rPr>
              <a:t>How</a:t>
            </a:r>
            <a:r>
              <a:rPr sz="2500" spc="-7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500" spc="60" dirty="0">
                <a:solidFill>
                  <a:srgbClr val="838787"/>
                </a:solidFill>
                <a:latin typeface="Arial"/>
                <a:cs typeface="Arial"/>
              </a:rPr>
              <a:t>much</a:t>
            </a:r>
            <a:r>
              <a:rPr sz="2500" spc="-7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500" spc="90" dirty="0">
                <a:solidFill>
                  <a:srgbClr val="838787"/>
                </a:solidFill>
                <a:latin typeface="Arial"/>
                <a:cs typeface="Arial"/>
              </a:rPr>
              <a:t>t</a:t>
            </a:r>
            <a:r>
              <a:rPr sz="2500" spc="70" dirty="0">
                <a:solidFill>
                  <a:srgbClr val="838787"/>
                </a:solidFill>
                <a:latin typeface="Arial"/>
                <a:cs typeface="Arial"/>
              </a:rPr>
              <a:t>r</a:t>
            </a:r>
            <a:r>
              <a:rPr sz="2500" spc="-15" dirty="0">
                <a:solidFill>
                  <a:srgbClr val="838787"/>
                </a:solidFill>
                <a:latin typeface="Arial"/>
                <a:cs typeface="Arial"/>
              </a:rPr>
              <a:t>ansistors?</a:t>
            </a:r>
            <a:endParaRPr sz="25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80858" y="6083300"/>
            <a:ext cx="2844800" cy="27682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806462" y="4574221"/>
            <a:ext cx="7522921" cy="42799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4500" y="495300"/>
            <a:ext cx="1636395" cy="3771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400" b="1" spc="-114" dirty="0">
                <a:solidFill>
                  <a:srgbClr val="838787"/>
                </a:solidFill>
                <a:latin typeface="Arial"/>
                <a:cs typeface="Arial"/>
              </a:rPr>
              <a:t>A1</a:t>
            </a:r>
            <a:r>
              <a:rPr sz="2400" b="1" spc="-200" dirty="0">
                <a:solidFill>
                  <a:srgbClr val="838787"/>
                </a:solidFill>
                <a:latin typeface="Arial"/>
                <a:cs typeface="Arial"/>
              </a:rPr>
              <a:t>3</a:t>
            </a:r>
            <a:r>
              <a:rPr sz="2400" b="1" spc="145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400" b="1" spc="-95" dirty="0">
                <a:solidFill>
                  <a:srgbClr val="838787"/>
                </a:solidFill>
                <a:latin typeface="Arial"/>
                <a:cs typeface="Arial"/>
              </a:rPr>
              <a:t>BIONIC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400" spc="80" dirty="0">
                <a:solidFill>
                  <a:srgbClr val="838787"/>
                </a:solidFill>
                <a:latin typeface="Arial"/>
                <a:cs typeface="Arial"/>
              </a:rPr>
              <a:t>Manufacturing</a:t>
            </a:r>
            <a:endParaRPr sz="3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4500" y="2806700"/>
            <a:ext cx="202565" cy="4032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600" spc="-45" dirty="0">
                <a:solidFill>
                  <a:srgbClr val="34A5DA"/>
                </a:solidFill>
                <a:latin typeface="Lucida Sans Unicode"/>
                <a:cs typeface="Lucida Sans Unicode"/>
              </a:rPr>
              <a:t>▸</a:t>
            </a:r>
            <a:endParaRPr sz="2600"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12800" y="2794000"/>
            <a:ext cx="5234305" cy="4152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500" spc="-280" dirty="0">
                <a:solidFill>
                  <a:srgbClr val="838787"/>
                </a:solidFill>
                <a:latin typeface="Arial"/>
                <a:cs typeface="Arial"/>
              </a:rPr>
              <a:t>S</a:t>
            </a:r>
            <a:r>
              <a:rPr sz="2500" spc="25" dirty="0">
                <a:solidFill>
                  <a:srgbClr val="838787"/>
                </a:solidFill>
                <a:latin typeface="Arial"/>
                <a:cs typeface="Arial"/>
              </a:rPr>
              <a:t>ystem</a:t>
            </a:r>
            <a:r>
              <a:rPr sz="2500" spc="-7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500" spc="95" dirty="0">
                <a:solidFill>
                  <a:srgbClr val="838787"/>
                </a:solidFill>
                <a:latin typeface="Arial"/>
                <a:cs typeface="Arial"/>
              </a:rPr>
              <a:t>on</a:t>
            </a:r>
            <a:r>
              <a:rPr sz="2500" spc="-7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500" spc="75" dirty="0">
                <a:solidFill>
                  <a:srgbClr val="838787"/>
                </a:solidFill>
                <a:latin typeface="Arial"/>
                <a:cs typeface="Arial"/>
              </a:rPr>
              <a:t>Chi</a:t>
            </a:r>
            <a:r>
              <a:rPr sz="2500" spc="50" dirty="0">
                <a:solidFill>
                  <a:srgbClr val="838787"/>
                </a:solidFill>
                <a:latin typeface="Arial"/>
                <a:cs typeface="Arial"/>
              </a:rPr>
              <a:t>p</a:t>
            </a:r>
            <a:r>
              <a:rPr sz="2500" spc="-50" dirty="0">
                <a:solidFill>
                  <a:srgbClr val="838787"/>
                </a:solidFill>
                <a:latin typeface="Arial"/>
                <a:cs typeface="Arial"/>
              </a:rPr>
              <a:t>,</a:t>
            </a:r>
            <a:r>
              <a:rPr sz="2500" spc="-145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500" u="heavy" spc="75" dirty="0">
                <a:solidFill>
                  <a:srgbClr val="838787"/>
                </a:solidFill>
                <a:latin typeface="Arial"/>
                <a:cs typeface="Arial"/>
              </a:rPr>
              <a:t>designed</a:t>
            </a:r>
            <a:r>
              <a:rPr sz="2500" u="heavy" spc="-8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500" u="heavy" spc="90" dirty="0">
                <a:solidFill>
                  <a:srgbClr val="838787"/>
                </a:solidFill>
                <a:latin typeface="Arial"/>
                <a:cs typeface="Arial"/>
              </a:rPr>
              <a:t>by</a:t>
            </a:r>
            <a:r>
              <a:rPr sz="2500" u="heavy" spc="-125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500" u="heavy" spc="114" dirty="0">
                <a:solidFill>
                  <a:srgbClr val="838787"/>
                </a:solidFill>
                <a:latin typeface="Arial"/>
                <a:cs typeface="Arial"/>
              </a:rPr>
              <a:t>Apple</a:t>
            </a:r>
            <a:endParaRPr sz="25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4500" y="3594100"/>
            <a:ext cx="202565" cy="4032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600" spc="-45" dirty="0">
                <a:solidFill>
                  <a:srgbClr val="34A5DA"/>
                </a:solidFill>
                <a:latin typeface="Lucida Sans Unicode"/>
                <a:cs typeface="Lucida Sans Unicode"/>
              </a:rPr>
              <a:t>▸</a:t>
            </a:r>
            <a:endParaRPr sz="2600">
              <a:latin typeface="Lucida Sans Unicode"/>
              <a:cs typeface="Lucida Sans Unicod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12800" y="3581400"/>
            <a:ext cx="10733405" cy="4152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500" spc="50" dirty="0">
                <a:solidFill>
                  <a:srgbClr val="838787"/>
                </a:solidFill>
                <a:latin typeface="Arial"/>
                <a:cs typeface="Arial"/>
              </a:rPr>
              <a:t>Manufactu</a:t>
            </a:r>
            <a:r>
              <a:rPr sz="2500" spc="-15" dirty="0">
                <a:solidFill>
                  <a:srgbClr val="838787"/>
                </a:solidFill>
                <a:latin typeface="Arial"/>
                <a:cs typeface="Arial"/>
              </a:rPr>
              <a:t>r</a:t>
            </a:r>
            <a:r>
              <a:rPr sz="2500" spc="110" dirty="0">
                <a:solidFill>
                  <a:srgbClr val="838787"/>
                </a:solidFill>
                <a:latin typeface="Arial"/>
                <a:cs typeface="Arial"/>
              </a:rPr>
              <a:t>ed</a:t>
            </a:r>
            <a:r>
              <a:rPr sz="2500" spc="-7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500" spc="90" dirty="0">
                <a:solidFill>
                  <a:srgbClr val="838787"/>
                </a:solidFill>
                <a:latin typeface="Arial"/>
                <a:cs typeface="Arial"/>
              </a:rPr>
              <a:t>by</a:t>
            </a:r>
            <a:r>
              <a:rPr sz="2500" spc="-13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500" spc="-350" dirty="0">
                <a:solidFill>
                  <a:srgbClr val="838787"/>
                </a:solidFill>
                <a:latin typeface="Arial"/>
                <a:cs typeface="Arial"/>
              </a:rPr>
              <a:t>T</a:t>
            </a:r>
            <a:r>
              <a:rPr sz="2500" spc="35" dirty="0">
                <a:solidFill>
                  <a:srgbClr val="838787"/>
                </a:solidFill>
                <a:latin typeface="Arial"/>
                <a:cs typeface="Arial"/>
              </a:rPr>
              <a:t>aiwan</a:t>
            </a:r>
            <a:r>
              <a:rPr sz="2500" spc="-7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500" spc="50" dirty="0">
                <a:solidFill>
                  <a:srgbClr val="838787"/>
                </a:solidFill>
                <a:latin typeface="Arial"/>
                <a:cs typeface="Arial"/>
              </a:rPr>
              <a:t>Semiconductor</a:t>
            </a:r>
            <a:r>
              <a:rPr sz="2500" spc="-7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500" spc="60" dirty="0">
                <a:solidFill>
                  <a:srgbClr val="838787"/>
                </a:solidFill>
                <a:latin typeface="Arial"/>
                <a:cs typeface="Arial"/>
              </a:rPr>
              <a:t>Manufacturing</a:t>
            </a:r>
            <a:r>
              <a:rPr sz="2500" spc="-70" dirty="0">
                <a:solidFill>
                  <a:srgbClr val="838787"/>
                </a:solidFill>
                <a:latin typeface="Arial"/>
                <a:cs typeface="Arial"/>
              </a:rPr>
              <a:t> C</a:t>
            </a:r>
            <a:r>
              <a:rPr sz="2500" spc="70" dirty="0">
                <a:solidFill>
                  <a:srgbClr val="838787"/>
                </a:solidFill>
                <a:latin typeface="Arial"/>
                <a:cs typeface="Arial"/>
              </a:rPr>
              <a:t>ompany</a:t>
            </a:r>
            <a:r>
              <a:rPr sz="2500" spc="-7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500" spc="-60" dirty="0">
                <a:solidFill>
                  <a:srgbClr val="838787"/>
                </a:solidFill>
                <a:latin typeface="Arial"/>
                <a:cs typeface="Arial"/>
              </a:rPr>
              <a:t>(TSMC)</a:t>
            </a:r>
            <a:endParaRPr sz="25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44500" y="4381500"/>
            <a:ext cx="202565" cy="4032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600" spc="-45" dirty="0">
                <a:solidFill>
                  <a:srgbClr val="34A5DA"/>
                </a:solidFill>
                <a:latin typeface="Lucida Sans Unicode"/>
                <a:cs typeface="Lucida Sans Unicode"/>
              </a:rPr>
              <a:t>▸</a:t>
            </a:r>
            <a:endParaRPr sz="2600">
              <a:latin typeface="Lucida Sans Unicode"/>
              <a:cs typeface="Lucida Sans Unicode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12800" y="4368800"/>
            <a:ext cx="3376929" cy="4152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500" spc="95" dirty="0">
                <a:solidFill>
                  <a:srgbClr val="838787"/>
                </a:solidFill>
                <a:latin typeface="Arial"/>
                <a:cs typeface="Arial"/>
              </a:rPr>
              <a:t>7nm</a:t>
            </a:r>
            <a:r>
              <a:rPr sz="2500" spc="-7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500" spc="-170" dirty="0">
                <a:solidFill>
                  <a:srgbClr val="838787"/>
                </a:solidFill>
                <a:latin typeface="Arial"/>
                <a:cs typeface="Arial"/>
              </a:rPr>
              <a:t>F</a:t>
            </a:r>
            <a:r>
              <a:rPr sz="2500" spc="75" dirty="0">
                <a:solidFill>
                  <a:srgbClr val="838787"/>
                </a:solidFill>
                <a:latin typeface="Arial"/>
                <a:cs typeface="Arial"/>
              </a:rPr>
              <a:t>in</a:t>
            </a:r>
            <a:r>
              <a:rPr sz="2500" spc="-245" dirty="0">
                <a:solidFill>
                  <a:srgbClr val="838787"/>
                </a:solidFill>
                <a:latin typeface="Arial"/>
                <a:cs typeface="Arial"/>
              </a:rPr>
              <a:t>F</a:t>
            </a:r>
            <a:r>
              <a:rPr sz="2500" spc="80" dirty="0">
                <a:solidFill>
                  <a:srgbClr val="838787"/>
                </a:solidFill>
                <a:latin typeface="Arial"/>
                <a:cs typeface="Arial"/>
              </a:rPr>
              <a:t>et</a:t>
            </a:r>
            <a:r>
              <a:rPr sz="2500" spc="-7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500" spc="80" dirty="0">
                <a:solidFill>
                  <a:srgbClr val="838787"/>
                </a:solidFill>
                <a:latin typeface="Arial"/>
                <a:cs typeface="Arial"/>
              </a:rPr>
              <a:t>technology</a:t>
            </a:r>
            <a:endParaRPr sz="25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44500" y="5168900"/>
            <a:ext cx="202565" cy="4032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600" spc="-45" dirty="0">
                <a:solidFill>
                  <a:srgbClr val="34A5DA"/>
                </a:solidFill>
                <a:latin typeface="Lucida Sans Unicode"/>
                <a:cs typeface="Lucida Sans Unicode"/>
              </a:rPr>
              <a:t>▸</a:t>
            </a:r>
            <a:endParaRPr sz="2600">
              <a:latin typeface="Lucida Sans Unicode"/>
              <a:cs typeface="Lucida Sans Unicode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12800" y="5156200"/>
            <a:ext cx="3312795" cy="4152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500" spc="80" dirty="0">
                <a:solidFill>
                  <a:srgbClr val="838787"/>
                </a:solidFill>
                <a:latin typeface="Arial"/>
                <a:cs typeface="Arial"/>
              </a:rPr>
              <a:t>How</a:t>
            </a:r>
            <a:r>
              <a:rPr sz="2500" spc="-7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500" spc="60" dirty="0">
                <a:solidFill>
                  <a:srgbClr val="838787"/>
                </a:solidFill>
                <a:latin typeface="Arial"/>
                <a:cs typeface="Arial"/>
              </a:rPr>
              <a:t>much</a:t>
            </a:r>
            <a:r>
              <a:rPr sz="2500" spc="-7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500" spc="90" dirty="0">
                <a:solidFill>
                  <a:srgbClr val="838787"/>
                </a:solidFill>
                <a:latin typeface="Arial"/>
                <a:cs typeface="Arial"/>
              </a:rPr>
              <a:t>t</a:t>
            </a:r>
            <a:r>
              <a:rPr sz="2500" spc="70" dirty="0">
                <a:solidFill>
                  <a:srgbClr val="838787"/>
                </a:solidFill>
                <a:latin typeface="Arial"/>
                <a:cs typeface="Arial"/>
              </a:rPr>
              <a:t>r</a:t>
            </a:r>
            <a:r>
              <a:rPr sz="2500" spc="-15" dirty="0">
                <a:solidFill>
                  <a:srgbClr val="838787"/>
                </a:solidFill>
                <a:latin typeface="Arial"/>
                <a:cs typeface="Arial"/>
              </a:rPr>
              <a:t>ansistors?</a:t>
            </a:r>
            <a:endParaRPr sz="25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000500" y="6711950"/>
            <a:ext cx="2766060" cy="5473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5025" spc="-112" baseline="-3316" dirty="0">
                <a:solidFill>
                  <a:srgbClr val="34A5DA"/>
                </a:solidFill>
                <a:latin typeface="Lucida Sans Unicode"/>
                <a:cs typeface="Lucida Sans Unicode"/>
              </a:rPr>
              <a:t>▸</a:t>
            </a:r>
            <a:r>
              <a:rPr sz="5025" spc="82" baseline="-3316" dirty="0">
                <a:solidFill>
                  <a:srgbClr val="34A5DA"/>
                </a:solidFill>
                <a:latin typeface="Lucida Sans Unicode"/>
                <a:cs typeface="Lucida Sans Unicode"/>
              </a:rPr>
              <a:t> </a:t>
            </a:r>
            <a:r>
              <a:rPr sz="3200" b="1" spc="204" dirty="0">
                <a:solidFill>
                  <a:srgbClr val="838787"/>
                </a:solidFill>
                <a:latin typeface="Arial"/>
                <a:cs typeface="Arial"/>
              </a:rPr>
              <a:t>8.5</a:t>
            </a:r>
            <a:r>
              <a:rPr sz="3200" b="1" spc="-9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3200" b="1" spc="-20" dirty="0">
                <a:solidFill>
                  <a:srgbClr val="838787"/>
                </a:solidFill>
                <a:latin typeface="Arial"/>
                <a:cs typeface="Arial"/>
              </a:rPr>
              <a:t>BILLION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4500" y="495300"/>
            <a:ext cx="1636395" cy="3771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400" b="1" spc="-114" dirty="0">
                <a:solidFill>
                  <a:srgbClr val="838787"/>
                </a:solidFill>
                <a:latin typeface="Arial"/>
                <a:cs typeface="Arial"/>
              </a:rPr>
              <a:t>A1</a:t>
            </a:r>
            <a:r>
              <a:rPr sz="2400" b="1" spc="-200" dirty="0">
                <a:solidFill>
                  <a:srgbClr val="838787"/>
                </a:solidFill>
                <a:latin typeface="Arial"/>
                <a:cs typeface="Arial"/>
              </a:rPr>
              <a:t>3</a:t>
            </a:r>
            <a:r>
              <a:rPr sz="2400" b="1" spc="145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400" b="1" spc="-95" dirty="0">
                <a:solidFill>
                  <a:srgbClr val="838787"/>
                </a:solidFill>
                <a:latin typeface="Arial"/>
                <a:cs typeface="Arial"/>
              </a:rPr>
              <a:t>BIONIC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400" spc="-480" dirty="0">
                <a:solidFill>
                  <a:srgbClr val="838787"/>
                </a:solidFill>
                <a:latin typeface="Arial"/>
                <a:cs typeface="Arial"/>
              </a:rPr>
              <a:t>T</a:t>
            </a:r>
            <a:r>
              <a:rPr sz="3400" spc="45" dirty="0">
                <a:solidFill>
                  <a:srgbClr val="838787"/>
                </a:solidFill>
                <a:latin typeface="Arial"/>
                <a:cs typeface="Arial"/>
              </a:rPr>
              <a:t>echnical</a:t>
            </a:r>
            <a:r>
              <a:rPr sz="3400" spc="-10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3400" spc="20" dirty="0">
                <a:solidFill>
                  <a:srgbClr val="838787"/>
                </a:solidFill>
                <a:latin typeface="Arial"/>
                <a:cs typeface="Arial"/>
              </a:rPr>
              <a:t>Cha</a:t>
            </a:r>
            <a:r>
              <a:rPr sz="3400" spc="-35" dirty="0">
                <a:solidFill>
                  <a:srgbClr val="838787"/>
                </a:solidFill>
                <a:latin typeface="Arial"/>
                <a:cs typeface="Arial"/>
              </a:rPr>
              <a:t>r</a:t>
            </a:r>
            <a:r>
              <a:rPr sz="3400" spc="10" dirty="0">
                <a:solidFill>
                  <a:srgbClr val="838787"/>
                </a:solidFill>
                <a:latin typeface="Arial"/>
                <a:cs typeface="Arial"/>
              </a:rPr>
              <a:t>acteristics</a:t>
            </a:r>
            <a:endParaRPr sz="3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4500" y="2800350"/>
            <a:ext cx="170180" cy="3346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150" spc="-60" dirty="0">
                <a:solidFill>
                  <a:srgbClr val="34A5DA"/>
                </a:solidFill>
                <a:latin typeface="Lucida Sans Unicode"/>
                <a:cs typeface="Lucida Sans Unicode"/>
              </a:rPr>
              <a:t>▸</a:t>
            </a:r>
            <a:endParaRPr sz="2150"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62000" y="2794000"/>
            <a:ext cx="11088370" cy="3365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spc="120" dirty="0">
                <a:solidFill>
                  <a:srgbClr val="838787"/>
                </a:solidFill>
                <a:latin typeface="Arial"/>
                <a:cs typeface="Arial"/>
              </a:rPr>
              <a:t>A</a:t>
            </a:r>
            <a:r>
              <a:rPr sz="2000" spc="20" dirty="0">
                <a:solidFill>
                  <a:srgbClr val="838787"/>
                </a:solidFill>
                <a:latin typeface="Arial"/>
                <a:cs typeface="Arial"/>
              </a:rPr>
              <a:t>r</a:t>
            </a:r>
            <a:r>
              <a:rPr sz="2000" spc="65" dirty="0">
                <a:solidFill>
                  <a:srgbClr val="838787"/>
                </a:solidFill>
                <a:latin typeface="Arial"/>
                <a:cs typeface="Arial"/>
              </a:rPr>
              <a:t>chitectu</a:t>
            </a:r>
            <a:r>
              <a:rPr sz="2000" spc="10" dirty="0">
                <a:solidFill>
                  <a:srgbClr val="838787"/>
                </a:solidFill>
                <a:latin typeface="Arial"/>
                <a:cs typeface="Arial"/>
              </a:rPr>
              <a:t>r</a:t>
            </a:r>
            <a:r>
              <a:rPr sz="2000" spc="50" dirty="0">
                <a:solidFill>
                  <a:srgbClr val="838787"/>
                </a:solidFill>
                <a:latin typeface="Arial"/>
                <a:cs typeface="Arial"/>
              </a:rPr>
              <a:t>e:</a:t>
            </a:r>
            <a:r>
              <a:rPr sz="2000" spc="-5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000" spc="90" dirty="0">
                <a:solidFill>
                  <a:srgbClr val="838787"/>
                </a:solidFill>
                <a:latin typeface="Arial"/>
                <a:cs typeface="Arial"/>
              </a:rPr>
              <a:t>64-bit</a:t>
            </a:r>
            <a:r>
              <a:rPr sz="2000" spc="-85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000" spc="45" dirty="0">
                <a:solidFill>
                  <a:srgbClr val="838787"/>
                </a:solidFill>
                <a:latin typeface="Arial"/>
                <a:cs typeface="Arial"/>
              </a:rPr>
              <a:t>ARMv8.3-A</a:t>
            </a:r>
            <a:r>
              <a:rPr sz="2000" spc="-85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000" spc="-90" dirty="0">
                <a:solidFill>
                  <a:srgbClr val="838787"/>
                </a:solidFill>
                <a:latin typeface="Arial"/>
                <a:cs typeface="Arial"/>
              </a:rPr>
              <a:t>(RISC</a:t>
            </a:r>
            <a:r>
              <a:rPr sz="2000" spc="-5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000" spc="185" dirty="0">
                <a:solidFill>
                  <a:srgbClr val="838787"/>
                </a:solidFill>
                <a:latin typeface="Arial"/>
                <a:cs typeface="Arial"/>
              </a:rPr>
              <a:t>=</a:t>
            </a:r>
            <a:r>
              <a:rPr sz="2000" spc="-5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000" spc="95" dirty="0">
                <a:solidFill>
                  <a:srgbClr val="838787"/>
                </a:solidFill>
                <a:latin typeface="Arial"/>
                <a:cs typeface="Arial"/>
              </a:rPr>
              <a:t>lower</a:t>
            </a:r>
            <a:r>
              <a:rPr sz="2000" spc="-5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000" spc="25" dirty="0">
                <a:solidFill>
                  <a:srgbClr val="838787"/>
                </a:solidFill>
                <a:latin typeface="Arial"/>
                <a:cs typeface="Arial"/>
              </a:rPr>
              <a:t>cost,</a:t>
            </a:r>
            <a:r>
              <a:rPr sz="2000" spc="-11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000" spc="65" dirty="0">
                <a:solidFill>
                  <a:srgbClr val="838787"/>
                </a:solidFill>
                <a:latin typeface="Arial"/>
                <a:cs typeface="Arial"/>
              </a:rPr>
              <a:t>ene</a:t>
            </a:r>
            <a:r>
              <a:rPr sz="2000" spc="0" dirty="0">
                <a:solidFill>
                  <a:srgbClr val="838787"/>
                </a:solidFill>
                <a:latin typeface="Arial"/>
                <a:cs typeface="Arial"/>
              </a:rPr>
              <a:t>r</a:t>
            </a:r>
            <a:r>
              <a:rPr sz="2000" spc="95" dirty="0">
                <a:solidFill>
                  <a:srgbClr val="838787"/>
                </a:solidFill>
                <a:latin typeface="Arial"/>
                <a:cs typeface="Arial"/>
              </a:rPr>
              <a:t>gy</a:t>
            </a:r>
            <a:r>
              <a:rPr sz="2000" spc="-5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000" spc="80" dirty="0">
                <a:solidFill>
                  <a:srgbClr val="838787"/>
                </a:solidFill>
                <a:latin typeface="Arial"/>
                <a:cs typeface="Arial"/>
              </a:rPr>
              <a:t>consumption</a:t>
            </a:r>
            <a:r>
              <a:rPr sz="2000" spc="-5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000" spc="75" dirty="0">
                <a:solidFill>
                  <a:srgbClr val="838787"/>
                </a:solidFill>
                <a:latin typeface="Arial"/>
                <a:cs typeface="Arial"/>
              </a:rPr>
              <a:t>and</a:t>
            </a:r>
            <a:r>
              <a:rPr sz="2000" spc="-5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000" spc="65" dirty="0">
                <a:solidFill>
                  <a:srgbClr val="838787"/>
                </a:solidFill>
                <a:latin typeface="Arial"/>
                <a:cs typeface="Arial"/>
              </a:rPr>
              <a:t>h</a:t>
            </a:r>
            <a:r>
              <a:rPr sz="2000" spc="50" dirty="0">
                <a:solidFill>
                  <a:srgbClr val="838787"/>
                </a:solidFill>
                <a:latin typeface="Arial"/>
                <a:cs typeface="Arial"/>
              </a:rPr>
              <a:t>e</a:t>
            </a:r>
            <a:r>
              <a:rPr sz="2000" spc="-40" dirty="0">
                <a:solidFill>
                  <a:srgbClr val="838787"/>
                </a:solidFill>
                <a:latin typeface="Arial"/>
                <a:cs typeface="Arial"/>
              </a:rPr>
              <a:t>a</a:t>
            </a:r>
            <a:r>
              <a:rPr sz="2000" spc="110" dirty="0">
                <a:solidFill>
                  <a:srgbClr val="838787"/>
                </a:solidFill>
                <a:latin typeface="Arial"/>
                <a:cs typeface="Arial"/>
              </a:rPr>
              <a:t>t</a:t>
            </a:r>
            <a:r>
              <a:rPr sz="2000" spc="-5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000" spc="40" dirty="0">
                <a:solidFill>
                  <a:srgbClr val="838787"/>
                </a:solidFill>
                <a:latin typeface="Arial"/>
                <a:cs typeface="Arial"/>
              </a:rPr>
              <a:t>dissip</a:t>
            </a:r>
            <a:r>
              <a:rPr sz="2000" spc="30" dirty="0">
                <a:solidFill>
                  <a:srgbClr val="838787"/>
                </a:solidFill>
                <a:latin typeface="Arial"/>
                <a:cs typeface="Arial"/>
              </a:rPr>
              <a:t>a</a:t>
            </a:r>
            <a:r>
              <a:rPr sz="2000" spc="70" dirty="0">
                <a:solidFill>
                  <a:srgbClr val="838787"/>
                </a:solidFill>
                <a:latin typeface="Arial"/>
                <a:cs typeface="Arial"/>
              </a:rPr>
              <a:t>tion)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4500" y="3448050"/>
            <a:ext cx="170180" cy="3346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150" spc="-60" dirty="0">
                <a:solidFill>
                  <a:srgbClr val="34A5DA"/>
                </a:solidFill>
                <a:latin typeface="Lucida Sans Unicode"/>
                <a:cs typeface="Lucida Sans Unicode"/>
              </a:rPr>
              <a:t>▸</a:t>
            </a:r>
            <a:endParaRPr sz="2150">
              <a:latin typeface="Lucida Sans Unicode"/>
              <a:cs typeface="Lucida Sans Unicod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62000" y="3429000"/>
            <a:ext cx="3043555" cy="3365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spc="55" dirty="0">
                <a:solidFill>
                  <a:srgbClr val="838787"/>
                </a:solidFill>
                <a:latin typeface="Arial"/>
                <a:cs typeface="Arial"/>
              </a:rPr>
              <a:t>6-co</a:t>
            </a:r>
            <a:r>
              <a:rPr sz="2000" spc="0" dirty="0">
                <a:solidFill>
                  <a:srgbClr val="838787"/>
                </a:solidFill>
                <a:latin typeface="Arial"/>
                <a:cs typeface="Arial"/>
              </a:rPr>
              <a:t>r</a:t>
            </a:r>
            <a:r>
              <a:rPr sz="2000" spc="55" dirty="0">
                <a:solidFill>
                  <a:srgbClr val="838787"/>
                </a:solidFill>
                <a:latin typeface="Arial"/>
                <a:cs typeface="Arial"/>
              </a:rPr>
              <a:t>e</a:t>
            </a:r>
            <a:r>
              <a:rPr sz="2000" spc="-5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000" spc="-45" dirty="0">
                <a:solidFill>
                  <a:srgbClr val="838787"/>
                </a:solidFill>
                <a:latin typeface="Arial"/>
                <a:cs typeface="Arial"/>
              </a:rPr>
              <a:t>CPU</a:t>
            </a:r>
            <a:r>
              <a:rPr sz="2000" spc="-5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838787"/>
                </a:solidFill>
                <a:latin typeface="Arial"/>
                <a:cs typeface="Arial"/>
              </a:rPr>
              <a:t>(fastest</a:t>
            </a:r>
            <a:r>
              <a:rPr sz="2000" spc="-5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000" spc="50" dirty="0">
                <a:solidFill>
                  <a:srgbClr val="838787"/>
                </a:solidFill>
                <a:latin typeface="Arial"/>
                <a:cs typeface="Arial"/>
              </a:rPr>
              <a:t>ever!)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44500" y="4095750"/>
            <a:ext cx="170180" cy="3346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150" spc="-60" dirty="0">
                <a:solidFill>
                  <a:srgbClr val="34A5DA"/>
                </a:solidFill>
                <a:latin typeface="Lucida Sans Unicode"/>
                <a:cs typeface="Lucida Sans Unicode"/>
              </a:rPr>
              <a:t>▸</a:t>
            </a:r>
            <a:endParaRPr sz="2150">
              <a:latin typeface="Lucida Sans Unicode"/>
              <a:cs typeface="Lucida Sans Unicode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62000" y="4076700"/>
            <a:ext cx="6461125" cy="3365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spc="100" dirty="0">
                <a:solidFill>
                  <a:srgbClr val="838787"/>
                </a:solidFill>
                <a:latin typeface="Arial"/>
                <a:cs typeface="Arial"/>
              </a:rPr>
              <a:t>4</a:t>
            </a:r>
            <a:r>
              <a:rPr sz="2000" spc="-5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000" spc="65" dirty="0">
                <a:solidFill>
                  <a:srgbClr val="838787"/>
                </a:solidFill>
                <a:latin typeface="Arial"/>
                <a:cs typeface="Arial"/>
              </a:rPr>
              <a:t>ene</a:t>
            </a:r>
            <a:r>
              <a:rPr sz="2000" spc="0" dirty="0">
                <a:solidFill>
                  <a:srgbClr val="838787"/>
                </a:solidFill>
                <a:latin typeface="Arial"/>
                <a:cs typeface="Arial"/>
              </a:rPr>
              <a:t>r</a:t>
            </a:r>
            <a:r>
              <a:rPr sz="2000" spc="65" dirty="0">
                <a:solidFill>
                  <a:srgbClr val="838787"/>
                </a:solidFill>
                <a:latin typeface="Arial"/>
                <a:cs typeface="Arial"/>
              </a:rPr>
              <a:t>gy-e</a:t>
            </a:r>
            <a:r>
              <a:rPr sz="2000" spc="-10" dirty="0">
                <a:solidFill>
                  <a:srgbClr val="838787"/>
                </a:solidFill>
                <a:latin typeface="Arial"/>
                <a:cs typeface="Arial"/>
              </a:rPr>
              <a:t>f</a:t>
            </a:r>
            <a:r>
              <a:rPr sz="2000" spc="65" dirty="0">
                <a:solidFill>
                  <a:srgbClr val="838787"/>
                </a:solidFill>
                <a:latin typeface="Arial"/>
                <a:cs typeface="Arial"/>
              </a:rPr>
              <a:t>ficient</a:t>
            </a:r>
            <a:r>
              <a:rPr sz="2000" spc="-5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000" spc="70" dirty="0">
                <a:solidFill>
                  <a:srgbClr val="838787"/>
                </a:solidFill>
                <a:latin typeface="Arial"/>
                <a:cs typeface="Arial"/>
              </a:rPr>
              <a:t>co</a:t>
            </a:r>
            <a:r>
              <a:rPr sz="2000" spc="5" dirty="0">
                <a:solidFill>
                  <a:srgbClr val="838787"/>
                </a:solidFill>
                <a:latin typeface="Arial"/>
                <a:cs typeface="Arial"/>
              </a:rPr>
              <a:t>r</a:t>
            </a:r>
            <a:r>
              <a:rPr sz="2000" spc="-25" dirty="0">
                <a:solidFill>
                  <a:srgbClr val="838787"/>
                </a:solidFill>
                <a:latin typeface="Arial"/>
                <a:cs typeface="Arial"/>
              </a:rPr>
              <a:t>es</a:t>
            </a:r>
            <a:r>
              <a:rPr sz="2000" spc="-5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000" spc="-35" dirty="0">
                <a:solidFill>
                  <a:srgbClr val="838787"/>
                </a:solidFill>
                <a:latin typeface="Arial"/>
                <a:cs typeface="Arial"/>
              </a:rPr>
              <a:t>(</a:t>
            </a:r>
            <a:r>
              <a:rPr sz="2000" spc="-105" dirty="0">
                <a:solidFill>
                  <a:srgbClr val="838787"/>
                </a:solidFill>
                <a:latin typeface="Arial"/>
                <a:cs typeface="Arial"/>
              </a:rPr>
              <a:t>T</a:t>
            </a:r>
            <a:r>
              <a:rPr sz="2000" spc="65" dirty="0">
                <a:solidFill>
                  <a:srgbClr val="838787"/>
                </a:solidFill>
                <a:latin typeface="Arial"/>
                <a:cs typeface="Arial"/>
              </a:rPr>
              <a:t>hunder)</a:t>
            </a:r>
            <a:r>
              <a:rPr sz="2000" spc="-5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000" spc="90" dirty="0">
                <a:solidFill>
                  <a:srgbClr val="838787"/>
                </a:solidFill>
                <a:latin typeface="Arial"/>
                <a:cs typeface="Arial"/>
              </a:rPr>
              <a:t>for</a:t>
            </a:r>
            <a:r>
              <a:rPr sz="2000" spc="-5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000" spc="25" dirty="0">
                <a:solidFill>
                  <a:srgbClr val="838787"/>
                </a:solidFill>
                <a:latin typeface="Arial"/>
                <a:cs typeface="Arial"/>
              </a:rPr>
              <a:t>basic</a:t>
            </a:r>
            <a:r>
              <a:rPr sz="2000" spc="-5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000" spc="120" dirty="0">
                <a:solidFill>
                  <a:srgbClr val="838787"/>
                </a:solidFill>
                <a:latin typeface="Arial"/>
                <a:cs typeface="Arial"/>
              </a:rPr>
              <a:t>ope</a:t>
            </a:r>
            <a:r>
              <a:rPr sz="2000" spc="40" dirty="0">
                <a:solidFill>
                  <a:srgbClr val="838787"/>
                </a:solidFill>
                <a:latin typeface="Arial"/>
                <a:cs typeface="Arial"/>
              </a:rPr>
              <a:t>r</a:t>
            </a:r>
            <a:r>
              <a:rPr sz="2000" spc="-40" dirty="0">
                <a:solidFill>
                  <a:srgbClr val="838787"/>
                </a:solidFill>
                <a:latin typeface="Arial"/>
                <a:cs typeface="Arial"/>
              </a:rPr>
              <a:t>a</a:t>
            </a:r>
            <a:r>
              <a:rPr sz="2000" spc="55" dirty="0">
                <a:solidFill>
                  <a:srgbClr val="838787"/>
                </a:solidFill>
                <a:latin typeface="Arial"/>
                <a:cs typeface="Arial"/>
              </a:rPr>
              <a:t>tions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44500" y="4730750"/>
            <a:ext cx="170180" cy="3346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150" spc="-60" dirty="0">
                <a:solidFill>
                  <a:srgbClr val="34A5DA"/>
                </a:solidFill>
                <a:latin typeface="Lucida Sans Unicode"/>
                <a:cs typeface="Lucida Sans Unicode"/>
              </a:rPr>
              <a:t>▸</a:t>
            </a:r>
            <a:endParaRPr sz="2150">
              <a:latin typeface="Lucida Sans Unicode"/>
              <a:cs typeface="Lucida Sans Unicode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62000" y="4724400"/>
            <a:ext cx="8237855" cy="3365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spc="100" dirty="0">
                <a:solidFill>
                  <a:srgbClr val="838787"/>
                </a:solidFill>
                <a:latin typeface="Arial"/>
                <a:cs typeface="Arial"/>
              </a:rPr>
              <a:t>2</a:t>
            </a:r>
            <a:r>
              <a:rPr sz="2000" spc="-5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000" spc="75" dirty="0">
                <a:solidFill>
                  <a:srgbClr val="838787"/>
                </a:solidFill>
                <a:latin typeface="Arial"/>
                <a:cs typeface="Arial"/>
              </a:rPr>
              <a:t>high-performance</a:t>
            </a:r>
            <a:r>
              <a:rPr sz="2000" spc="-5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000" spc="70" dirty="0">
                <a:solidFill>
                  <a:srgbClr val="838787"/>
                </a:solidFill>
                <a:latin typeface="Arial"/>
                <a:cs typeface="Arial"/>
              </a:rPr>
              <a:t>co</a:t>
            </a:r>
            <a:r>
              <a:rPr sz="2000" spc="5" dirty="0">
                <a:solidFill>
                  <a:srgbClr val="838787"/>
                </a:solidFill>
                <a:latin typeface="Arial"/>
                <a:cs typeface="Arial"/>
              </a:rPr>
              <a:t>r</a:t>
            </a:r>
            <a:r>
              <a:rPr sz="2000" spc="-25" dirty="0">
                <a:solidFill>
                  <a:srgbClr val="838787"/>
                </a:solidFill>
                <a:latin typeface="Arial"/>
                <a:cs typeface="Arial"/>
              </a:rPr>
              <a:t>es</a:t>
            </a:r>
            <a:r>
              <a:rPr sz="2000" spc="-5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000" spc="60" dirty="0">
                <a:solidFill>
                  <a:srgbClr val="838787"/>
                </a:solidFill>
                <a:latin typeface="Arial"/>
                <a:cs typeface="Arial"/>
              </a:rPr>
              <a:t>(Lightning)</a:t>
            </a:r>
            <a:r>
              <a:rPr sz="2000" spc="-5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000" spc="-40" dirty="0">
                <a:solidFill>
                  <a:srgbClr val="838787"/>
                </a:solidFill>
                <a:latin typeface="Arial"/>
                <a:cs typeface="Arial"/>
              </a:rPr>
              <a:t>a</a:t>
            </a:r>
            <a:r>
              <a:rPr sz="2000" spc="110" dirty="0">
                <a:solidFill>
                  <a:srgbClr val="838787"/>
                </a:solidFill>
                <a:latin typeface="Arial"/>
                <a:cs typeface="Arial"/>
              </a:rPr>
              <a:t>t</a:t>
            </a:r>
            <a:r>
              <a:rPr sz="2000" spc="-5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000" spc="65" dirty="0">
                <a:solidFill>
                  <a:srgbClr val="838787"/>
                </a:solidFill>
                <a:latin typeface="Arial"/>
                <a:cs typeface="Arial"/>
              </a:rPr>
              <a:t>2.65</a:t>
            </a:r>
            <a:r>
              <a:rPr sz="2000" spc="-5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rgbClr val="838787"/>
                </a:solidFill>
                <a:latin typeface="Arial"/>
                <a:cs typeface="Arial"/>
              </a:rPr>
              <a:t>GHz</a:t>
            </a:r>
            <a:r>
              <a:rPr sz="2000" spc="-5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838787"/>
                </a:solidFill>
                <a:latin typeface="Arial"/>
                <a:cs typeface="Arial"/>
              </a:rPr>
              <a:t>(4K</a:t>
            </a:r>
            <a:r>
              <a:rPr sz="2000" spc="-75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000" spc="90" dirty="0">
                <a:solidFill>
                  <a:srgbClr val="838787"/>
                </a:solidFill>
                <a:latin typeface="Arial"/>
                <a:cs typeface="Arial"/>
              </a:rPr>
              <a:t>vide</a:t>
            </a:r>
            <a:r>
              <a:rPr sz="2000" spc="85" dirty="0">
                <a:solidFill>
                  <a:srgbClr val="838787"/>
                </a:solidFill>
                <a:latin typeface="Arial"/>
                <a:cs typeface="Arial"/>
              </a:rPr>
              <a:t>o</a:t>
            </a:r>
            <a:r>
              <a:rPr sz="2000" spc="-30" dirty="0">
                <a:solidFill>
                  <a:srgbClr val="838787"/>
                </a:solidFill>
                <a:latin typeface="Arial"/>
                <a:cs typeface="Arial"/>
              </a:rPr>
              <a:t>,</a:t>
            </a:r>
            <a:r>
              <a:rPr sz="2000" spc="-11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000" spc="80" dirty="0">
                <a:solidFill>
                  <a:srgbClr val="838787"/>
                </a:solidFill>
                <a:latin typeface="Arial"/>
                <a:cs typeface="Arial"/>
              </a:rPr>
              <a:t>gaming)</a:t>
            </a:r>
            <a:endParaRPr sz="20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44500" y="5378450"/>
            <a:ext cx="170180" cy="3346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150" spc="-60" dirty="0">
                <a:solidFill>
                  <a:srgbClr val="34A5DA"/>
                </a:solidFill>
                <a:latin typeface="Lucida Sans Unicode"/>
                <a:cs typeface="Lucida Sans Unicode"/>
              </a:rPr>
              <a:t>▸</a:t>
            </a:r>
            <a:endParaRPr sz="2150">
              <a:latin typeface="Lucida Sans Unicode"/>
              <a:cs typeface="Lucida Sans Unicode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62000" y="5372100"/>
            <a:ext cx="3061335" cy="3365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spc="55" dirty="0">
                <a:solidFill>
                  <a:srgbClr val="838787"/>
                </a:solidFill>
                <a:latin typeface="Arial"/>
                <a:cs typeface="Arial"/>
              </a:rPr>
              <a:t>4-co</a:t>
            </a:r>
            <a:r>
              <a:rPr sz="2000" spc="0" dirty="0">
                <a:solidFill>
                  <a:srgbClr val="838787"/>
                </a:solidFill>
                <a:latin typeface="Arial"/>
                <a:cs typeface="Arial"/>
              </a:rPr>
              <a:t>r</a:t>
            </a:r>
            <a:r>
              <a:rPr sz="2000" spc="55" dirty="0">
                <a:solidFill>
                  <a:srgbClr val="838787"/>
                </a:solidFill>
                <a:latin typeface="Arial"/>
                <a:cs typeface="Arial"/>
              </a:rPr>
              <a:t>e</a:t>
            </a:r>
            <a:r>
              <a:rPr sz="2000" spc="-5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000" spc="-30" dirty="0">
                <a:solidFill>
                  <a:srgbClr val="838787"/>
                </a:solidFill>
                <a:latin typeface="Arial"/>
                <a:cs typeface="Arial"/>
              </a:rPr>
              <a:t>GPU</a:t>
            </a:r>
            <a:r>
              <a:rPr sz="2000" spc="-5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838787"/>
                </a:solidFill>
                <a:latin typeface="Arial"/>
                <a:cs typeface="Arial"/>
              </a:rPr>
              <a:t>(fastest</a:t>
            </a:r>
            <a:r>
              <a:rPr sz="2000" spc="-5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000" spc="50" dirty="0">
                <a:solidFill>
                  <a:srgbClr val="838787"/>
                </a:solidFill>
                <a:latin typeface="Arial"/>
                <a:cs typeface="Arial"/>
              </a:rPr>
              <a:t>ever!)</a:t>
            </a:r>
            <a:endParaRPr sz="20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44500" y="6026150"/>
            <a:ext cx="170180" cy="3346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150" spc="-60" dirty="0">
                <a:solidFill>
                  <a:srgbClr val="34A5DA"/>
                </a:solidFill>
                <a:latin typeface="Lucida Sans Unicode"/>
                <a:cs typeface="Lucida Sans Unicode"/>
              </a:rPr>
              <a:t>▸</a:t>
            </a:r>
            <a:endParaRPr sz="2150">
              <a:latin typeface="Lucida Sans Unicode"/>
              <a:cs typeface="Lucida Sans Unicode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62000" y="5981700"/>
            <a:ext cx="10930890" cy="7175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12500"/>
              </a:lnSpc>
            </a:pPr>
            <a:r>
              <a:rPr sz="2000" spc="55" dirty="0">
                <a:solidFill>
                  <a:srgbClr val="838787"/>
                </a:solidFill>
                <a:latin typeface="Arial"/>
                <a:cs typeface="Arial"/>
              </a:rPr>
              <a:t>8-co</a:t>
            </a:r>
            <a:r>
              <a:rPr sz="2000" spc="0" dirty="0">
                <a:solidFill>
                  <a:srgbClr val="838787"/>
                </a:solidFill>
                <a:latin typeface="Arial"/>
                <a:cs typeface="Arial"/>
              </a:rPr>
              <a:t>r</a:t>
            </a:r>
            <a:r>
              <a:rPr sz="2000" spc="55" dirty="0">
                <a:solidFill>
                  <a:srgbClr val="838787"/>
                </a:solidFill>
                <a:latin typeface="Arial"/>
                <a:cs typeface="Arial"/>
              </a:rPr>
              <a:t>e</a:t>
            </a:r>
            <a:r>
              <a:rPr sz="2000" spc="-5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000" spc="85" dirty="0">
                <a:solidFill>
                  <a:srgbClr val="838787"/>
                </a:solidFill>
                <a:latin typeface="Arial"/>
                <a:cs typeface="Arial"/>
              </a:rPr>
              <a:t>Neu</a:t>
            </a:r>
            <a:r>
              <a:rPr sz="2000" spc="15" dirty="0">
                <a:solidFill>
                  <a:srgbClr val="838787"/>
                </a:solidFill>
                <a:latin typeface="Arial"/>
                <a:cs typeface="Arial"/>
              </a:rPr>
              <a:t>r</a:t>
            </a:r>
            <a:r>
              <a:rPr sz="2000" spc="35" dirty="0">
                <a:solidFill>
                  <a:srgbClr val="838787"/>
                </a:solidFill>
                <a:latin typeface="Arial"/>
                <a:cs typeface="Arial"/>
              </a:rPr>
              <a:t>al</a:t>
            </a:r>
            <a:r>
              <a:rPr sz="2000" spc="-5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000" spc="50" dirty="0">
                <a:solidFill>
                  <a:srgbClr val="838787"/>
                </a:solidFill>
                <a:latin typeface="Arial"/>
                <a:cs typeface="Arial"/>
              </a:rPr>
              <a:t>Engine</a:t>
            </a:r>
            <a:r>
              <a:rPr sz="2000" spc="-5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838787"/>
                </a:solidFill>
                <a:latin typeface="Arial"/>
                <a:cs typeface="Arial"/>
              </a:rPr>
              <a:t>(a</a:t>
            </a:r>
            <a:r>
              <a:rPr sz="2000" spc="-5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000" spc="50" dirty="0">
                <a:solidFill>
                  <a:srgbClr val="838787"/>
                </a:solidFill>
                <a:latin typeface="Arial"/>
                <a:cs typeface="Arial"/>
              </a:rPr>
              <a:t>custom</a:t>
            </a:r>
            <a:r>
              <a:rPr sz="2000" spc="-5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000" spc="90" dirty="0">
                <a:solidFill>
                  <a:srgbClr val="838787"/>
                </a:solidFill>
                <a:latin typeface="Arial"/>
                <a:cs typeface="Arial"/>
              </a:rPr>
              <a:t>block</a:t>
            </a:r>
            <a:r>
              <a:rPr sz="2000" spc="-5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000" spc="100" dirty="0">
                <a:solidFill>
                  <a:srgbClr val="838787"/>
                </a:solidFill>
                <a:latin typeface="Arial"/>
                <a:cs typeface="Arial"/>
              </a:rPr>
              <a:t>of </a:t>
            </a:r>
            <a:r>
              <a:rPr sz="2000" spc="45" dirty="0">
                <a:solidFill>
                  <a:srgbClr val="838787"/>
                </a:solidFill>
                <a:latin typeface="Arial"/>
                <a:cs typeface="Arial"/>
              </a:rPr>
              <a:t>silicon</a:t>
            </a:r>
            <a:r>
              <a:rPr sz="2000" spc="-5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000" spc="40" dirty="0">
                <a:solidFill>
                  <a:srgbClr val="838787"/>
                </a:solidFill>
                <a:latin typeface="Arial"/>
                <a:cs typeface="Arial"/>
              </a:rPr>
              <a:t>sepa</a:t>
            </a:r>
            <a:r>
              <a:rPr sz="2000" spc="-5" dirty="0">
                <a:solidFill>
                  <a:srgbClr val="838787"/>
                </a:solidFill>
                <a:latin typeface="Arial"/>
                <a:cs typeface="Arial"/>
              </a:rPr>
              <a:t>r</a:t>
            </a:r>
            <a:r>
              <a:rPr sz="2000" spc="-40" dirty="0">
                <a:solidFill>
                  <a:srgbClr val="838787"/>
                </a:solidFill>
                <a:latin typeface="Arial"/>
                <a:cs typeface="Arial"/>
              </a:rPr>
              <a:t>a</a:t>
            </a:r>
            <a:r>
              <a:rPr sz="2000" spc="80" dirty="0">
                <a:solidFill>
                  <a:srgbClr val="838787"/>
                </a:solidFill>
                <a:latin typeface="Arial"/>
                <a:cs typeface="Arial"/>
              </a:rPr>
              <a:t>te</a:t>
            </a:r>
            <a:r>
              <a:rPr sz="2000" spc="-5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000" spc="65" dirty="0">
                <a:solidFill>
                  <a:srgbClr val="838787"/>
                </a:solidFill>
                <a:latin typeface="Arial"/>
                <a:cs typeface="Arial"/>
              </a:rPr>
              <a:t>f</a:t>
            </a:r>
            <a:r>
              <a:rPr sz="2000" spc="40" dirty="0">
                <a:solidFill>
                  <a:srgbClr val="838787"/>
                </a:solidFill>
                <a:latin typeface="Arial"/>
                <a:cs typeface="Arial"/>
              </a:rPr>
              <a:t>r</a:t>
            </a:r>
            <a:r>
              <a:rPr sz="2000" spc="125" dirty="0">
                <a:solidFill>
                  <a:srgbClr val="838787"/>
                </a:solidFill>
                <a:latin typeface="Arial"/>
                <a:cs typeface="Arial"/>
              </a:rPr>
              <a:t>om</a:t>
            </a:r>
            <a:r>
              <a:rPr sz="2000" spc="-5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000" spc="80" dirty="0">
                <a:solidFill>
                  <a:srgbClr val="838787"/>
                </a:solidFill>
                <a:latin typeface="Arial"/>
                <a:cs typeface="Arial"/>
              </a:rPr>
              <a:t>the</a:t>
            </a:r>
            <a:r>
              <a:rPr sz="2000" spc="-5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000" spc="-45" dirty="0">
                <a:solidFill>
                  <a:srgbClr val="838787"/>
                </a:solidFill>
                <a:latin typeface="Arial"/>
                <a:cs typeface="Arial"/>
              </a:rPr>
              <a:t>CPU</a:t>
            </a:r>
            <a:r>
              <a:rPr sz="2000" spc="-5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000" spc="75" dirty="0">
                <a:solidFill>
                  <a:srgbClr val="838787"/>
                </a:solidFill>
                <a:latin typeface="Arial"/>
                <a:cs typeface="Arial"/>
              </a:rPr>
              <a:t>and</a:t>
            </a:r>
            <a:r>
              <a:rPr sz="2000" spc="-5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000" spc="-30" dirty="0">
                <a:solidFill>
                  <a:srgbClr val="838787"/>
                </a:solidFill>
                <a:latin typeface="Arial"/>
                <a:cs typeface="Arial"/>
              </a:rPr>
              <a:t>GP</a:t>
            </a:r>
            <a:r>
              <a:rPr sz="2000" spc="-80" dirty="0">
                <a:solidFill>
                  <a:srgbClr val="838787"/>
                </a:solidFill>
                <a:latin typeface="Arial"/>
                <a:cs typeface="Arial"/>
              </a:rPr>
              <a:t>U</a:t>
            </a:r>
            <a:r>
              <a:rPr sz="2000" spc="-30" dirty="0">
                <a:solidFill>
                  <a:srgbClr val="838787"/>
                </a:solidFill>
                <a:latin typeface="Arial"/>
                <a:cs typeface="Arial"/>
              </a:rPr>
              <a:t>,</a:t>
            </a:r>
            <a:r>
              <a:rPr sz="2000" spc="-11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000" spc="60" dirty="0">
                <a:solidFill>
                  <a:srgbClr val="838787"/>
                </a:solidFill>
                <a:latin typeface="Arial"/>
                <a:cs typeface="Arial"/>
              </a:rPr>
              <a:t>focused</a:t>
            </a:r>
            <a:r>
              <a:rPr sz="2000" spc="-5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000" spc="100" dirty="0">
                <a:solidFill>
                  <a:srgbClr val="838787"/>
                </a:solidFill>
                <a:latin typeface="Arial"/>
                <a:cs typeface="Arial"/>
              </a:rPr>
              <a:t>on</a:t>
            </a:r>
            <a:r>
              <a:rPr sz="2000" spc="5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000" spc="35" dirty="0">
                <a:solidFill>
                  <a:srgbClr val="838787"/>
                </a:solidFill>
                <a:latin typeface="Arial"/>
                <a:cs typeface="Arial"/>
              </a:rPr>
              <a:t>accele</a:t>
            </a:r>
            <a:r>
              <a:rPr sz="2000" spc="-5" dirty="0">
                <a:solidFill>
                  <a:srgbClr val="838787"/>
                </a:solidFill>
                <a:latin typeface="Arial"/>
                <a:cs typeface="Arial"/>
              </a:rPr>
              <a:t>r</a:t>
            </a:r>
            <a:r>
              <a:rPr sz="2000" spc="-40" dirty="0">
                <a:solidFill>
                  <a:srgbClr val="838787"/>
                </a:solidFill>
                <a:latin typeface="Arial"/>
                <a:cs typeface="Arial"/>
              </a:rPr>
              <a:t>a</a:t>
            </a:r>
            <a:r>
              <a:rPr sz="2000" spc="110" dirty="0">
                <a:solidFill>
                  <a:srgbClr val="838787"/>
                </a:solidFill>
                <a:latin typeface="Arial"/>
                <a:cs typeface="Arial"/>
              </a:rPr>
              <a:t>ting</a:t>
            </a:r>
            <a:r>
              <a:rPr sz="2000" spc="-5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000" spc="60" dirty="0">
                <a:solidFill>
                  <a:srgbClr val="838787"/>
                </a:solidFill>
                <a:latin typeface="Arial"/>
                <a:cs typeface="Arial"/>
              </a:rPr>
              <a:t>Machine</a:t>
            </a:r>
            <a:r>
              <a:rPr sz="2000" spc="-5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000" spc="-120" dirty="0">
                <a:solidFill>
                  <a:srgbClr val="838787"/>
                </a:solidFill>
                <a:latin typeface="Arial"/>
                <a:cs typeface="Arial"/>
              </a:rPr>
              <a:t>L</a:t>
            </a:r>
            <a:r>
              <a:rPr sz="2000" spc="40" dirty="0">
                <a:solidFill>
                  <a:srgbClr val="838787"/>
                </a:solidFill>
                <a:latin typeface="Arial"/>
                <a:cs typeface="Arial"/>
              </a:rPr>
              <a:t>e</a:t>
            </a:r>
            <a:r>
              <a:rPr sz="2000" spc="70" dirty="0">
                <a:solidFill>
                  <a:srgbClr val="838787"/>
                </a:solidFill>
                <a:latin typeface="Arial"/>
                <a:cs typeface="Arial"/>
              </a:rPr>
              <a:t>arning</a:t>
            </a:r>
            <a:r>
              <a:rPr sz="2000" spc="-5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000" spc="85" dirty="0">
                <a:solidFill>
                  <a:srgbClr val="838787"/>
                </a:solidFill>
                <a:latin typeface="Arial"/>
                <a:cs typeface="Arial"/>
              </a:rPr>
              <a:t>comput</a:t>
            </a:r>
            <a:r>
              <a:rPr sz="2000" spc="60" dirty="0">
                <a:solidFill>
                  <a:srgbClr val="838787"/>
                </a:solidFill>
                <a:latin typeface="Arial"/>
                <a:cs typeface="Arial"/>
              </a:rPr>
              <a:t>a</a:t>
            </a:r>
            <a:r>
              <a:rPr sz="2000" spc="45" dirty="0">
                <a:solidFill>
                  <a:srgbClr val="838787"/>
                </a:solidFill>
                <a:latin typeface="Arial"/>
                <a:cs typeface="Arial"/>
              </a:rPr>
              <a:t>tions,</a:t>
            </a:r>
            <a:r>
              <a:rPr sz="2000" spc="-11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000" spc="30" dirty="0">
                <a:solidFill>
                  <a:srgbClr val="838787"/>
                </a:solidFill>
                <a:latin typeface="Arial"/>
                <a:cs typeface="Arial"/>
              </a:rPr>
              <a:t>e</a:t>
            </a:r>
            <a:r>
              <a:rPr sz="2000" spc="5" dirty="0">
                <a:solidFill>
                  <a:srgbClr val="838787"/>
                </a:solidFill>
                <a:latin typeface="Arial"/>
                <a:cs typeface="Arial"/>
              </a:rPr>
              <a:t>x.</a:t>
            </a:r>
            <a:r>
              <a:rPr sz="2000" spc="-11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000" spc="-175" dirty="0">
                <a:solidFill>
                  <a:srgbClr val="838787"/>
                </a:solidFill>
                <a:latin typeface="Arial"/>
                <a:cs typeface="Arial"/>
              </a:rPr>
              <a:t>F</a:t>
            </a:r>
            <a:r>
              <a:rPr sz="2000" spc="10" dirty="0">
                <a:solidFill>
                  <a:srgbClr val="838787"/>
                </a:solidFill>
                <a:latin typeface="Arial"/>
                <a:cs typeface="Arial"/>
              </a:rPr>
              <a:t>ace</a:t>
            </a:r>
            <a:r>
              <a:rPr sz="2000" spc="-5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000" spc="25" dirty="0">
                <a:solidFill>
                  <a:srgbClr val="838787"/>
                </a:solidFill>
                <a:latin typeface="Arial"/>
                <a:cs typeface="Arial"/>
              </a:rPr>
              <a:t>I</a:t>
            </a:r>
            <a:r>
              <a:rPr sz="2000" spc="-30" dirty="0">
                <a:solidFill>
                  <a:srgbClr val="838787"/>
                </a:solidFill>
                <a:latin typeface="Arial"/>
                <a:cs typeface="Arial"/>
              </a:rPr>
              <a:t>D,</a:t>
            </a:r>
            <a:r>
              <a:rPr sz="2000" spc="-145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000" spc="80" dirty="0">
                <a:solidFill>
                  <a:srgbClr val="838787"/>
                </a:solidFill>
                <a:latin typeface="Arial"/>
                <a:cs typeface="Arial"/>
              </a:rPr>
              <a:t>Animoji)</a:t>
            </a:r>
            <a:endParaRPr sz="20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44500" y="7016750"/>
            <a:ext cx="170180" cy="3346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150" spc="-60" dirty="0">
                <a:solidFill>
                  <a:srgbClr val="34A5DA"/>
                </a:solidFill>
                <a:latin typeface="Lucida Sans Unicode"/>
                <a:cs typeface="Lucida Sans Unicode"/>
              </a:rPr>
              <a:t>▸</a:t>
            </a:r>
            <a:endParaRPr sz="2150">
              <a:latin typeface="Lucida Sans Unicode"/>
              <a:cs typeface="Lucida Sans Unicode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62000" y="6959600"/>
            <a:ext cx="11465560" cy="7175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12500"/>
              </a:lnSpc>
            </a:pPr>
            <a:r>
              <a:rPr sz="2000" spc="-45" dirty="0">
                <a:solidFill>
                  <a:srgbClr val="838787"/>
                </a:solidFill>
                <a:latin typeface="Arial"/>
                <a:cs typeface="Arial"/>
              </a:rPr>
              <a:t>CPU</a:t>
            </a:r>
            <a:r>
              <a:rPr sz="2000" spc="-5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000" spc="35" dirty="0">
                <a:solidFill>
                  <a:srgbClr val="838787"/>
                </a:solidFill>
                <a:latin typeface="Arial"/>
                <a:cs typeface="Arial"/>
              </a:rPr>
              <a:t>f</a:t>
            </a:r>
            <a:r>
              <a:rPr sz="2000" spc="60" dirty="0">
                <a:solidFill>
                  <a:srgbClr val="838787"/>
                </a:solidFill>
                <a:latin typeface="Arial"/>
                <a:cs typeface="Arial"/>
              </a:rPr>
              <a:t>e</a:t>
            </a:r>
            <a:r>
              <a:rPr sz="2000" spc="-40" dirty="0">
                <a:solidFill>
                  <a:srgbClr val="838787"/>
                </a:solidFill>
                <a:latin typeface="Arial"/>
                <a:cs typeface="Arial"/>
              </a:rPr>
              <a:t>a</a:t>
            </a:r>
            <a:r>
              <a:rPr sz="2000" spc="90" dirty="0">
                <a:solidFill>
                  <a:srgbClr val="838787"/>
                </a:solidFill>
                <a:latin typeface="Arial"/>
                <a:cs typeface="Arial"/>
              </a:rPr>
              <a:t>tu</a:t>
            </a:r>
            <a:r>
              <a:rPr sz="2000" spc="30" dirty="0">
                <a:solidFill>
                  <a:srgbClr val="838787"/>
                </a:solidFill>
                <a:latin typeface="Arial"/>
                <a:cs typeface="Arial"/>
              </a:rPr>
              <a:t>r</a:t>
            </a:r>
            <a:r>
              <a:rPr sz="2000" spc="-25" dirty="0">
                <a:solidFill>
                  <a:srgbClr val="838787"/>
                </a:solidFill>
                <a:latin typeface="Arial"/>
                <a:cs typeface="Arial"/>
              </a:rPr>
              <a:t>es</a:t>
            </a:r>
            <a:r>
              <a:rPr sz="2000" spc="-5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000" spc="100" dirty="0">
                <a:solidFill>
                  <a:srgbClr val="838787"/>
                </a:solidFill>
                <a:latin typeface="Arial"/>
                <a:cs typeface="Arial"/>
              </a:rPr>
              <a:t>2</a:t>
            </a:r>
            <a:r>
              <a:rPr sz="2000" spc="-5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000" spc="60" dirty="0">
                <a:solidFill>
                  <a:srgbClr val="838787"/>
                </a:solidFill>
                <a:latin typeface="Arial"/>
                <a:cs typeface="Arial"/>
              </a:rPr>
              <a:t>Machine</a:t>
            </a:r>
            <a:r>
              <a:rPr sz="2000" spc="-5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000" spc="-120" dirty="0">
                <a:solidFill>
                  <a:srgbClr val="838787"/>
                </a:solidFill>
                <a:latin typeface="Arial"/>
                <a:cs typeface="Arial"/>
              </a:rPr>
              <a:t>L</a:t>
            </a:r>
            <a:r>
              <a:rPr sz="2000" spc="40" dirty="0">
                <a:solidFill>
                  <a:srgbClr val="838787"/>
                </a:solidFill>
                <a:latin typeface="Arial"/>
                <a:cs typeface="Arial"/>
              </a:rPr>
              <a:t>e</a:t>
            </a:r>
            <a:r>
              <a:rPr sz="2000" spc="70" dirty="0">
                <a:solidFill>
                  <a:srgbClr val="838787"/>
                </a:solidFill>
                <a:latin typeface="Arial"/>
                <a:cs typeface="Arial"/>
              </a:rPr>
              <a:t>arning</a:t>
            </a:r>
            <a:r>
              <a:rPr sz="2000" spc="-85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000" spc="60" dirty="0">
                <a:solidFill>
                  <a:srgbClr val="838787"/>
                </a:solidFill>
                <a:latin typeface="Arial"/>
                <a:cs typeface="Arial"/>
              </a:rPr>
              <a:t>Accele</a:t>
            </a:r>
            <a:r>
              <a:rPr sz="2000" spc="10" dirty="0">
                <a:solidFill>
                  <a:srgbClr val="838787"/>
                </a:solidFill>
                <a:latin typeface="Arial"/>
                <a:cs typeface="Arial"/>
              </a:rPr>
              <a:t>r</a:t>
            </a:r>
            <a:r>
              <a:rPr sz="2000" spc="-40" dirty="0">
                <a:solidFill>
                  <a:srgbClr val="838787"/>
                </a:solidFill>
                <a:latin typeface="Arial"/>
                <a:cs typeface="Arial"/>
              </a:rPr>
              <a:t>a</a:t>
            </a:r>
            <a:r>
              <a:rPr sz="2000" spc="50" dirty="0">
                <a:solidFill>
                  <a:srgbClr val="838787"/>
                </a:solidFill>
                <a:latin typeface="Arial"/>
                <a:cs typeface="Arial"/>
              </a:rPr>
              <a:t>tors</a:t>
            </a:r>
            <a:r>
              <a:rPr sz="2000" spc="-5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000" spc="80" dirty="0">
                <a:solidFill>
                  <a:srgbClr val="838787"/>
                </a:solidFill>
                <a:latin typeface="Arial"/>
                <a:cs typeface="Arial"/>
              </a:rPr>
              <a:t>(p</a:t>
            </a:r>
            <a:r>
              <a:rPr sz="2000" spc="20" dirty="0">
                <a:solidFill>
                  <a:srgbClr val="838787"/>
                </a:solidFill>
                <a:latin typeface="Arial"/>
                <a:cs typeface="Arial"/>
              </a:rPr>
              <a:t>r</a:t>
            </a:r>
            <a:r>
              <a:rPr sz="2000" spc="10" dirty="0">
                <a:solidFill>
                  <a:srgbClr val="838787"/>
                </a:solidFill>
                <a:latin typeface="Arial"/>
                <a:cs typeface="Arial"/>
              </a:rPr>
              <a:t>ocessors</a:t>
            </a:r>
            <a:r>
              <a:rPr sz="2000" spc="-5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000" spc="90" dirty="0">
                <a:solidFill>
                  <a:srgbClr val="838787"/>
                </a:solidFill>
                <a:latin typeface="Arial"/>
                <a:cs typeface="Arial"/>
              </a:rPr>
              <a:t>for</a:t>
            </a:r>
            <a:r>
              <a:rPr sz="2000" spc="-5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000" spc="30" dirty="0">
                <a:solidFill>
                  <a:srgbClr val="838787"/>
                </a:solidFill>
                <a:latin typeface="Arial"/>
                <a:cs typeface="Arial"/>
              </a:rPr>
              <a:t>a</a:t>
            </a:r>
            <a:r>
              <a:rPr sz="2000" spc="-5" dirty="0">
                <a:solidFill>
                  <a:srgbClr val="838787"/>
                </a:solidFill>
                <a:latin typeface="Arial"/>
                <a:cs typeface="Arial"/>
              </a:rPr>
              <a:t>r</a:t>
            </a:r>
            <a:r>
              <a:rPr sz="2000" spc="60" dirty="0">
                <a:solidFill>
                  <a:srgbClr val="838787"/>
                </a:solidFill>
                <a:latin typeface="Arial"/>
                <a:cs typeface="Arial"/>
              </a:rPr>
              <a:t>tificial</a:t>
            </a:r>
            <a:r>
              <a:rPr sz="2000" spc="-5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000" spc="75" dirty="0">
                <a:solidFill>
                  <a:srgbClr val="838787"/>
                </a:solidFill>
                <a:latin typeface="Arial"/>
                <a:cs typeface="Arial"/>
              </a:rPr>
              <a:t>intelligence</a:t>
            </a:r>
            <a:r>
              <a:rPr sz="2000" spc="-5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000" spc="65" dirty="0">
                <a:solidFill>
                  <a:srgbClr val="838787"/>
                </a:solidFill>
                <a:latin typeface="Arial"/>
                <a:cs typeface="Arial"/>
              </a:rPr>
              <a:t>applic</a:t>
            </a:r>
            <a:r>
              <a:rPr sz="2000" spc="60" dirty="0">
                <a:solidFill>
                  <a:srgbClr val="838787"/>
                </a:solidFill>
                <a:latin typeface="Arial"/>
                <a:cs typeface="Arial"/>
              </a:rPr>
              <a:t>a</a:t>
            </a:r>
            <a:r>
              <a:rPr sz="2000" spc="30" dirty="0">
                <a:solidFill>
                  <a:srgbClr val="838787"/>
                </a:solidFill>
                <a:latin typeface="Arial"/>
                <a:cs typeface="Arial"/>
              </a:rPr>
              <a:t>tions), thus</a:t>
            </a:r>
            <a:r>
              <a:rPr sz="2000" spc="-5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000" spc="-45" dirty="0">
                <a:solidFill>
                  <a:srgbClr val="838787"/>
                </a:solidFill>
                <a:latin typeface="Arial"/>
                <a:cs typeface="Arial"/>
              </a:rPr>
              <a:t>CPU</a:t>
            </a:r>
            <a:r>
              <a:rPr sz="2000" spc="-5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838787"/>
                </a:solidFill>
                <a:latin typeface="Arial"/>
                <a:cs typeface="Arial"/>
              </a:rPr>
              <a:t>is</a:t>
            </a:r>
            <a:r>
              <a:rPr sz="2000" spc="-5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000" spc="70" dirty="0">
                <a:solidFill>
                  <a:srgbClr val="838787"/>
                </a:solidFill>
                <a:latin typeface="Arial"/>
                <a:cs typeface="Arial"/>
              </a:rPr>
              <a:t>capable</a:t>
            </a:r>
            <a:r>
              <a:rPr sz="2000" spc="-5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000" spc="100" dirty="0">
                <a:solidFill>
                  <a:srgbClr val="838787"/>
                </a:solidFill>
                <a:latin typeface="Arial"/>
                <a:cs typeface="Arial"/>
              </a:rPr>
              <a:t>of </a:t>
            </a:r>
            <a:r>
              <a:rPr sz="2000" spc="30" dirty="0">
                <a:solidFill>
                  <a:srgbClr val="838787"/>
                </a:solidFill>
                <a:latin typeface="Arial"/>
                <a:cs typeface="Arial"/>
              </a:rPr>
              <a:t>e</a:t>
            </a:r>
            <a:r>
              <a:rPr sz="2000" spc="15" dirty="0">
                <a:solidFill>
                  <a:srgbClr val="838787"/>
                </a:solidFill>
                <a:latin typeface="Arial"/>
                <a:cs typeface="Arial"/>
              </a:rPr>
              <a:t>x</a:t>
            </a:r>
            <a:r>
              <a:rPr sz="2000" spc="80" dirty="0">
                <a:solidFill>
                  <a:srgbClr val="838787"/>
                </a:solidFill>
                <a:latin typeface="Arial"/>
                <a:cs typeface="Arial"/>
              </a:rPr>
              <a:t>ecuting</a:t>
            </a:r>
            <a:r>
              <a:rPr sz="2000" spc="-5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000" spc="100" dirty="0">
                <a:solidFill>
                  <a:srgbClr val="838787"/>
                </a:solidFill>
                <a:latin typeface="Arial"/>
                <a:cs typeface="Arial"/>
              </a:rPr>
              <a:t>1</a:t>
            </a:r>
            <a:r>
              <a:rPr sz="2000" spc="-5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000" spc="90" dirty="0">
                <a:solidFill>
                  <a:srgbClr val="838787"/>
                </a:solidFill>
                <a:latin typeface="Arial"/>
                <a:cs typeface="Arial"/>
              </a:rPr>
              <a:t>trillion</a:t>
            </a:r>
            <a:r>
              <a:rPr sz="2000" spc="-5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000" spc="45" dirty="0">
                <a:solidFill>
                  <a:srgbClr val="838787"/>
                </a:solidFill>
                <a:latin typeface="Arial"/>
                <a:cs typeface="Arial"/>
              </a:rPr>
              <a:t>ops/sec</a:t>
            </a:r>
            <a:endParaRPr sz="20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44500" y="8007350"/>
            <a:ext cx="170180" cy="3346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150" spc="-60" dirty="0">
                <a:solidFill>
                  <a:srgbClr val="34A5DA"/>
                </a:solidFill>
                <a:latin typeface="Lucida Sans Unicode"/>
                <a:cs typeface="Lucida Sans Unicode"/>
              </a:rPr>
              <a:t>▸</a:t>
            </a:r>
            <a:endParaRPr sz="2150">
              <a:latin typeface="Lucida Sans Unicode"/>
              <a:cs typeface="Lucida Sans Unicode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62000" y="7950200"/>
            <a:ext cx="11458575" cy="7175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12500"/>
              </a:lnSpc>
            </a:pPr>
            <a:r>
              <a:rPr sz="2000" spc="60" dirty="0">
                <a:solidFill>
                  <a:srgbClr val="838787"/>
                </a:solidFill>
                <a:latin typeface="Arial"/>
                <a:cs typeface="Arial"/>
              </a:rPr>
              <a:t>Machine</a:t>
            </a:r>
            <a:r>
              <a:rPr sz="2000" spc="-5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000" spc="-120" dirty="0">
                <a:solidFill>
                  <a:srgbClr val="838787"/>
                </a:solidFill>
                <a:latin typeface="Arial"/>
                <a:cs typeface="Arial"/>
              </a:rPr>
              <a:t>L</a:t>
            </a:r>
            <a:r>
              <a:rPr sz="2000" spc="40" dirty="0">
                <a:solidFill>
                  <a:srgbClr val="838787"/>
                </a:solidFill>
                <a:latin typeface="Arial"/>
                <a:cs typeface="Arial"/>
              </a:rPr>
              <a:t>e</a:t>
            </a:r>
            <a:r>
              <a:rPr sz="2000" spc="70" dirty="0">
                <a:solidFill>
                  <a:srgbClr val="838787"/>
                </a:solidFill>
                <a:latin typeface="Arial"/>
                <a:cs typeface="Arial"/>
              </a:rPr>
              <a:t>arning</a:t>
            </a:r>
            <a:r>
              <a:rPr sz="2000" spc="-5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838787"/>
                </a:solidFill>
                <a:latin typeface="Arial"/>
                <a:cs typeface="Arial"/>
              </a:rPr>
              <a:t>C</a:t>
            </a:r>
            <a:r>
              <a:rPr sz="2000" spc="100" dirty="0">
                <a:solidFill>
                  <a:srgbClr val="838787"/>
                </a:solidFill>
                <a:latin typeface="Arial"/>
                <a:cs typeface="Arial"/>
              </a:rPr>
              <a:t>ont</a:t>
            </a:r>
            <a:r>
              <a:rPr sz="2000" spc="30" dirty="0">
                <a:solidFill>
                  <a:srgbClr val="838787"/>
                </a:solidFill>
                <a:latin typeface="Arial"/>
                <a:cs typeface="Arial"/>
              </a:rPr>
              <a:t>r</a:t>
            </a:r>
            <a:r>
              <a:rPr sz="2000" spc="80" dirty="0">
                <a:solidFill>
                  <a:srgbClr val="838787"/>
                </a:solidFill>
                <a:latin typeface="Arial"/>
                <a:cs typeface="Arial"/>
              </a:rPr>
              <a:t>oller</a:t>
            </a:r>
            <a:r>
              <a:rPr sz="2000" spc="-5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838787"/>
                </a:solidFill>
                <a:latin typeface="Arial"/>
                <a:cs typeface="Arial"/>
              </a:rPr>
              <a:t>chooses</a:t>
            </a:r>
            <a:r>
              <a:rPr sz="2000" spc="-5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000" spc="85" dirty="0">
                <a:solidFill>
                  <a:srgbClr val="838787"/>
                </a:solidFill>
                <a:latin typeface="Arial"/>
                <a:cs typeface="Arial"/>
              </a:rPr>
              <a:t>between</a:t>
            </a:r>
            <a:r>
              <a:rPr sz="2000" spc="-5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000" spc="-45" dirty="0">
                <a:solidFill>
                  <a:srgbClr val="838787"/>
                </a:solidFill>
                <a:latin typeface="Arial"/>
                <a:cs typeface="Arial"/>
              </a:rPr>
              <a:t>CP</a:t>
            </a:r>
            <a:r>
              <a:rPr sz="2000" spc="-95" dirty="0">
                <a:solidFill>
                  <a:srgbClr val="838787"/>
                </a:solidFill>
                <a:latin typeface="Arial"/>
                <a:cs typeface="Arial"/>
              </a:rPr>
              <a:t>U</a:t>
            </a:r>
            <a:r>
              <a:rPr sz="2000" spc="-30" dirty="0">
                <a:solidFill>
                  <a:srgbClr val="838787"/>
                </a:solidFill>
                <a:latin typeface="Arial"/>
                <a:cs typeface="Arial"/>
              </a:rPr>
              <a:t>,</a:t>
            </a:r>
            <a:r>
              <a:rPr sz="2000" spc="-11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000" spc="-30" dirty="0">
                <a:solidFill>
                  <a:srgbClr val="838787"/>
                </a:solidFill>
                <a:latin typeface="Arial"/>
                <a:cs typeface="Arial"/>
              </a:rPr>
              <a:t>GP</a:t>
            </a:r>
            <a:r>
              <a:rPr sz="2000" spc="-80" dirty="0">
                <a:solidFill>
                  <a:srgbClr val="838787"/>
                </a:solidFill>
                <a:latin typeface="Arial"/>
                <a:cs typeface="Arial"/>
              </a:rPr>
              <a:t>U</a:t>
            </a:r>
            <a:r>
              <a:rPr sz="2000" spc="-30" dirty="0">
                <a:solidFill>
                  <a:srgbClr val="838787"/>
                </a:solidFill>
                <a:latin typeface="Arial"/>
                <a:cs typeface="Arial"/>
              </a:rPr>
              <a:t>,</a:t>
            </a:r>
            <a:r>
              <a:rPr sz="2000" spc="-11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rgbClr val="838787"/>
                </a:solidFill>
                <a:latin typeface="Arial"/>
                <a:cs typeface="Arial"/>
              </a:rPr>
              <a:t>NE</a:t>
            </a:r>
            <a:r>
              <a:rPr sz="2000" spc="-5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000" spc="90" dirty="0">
                <a:solidFill>
                  <a:srgbClr val="838787"/>
                </a:solidFill>
                <a:latin typeface="Arial"/>
                <a:cs typeface="Arial"/>
              </a:rPr>
              <a:t>for</a:t>
            </a:r>
            <a:r>
              <a:rPr sz="2000" spc="-5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000" spc="65" dirty="0">
                <a:solidFill>
                  <a:srgbClr val="838787"/>
                </a:solidFill>
                <a:latin typeface="Arial"/>
                <a:cs typeface="Arial"/>
              </a:rPr>
              <a:t>balancing</a:t>
            </a:r>
            <a:r>
              <a:rPr sz="2000" spc="-5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000" spc="105" dirty="0">
                <a:solidFill>
                  <a:srgbClr val="838787"/>
                </a:solidFill>
                <a:latin typeface="Arial"/>
                <a:cs typeface="Arial"/>
              </a:rPr>
              <a:t>power</a:t>
            </a:r>
            <a:r>
              <a:rPr sz="2000" spc="-5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000" spc="75" dirty="0">
                <a:solidFill>
                  <a:srgbClr val="838787"/>
                </a:solidFill>
                <a:latin typeface="Arial"/>
                <a:cs typeface="Arial"/>
              </a:rPr>
              <a:t>e</a:t>
            </a:r>
            <a:r>
              <a:rPr sz="2000" spc="-10" dirty="0">
                <a:solidFill>
                  <a:srgbClr val="838787"/>
                </a:solidFill>
                <a:latin typeface="Arial"/>
                <a:cs typeface="Arial"/>
              </a:rPr>
              <a:t>f</a:t>
            </a:r>
            <a:r>
              <a:rPr sz="2000" spc="50" dirty="0">
                <a:solidFill>
                  <a:srgbClr val="838787"/>
                </a:solidFill>
                <a:latin typeface="Arial"/>
                <a:cs typeface="Arial"/>
              </a:rPr>
              <a:t>ficiency</a:t>
            </a:r>
            <a:r>
              <a:rPr sz="2000" spc="-5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000" spc="75" dirty="0">
                <a:solidFill>
                  <a:srgbClr val="838787"/>
                </a:solidFill>
                <a:latin typeface="Arial"/>
                <a:cs typeface="Arial"/>
              </a:rPr>
              <a:t>and</a:t>
            </a:r>
            <a:r>
              <a:rPr sz="2000" spc="65" dirty="0">
                <a:solidFill>
                  <a:srgbClr val="838787"/>
                </a:solidFill>
                <a:latin typeface="Arial"/>
                <a:cs typeface="Arial"/>
              </a:rPr>
              <a:t> performance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94645" y="1656847"/>
            <a:ext cx="8013700" cy="70426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219700" y="736600"/>
            <a:ext cx="2814320" cy="3670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00" spc="40" dirty="0">
                <a:solidFill>
                  <a:srgbClr val="838787"/>
                </a:solidFill>
                <a:latin typeface="Arial"/>
                <a:cs typeface="Arial"/>
              </a:rPr>
              <a:t>I</a:t>
            </a:r>
            <a:r>
              <a:rPr sz="2200" spc="90" dirty="0">
                <a:solidFill>
                  <a:srgbClr val="838787"/>
                </a:solidFill>
                <a:latin typeface="Arial"/>
                <a:cs typeface="Arial"/>
              </a:rPr>
              <a:t>t</a:t>
            </a:r>
            <a:r>
              <a:rPr sz="2200" spc="-65" dirty="0">
                <a:solidFill>
                  <a:srgbClr val="838787"/>
                </a:solidFill>
                <a:latin typeface="Arial"/>
                <a:cs typeface="Arial"/>
              </a:rPr>
              <a:t>’</a:t>
            </a:r>
            <a:r>
              <a:rPr sz="2200" spc="-135" dirty="0">
                <a:solidFill>
                  <a:srgbClr val="838787"/>
                </a:solidFill>
                <a:latin typeface="Arial"/>
                <a:cs typeface="Arial"/>
              </a:rPr>
              <a:t>s</a:t>
            </a:r>
            <a:r>
              <a:rPr sz="2200" spc="-65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200" spc="40" dirty="0">
                <a:solidFill>
                  <a:srgbClr val="838787"/>
                </a:solidFill>
                <a:latin typeface="Arial"/>
                <a:cs typeface="Arial"/>
              </a:rPr>
              <a:t>all</a:t>
            </a:r>
            <a:r>
              <a:rPr sz="2200" spc="-65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200" spc="75" dirty="0">
                <a:solidFill>
                  <a:srgbClr val="838787"/>
                </a:solidFill>
                <a:latin typeface="Arial"/>
                <a:cs typeface="Arial"/>
              </a:rPr>
              <a:t>about</a:t>
            </a:r>
            <a:r>
              <a:rPr sz="2200" spc="-65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200" spc="60" dirty="0">
                <a:solidFill>
                  <a:srgbClr val="838787"/>
                </a:solidFill>
                <a:latin typeface="Arial"/>
                <a:cs typeface="Arial"/>
              </a:rPr>
              <a:t>the</a:t>
            </a:r>
            <a:r>
              <a:rPr sz="2200" spc="-65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200" spc="60" dirty="0">
                <a:solidFill>
                  <a:srgbClr val="838787"/>
                </a:solidFill>
                <a:latin typeface="Arial"/>
                <a:cs typeface="Arial"/>
              </a:rPr>
              <a:t>die…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4500" y="495300"/>
            <a:ext cx="1636395" cy="3771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400" b="1" spc="-114" dirty="0">
                <a:solidFill>
                  <a:srgbClr val="838787"/>
                </a:solidFill>
                <a:latin typeface="Arial"/>
                <a:cs typeface="Arial"/>
              </a:rPr>
              <a:t>A1</a:t>
            </a:r>
            <a:r>
              <a:rPr sz="2400" b="1" spc="-200" dirty="0">
                <a:solidFill>
                  <a:srgbClr val="838787"/>
                </a:solidFill>
                <a:latin typeface="Arial"/>
                <a:cs typeface="Arial"/>
              </a:rPr>
              <a:t>3</a:t>
            </a:r>
            <a:r>
              <a:rPr sz="2400" b="1" spc="145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400" b="1" spc="-95" dirty="0">
                <a:solidFill>
                  <a:srgbClr val="838787"/>
                </a:solidFill>
                <a:latin typeface="Arial"/>
                <a:cs typeface="Arial"/>
              </a:rPr>
              <a:t>BIONIC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400" spc="-35" dirty="0">
                <a:solidFill>
                  <a:srgbClr val="838787"/>
                </a:solidFill>
                <a:latin typeface="Arial"/>
                <a:cs typeface="Arial"/>
              </a:rPr>
              <a:t>Physical</a:t>
            </a:r>
            <a:r>
              <a:rPr sz="3400" spc="-10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3400" spc="40" dirty="0">
                <a:solidFill>
                  <a:srgbClr val="838787"/>
                </a:solidFill>
                <a:latin typeface="Arial"/>
                <a:cs typeface="Arial"/>
              </a:rPr>
              <a:t>layer</a:t>
            </a:r>
            <a:r>
              <a:rPr sz="3400" spc="-10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3400" spc="70" dirty="0">
                <a:solidFill>
                  <a:srgbClr val="838787"/>
                </a:solidFill>
                <a:latin typeface="Arial"/>
                <a:cs typeface="Arial"/>
              </a:rPr>
              <a:t>comparison</a:t>
            </a:r>
            <a:r>
              <a:rPr sz="3400" spc="-10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3400" spc="70" dirty="0">
                <a:solidFill>
                  <a:srgbClr val="838787"/>
                </a:solidFill>
                <a:latin typeface="Arial"/>
                <a:cs typeface="Arial"/>
              </a:rPr>
              <a:t>(A13</a:t>
            </a:r>
            <a:r>
              <a:rPr sz="3400" spc="-10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3400" spc="-105" dirty="0">
                <a:solidFill>
                  <a:srgbClr val="838787"/>
                </a:solidFill>
                <a:latin typeface="Arial"/>
                <a:cs typeface="Arial"/>
              </a:rPr>
              <a:t>vs</a:t>
            </a:r>
            <a:r>
              <a:rPr sz="3400" spc="-16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3400" spc="70" dirty="0">
                <a:solidFill>
                  <a:srgbClr val="838787"/>
                </a:solidFill>
                <a:latin typeface="Arial"/>
                <a:cs typeface="Arial"/>
              </a:rPr>
              <a:t>A12)</a:t>
            </a:r>
            <a:endParaRPr sz="3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657218" y="2374900"/>
            <a:ext cx="7696200" cy="627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717800" y="8763000"/>
            <a:ext cx="7573645" cy="7162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959100" marR="12700" indent="-2946400">
              <a:lnSpc>
                <a:spcPct val="112500"/>
              </a:lnSpc>
            </a:pPr>
            <a:r>
              <a:rPr sz="2000" spc="-30" dirty="0">
                <a:solidFill>
                  <a:srgbClr val="838787"/>
                </a:solidFill>
                <a:latin typeface="Arial"/>
                <a:cs typeface="Arial"/>
              </a:rPr>
              <a:t>Same</a:t>
            </a:r>
            <a:r>
              <a:rPr sz="2000" spc="-6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000" spc="65" dirty="0">
                <a:solidFill>
                  <a:srgbClr val="838787"/>
                </a:solidFill>
                <a:latin typeface="Arial"/>
                <a:cs typeface="Arial"/>
              </a:rPr>
              <a:t>technology</a:t>
            </a:r>
            <a:r>
              <a:rPr sz="2000" spc="-6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000" spc="80" dirty="0">
                <a:solidFill>
                  <a:srgbClr val="838787"/>
                </a:solidFill>
                <a:latin typeface="Arial"/>
                <a:cs typeface="Arial"/>
              </a:rPr>
              <a:t>with</a:t>
            </a:r>
            <a:r>
              <a:rPr sz="2000" spc="-6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000" spc="95" dirty="0">
                <a:solidFill>
                  <a:srgbClr val="838787"/>
                </a:solidFill>
                <a:latin typeface="Arial"/>
                <a:cs typeface="Arial"/>
              </a:rPr>
              <a:t>mo</a:t>
            </a:r>
            <a:r>
              <a:rPr sz="2000" spc="5" dirty="0">
                <a:solidFill>
                  <a:srgbClr val="838787"/>
                </a:solidFill>
                <a:latin typeface="Arial"/>
                <a:cs typeface="Arial"/>
              </a:rPr>
              <a:t>r</a:t>
            </a:r>
            <a:r>
              <a:rPr sz="2000" spc="30" dirty="0">
                <a:solidFill>
                  <a:srgbClr val="838787"/>
                </a:solidFill>
                <a:latin typeface="Arial"/>
                <a:cs typeface="Arial"/>
              </a:rPr>
              <a:t>e</a:t>
            </a:r>
            <a:r>
              <a:rPr sz="2000" spc="-6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000" spc="40" dirty="0">
                <a:solidFill>
                  <a:srgbClr val="838787"/>
                </a:solidFill>
                <a:latin typeface="Arial"/>
                <a:cs typeface="Arial"/>
              </a:rPr>
              <a:t>capabilities</a:t>
            </a:r>
            <a:r>
              <a:rPr sz="2000" spc="-6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000" spc="30" dirty="0">
                <a:solidFill>
                  <a:srgbClr val="838787"/>
                </a:solidFill>
                <a:latin typeface="Arial"/>
                <a:cs typeface="Arial"/>
              </a:rPr>
              <a:t>l</a:t>
            </a:r>
            <a:r>
              <a:rPr sz="2000" spc="60" dirty="0">
                <a:solidFill>
                  <a:srgbClr val="838787"/>
                </a:solidFill>
                <a:latin typeface="Arial"/>
                <a:cs typeface="Arial"/>
              </a:rPr>
              <a:t>e</a:t>
            </a:r>
            <a:r>
              <a:rPr sz="2000" spc="0" dirty="0">
                <a:solidFill>
                  <a:srgbClr val="838787"/>
                </a:solidFill>
                <a:latin typeface="Arial"/>
                <a:cs typeface="Arial"/>
              </a:rPr>
              <a:t>ads</a:t>
            </a:r>
            <a:r>
              <a:rPr sz="2000" spc="-6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000" spc="100" dirty="0">
                <a:solidFill>
                  <a:srgbClr val="838787"/>
                </a:solidFill>
                <a:latin typeface="Arial"/>
                <a:cs typeface="Arial"/>
              </a:rPr>
              <a:t>to</a:t>
            </a:r>
            <a:r>
              <a:rPr sz="2000" spc="-6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000" spc="-35" dirty="0">
                <a:solidFill>
                  <a:srgbClr val="838787"/>
                </a:solidFill>
                <a:latin typeface="Arial"/>
                <a:cs typeface="Arial"/>
              </a:rPr>
              <a:t>a</a:t>
            </a:r>
            <a:r>
              <a:rPr sz="2000" spc="-6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838787"/>
                </a:solidFill>
                <a:latin typeface="Arial"/>
                <a:cs typeface="Arial"/>
              </a:rPr>
              <a:t>small</a:t>
            </a:r>
            <a:r>
              <a:rPr sz="2000" spc="-6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000" spc="40" dirty="0">
                <a:solidFill>
                  <a:srgbClr val="838787"/>
                </a:solidFill>
                <a:latin typeface="Arial"/>
                <a:cs typeface="Arial"/>
              </a:rPr>
              <a:t>inc</a:t>
            </a:r>
            <a:r>
              <a:rPr sz="2000" spc="-10" dirty="0">
                <a:solidFill>
                  <a:srgbClr val="838787"/>
                </a:solidFill>
                <a:latin typeface="Arial"/>
                <a:cs typeface="Arial"/>
              </a:rPr>
              <a:t>r</a:t>
            </a:r>
            <a:r>
              <a:rPr sz="2000" spc="15" dirty="0">
                <a:solidFill>
                  <a:srgbClr val="838787"/>
                </a:solidFill>
                <a:latin typeface="Arial"/>
                <a:cs typeface="Arial"/>
              </a:rPr>
              <a:t>e</a:t>
            </a:r>
            <a:r>
              <a:rPr sz="2000" spc="-45" dirty="0">
                <a:solidFill>
                  <a:srgbClr val="838787"/>
                </a:solidFill>
                <a:latin typeface="Arial"/>
                <a:cs typeface="Arial"/>
              </a:rPr>
              <a:t>ase</a:t>
            </a:r>
            <a:r>
              <a:rPr sz="2000" spc="-25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000" spc="80" dirty="0">
                <a:solidFill>
                  <a:srgbClr val="838787"/>
                </a:solidFill>
                <a:latin typeface="Arial"/>
                <a:cs typeface="Arial"/>
              </a:rPr>
              <a:t>of</a:t>
            </a:r>
            <a:r>
              <a:rPr sz="2000" spc="-1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000" spc="40" dirty="0">
                <a:solidFill>
                  <a:srgbClr val="838787"/>
                </a:solidFill>
                <a:latin typeface="Arial"/>
                <a:cs typeface="Arial"/>
              </a:rPr>
              <a:t>dimensions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4500" y="495300"/>
            <a:ext cx="1367155" cy="3771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400" b="1" spc="-110" dirty="0">
                <a:solidFill>
                  <a:srgbClr val="838787"/>
                </a:solidFill>
                <a:latin typeface="Arial"/>
                <a:cs typeface="Arial"/>
              </a:rPr>
              <a:t>ΚΕΙΜΕΝΟ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4500" y="2578100"/>
            <a:ext cx="202565" cy="4032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600" spc="-45" dirty="0">
                <a:solidFill>
                  <a:srgbClr val="34A5DA"/>
                </a:solidFill>
                <a:latin typeface="Lucida Sans Unicode"/>
                <a:cs typeface="Lucida Sans Unicode"/>
              </a:rPr>
              <a:t>▸</a:t>
            </a:r>
            <a:endParaRPr sz="2600">
              <a:latin typeface="Lucida Sans Unicode"/>
              <a:cs typeface="Lucida Sans Unicod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27100" y="2514726"/>
            <a:ext cx="11509375" cy="8978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13300"/>
              </a:lnSpc>
            </a:pPr>
            <a:r>
              <a:rPr sz="2500" spc="110" dirty="0">
                <a:solidFill>
                  <a:srgbClr val="838787"/>
                </a:solidFill>
                <a:latin typeface="Arial"/>
                <a:cs typeface="Arial"/>
              </a:rPr>
              <a:t>2nd</a:t>
            </a:r>
            <a:r>
              <a:rPr sz="2500" spc="-7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500" spc="80" dirty="0">
                <a:solidFill>
                  <a:srgbClr val="838787"/>
                </a:solidFill>
                <a:latin typeface="Arial"/>
                <a:cs typeface="Arial"/>
              </a:rPr>
              <a:t>gene</a:t>
            </a:r>
            <a:r>
              <a:rPr sz="2500" spc="15" dirty="0">
                <a:solidFill>
                  <a:srgbClr val="838787"/>
                </a:solidFill>
                <a:latin typeface="Arial"/>
                <a:cs typeface="Arial"/>
              </a:rPr>
              <a:t>r</a:t>
            </a:r>
            <a:r>
              <a:rPr sz="2500" spc="-70" dirty="0">
                <a:solidFill>
                  <a:srgbClr val="838787"/>
                </a:solidFill>
                <a:latin typeface="Arial"/>
                <a:cs typeface="Arial"/>
              </a:rPr>
              <a:t>a</a:t>
            </a:r>
            <a:r>
              <a:rPr sz="2500" spc="100" dirty="0">
                <a:solidFill>
                  <a:srgbClr val="838787"/>
                </a:solidFill>
                <a:latin typeface="Arial"/>
                <a:cs typeface="Arial"/>
              </a:rPr>
              <a:t>tion</a:t>
            </a:r>
            <a:r>
              <a:rPr sz="2500" spc="-7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500" spc="100" dirty="0">
                <a:solidFill>
                  <a:srgbClr val="838787"/>
                </a:solidFill>
                <a:latin typeface="Arial"/>
                <a:cs typeface="Arial"/>
              </a:rPr>
              <a:t>of</a:t>
            </a:r>
            <a:r>
              <a:rPr sz="2500" spc="-1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500" spc="95" dirty="0">
                <a:solidFill>
                  <a:srgbClr val="838787"/>
                </a:solidFill>
                <a:latin typeface="Arial"/>
                <a:cs typeface="Arial"/>
              </a:rPr>
              <a:t>7nm</a:t>
            </a:r>
            <a:r>
              <a:rPr sz="2500" spc="-7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500" spc="80" dirty="0">
                <a:solidFill>
                  <a:srgbClr val="838787"/>
                </a:solidFill>
                <a:latin typeface="Arial"/>
                <a:cs typeface="Arial"/>
              </a:rPr>
              <a:t>technology</a:t>
            </a:r>
            <a:r>
              <a:rPr sz="2500" spc="-7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500" spc="-15" dirty="0">
                <a:solidFill>
                  <a:srgbClr val="838787"/>
                </a:solidFill>
                <a:latin typeface="Arial"/>
                <a:cs typeface="Arial"/>
              </a:rPr>
              <a:t>(7NP)</a:t>
            </a:r>
            <a:r>
              <a:rPr sz="2500" spc="-7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500" spc="100" dirty="0">
                <a:solidFill>
                  <a:srgbClr val="838787"/>
                </a:solidFill>
                <a:latin typeface="Arial"/>
                <a:cs typeface="Arial"/>
              </a:rPr>
              <a:t>m</a:t>
            </a:r>
            <a:r>
              <a:rPr sz="2500" spc="50" dirty="0">
                <a:solidFill>
                  <a:srgbClr val="838787"/>
                </a:solidFill>
                <a:latin typeface="Arial"/>
                <a:cs typeface="Arial"/>
              </a:rPr>
              <a:t>e</a:t>
            </a:r>
            <a:r>
              <a:rPr sz="2500" spc="-45" dirty="0">
                <a:solidFill>
                  <a:srgbClr val="838787"/>
                </a:solidFill>
                <a:latin typeface="Arial"/>
                <a:cs typeface="Arial"/>
              </a:rPr>
              <a:t>ans</a:t>
            </a:r>
            <a:r>
              <a:rPr sz="2500" spc="-7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500" spc="20" dirty="0">
                <a:solidFill>
                  <a:srgbClr val="838787"/>
                </a:solidFill>
                <a:latin typeface="Arial"/>
                <a:cs typeface="Arial"/>
              </a:rPr>
              <a:t>smalle</a:t>
            </a:r>
            <a:r>
              <a:rPr sz="2500" spc="-55" dirty="0">
                <a:solidFill>
                  <a:srgbClr val="838787"/>
                </a:solidFill>
                <a:latin typeface="Arial"/>
                <a:cs typeface="Arial"/>
              </a:rPr>
              <a:t>r</a:t>
            </a:r>
            <a:r>
              <a:rPr sz="2500" spc="-50" dirty="0">
                <a:solidFill>
                  <a:srgbClr val="838787"/>
                </a:solidFill>
                <a:latin typeface="Arial"/>
                <a:cs typeface="Arial"/>
              </a:rPr>
              <a:t>,</a:t>
            </a:r>
            <a:r>
              <a:rPr sz="2500" spc="-145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500" spc="120" dirty="0">
                <a:solidFill>
                  <a:srgbClr val="838787"/>
                </a:solidFill>
                <a:latin typeface="Arial"/>
                <a:cs typeface="Arial"/>
              </a:rPr>
              <a:t>mo</a:t>
            </a:r>
            <a:r>
              <a:rPr sz="2500" spc="10" dirty="0">
                <a:solidFill>
                  <a:srgbClr val="838787"/>
                </a:solidFill>
                <a:latin typeface="Arial"/>
                <a:cs typeface="Arial"/>
              </a:rPr>
              <a:t>r</a:t>
            </a:r>
            <a:r>
              <a:rPr sz="2500" spc="40" dirty="0">
                <a:solidFill>
                  <a:srgbClr val="838787"/>
                </a:solidFill>
                <a:latin typeface="Arial"/>
                <a:cs typeface="Arial"/>
              </a:rPr>
              <a:t>e</a:t>
            </a:r>
            <a:r>
              <a:rPr sz="2500" spc="-7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500" spc="90" dirty="0">
                <a:solidFill>
                  <a:srgbClr val="838787"/>
                </a:solidFill>
                <a:latin typeface="Arial"/>
                <a:cs typeface="Arial"/>
              </a:rPr>
              <a:t>tightly</a:t>
            </a:r>
            <a:r>
              <a:rPr sz="2500" spc="-7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500" spc="50" dirty="0">
                <a:solidFill>
                  <a:srgbClr val="838787"/>
                </a:solidFill>
                <a:latin typeface="Arial"/>
                <a:cs typeface="Arial"/>
              </a:rPr>
              <a:t>pac</a:t>
            </a:r>
            <a:r>
              <a:rPr sz="2500" spc="5" dirty="0">
                <a:solidFill>
                  <a:srgbClr val="838787"/>
                </a:solidFill>
                <a:latin typeface="Arial"/>
                <a:cs typeface="Arial"/>
              </a:rPr>
              <a:t>k</a:t>
            </a:r>
            <a:r>
              <a:rPr sz="2500" spc="110" dirty="0">
                <a:solidFill>
                  <a:srgbClr val="838787"/>
                </a:solidFill>
                <a:latin typeface="Arial"/>
                <a:cs typeface="Arial"/>
              </a:rPr>
              <a:t>ed</a:t>
            </a:r>
            <a:r>
              <a:rPr sz="2500" spc="55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500" spc="90" dirty="0">
                <a:solidFill>
                  <a:srgbClr val="838787"/>
                </a:solidFill>
                <a:latin typeface="Arial"/>
                <a:cs typeface="Arial"/>
              </a:rPr>
              <a:t>t</a:t>
            </a:r>
            <a:r>
              <a:rPr sz="2500" spc="70" dirty="0">
                <a:solidFill>
                  <a:srgbClr val="838787"/>
                </a:solidFill>
                <a:latin typeface="Arial"/>
                <a:cs typeface="Arial"/>
              </a:rPr>
              <a:t>r</a:t>
            </a:r>
            <a:r>
              <a:rPr sz="2500" spc="0" dirty="0">
                <a:solidFill>
                  <a:srgbClr val="838787"/>
                </a:solidFill>
                <a:latin typeface="Arial"/>
                <a:cs typeface="Arial"/>
              </a:rPr>
              <a:t>ansistors</a:t>
            </a:r>
            <a:r>
              <a:rPr sz="2500" spc="-7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500" spc="40" dirty="0">
                <a:solidFill>
                  <a:srgbClr val="838787"/>
                </a:solidFill>
                <a:latin typeface="Arial"/>
                <a:cs typeface="Arial"/>
              </a:rPr>
              <a:t>th</a:t>
            </a:r>
            <a:r>
              <a:rPr sz="2500" spc="30" dirty="0">
                <a:solidFill>
                  <a:srgbClr val="838787"/>
                </a:solidFill>
                <a:latin typeface="Arial"/>
                <a:cs typeface="Arial"/>
              </a:rPr>
              <a:t>a</a:t>
            </a:r>
            <a:r>
              <a:rPr sz="2500" spc="125" dirty="0">
                <a:solidFill>
                  <a:srgbClr val="838787"/>
                </a:solidFill>
                <a:latin typeface="Arial"/>
                <a:cs typeface="Arial"/>
              </a:rPr>
              <a:t>t</a:t>
            </a:r>
            <a:r>
              <a:rPr sz="2500" spc="-7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500" spc="35" dirty="0">
                <a:solidFill>
                  <a:srgbClr val="838787"/>
                </a:solidFill>
                <a:latin typeface="Arial"/>
                <a:cs typeface="Arial"/>
              </a:rPr>
              <a:t>l</a:t>
            </a:r>
            <a:r>
              <a:rPr sz="2500" spc="80" dirty="0">
                <a:solidFill>
                  <a:srgbClr val="838787"/>
                </a:solidFill>
                <a:latin typeface="Arial"/>
                <a:cs typeface="Arial"/>
              </a:rPr>
              <a:t>e</a:t>
            </a:r>
            <a:r>
              <a:rPr sz="2500" spc="10" dirty="0">
                <a:solidFill>
                  <a:srgbClr val="838787"/>
                </a:solidFill>
                <a:latin typeface="Arial"/>
                <a:cs typeface="Arial"/>
              </a:rPr>
              <a:t>ak</a:t>
            </a:r>
            <a:r>
              <a:rPr sz="2500" spc="-7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500" spc="-45" dirty="0">
                <a:solidFill>
                  <a:srgbClr val="838787"/>
                </a:solidFill>
                <a:latin typeface="Arial"/>
                <a:cs typeface="Arial"/>
              </a:rPr>
              <a:t>less</a:t>
            </a:r>
            <a:r>
              <a:rPr sz="2500" spc="-7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500" spc="105" dirty="0">
                <a:solidFill>
                  <a:srgbClr val="838787"/>
                </a:solidFill>
                <a:latin typeface="Arial"/>
                <a:cs typeface="Arial"/>
              </a:rPr>
              <a:t>power</a:t>
            </a:r>
            <a:r>
              <a:rPr sz="2500" spc="-7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500" spc="10" dirty="0">
                <a:solidFill>
                  <a:srgbClr val="838787"/>
                </a:solidFill>
                <a:latin typeface="Arial"/>
                <a:cs typeface="Arial"/>
              </a:rPr>
              <a:t>thus,</a:t>
            </a:r>
            <a:r>
              <a:rPr sz="2500" spc="-145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500" spc="-45" dirty="0">
                <a:solidFill>
                  <a:srgbClr val="838787"/>
                </a:solidFill>
                <a:latin typeface="Arial"/>
                <a:cs typeface="Arial"/>
              </a:rPr>
              <a:t>less</a:t>
            </a:r>
            <a:r>
              <a:rPr sz="2500" spc="-7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500" spc="105" dirty="0">
                <a:solidFill>
                  <a:srgbClr val="838787"/>
                </a:solidFill>
                <a:latin typeface="Arial"/>
                <a:cs typeface="Arial"/>
              </a:rPr>
              <a:t>power</a:t>
            </a:r>
            <a:r>
              <a:rPr sz="2500" spc="-7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500" spc="165" dirty="0">
                <a:solidFill>
                  <a:srgbClr val="838787"/>
                </a:solidFill>
                <a:latin typeface="Arial"/>
                <a:cs typeface="Arial"/>
              </a:rPr>
              <a:t>d</a:t>
            </a:r>
            <a:r>
              <a:rPr sz="2500" spc="60" dirty="0">
                <a:solidFill>
                  <a:srgbClr val="838787"/>
                </a:solidFill>
                <a:latin typeface="Arial"/>
                <a:cs typeface="Arial"/>
              </a:rPr>
              <a:t>r</a:t>
            </a:r>
            <a:r>
              <a:rPr sz="2500" spc="30" dirty="0">
                <a:solidFill>
                  <a:srgbClr val="838787"/>
                </a:solidFill>
                <a:latin typeface="Arial"/>
                <a:cs typeface="Arial"/>
              </a:rPr>
              <a:t>aw</a:t>
            </a:r>
            <a:r>
              <a:rPr sz="2500" spc="-70" dirty="0">
                <a:solidFill>
                  <a:srgbClr val="838787"/>
                </a:solidFill>
                <a:latin typeface="Arial"/>
                <a:cs typeface="Arial"/>
              </a:rPr>
              <a:t> a</a:t>
            </a:r>
            <a:r>
              <a:rPr sz="2500" spc="125" dirty="0">
                <a:solidFill>
                  <a:srgbClr val="838787"/>
                </a:solidFill>
                <a:latin typeface="Arial"/>
                <a:cs typeface="Arial"/>
              </a:rPr>
              <a:t>t</a:t>
            </a:r>
            <a:r>
              <a:rPr sz="2500" spc="-7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500" spc="65" dirty="0">
                <a:solidFill>
                  <a:srgbClr val="838787"/>
                </a:solidFill>
                <a:latin typeface="Arial"/>
                <a:cs typeface="Arial"/>
              </a:rPr>
              <a:t>the</a:t>
            </a:r>
            <a:r>
              <a:rPr sz="2500" spc="-7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500" spc="0" dirty="0">
                <a:solidFill>
                  <a:srgbClr val="838787"/>
                </a:solidFill>
                <a:latin typeface="Arial"/>
                <a:cs typeface="Arial"/>
              </a:rPr>
              <a:t>same</a:t>
            </a:r>
            <a:r>
              <a:rPr sz="2500" spc="-7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500" spc="45" dirty="0">
                <a:solidFill>
                  <a:srgbClr val="838787"/>
                </a:solidFill>
                <a:latin typeface="Arial"/>
                <a:cs typeface="Arial"/>
              </a:rPr>
              <a:t>clock</a:t>
            </a:r>
            <a:r>
              <a:rPr sz="2500" spc="-7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500" spc="10" dirty="0">
                <a:solidFill>
                  <a:srgbClr val="838787"/>
                </a:solidFill>
                <a:latin typeface="Arial"/>
                <a:cs typeface="Arial"/>
              </a:rPr>
              <a:t>speeds.</a:t>
            </a:r>
            <a:endParaRPr sz="25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400" spc="135" dirty="0">
                <a:solidFill>
                  <a:srgbClr val="838787"/>
                </a:solidFill>
                <a:latin typeface="Arial"/>
                <a:cs typeface="Arial"/>
              </a:rPr>
              <a:t>A</a:t>
            </a:r>
            <a:r>
              <a:rPr sz="3400" spc="-16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3400" spc="60" dirty="0">
                <a:solidFill>
                  <a:srgbClr val="838787"/>
                </a:solidFill>
                <a:latin typeface="Arial"/>
                <a:cs typeface="Arial"/>
              </a:rPr>
              <a:t>step</a:t>
            </a:r>
            <a:r>
              <a:rPr sz="3400" spc="-10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3400" spc="170" dirty="0">
                <a:solidFill>
                  <a:srgbClr val="838787"/>
                </a:solidFill>
                <a:latin typeface="Arial"/>
                <a:cs typeface="Arial"/>
              </a:rPr>
              <a:t>up</a:t>
            </a:r>
            <a:r>
              <a:rPr sz="3400" spc="-10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3400" spc="85" dirty="0">
                <a:solidFill>
                  <a:srgbClr val="838787"/>
                </a:solidFill>
                <a:latin typeface="Arial"/>
                <a:cs typeface="Arial"/>
              </a:rPr>
              <a:t>(not</a:t>
            </a:r>
            <a:r>
              <a:rPr sz="3400" spc="-10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3400" spc="-60" dirty="0">
                <a:solidFill>
                  <a:srgbClr val="838787"/>
                </a:solidFill>
                <a:latin typeface="Arial"/>
                <a:cs typeface="Arial"/>
              </a:rPr>
              <a:t>a</a:t>
            </a:r>
            <a:r>
              <a:rPr sz="3400" spc="-10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3400" spc="-20" dirty="0">
                <a:solidFill>
                  <a:srgbClr val="838787"/>
                </a:solidFill>
                <a:latin typeface="Arial"/>
                <a:cs typeface="Arial"/>
              </a:rPr>
              <a:t>massive</a:t>
            </a:r>
            <a:r>
              <a:rPr sz="3400" spc="-10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3400" spc="50" dirty="0">
                <a:solidFill>
                  <a:srgbClr val="838787"/>
                </a:solidFill>
                <a:latin typeface="Arial"/>
                <a:cs typeface="Arial"/>
              </a:rPr>
              <a:t>one)</a:t>
            </a:r>
            <a:r>
              <a:rPr sz="3400" spc="-10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3400" spc="85" dirty="0">
                <a:solidFill>
                  <a:srgbClr val="838787"/>
                </a:solidFill>
                <a:latin typeface="Arial"/>
                <a:cs typeface="Arial"/>
              </a:rPr>
              <a:t>f</a:t>
            </a:r>
            <a:r>
              <a:rPr sz="3400" spc="35" dirty="0">
                <a:solidFill>
                  <a:srgbClr val="838787"/>
                </a:solidFill>
                <a:latin typeface="Arial"/>
                <a:cs typeface="Arial"/>
              </a:rPr>
              <a:t>r</a:t>
            </a:r>
            <a:r>
              <a:rPr sz="3400" spc="165" dirty="0">
                <a:solidFill>
                  <a:srgbClr val="838787"/>
                </a:solidFill>
                <a:latin typeface="Arial"/>
                <a:cs typeface="Arial"/>
              </a:rPr>
              <a:t>om</a:t>
            </a:r>
            <a:r>
              <a:rPr sz="3400" spc="-16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3400" spc="120" dirty="0">
                <a:solidFill>
                  <a:srgbClr val="838787"/>
                </a:solidFill>
                <a:latin typeface="Arial"/>
                <a:cs typeface="Arial"/>
              </a:rPr>
              <a:t>A12</a:t>
            </a:r>
            <a:r>
              <a:rPr sz="3400" spc="-10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3400" spc="60" dirty="0">
                <a:solidFill>
                  <a:srgbClr val="838787"/>
                </a:solidFill>
                <a:latin typeface="Arial"/>
                <a:cs typeface="Arial"/>
              </a:rPr>
              <a:t>Bionic</a:t>
            </a:r>
            <a:r>
              <a:rPr sz="3400" spc="-10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3400" spc="30" dirty="0">
                <a:solidFill>
                  <a:srgbClr val="838787"/>
                </a:solidFill>
                <a:latin typeface="Arial"/>
                <a:cs typeface="Arial"/>
              </a:rPr>
              <a:t>(iPhone</a:t>
            </a:r>
            <a:r>
              <a:rPr sz="3400" spc="-14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3400" spc="-135" dirty="0">
                <a:solidFill>
                  <a:srgbClr val="838787"/>
                </a:solidFill>
                <a:latin typeface="Arial"/>
                <a:cs typeface="Arial"/>
              </a:rPr>
              <a:t>XS)</a:t>
            </a:r>
            <a:endParaRPr sz="3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717800" y="3669293"/>
            <a:ext cx="7569200" cy="594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4500" y="1930400"/>
            <a:ext cx="202565" cy="4032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600" spc="-45" dirty="0">
                <a:solidFill>
                  <a:srgbClr val="34A5DA"/>
                </a:solidFill>
                <a:latin typeface="Lucida Sans Unicode"/>
                <a:cs typeface="Lucida Sans Unicode"/>
              </a:rPr>
              <a:t>▸</a:t>
            </a:r>
            <a:endParaRPr sz="26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27100" y="1905000"/>
            <a:ext cx="3890645" cy="4152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500" spc="45" dirty="0">
                <a:solidFill>
                  <a:srgbClr val="838787"/>
                </a:solidFill>
                <a:latin typeface="Arial"/>
                <a:cs typeface="Arial"/>
              </a:rPr>
              <a:t>1.6</a:t>
            </a:r>
            <a:r>
              <a:rPr sz="2500" spc="-7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500" spc="105" dirty="0">
                <a:solidFill>
                  <a:srgbClr val="838787"/>
                </a:solidFill>
                <a:latin typeface="Arial"/>
                <a:cs typeface="Arial"/>
              </a:rPr>
              <a:t>billion</a:t>
            </a:r>
            <a:r>
              <a:rPr sz="2500" spc="-7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500" spc="90" dirty="0">
                <a:solidFill>
                  <a:srgbClr val="838787"/>
                </a:solidFill>
                <a:latin typeface="Arial"/>
                <a:cs typeface="Arial"/>
              </a:rPr>
              <a:t>t</a:t>
            </a:r>
            <a:r>
              <a:rPr sz="2500" spc="70" dirty="0">
                <a:solidFill>
                  <a:srgbClr val="838787"/>
                </a:solidFill>
                <a:latin typeface="Arial"/>
                <a:cs typeface="Arial"/>
              </a:rPr>
              <a:t>r</a:t>
            </a:r>
            <a:r>
              <a:rPr sz="2500" spc="0" dirty="0">
                <a:solidFill>
                  <a:srgbClr val="838787"/>
                </a:solidFill>
                <a:latin typeface="Arial"/>
                <a:cs typeface="Arial"/>
              </a:rPr>
              <a:t>ansistors</a:t>
            </a:r>
            <a:r>
              <a:rPr sz="2500" spc="-7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500" spc="120" dirty="0">
                <a:solidFill>
                  <a:srgbClr val="838787"/>
                </a:solidFill>
                <a:latin typeface="Arial"/>
                <a:cs typeface="Arial"/>
              </a:rPr>
              <a:t>mo</a:t>
            </a:r>
            <a:r>
              <a:rPr sz="2500" spc="10" dirty="0">
                <a:solidFill>
                  <a:srgbClr val="838787"/>
                </a:solidFill>
                <a:latin typeface="Arial"/>
                <a:cs typeface="Arial"/>
              </a:rPr>
              <a:t>r</a:t>
            </a:r>
            <a:r>
              <a:rPr sz="2500" spc="40" dirty="0">
                <a:solidFill>
                  <a:srgbClr val="838787"/>
                </a:solidFill>
                <a:latin typeface="Arial"/>
                <a:cs typeface="Arial"/>
              </a:rPr>
              <a:t>e</a:t>
            </a:r>
            <a:endParaRPr sz="25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4500" y="2717800"/>
            <a:ext cx="202565" cy="4032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600" spc="-45" dirty="0">
                <a:solidFill>
                  <a:srgbClr val="34A5DA"/>
                </a:solidFill>
                <a:latin typeface="Lucida Sans Unicode"/>
                <a:cs typeface="Lucida Sans Unicode"/>
              </a:rPr>
              <a:t>▸</a:t>
            </a:r>
            <a:endParaRPr sz="2600"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27100" y="2692400"/>
            <a:ext cx="8239759" cy="4152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500" spc="30" dirty="0">
                <a:solidFill>
                  <a:srgbClr val="838787"/>
                </a:solidFill>
                <a:latin typeface="Arial"/>
                <a:cs typeface="Arial"/>
              </a:rPr>
              <a:t>30%</a:t>
            </a:r>
            <a:r>
              <a:rPr sz="2500" spc="-7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500" spc="120" dirty="0">
                <a:solidFill>
                  <a:srgbClr val="838787"/>
                </a:solidFill>
                <a:latin typeface="Arial"/>
                <a:cs typeface="Arial"/>
              </a:rPr>
              <a:t>mo</a:t>
            </a:r>
            <a:r>
              <a:rPr sz="2500" spc="10" dirty="0">
                <a:solidFill>
                  <a:srgbClr val="838787"/>
                </a:solidFill>
                <a:latin typeface="Arial"/>
                <a:cs typeface="Arial"/>
              </a:rPr>
              <a:t>r</a:t>
            </a:r>
            <a:r>
              <a:rPr sz="2500" spc="40" dirty="0">
                <a:solidFill>
                  <a:srgbClr val="838787"/>
                </a:solidFill>
                <a:latin typeface="Arial"/>
                <a:cs typeface="Arial"/>
              </a:rPr>
              <a:t>e</a:t>
            </a:r>
            <a:r>
              <a:rPr sz="2500" spc="-7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500" spc="65" dirty="0">
                <a:solidFill>
                  <a:srgbClr val="838787"/>
                </a:solidFill>
                <a:latin typeface="Arial"/>
                <a:cs typeface="Arial"/>
              </a:rPr>
              <a:t>e</a:t>
            </a:r>
            <a:r>
              <a:rPr sz="2500" spc="-25" dirty="0">
                <a:solidFill>
                  <a:srgbClr val="838787"/>
                </a:solidFill>
                <a:latin typeface="Arial"/>
                <a:cs typeface="Arial"/>
              </a:rPr>
              <a:t>f</a:t>
            </a:r>
            <a:r>
              <a:rPr sz="2500" spc="65" dirty="0">
                <a:solidFill>
                  <a:srgbClr val="838787"/>
                </a:solidFill>
                <a:latin typeface="Arial"/>
                <a:cs typeface="Arial"/>
              </a:rPr>
              <a:t>ficient</a:t>
            </a:r>
            <a:r>
              <a:rPr sz="2500" spc="-7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500" spc="60" dirty="0">
                <a:solidFill>
                  <a:srgbClr val="838787"/>
                </a:solidFill>
                <a:latin typeface="Arial"/>
                <a:cs typeface="Arial"/>
              </a:rPr>
              <a:t>which</a:t>
            </a:r>
            <a:r>
              <a:rPr sz="2500" spc="-7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500" spc="110" dirty="0">
                <a:solidFill>
                  <a:srgbClr val="838787"/>
                </a:solidFill>
                <a:latin typeface="Arial"/>
                <a:cs typeface="Arial"/>
              </a:rPr>
              <a:t>led</a:t>
            </a:r>
            <a:r>
              <a:rPr sz="2500" spc="-7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500" spc="125" dirty="0">
                <a:solidFill>
                  <a:srgbClr val="838787"/>
                </a:solidFill>
                <a:latin typeface="Arial"/>
                <a:cs typeface="Arial"/>
              </a:rPr>
              <a:t>to</a:t>
            </a:r>
            <a:r>
              <a:rPr sz="2500" spc="-7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500" spc="95" dirty="0">
                <a:solidFill>
                  <a:srgbClr val="838787"/>
                </a:solidFill>
                <a:latin typeface="Arial"/>
                <a:cs typeface="Arial"/>
              </a:rPr>
              <a:t>4</a:t>
            </a:r>
            <a:r>
              <a:rPr sz="2500" spc="-7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500" spc="35" dirty="0">
                <a:solidFill>
                  <a:srgbClr val="838787"/>
                </a:solidFill>
                <a:latin typeface="Arial"/>
                <a:cs typeface="Arial"/>
              </a:rPr>
              <a:t>hours</a:t>
            </a:r>
            <a:r>
              <a:rPr sz="2500" spc="-7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500" spc="15" dirty="0">
                <a:solidFill>
                  <a:srgbClr val="838787"/>
                </a:solidFill>
                <a:latin typeface="Arial"/>
                <a:cs typeface="Arial"/>
              </a:rPr>
              <a:t>e</a:t>
            </a:r>
            <a:r>
              <a:rPr sz="2500" spc="75" dirty="0">
                <a:solidFill>
                  <a:srgbClr val="838787"/>
                </a:solidFill>
                <a:latin typeface="Arial"/>
                <a:cs typeface="Arial"/>
              </a:rPr>
              <a:t>xt</a:t>
            </a:r>
            <a:r>
              <a:rPr sz="2500" spc="30" dirty="0">
                <a:solidFill>
                  <a:srgbClr val="838787"/>
                </a:solidFill>
                <a:latin typeface="Arial"/>
                <a:cs typeface="Arial"/>
              </a:rPr>
              <a:t>r</a:t>
            </a:r>
            <a:r>
              <a:rPr sz="2500" spc="-45" dirty="0">
                <a:solidFill>
                  <a:srgbClr val="838787"/>
                </a:solidFill>
                <a:latin typeface="Arial"/>
                <a:cs typeface="Arial"/>
              </a:rPr>
              <a:t>a</a:t>
            </a:r>
            <a:r>
              <a:rPr sz="2500" spc="-7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500" spc="65" dirty="0">
                <a:solidFill>
                  <a:srgbClr val="838787"/>
                </a:solidFill>
                <a:latin typeface="Arial"/>
                <a:cs typeface="Arial"/>
              </a:rPr>
              <a:t>b</a:t>
            </a:r>
            <a:r>
              <a:rPr sz="2500" spc="40" dirty="0">
                <a:solidFill>
                  <a:srgbClr val="838787"/>
                </a:solidFill>
                <a:latin typeface="Arial"/>
                <a:cs typeface="Arial"/>
              </a:rPr>
              <a:t>a</a:t>
            </a:r>
            <a:r>
              <a:rPr sz="2500" spc="85" dirty="0">
                <a:solidFill>
                  <a:srgbClr val="838787"/>
                </a:solidFill>
                <a:latin typeface="Arial"/>
                <a:cs typeface="Arial"/>
              </a:rPr>
              <a:t>t</a:t>
            </a:r>
            <a:r>
              <a:rPr sz="2500" spc="60" dirty="0">
                <a:solidFill>
                  <a:srgbClr val="838787"/>
                </a:solidFill>
                <a:latin typeface="Arial"/>
                <a:cs typeface="Arial"/>
              </a:rPr>
              <a:t>tery</a:t>
            </a:r>
            <a:r>
              <a:rPr sz="2500" spc="-7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500" spc="70" dirty="0">
                <a:solidFill>
                  <a:srgbClr val="838787"/>
                </a:solidFill>
                <a:latin typeface="Arial"/>
                <a:cs typeface="Arial"/>
              </a:rPr>
              <a:t>life</a:t>
            </a:r>
            <a:endParaRPr sz="25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4500" y="3505200"/>
            <a:ext cx="202565" cy="4032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600" spc="-45" dirty="0">
                <a:solidFill>
                  <a:srgbClr val="34A5DA"/>
                </a:solidFill>
                <a:latin typeface="Lucida Sans Unicode"/>
                <a:cs typeface="Lucida Sans Unicode"/>
              </a:rPr>
              <a:t>▸</a:t>
            </a:r>
            <a:endParaRPr sz="2600">
              <a:latin typeface="Lucida Sans Unicode"/>
              <a:cs typeface="Lucida Sans Unicod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27100" y="3429127"/>
            <a:ext cx="10961370" cy="8978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13300"/>
              </a:lnSpc>
            </a:pPr>
            <a:r>
              <a:rPr sz="2500" spc="90" dirty="0">
                <a:solidFill>
                  <a:srgbClr val="838787"/>
                </a:solidFill>
                <a:latin typeface="Arial"/>
                <a:cs typeface="Arial"/>
              </a:rPr>
              <a:t>AMX</a:t>
            </a:r>
            <a:r>
              <a:rPr sz="2500" spc="-10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500" spc="90" dirty="0">
                <a:solidFill>
                  <a:srgbClr val="838787"/>
                </a:solidFill>
                <a:latin typeface="Arial"/>
                <a:cs typeface="Arial"/>
              </a:rPr>
              <a:t>bloc</a:t>
            </a:r>
            <a:r>
              <a:rPr sz="2500" spc="85" dirty="0">
                <a:solidFill>
                  <a:srgbClr val="838787"/>
                </a:solidFill>
                <a:latin typeface="Arial"/>
                <a:cs typeface="Arial"/>
              </a:rPr>
              <a:t>k</a:t>
            </a:r>
            <a:r>
              <a:rPr sz="2500" spc="-150" dirty="0">
                <a:solidFill>
                  <a:srgbClr val="838787"/>
                </a:solidFill>
                <a:latin typeface="Arial"/>
                <a:cs typeface="Arial"/>
              </a:rPr>
              <a:t>s</a:t>
            </a:r>
            <a:r>
              <a:rPr sz="2500" spc="-7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500" spc="10" dirty="0">
                <a:solidFill>
                  <a:srgbClr val="838787"/>
                </a:solidFill>
                <a:latin typeface="Arial"/>
                <a:cs typeface="Arial"/>
              </a:rPr>
              <a:t>(MLA)</a:t>
            </a:r>
            <a:r>
              <a:rPr sz="2500" spc="-7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500" spc="-30" dirty="0">
                <a:solidFill>
                  <a:srgbClr val="838787"/>
                </a:solidFill>
                <a:latin typeface="Arial"/>
                <a:cs typeface="Arial"/>
              </a:rPr>
              <a:t>is</a:t>
            </a:r>
            <a:r>
              <a:rPr sz="2500" spc="-7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500" spc="-45" dirty="0">
                <a:solidFill>
                  <a:srgbClr val="838787"/>
                </a:solidFill>
                <a:latin typeface="Arial"/>
                <a:cs typeface="Arial"/>
              </a:rPr>
              <a:t>a</a:t>
            </a:r>
            <a:r>
              <a:rPr sz="2500" spc="-7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500" spc="75" dirty="0">
                <a:solidFill>
                  <a:srgbClr val="838787"/>
                </a:solidFill>
                <a:latin typeface="Arial"/>
                <a:cs typeface="Arial"/>
              </a:rPr>
              <a:t>new</a:t>
            </a:r>
            <a:r>
              <a:rPr sz="2500" spc="-7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500" spc="110" dirty="0">
                <a:solidFill>
                  <a:srgbClr val="838787"/>
                </a:solidFill>
                <a:latin typeface="Arial"/>
                <a:cs typeface="Arial"/>
              </a:rPr>
              <a:t>built</a:t>
            </a:r>
            <a:r>
              <a:rPr sz="2500" spc="-7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500" spc="30" dirty="0">
                <a:solidFill>
                  <a:srgbClr val="838787"/>
                </a:solidFill>
                <a:latin typeface="Arial"/>
                <a:cs typeface="Arial"/>
              </a:rPr>
              <a:t>specific-ha</a:t>
            </a:r>
            <a:r>
              <a:rPr sz="2500" spc="-20" dirty="0">
                <a:solidFill>
                  <a:srgbClr val="838787"/>
                </a:solidFill>
                <a:latin typeface="Arial"/>
                <a:cs typeface="Arial"/>
              </a:rPr>
              <a:t>r</a:t>
            </a:r>
            <a:r>
              <a:rPr sz="2500" spc="90" dirty="0">
                <a:solidFill>
                  <a:srgbClr val="838787"/>
                </a:solidFill>
                <a:latin typeface="Arial"/>
                <a:cs typeface="Arial"/>
              </a:rPr>
              <a:t>dwa</a:t>
            </a:r>
            <a:r>
              <a:rPr sz="2500" spc="5" dirty="0">
                <a:solidFill>
                  <a:srgbClr val="838787"/>
                </a:solidFill>
                <a:latin typeface="Arial"/>
                <a:cs typeface="Arial"/>
              </a:rPr>
              <a:t>r</a:t>
            </a:r>
            <a:r>
              <a:rPr sz="2500" spc="40" dirty="0">
                <a:solidFill>
                  <a:srgbClr val="838787"/>
                </a:solidFill>
                <a:latin typeface="Arial"/>
                <a:cs typeface="Arial"/>
              </a:rPr>
              <a:t>e</a:t>
            </a:r>
            <a:r>
              <a:rPr sz="2500" spc="-7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500" spc="50" dirty="0">
                <a:solidFill>
                  <a:srgbClr val="838787"/>
                </a:solidFill>
                <a:latin typeface="Arial"/>
                <a:cs typeface="Arial"/>
              </a:rPr>
              <a:t>inside</a:t>
            </a:r>
            <a:r>
              <a:rPr sz="2500" spc="-7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500" spc="65" dirty="0">
                <a:solidFill>
                  <a:srgbClr val="838787"/>
                </a:solidFill>
                <a:latin typeface="Arial"/>
                <a:cs typeface="Arial"/>
              </a:rPr>
              <a:t>the</a:t>
            </a:r>
            <a:r>
              <a:rPr sz="2500" spc="-7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500" spc="-90" dirty="0">
                <a:solidFill>
                  <a:srgbClr val="838787"/>
                </a:solidFill>
                <a:latin typeface="Arial"/>
                <a:cs typeface="Arial"/>
              </a:rPr>
              <a:t>CPU</a:t>
            </a:r>
            <a:r>
              <a:rPr sz="2500" spc="-7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500" spc="40" dirty="0">
                <a:solidFill>
                  <a:srgbClr val="838787"/>
                </a:solidFill>
                <a:latin typeface="Arial"/>
                <a:cs typeface="Arial"/>
              </a:rPr>
              <a:t>th</a:t>
            </a:r>
            <a:r>
              <a:rPr sz="2500" spc="30" dirty="0">
                <a:solidFill>
                  <a:srgbClr val="838787"/>
                </a:solidFill>
                <a:latin typeface="Arial"/>
                <a:cs typeface="Arial"/>
              </a:rPr>
              <a:t>a</a:t>
            </a:r>
            <a:r>
              <a:rPr sz="2500" spc="125" dirty="0">
                <a:solidFill>
                  <a:srgbClr val="838787"/>
                </a:solidFill>
                <a:latin typeface="Arial"/>
                <a:cs typeface="Arial"/>
              </a:rPr>
              <a:t>t</a:t>
            </a:r>
            <a:r>
              <a:rPr sz="2500" spc="-7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500" spc="-30" dirty="0">
                <a:solidFill>
                  <a:srgbClr val="838787"/>
                </a:solidFill>
                <a:latin typeface="Arial"/>
                <a:cs typeface="Arial"/>
              </a:rPr>
              <a:t>is</a:t>
            </a:r>
            <a:r>
              <a:rPr sz="2500" spc="-7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500" spc="50" dirty="0">
                <a:solidFill>
                  <a:srgbClr val="838787"/>
                </a:solidFill>
                <a:latin typeface="Arial"/>
                <a:cs typeface="Arial"/>
              </a:rPr>
              <a:t>6x</a:t>
            </a:r>
            <a:r>
              <a:rPr sz="2500" spc="40" dirty="0">
                <a:solidFill>
                  <a:srgbClr val="838787"/>
                </a:solidFill>
                <a:latin typeface="Arial"/>
                <a:cs typeface="Arial"/>
              </a:rPr>
              <a:t> times</a:t>
            </a:r>
            <a:r>
              <a:rPr sz="2500" spc="-7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500" spc="20" dirty="0">
                <a:solidFill>
                  <a:srgbClr val="838787"/>
                </a:solidFill>
                <a:latin typeface="Arial"/>
                <a:cs typeface="Arial"/>
              </a:rPr>
              <a:t>faster</a:t>
            </a:r>
            <a:r>
              <a:rPr sz="2500" spc="-7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500" spc="75" dirty="0">
                <a:solidFill>
                  <a:srgbClr val="838787"/>
                </a:solidFill>
                <a:latin typeface="Arial"/>
                <a:cs typeface="Arial"/>
              </a:rPr>
              <a:t>in</a:t>
            </a:r>
            <a:r>
              <a:rPr sz="2500" spc="-7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500" spc="40" dirty="0">
                <a:solidFill>
                  <a:srgbClr val="838787"/>
                </a:solidFill>
                <a:latin typeface="Arial"/>
                <a:cs typeface="Arial"/>
              </a:rPr>
              <a:t>m</a:t>
            </a:r>
            <a:r>
              <a:rPr sz="2500" spc="0" dirty="0">
                <a:solidFill>
                  <a:srgbClr val="838787"/>
                </a:solidFill>
                <a:latin typeface="Arial"/>
                <a:cs typeface="Arial"/>
              </a:rPr>
              <a:t>a</a:t>
            </a:r>
            <a:r>
              <a:rPr sz="2500" spc="75" dirty="0">
                <a:solidFill>
                  <a:srgbClr val="838787"/>
                </a:solidFill>
                <a:latin typeface="Arial"/>
                <a:cs typeface="Arial"/>
              </a:rPr>
              <a:t>trix</a:t>
            </a:r>
            <a:r>
              <a:rPr sz="2500" spc="-7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500" spc="80" dirty="0">
                <a:solidFill>
                  <a:srgbClr val="838787"/>
                </a:solidFill>
                <a:latin typeface="Arial"/>
                <a:cs typeface="Arial"/>
              </a:rPr>
              <a:t>multiplic</a:t>
            </a:r>
            <a:r>
              <a:rPr sz="2500" spc="85" dirty="0">
                <a:solidFill>
                  <a:srgbClr val="838787"/>
                </a:solidFill>
                <a:latin typeface="Arial"/>
                <a:cs typeface="Arial"/>
              </a:rPr>
              <a:t>a</a:t>
            </a:r>
            <a:r>
              <a:rPr sz="2500" spc="100" dirty="0">
                <a:solidFill>
                  <a:srgbClr val="838787"/>
                </a:solidFill>
                <a:latin typeface="Arial"/>
                <a:cs typeface="Arial"/>
              </a:rPr>
              <a:t>tion</a:t>
            </a:r>
            <a:r>
              <a:rPr sz="2500" spc="-7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500" spc="45" dirty="0">
                <a:solidFill>
                  <a:srgbClr val="838787"/>
                </a:solidFill>
                <a:latin typeface="Arial"/>
                <a:cs typeface="Arial"/>
              </a:rPr>
              <a:t>than</a:t>
            </a:r>
            <a:r>
              <a:rPr sz="2500" spc="-7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500" spc="65" dirty="0">
                <a:solidFill>
                  <a:srgbClr val="838787"/>
                </a:solidFill>
                <a:latin typeface="Arial"/>
                <a:cs typeface="Arial"/>
              </a:rPr>
              <a:t>the</a:t>
            </a:r>
            <a:r>
              <a:rPr sz="2500" spc="-7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500" spc="-90" dirty="0">
                <a:solidFill>
                  <a:srgbClr val="838787"/>
                </a:solidFill>
                <a:latin typeface="Arial"/>
                <a:cs typeface="Arial"/>
              </a:rPr>
              <a:t>CPU</a:t>
            </a:r>
            <a:r>
              <a:rPr sz="2500" spc="-7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500" spc="30" dirty="0">
                <a:solidFill>
                  <a:srgbClr val="838787"/>
                </a:solidFill>
                <a:latin typeface="Arial"/>
                <a:cs typeface="Arial"/>
              </a:rPr>
              <a:t>alone.</a:t>
            </a:r>
            <a:endParaRPr sz="25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44500" y="1117600"/>
            <a:ext cx="11549380" cy="5607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400" spc="135" dirty="0">
                <a:solidFill>
                  <a:srgbClr val="838787"/>
                </a:solidFill>
                <a:latin typeface="Arial"/>
                <a:cs typeface="Arial"/>
              </a:rPr>
              <a:t>A</a:t>
            </a:r>
            <a:r>
              <a:rPr sz="3400" spc="-16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3400" spc="60" dirty="0">
                <a:solidFill>
                  <a:srgbClr val="838787"/>
                </a:solidFill>
                <a:latin typeface="Arial"/>
                <a:cs typeface="Arial"/>
              </a:rPr>
              <a:t>step</a:t>
            </a:r>
            <a:r>
              <a:rPr sz="3400" spc="-10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3400" spc="170" dirty="0">
                <a:solidFill>
                  <a:srgbClr val="838787"/>
                </a:solidFill>
                <a:latin typeface="Arial"/>
                <a:cs typeface="Arial"/>
              </a:rPr>
              <a:t>up</a:t>
            </a:r>
            <a:r>
              <a:rPr sz="3400" spc="-10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3400" spc="85" dirty="0">
                <a:solidFill>
                  <a:srgbClr val="838787"/>
                </a:solidFill>
                <a:latin typeface="Arial"/>
                <a:cs typeface="Arial"/>
              </a:rPr>
              <a:t>(not</a:t>
            </a:r>
            <a:r>
              <a:rPr sz="3400" spc="-10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3400" spc="-60" dirty="0">
                <a:solidFill>
                  <a:srgbClr val="838787"/>
                </a:solidFill>
                <a:latin typeface="Arial"/>
                <a:cs typeface="Arial"/>
              </a:rPr>
              <a:t>a</a:t>
            </a:r>
            <a:r>
              <a:rPr sz="3400" spc="-10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3400" spc="-20" dirty="0">
                <a:solidFill>
                  <a:srgbClr val="838787"/>
                </a:solidFill>
                <a:latin typeface="Arial"/>
                <a:cs typeface="Arial"/>
              </a:rPr>
              <a:t>massive</a:t>
            </a:r>
            <a:r>
              <a:rPr sz="3400" spc="-10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3400" spc="50" dirty="0">
                <a:solidFill>
                  <a:srgbClr val="838787"/>
                </a:solidFill>
                <a:latin typeface="Arial"/>
                <a:cs typeface="Arial"/>
              </a:rPr>
              <a:t>one)</a:t>
            </a:r>
            <a:r>
              <a:rPr sz="3400" spc="-10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3400" spc="85" dirty="0">
                <a:solidFill>
                  <a:srgbClr val="838787"/>
                </a:solidFill>
                <a:latin typeface="Arial"/>
                <a:cs typeface="Arial"/>
              </a:rPr>
              <a:t>f</a:t>
            </a:r>
            <a:r>
              <a:rPr sz="3400" spc="35" dirty="0">
                <a:solidFill>
                  <a:srgbClr val="838787"/>
                </a:solidFill>
                <a:latin typeface="Arial"/>
                <a:cs typeface="Arial"/>
              </a:rPr>
              <a:t>r</a:t>
            </a:r>
            <a:r>
              <a:rPr sz="3400" spc="165" dirty="0">
                <a:solidFill>
                  <a:srgbClr val="838787"/>
                </a:solidFill>
                <a:latin typeface="Arial"/>
                <a:cs typeface="Arial"/>
              </a:rPr>
              <a:t>om</a:t>
            </a:r>
            <a:r>
              <a:rPr sz="3400" spc="-16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3400" spc="120" dirty="0">
                <a:solidFill>
                  <a:srgbClr val="838787"/>
                </a:solidFill>
                <a:latin typeface="Arial"/>
                <a:cs typeface="Arial"/>
              </a:rPr>
              <a:t>A12</a:t>
            </a:r>
            <a:r>
              <a:rPr sz="3400" spc="-10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3400" spc="60" dirty="0">
                <a:solidFill>
                  <a:srgbClr val="838787"/>
                </a:solidFill>
                <a:latin typeface="Arial"/>
                <a:cs typeface="Arial"/>
              </a:rPr>
              <a:t>Bionic</a:t>
            </a:r>
            <a:r>
              <a:rPr sz="3400" spc="-10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3400" spc="30" dirty="0">
                <a:solidFill>
                  <a:srgbClr val="838787"/>
                </a:solidFill>
                <a:latin typeface="Arial"/>
                <a:cs typeface="Arial"/>
              </a:rPr>
              <a:t>(iPhone</a:t>
            </a:r>
            <a:r>
              <a:rPr sz="3400" spc="-14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3400" spc="-135" dirty="0">
                <a:solidFill>
                  <a:srgbClr val="838787"/>
                </a:solidFill>
                <a:latin typeface="Arial"/>
                <a:cs typeface="Arial"/>
              </a:rPr>
              <a:t>XS)</a:t>
            </a:r>
            <a:endParaRPr sz="3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44500" y="495300"/>
            <a:ext cx="1636395" cy="3771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400" b="1" spc="-114" dirty="0">
                <a:solidFill>
                  <a:srgbClr val="838787"/>
                </a:solidFill>
                <a:latin typeface="Arial"/>
                <a:cs typeface="Arial"/>
              </a:rPr>
              <a:t>A1</a:t>
            </a:r>
            <a:r>
              <a:rPr sz="2400" b="1" spc="-200" dirty="0">
                <a:solidFill>
                  <a:srgbClr val="838787"/>
                </a:solidFill>
                <a:latin typeface="Arial"/>
                <a:cs typeface="Arial"/>
              </a:rPr>
              <a:t>3</a:t>
            </a:r>
            <a:r>
              <a:rPr sz="2400" b="1" spc="145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400" b="1" spc="-95" dirty="0">
                <a:solidFill>
                  <a:srgbClr val="838787"/>
                </a:solidFill>
                <a:latin typeface="Arial"/>
                <a:cs typeface="Arial"/>
              </a:rPr>
              <a:t>BIONIC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270000" y="4379765"/>
            <a:ext cx="10207775" cy="5245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6400" y="993161"/>
            <a:ext cx="12192000" cy="261"/>
          </a:xfrm>
          <a:custGeom>
            <a:avLst/>
            <a:gdLst/>
            <a:ahLst/>
            <a:cxnLst/>
            <a:rect l="l" t="t" r="r" b="b"/>
            <a:pathLst>
              <a:path w="12192000" h="261">
                <a:moveTo>
                  <a:pt x="0" y="261"/>
                </a:moveTo>
                <a:lnTo>
                  <a:pt x="12192000" y="0"/>
                </a:lnTo>
              </a:path>
            </a:pathLst>
          </a:custGeom>
          <a:ln w="25400">
            <a:solidFill>
              <a:srgbClr val="A6AA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46100" y="2781426"/>
            <a:ext cx="11925300" cy="8978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5499100" marR="12700" indent="-5486400">
              <a:lnSpc>
                <a:spcPct val="113300"/>
              </a:lnSpc>
            </a:pPr>
            <a:r>
              <a:rPr sz="2500" spc="80" dirty="0">
                <a:solidFill>
                  <a:srgbClr val="838787"/>
                </a:solidFill>
                <a:latin typeface="Arial"/>
                <a:cs typeface="Arial"/>
              </a:rPr>
              <a:t>How</a:t>
            </a:r>
            <a:r>
              <a:rPr sz="2500" spc="-7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500" spc="-30" dirty="0">
                <a:solidFill>
                  <a:srgbClr val="838787"/>
                </a:solidFill>
                <a:latin typeface="Arial"/>
                <a:cs typeface="Arial"/>
              </a:rPr>
              <a:t>is</a:t>
            </a:r>
            <a:r>
              <a:rPr sz="2500" spc="-7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500" spc="55" dirty="0">
                <a:solidFill>
                  <a:srgbClr val="838787"/>
                </a:solidFill>
                <a:latin typeface="Arial"/>
                <a:cs typeface="Arial"/>
              </a:rPr>
              <a:t>possible</a:t>
            </a:r>
            <a:r>
              <a:rPr sz="2500" spc="-7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500" spc="40" dirty="0">
                <a:solidFill>
                  <a:srgbClr val="838787"/>
                </a:solidFill>
                <a:latin typeface="Arial"/>
                <a:cs typeface="Arial"/>
              </a:rPr>
              <a:t>th</a:t>
            </a:r>
            <a:r>
              <a:rPr sz="2500" spc="30" dirty="0">
                <a:solidFill>
                  <a:srgbClr val="838787"/>
                </a:solidFill>
                <a:latin typeface="Arial"/>
                <a:cs typeface="Arial"/>
              </a:rPr>
              <a:t>a</a:t>
            </a:r>
            <a:r>
              <a:rPr sz="2500" spc="125" dirty="0">
                <a:solidFill>
                  <a:srgbClr val="838787"/>
                </a:solidFill>
                <a:latin typeface="Arial"/>
                <a:cs typeface="Arial"/>
              </a:rPr>
              <a:t>t</a:t>
            </a:r>
            <a:r>
              <a:rPr sz="2500" spc="-114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500" spc="85" dirty="0">
                <a:solidFill>
                  <a:srgbClr val="838787"/>
                </a:solidFill>
                <a:latin typeface="Arial"/>
                <a:cs typeface="Arial"/>
              </a:rPr>
              <a:t>A13</a:t>
            </a:r>
            <a:r>
              <a:rPr sz="2500" spc="-7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500" spc="-30" dirty="0">
                <a:solidFill>
                  <a:srgbClr val="838787"/>
                </a:solidFill>
                <a:latin typeface="Arial"/>
                <a:cs typeface="Arial"/>
              </a:rPr>
              <a:t>is</a:t>
            </a:r>
            <a:r>
              <a:rPr sz="2500" spc="-7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500" spc="50" dirty="0">
                <a:solidFill>
                  <a:srgbClr val="838787"/>
                </a:solidFill>
                <a:latin typeface="Arial"/>
                <a:cs typeface="Arial"/>
              </a:rPr>
              <a:t>6x</a:t>
            </a:r>
            <a:r>
              <a:rPr sz="2500" spc="-7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500" spc="45" dirty="0">
                <a:solidFill>
                  <a:srgbClr val="838787"/>
                </a:solidFill>
                <a:latin typeface="Arial"/>
                <a:cs typeface="Arial"/>
              </a:rPr>
              <a:t>times</a:t>
            </a:r>
            <a:r>
              <a:rPr sz="2500" spc="-7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500" spc="20" dirty="0">
                <a:solidFill>
                  <a:srgbClr val="838787"/>
                </a:solidFill>
                <a:latin typeface="Arial"/>
                <a:cs typeface="Arial"/>
              </a:rPr>
              <a:t>faster</a:t>
            </a:r>
            <a:r>
              <a:rPr sz="2500" spc="-7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500" spc="45" dirty="0">
                <a:solidFill>
                  <a:srgbClr val="838787"/>
                </a:solidFill>
                <a:latin typeface="Arial"/>
                <a:cs typeface="Arial"/>
              </a:rPr>
              <a:t>than</a:t>
            </a:r>
            <a:r>
              <a:rPr sz="2500" spc="-114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500" spc="85" dirty="0">
                <a:solidFill>
                  <a:srgbClr val="838787"/>
                </a:solidFill>
                <a:latin typeface="Arial"/>
                <a:cs typeface="Arial"/>
              </a:rPr>
              <a:t>A12</a:t>
            </a:r>
            <a:r>
              <a:rPr sz="2500" spc="-7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500" spc="70" dirty="0">
                <a:solidFill>
                  <a:srgbClr val="838787"/>
                </a:solidFill>
                <a:latin typeface="Arial"/>
                <a:cs typeface="Arial"/>
              </a:rPr>
              <a:t>when</a:t>
            </a:r>
            <a:r>
              <a:rPr sz="2500" spc="-7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500" spc="50" dirty="0">
                <a:solidFill>
                  <a:srgbClr val="838787"/>
                </a:solidFill>
                <a:latin typeface="Arial"/>
                <a:cs typeface="Arial"/>
              </a:rPr>
              <a:t>seemingly</a:t>
            </a:r>
            <a:r>
              <a:rPr sz="2500" spc="-7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500" spc="10" dirty="0">
                <a:solidFill>
                  <a:srgbClr val="838787"/>
                </a:solidFill>
                <a:latin typeface="Arial"/>
                <a:cs typeface="Arial"/>
              </a:rPr>
              <a:t>a</a:t>
            </a:r>
            <a:r>
              <a:rPr sz="2500" spc="-40" dirty="0">
                <a:solidFill>
                  <a:srgbClr val="838787"/>
                </a:solidFill>
                <a:latin typeface="Arial"/>
                <a:cs typeface="Arial"/>
              </a:rPr>
              <a:t>r</a:t>
            </a:r>
            <a:r>
              <a:rPr sz="2500" spc="40" dirty="0">
                <a:solidFill>
                  <a:srgbClr val="838787"/>
                </a:solidFill>
                <a:latin typeface="Arial"/>
                <a:cs typeface="Arial"/>
              </a:rPr>
              <a:t>e</a:t>
            </a:r>
            <a:r>
              <a:rPr sz="2500" spc="-7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500" spc="65" dirty="0">
                <a:solidFill>
                  <a:srgbClr val="838787"/>
                </a:solidFill>
                <a:latin typeface="Arial"/>
                <a:cs typeface="Arial"/>
              </a:rPr>
              <a:t>the</a:t>
            </a:r>
            <a:r>
              <a:rPr sz="2500" spc="-7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500" spc="0" dirty="0">
                <a:solidFill>
                  <a:srgbClr val="838787"/>
                </a:solidFill>
                <a:latin typeface="Arial"/>
                <a:cs typeface="Arial"/>
              </a:rPr>
              <a:t>same chips?</a:t>
            </a:r>
            <a:endParaRPr sz="25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27400" y="4838700"/>
            <a:ext cx="6358890" cy="4152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500" b="1" spc="-125" dirty="0">
                <a:solidFill>
                  <a:srgbClr val="838787"/>
                </a:solidFill>
                <a:latin typeface="Arial"/>
                <a:cs typeface="Arial"/>
              </a:rPr>
              <a:t>T</a:t>
            </a:r>
            <a:r>
              <a:rPr sz="2500" b="1" spc="40" dirty="0">
                <a:solidFill>
                  <a:srgbClr val="838787"/>
                </a:solidFill>
                <a:latin typeface="Arial"/>
                <a:cs typeface="Arial"/>
              </a:rPr>
              <a:t>he</a:t>
            </a:r>
            <a:r>
              <a:rPr sz="2500" b="1" spc="-7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500" b="1" spc="25" dirty="0">
                <a:solidFill>
                  <a:srgbClr val="838787"/>
                </a:solidFill>
                <a:latin typeface="Arial"/>
                <a:cs typeface="Arial"/>
              </a:rPr>
              <a:t>answer</a:t>
            </a:r>
            <a:r>
              <a:rPr sz="2500" b="1" spc="-7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500" b="1" spc="-85" dirty="0">
                <a:solidFill>
                  <a:srgbClr val="838787"/>
                </a:solidFill>
                <a:latin typeface="Arial"/>
                <a:cs typeface="Arial"/>
              </a:rPr>
              <a:t>is</a:t>
            </a:r>
            <a:r>
              <a:rPr sz="2500" b="1" spc="-7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500" b="1" spc="25" dirty="0">
                <a:solidFill>
                  <a:srgbClr val="838787"/>
                </a:solidFill>
                <a:latin typeface="Arial"/>
                <a:cs typeface="Arial"/>
              </a:rPr>
              <a:t>optimis</a:t>
            </a:r>
            <a:r>
              <a:rPr sz="2500" b="1" spc="0" dirty="0">
                <a:solidFill>
                  <a:srgbClr val="838787"/>
                </a:solidFill>
                <a:latin typeface="Arial"/>
                <a:cs typeface="Arial"/>
              </a:rPr>
              <a:t>a</a:t>
            </a:r>
            <a:r>
              <a:rPr sz="2500" b="1" spc="45" dirty="0">
                <a:solidFill>
                  <a:srgbClr val="838787"/>
                </a:solidFill>
                <a:latin typeface="Arial"/>
                <a:cs typeface="Arial"/>
              </a:rPr>
              <a:t>tion</a:t>
            </a:r>
            <a:r>
              <a:rPr sz="2500" b="1" spc="-7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500" b="1" spc="40" dirty="0">
                <a:solidFill>
                  <a:srgbClr val="838787"/>
                </a:solidFill>
                <a:latin typeface="Arial"/>
                <a:cs typeface="Arial"/>
              </a:rPr>
              <a:t>and</a:t>
            </a:r>
            <a:r>
              <a:rPr sz="2500" b="1" spc="-7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500" b="1" spc="95" dirty="0">
                <a:solidFill>
                  <a:srgbClr val="838787"/>
                </a:solidFill>
                <a:latin typeface="Arial"/>
                <a:cs typeface="Arial"/>
              </a:rPr>
              <a:t>e</a:t>
            </a:r>
            <a:r>
              <a:rPr sz="2500" b="1" spc="-20" dirty="0">
                <a:solidFill>
                  <a:srgbClr val="838787"/>
                </a:solidFill>
                <a:latin typeface="Arial"/>
                <a:cs typeface="Arial"/>
              </a:rPr>
              <a:t>f</a:t>
            </a:r>
            <a:r>
              <a:rPr sz="2500" b="1" spc="0" dirty="0">
                <a:solidFill>
                  <a:srgbClr val="838787"/>
                </a:solidFill>
                <a:latin typeface="Arial"/>
                <a:cs typeface="Arial"/>
              </a:rPr>
              <a:t>ficiency</a:t>
            </a:r>
            <a:endParaRPr sz="25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35000" y="6362827"/>
            <a:ext cx="11736070" cy="8978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860800" marR="12700" indent="-3848100">
              <a:lnSpc>
                <a:spcPct val="113300"/>
              </a:lnSpc>
            </a:pPr>
            <a:r>
              <a:rPr sz="2500" spc="-155" dirty="0">
                <a:solidFill>
                  <a:srgbClr val="838787"/>
                </a:solidFill>
                <a:latin typeface="Arial"/>
                <a:cs typeface="Arial"/>
              </a:rPr>
              <a:t>T</a:t>
            </a:r>
            <a:r>
              <a:rPr sz="2500" spc="55" dirty="0">
                <a:solidFill>
                  <a:srgbClr val="838787"/>
                </a:solidFill>
                <a:latin typeface="Arial"/>
                <a:cs typeface="Arial"/>
              </a:rPr>
              <a:t>he</a:t>
            </a:r>
            <a:r>
              <a:rPr sz="2500" spc="-7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500" spc="75" dirty="0">
                <a:solidFill>
                  <a:srgbClr val="838787"/>
                </a:solidFill>
                <a:latin typeface="Arial"/>
                <a:cs typeface="Arial"/>
              </a:rPr>
              <a:t>new</a:t>
            </a:r>
            <a:r>
              <a:rPr sz="2500" spc="-7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500" spc="80" dirty="0">
                <a:solidFill>
                  <a:srgbClr val="838787"/>
                </a:solidFill>
                <a:latin typeface="Arial"/>
                <a:cs typeface="Arial"/>
              </a:rPr>
              <a:t>chip</a:t>
            </a:r>
            <a:r>
              <a:rPr sz="2500" spc="-7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500" spc="-30" dirty="0">
                <a:solidFill>
                  <a:srgbClr val="838787"/>
                </a:solidFill>
                <a:latin typeface="Arial"/>
                <a:cs typeface="Arial"/>
              </a:rPr>
              <a:t>is</a:t>
            </a:r>
            <a:r>
              <a:rPr sz="2500" spc="-7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500" spc="0" dirty="0">
                <a:solidFill>
                  <a:srgbClr val="838787"/>
                </a:solidFill>
                <a:latin typeface="Arial"/>
                <a:cs typeface="Arial"/>
              </a:rPr>
              <a:t>sma</a:t>
            </a:r>
            <a:r>
              <a:rPr sz="2500" spc="-30" dirty="0">
                <a:solidFill>
                  <a:srgbClr val="838787"/>
                </a:solidFill>
                <a:latin typeface="Arial"/>
                <a:cs typeface="Arial"/>
              </a:rPr>
              <a:t>r</a:t>
            </a:r>
            <a:r>
              <a:rPr sz="2500" spc="75" dirty="0">
                <a:solidFill>
                  <a:srgbClr val="838787"/>
                </a:solidFill>
                <a:latin typeface="Arial"/>
                <a:cs typeface="Arial"/>
              </a:rPr>
              <a:t>ter</a:t>
            </a:r>
            <a:r>
              <a:rPr sz="2500" spc="-7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500" spc="65" dirty="0">
                <a:solidFill>
                  <a:srgbClr val="838787"/>
                </a:solidFill>
                <a:latin typeface="Arial"/>
                <a:cs typeface="Arial"/>
              </a:rPr>
              <a:t>and</a:t>
            </a:r>
            <a:r>
              <a:rPr sz="2500" spc="-7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500" spc="20" dirty="0">
                <a:solidFill>
                  <a:srgbClr val="838787"/>
                </a:solidFill>
                <a:latin typeface="Arial"/>
                <a:cs typeface="Arial"/>
              </a:rPr>
              <a:t>faster</a:t>
            </a:r>
            <a:r>
              <a:rPr sz="2500" spc="-7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500" spc="65" dirty="0">
                <a:solidFill>
                  <a:srgbClr val="838787"/>
                </a:solidFill>
                <a:latin typeface="Arial"/>
                <a:cs typeface="Arial"/>
              </a:rPr>
              <a:t>and</a:t>
            </a:r>
            <a:r>
              <a:rPr sz="2500" spc="-7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500" spc="55" dirty="0">
                <a:solidFill>
                  <a:srgbClr val="838787"/>
                </a:solidFill>
                <a:latin typeface="Arial"/>
                <a:cs typeface="Arial"/>
              </a:rPr>
              <a:t>yet</a:t>
            </a:r>
            <a:r>
              <a:rPr sz="2500" spc="-7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500" spc="105" dirty="0">
                <a:solidFill>
                  <a:srgbClr val="838787"/>
                </a:solidFill>
                <a:latin typeface="Arial"/>
                <a:cs typeface="Arial"/>
              </a:rPr>
              <a:t>it</a:t>
            </a:r>
            <a:r>
              <a:rPr sz="2500" spc="-7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500" spc="60" dirty="0">
                <a:solidFill>
                  <a:srgbClr val="838787"/>
                </a:solidFill>
                <a:latin typeface="Arial"/>
                <a:cs typeface="Arial"/>
              </a:rPr>
              <a:t>somehow</a:t>
            </a:r>
            <a:r>
              <a:rPr sz="2500" spc="-7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500" spc="25" dirty="0">
                <a:solidFill>
                  <a:srgbClr val="838787"/>
                </a:solidFill>
                <a:latin typeface="Arial"/>
                <a:cs typeface="Arial"/>
              </a:rPr>
              <a:t>manages</a:t>
            </a:r>
            <a:r>
              <a:rPr sz="2500" spc="-7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500" spc="125" dirty="0">
                <a:solidFill>
                  <a:srgbClr val="838787"/>
                </a:solidFill>
                <a:latin typeface="Arial"/>
                <a:cs typeface="Arial"/>
              </a:rPr>
              <a:t>to</a:t>
            </a:r>
            <a:r>
              <a:rPr sz="2500" spc="-7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500" spc="25" dirty="0">
                <a:solidFill>
                  <a:srgbClr val="838787"/>
                </a:solidFill>
                <a:latin typeface="Arial"/>
                <a:cs typeface="Arial"/>
              </a:rPr>
              <a:t>consume</a:t>
            </a:r>
            <a:r>
              <a:rPr sz="2500" spc="-7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500" spc="-45" dirty="0">
                <a:solidFill>
                  <a:srgbClr val="838787"/>
                </a:solidFill>
                <a:latin typeface="Arial"/>
                <a:cs typeface="Arial"/>
              </a:rPr>
              <a:t>less</a:t>
            </a:r>
            <a:r>
              <a:rPr sz="2500" spc="-3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500" spc="105" dirty="0">
                <a:solidFill>
                  <a:srgbClr val="838787"/>
                </a:solidFill>
                <a:latin typeface="Arial"/>
                <a:cs typeface="Arial"/>
              </a:rPr>
              <a:t>power</a:t>
            </a:r>
            <a:r>
              <a:rPr sz="2500" spc="-7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500" spc="45" dirty="0">
                <a:solidFill>
                  <a:srgbClr val="838787"/>
                </a:solidFill>
                <a:latin typeface="Arial"/>
                <a:cs typeface="Arial"/>
              </a:rPr>
              <a:t>than</a:t>
            </a:r>
            <a:r>
              <a:rPr sz="2500" spc="-7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500" spc="25" dirty="0">
                <a:solidFill>
                  <a:srgbClr val="838787"/>
                </a:solidFill>
                <a:latin typeface="Arial"/>
                <a:cs typeface="Arial"/>
              </a:rPr>
              <a:t>its</a:t>
            </a:r>
            <a:r>
              <a:rPr sz="2500" spc="-70" dirty="0">
                <a:solidFill>
                  <a:srgbClr val="838787"/>
                </a:solidFill>
                <a:latin typeface="Arial"/>
                <a:cs typeface="Arial"/>
              </a:rPr>
              <a:t> </a:t>
            </a:r>
            <a:r>
              <a:rPr sz="2500" spc="165" dirty="0">
                <a:solidFill>
                  <a:srgbClr val="838787"/>
                </a:solidFill>
                <a:latin typeface="Arial"/>
                <a:cs typeface="Arial"/>
              </a:rPr>
              <a:t>p</a:t>
            </a:r>
            <a:r>
              <a:rPr sz="2500" spc="50" dirty="0">
                <a:solidFill>
                  <a:srgbClr val="838787"/>
                </a:solidFill>
                <a:latin typeface="Arial"/>
                <a:cs typeface="Arial"/>
              </a:rPr>
              <a:t>r</a:t>
            </a:r>
            <a:r>
              <a:rPr sz="2500" spc="10" dirty="0">
                <a:solidFill>
                  <a:srgbClr val="838787"/>
                </a:solidFill>
                <a:latin typeface="Arial"/>
                <a:cs typeface="Arial"/>
              </a:rPr>
              <a:t>edecesso</a:t>
            </a:r>
            <a:r>
              <a:rPr sz="2500" spc="-55" dirty="0">
                <a:solidFill>
                  <a:srgbClr val="838787"/>
                </a:solidFill>
                <a:latin typeface="Arial"/>
                <a:cs typeface="Arial"/>
              </a:rPr>
              <a:t>r</a:t>
            </a:r>
            <a:r>
              <a:rPr sz="2500" spc="-50" dirty="0">
                <a:solidFill>
                  <a:srgbClr val="838787"/>
                </a:solidFill>
                <a:latin typeface="Arial"/>
                <a:cs typeface="Arial"/>
              </a:rPr>
              <a:t>.</a:t>
            </a:r>
            <a:endParaRPr sz="2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4A5DA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1600</TotalTime>
  <Words>971</Words>
  <Application>Microsoft Office PowerPoint</Application>
  <PresentationFormat>Custom</PresentationFormat>
  <Paragraphs>120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Lucida Sans Unicode</vt:lpstr>
      <vt:lpstr>Office Theme</vt:lpstr>
      <vt:lpstr>PowerPoint Presentation</vt:lpstr>
      <vt:lpstr>Manufacturing</vt:lpstr>
      <vt:lpstr>Manufacturing</vt:lpstr>
      <vt:lpstr>Technical Characteristics</vt:lpstr>
      <vt:lpstr>PowerPoint Presentation</vt:lpstr>
      <vt:lpstr>Physical layer comparison (A13 vs A12)</vt:lpstr>
      <vt:lpstr>A step up (not a massive one) from A12 Bionic (iPhone XS)</vt:lpstr>
      <vt:lpstr>PowerPoint Presentation</vt:lpstr>
      <vt:lpstr>PowerPoint Presentation</vt:lpstr>
      <vt:lpstr>PowerPoint Presentation</vt:lpstr>
      <vt:lpstr>PowerPoint Presentation</vt:lpstr>
      <vt:lpstr>Lead over the competition</vt:lpstr>
      <vt:lpstr>Tight integration into the device</vt:lpstr>
      <vt:lpstr>Boosting the performance of key apps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30694</dc:creator>
  <cp:lastModifiedBy>30694</cp:lastModifiedBy>
  <cp:revision>3</cp:revision>
  <dcterms:created xsi:type="dcterms:W3CDTF">2020-01-15T12:35:58Z</dcterms:created>
  <dcterms:modified xsi:type="dcterms:W3CDTF">2020-01-16T13:18:29Z</dcterms:modified>
</cp:coreProperties>
</file>