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76" r:id="rId4"/>
    <p:sldId id="260" r:id="rId5"/>
    <p:sldId id="259" r:id="rId6"/>
    <p:sldId id="277" r:id="rId7"/>
    <p:sldId id="261" r:id="rId8"/>
    <p:sldId id="262" r:id="rId9"/>
    <p:sldId id="263" r:id="rId10"/>
    <p:sldId id="264" r:id="rId11"/>
    <p:sldId id="265" r:id="rId12"/>
    <p:sldId id="269" r:id="rId13"/>
    <p:sldId id="278" r:id="rId14"/>
    <p:sldId id="289" r:id="rId15"/>
    <p:sldId id="270" r:id="rId16"/>
    <p:sldId id="266" r:id="rId17"/>
    <p:sldId id="271" r:id="rId18"/>
    <p:sldId id="272" r:id="rId19"/>
    <p:sldId id="273" r:id="rId20"/>
    <p:sldId id="275" r:id="rId21"/>
    <p:sldId id="274" r:id="rId2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316" autoAdjust="0"/>
    <p:restoredTop sz="94660"/>
  </p:normalViewPr>
  <p:slideViewPr>
    <p:cSldViewPr snapToGrid="0">
      <p:cViewPr varScale="1">
        <p:scale>
          <a:sx n="86" d="100"/>
          <a:sy n="86" d="100"/>
        </p:scale>
        <p:origin x="590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507685-4486-187F-6202-412576C13AD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E663022-D972-3D4A-6040-34E922A8FD1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4886B5-599F-0CA0-F6B6-BE56CF799C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80819-3AA0-4CD4-A7D6-8AF6B33906C8}" type="datetimeFigureOut">
              <a:rPr lang="en-US" smtClean="0"/>
              <a:t>5/11/2023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408C26-A9FA-9D1D-1278-D96A49040D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C869EFF-E7E2-F199-ACAB-2665AF61F5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B0645-9D70-480D-BDFE-920129EA02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64402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1E776B-6120-2D75-9A72-03F13C25FB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05B46C3-E61A-CB7A-96CF-DCBC8D8A842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49D852-EBAD-11CE-67B5-DA19249D74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80819-3AA0-4CD4-A7D6-8AF6B33906C8}" type="datetimeFigureOut">
              <a:rPr lang="en-US" smtClean="0"/>
              <a:t>5/11/2023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D7ED6A-8FE7-BBCC-8C54-E9272D80CA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FD92D0-6DBA-67A6-D78C-6341EDAF69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B0645-9D70-480D-BDFE-920129EA02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6319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6FFE1F0-0308-BEA6-7E8D-BC03EB949A4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8B1B4F7-0A53-0C27-34EF-1711F79C30F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92F721-5FB6-E24B-82A1-CA7590B9ED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80819-3AA0-4CD4-A7D6-8AF6B33906C8}" type="datetimeFigureOut">
              <a:rPr lang="en-US" smtClean="0"/>
              <a:t>5/11/2023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729F67-D9D7-0F37-8AE5-9305D0D7C3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0AD98B-AFDF-B971-F34B-D9579F073D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B0645-9D70-480D-BDFE-920129EA02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30201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97A7F9-C536-7AB2-33CF-C85AA413D1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F6DBFC-E268-4C87-F0EF-5F541C0126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88A8C7-873D-FB41-0C23-1B6FD6A5AC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80819-3AA0-4CD4-A7D6-8AF6B33906C8}" type="datetimeFigureOut">
              <a:rPr lang="en-US" smtClean="0"/>
              <a:t>5/11/2023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4BC625-8BE5-D05E-F9F0-298F2E42A6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8DF314-2657-6FA7-8E82-F705CCEBE1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B0645-9D70-480D-BDFE-920129EA02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00173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98E037-2391-5FF1-8AD8-8179047533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356A487-DBD0-A205-E33D-FD2CCBD2DD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028A4B-3C9F-1611-0739-E2101E0D1E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80819-3AA0-4CD4-A7D6-8AF6B33906C8}" type="datetimeFigureOut">
              <a:rPr lang="en-US" smtClean="0"/>
              <a:t>5/11/2023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C871D8-950A-0696-71A2-228453F0BE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629E4A4-4228-DE41-D6F9-30883D78C7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B0645-9D70-480D-BDFE-920129EA02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08168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14E654-36CF-C889-AA25-1FD5012E01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9D52D0-FCBB-6AF4-7181-2B3FCACE887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0A353BD-799F-8E8F-5DC8-6FB8CA44125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BAED237-14AA-B2C4-AB41-B939C0CCEA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80819-3AA0-4CD4-A7D6-8AF6B33906C8}" type="datetimeFigureOut">
              <a:rPr lang="en-US" smtClean="0"/>
              <a:t>5/11/2023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8818624-B319-69DA-FAB7-561E1D6CA9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6099BE1-28CB-53D1-6F28-2BBB0101EE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B0645-9D70-480D-BDFE-920129EA02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51740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6A9A42-1ABD-0A97-6D27-A1D264BBC6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4A9D30E-E51B-C330-0330-D72F2E5F94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29656F0-286D-1C2A-A523-D5A13BB51CD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B251341-E44E-EC8D-5476-2D90B86C98E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2FBBFC5-63E4-9184-F809-ACA33833720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9799C17-733D-DBA2-427D-1ADC7551D0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80819-3AA0-4CD4-A7D6-8AF6B33906C8}" type="datetimeFigureOut">
              <a:rPr lang="en-US" smtClean="0"/>
              <a:t>5/11/2023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67B93C5-7533-26A9-983F-D1C7AB86B6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3190AA7-8BF2-F71B-3B92-5B0363A291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B0645-9D70-480D-BDFE-920129EA02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83666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28D280-FA2D-5982-6A94-ADB755A34B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09301A0-205D-2BF4-0BBC-6C0E5AD6D6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80819-3AA0-4CD4-A7D6-8AF6B33906C8}" type="datetimeFigureOut">
              <a:rPr lang="en-US" smtClean="0"/>
              <a:t>5/11/2023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1B9DA59-B4B0-5C49-0008-F664642025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67934F5-349B-0C4B-2B3D-CCD4D9A797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B0645-9D70-480D-BDFE-920129EA02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92963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9F5A4D0-44E6-E5A6-C7F5-BE2A045C1D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80819-3AA0-4CD4-A7D6-8AF6B33906C8}" type="datetimeFigureOut">
              <a:rPr lang="en-US" smtClean="0"/>
              <a:t>5/11/2023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34C9863-A7BC-93D6-9095-950E58CB54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00CA08D-A070-671F-1058-81D413586D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B0645-9D70-480D-BDFE-920129EA02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07791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9CEE14-CB70-C855-D42A-BFE77737B4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3FD1EC-AC6A-8D49-3CAC-0EF375B765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3F03DD5-55F0-3304-72E4-0D8D5BAA8BB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656B5B1-8D4F-DB4A-607E-2F276FD98A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80819-3AA0-4CD4-A7D6-8AF6B33906C8}" type="datetimeFigureOut">
              <a:rPr lang="en-US" smtClean="0"/>
              <a:t>5/11/2023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8A1F92D-1B27-308D-39E2-B2A139DD35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0C1DF58-3A65-9508-E90D-3D085F92A2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B0645-9D70-480D-BDFE-920129EA02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09549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4458C8-918C-09E6-AD13-9D2EDAE716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9059F95-0A8F-A185-ADF8-DFA44B14702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737642C-A37F-F06F-C270-19F31F13F15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9B13B5A-9042-F929-69E7-14FE59603E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80819-3AA0-4CD4-A7D6-8AF6B33906C8}" type="datetimeFigureOut">
              <a:rPr lang="en-US" smtClean="0"/>
              <a:t>5/11/2023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BEB395F-D961-A93B-DE16-4E4133F162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7F58F1C-3AF5-F787-2749-6AAFB3E865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B0645-9D70-480D-BDFE-920129EA02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39620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9465AB6-A42F-0802-1E8C-9463BF43FF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A0F9DF2-9DC8-F3A2-AEF6-BFA78C160A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1F977C3-5751-DF4A-BBD3-C2F71D90A41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380819-3AA0-4CD4-A7D6-8AF6B33906C8}" type="datetimeFigureOut">
              <a:rPr lang="en-US" smtClean="0"/>
              <a:t>5/11/2023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1D2B66-F251-338D-A0A0-CB35A1A0E53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B7D15E-FE5C-A4A3-9F8B-41C7026D970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8B0645-9D70-480D-BDFE-920129EA02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74711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E2A49D15-5E57-952B-6A99-DA9C4F8353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Θαλής και ατελέσφορη Οικολογία </a:t>
            </a:r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B2E568B2-02F6-4C99-FD07-252716360D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Εργαστήριο Ανθρωπιστικών Σπουδών</a:t>
            </a:r>
          </a:p>
          <a:p>
            <a:r>
              <a:rPr lang="el-GR" dirty="0"/>
              <a:t>Εαρινό εξάμηνο 2023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452342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634305-E1D0-975F-F512-E7E458F5CA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32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Η Ανθρώπινη γεννά την Πολιτική Οικολογία</a:t>
            </a:r>
            <a:endParaRPr lang="en-US" sz="3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8C5559-34A3-6922-6F22-7267851E91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Ιδεολογία μεγάλου μέρους οικολογικού κινήματος και πράσινων κομμάτων</a:t>
            </a:r>
          </a:p>
          <a:p>
            <a:r>
              <a:rPr lang="el-GR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Απομάκρυνση από επιστημονικές βάσεις, ιδεολογικές προεκτάσεις: «το μικρό είναι όμορφο», κατά </a:t>
            </a:r>
            <a:r>
              <a:rPr lang="en-US" sz="2400" i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Schumacher</a:t>
            </a:r>
            <a:endParaRPr lang="el-GR" sz="2400" i="1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r>
              <a:rPr lang="el-GR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Βιομηχανικές κοινωνίες: παράγουν αντιφάσεις σε ζητήματα πληθυσμού, ενέργειας, πρώτων υλών, νερού, τροφίμων, ρύπανσης, άρα οδηγούνται σε κατάρρευση</a:t>
            </a:r>
          </a:p>
          <a:p>
            <a:r>
              <a:rPr lang="el-GR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Τα όρια στη μεγέθυνση της ανθρώπινης δραστηριότητας υπολογίζονται, το 1972, με μαθηματικά μοντέλα για τον παγκόσμιο πληθυσμό, τους φυσικούς πόρους και την ρύπανση, στην κλασσική μελέτη της Λέσχης της Ρώμης</a:t>
            </a:r>
          </a:p>
          <a:p>
            <a:r>
              <a:rPr lang="el-GR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Ως αντίδοτο προτείνεται η μηδενική ανάπτυξη</a:t>
            </a:r>
          </a:p>
          <a:p>
            <a:endParaRPr lang="el-GR" sz="1800" i="1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63556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F724FF-399D-D0DF-69D1-57011AE3D1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32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Κυρίαρχη κουλτούρα πολλών οικολογικών ομάδων</a:t>
            </a:r>
            <a:endParaRPr lang="en-US" sz="3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00C407-F0D2-FA9B-5241-1C7124887E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Κλονίζει την εμπιστοσύνη προς την επιστημονική πρόοδο και προς τεχνικές λύσεις των προβλημάτων</a:t>
            </a:r>
          </a:p>
          <a:p>
            <a:r>
              <a:rPr lang="el-GR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Υποβόσκει αντίθεση προς τον βιομηχανικό πολιτισμό, τον ορθολογισμό και το μοντέρνο Δυτικό τρόπο σκέψης</a:t>
            </a:r>
          </a:p>
          <a:p>
            <a:r>
              <a:rPr lang="el-G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Η απόρριψη της υπερβολικής τεχνολογικής αυτοπεποίθησης (τεχνοκρατία) καταλήγει να καταφεύγει σε μεταφυσικές προσεγγίσεις ως αντίδοτο στην επιστήμη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90073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35B01C-73B8-9B5C-E29B-0EDEB3D5B0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32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Η ιδέα φύσης οργανωμένης από κάποια κρυμμένη δύναμη</a:t>
            </a:r>
            <a:endParaRPr lang="en-US" sz="3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B625C6-448F-EA2B-3D0F-808AC3EC61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l-GR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Ελκύει όσους νοιώθουν άβολα με τον σκεπτικισμό της σύγχρονης επιστήμης, τρομάζουν με την απουσία σχεδιασμού σε ένα δαρβινικό μηχανιστικό Σύμπαν</a:t>
            </a:r>
          </a:p>
          <a:p>
            <a:r>
              <a:rPr lang="el-GR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Προσδοκούν π.χ. ότι το δάσος είναι κάτι βαθύτερο από ένα αυτορρυθμιζόμενο μηχανισμό, από ένα σύστημα με </a:t>
            </a:r>
            <a:r>
              <a:rPr lang="el-GR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αλληλεπιδρώντα</a:t>
            </a:r>
            <a:r>
              <a:rPr lang="el-GR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μέρη που μπορούν να αναλυθούν, να μελετηθούν χωριστά, να αντικατασταθούν με άλλα και να αποδώσουν όφελος μέσω ολοκληρωμένης διαχείρισης</a:t>
            </a:r>
          </a:p>
          <a:p>
            <a:r>
              <a:rPr lang="el-GR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Αρνούνται την ολοκληρωμένη συστημική θεώρηση, παραπέμπουν την ύπαρξη τάξης και αρμονίας του δάσους σε μια βαθύτερη ενότητα των πραγμάτων, ένα είδος ψυχής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79545152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3519AD-8B78-E8B3-906B-7F4C795868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32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Θεωρητικοί τρομοκρατημένοι από την έλευση περιβαλλοντικής συντέλειας</a:t>
            </a:r>
            <a:endParaRPr lang="en-US" sz="3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796152-727D-C67A-41FF-2CF3C13406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l-GR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Απορρίπτουν την χρησιμοθηρική και </a:t>
            </a:r>
            <a:r>
              <a:rPr lang="el-GR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εργαλειακή</a:t>
            </a:r>
            <a:r>
              <a:rPr lang="el-GR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στάση προς την φύση, την υλιστική και μηχανιστική θεώρηση του κόσμου, μέχρι και την εμπιστοσύνη στην ισχύ του λόγου</a:t>
            </a:r>
            <a:endParaRPr lang="el-GR" sz="24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r>
              <a:rPr lang="el-GR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Ισχυρή ρομαντική τάση του οικολογικού κινήματος πριμοδοτεί μεταφυσικές προσεγγίσεις</a:t>
            </a:r>
          </a:p>
          <a:p>
            <a:r>
              <a:rPr lang="el-GR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Νοσταλγία της Αρκαδίας, μυθικού ειδυλλιακού κόσμου όπου άνθρωπος και φύση ζούσαν σε πλήρη αρμονία</a:t>
            </a:r>
            <a:endParaRPr lang="el-GR" sz="24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r>
              <a:rPr lang="el-GR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Υπόθεση της Γαίας: ο πλανήτης συμπεριφέρεται σαν ζωντανός </a:t>
            </a:r>
            <a:r>
              <a:rPr lang="el-GR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υπεροργανισμός</a:t>
            </a:r>
            <a:r>
              <a:rPr lang="el-GR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η λειτουργικότητά του έχει διατηρήσει φυσικό περιβάλλον κατάλληλο για ζωή, στρέφεται σήμερα εναντίον της Ανθρωπότητας, εξ αιτίας των καταχρήσεών της</a:t>
            </a:r>
          </a:p>
          <a:p>
            <a:r>
              <a:rPr lang="en-US" sz="24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Lovelock</a:t>
            </a:r>
            <a:r>
              <a:rPr lang="el-GR" sz="24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</a:t>
            </a:r>
            <a:r>
              <a:rPr lang="en-US" sz="24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l-GR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ο κόσμος έχει περάσει ήδη το σημείο χωρίς επιστροφή, ο πολιτισμός είναι απίθανο να επιζήσει</a:t>
            </a:r>
          </a:p>
          <a:p>
            <a:r>
              <a:rPr lang="en-US" sz="2400" i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Rifkin</a:t>
            </a:r>
            <a:r>
              <a:rPr lang="el-GR" sz="2400" i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: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l-GR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καταφεύγει σε επιστροφή στο παρελθόν και στις ηθικές αξίες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645595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66704C-F457-A600-057F-2FF0C40D12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85420" y="365126"/>
            <a:ext cx="10368379" cy="904382"/>
          </a:xfrm>
        </p:spPr>
        <p:txBody>
          <a:bodyPr>
            <a:normAutofit/>
          </a:bodyPr>
          <a:lstStyle/>
          <a:p>
            <a:r>
              <a:rPr lang="el-GR" sz="3200" dirty="0">
                <a:effectLst/>
                <a:latin typeface="Calibri" panose="020F0502020204030204" pitchFamily="34" charset="0"/>
                <a:ea typeface="Batang" panose="020B0503020000020004" pitchFamily="18" charset="-127"/>
              </a:rPr>
              <a:t>Ρομαντισμός, ως στρεβλή θέαση της πραγματικότητας</a:t>
            </a:r>
            <a:endParaRPr lang="en-US" sz="3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F3C522-381B-9BFA-100F-7A06DBD000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69507"/>
            <a:ext cx="10515600" cy="4481328"/>
          </a:xfrm>
        </p:spPr>
        <p:txBody>
          <a:bodyPr>
            <a:noAutofit/>
          </a:bodyPr>
          <a:lstStyle/>
          <a:p>
            <a:r>
              <a:rPr lang="el-GR" sz="2400" dirty="0">
                <a:effectLst/>
                <a:latin typeface="Calibri" panose="020F0502020204030204" pitchFamily="34" charset="0"/>
                <a:ea typeface="Batang" panose="02030600000101010101" pitchFamily="18" charset="-127"/>
              </a:rPr>
              <a:t>Απομακρύνει τον άνθρωπο από μια υπεύθυνη ευθυγράμμιση με την λογική τάξη των πραγμάτων</a:t>
            </a:r>
          </a:p>
          <a:p>
            <a:r>
              <a:rPr lang="el-GR" sz="2400" dirty="0">
                <a:latin typeface="Calibri" panose="020F0502020204030204" pitchFamily="34" charset="0"/>
                <a:ea typeface="Batang" panose="02030600000101010101" pitchFamily="18" charset="-127"/>
              </a:rPr>
              <a:t>Τον </a:t>
            </a:r>
            <a:r>
              <a:rPr lang="el-GR" sz="2400" dirty="0">
                <a:effectLst/>
                <a:latin typeface="Calibri" panose="020F0502020204030204" pitchFamily="34" charset="0"/>
                <a:ea typeface="Batang" panose="02030600000101010101" pitchFamily="18" charset="-127"/>
              </a:rPr>
              <a:t>ωθεί στην κατασκευή μιας δικής του νέας τάξης</a:t>
            </a:r>
          </a:p>
          <a:p>
            <a:r>
              <a:rPr lang="el-GR" sz="2400" dirty="0">
                <a:effectLst/>
                <a:latin typeface="Calibri" panose="020F0502020204030204" pitchFamily="34" charset="0"/>
                <a:ea typeface="Batang" panose="02030600000101010101" pitchFamily="18" charset="-127"/>
              </a:rPr>
              <a:t>Σημαντική όχι η παγκόσμια ορθολογική αλήθεια αλλά η φαντασιακή ενδοσκόπηση, η αίσθηση μιας ονειρικής οντότητας και ολότητας</a:t>
            </a:r>
          </a:p>
          <a:p>
            <a:r>
              <a:rPr lang="el-GR" sz="2400" dirty="0"/>
              <a:t>Συγκινησιακή λειτουργία με αβέβαιες συνέπειες</a:t>
            </a:r>
          </a:p>
          <a:p>
            <a:r>
              <a:rPr lang="el-GR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Ο ονειρικός οικολογικός ακτιβισμός ρέπει προς αρνητισμό</a:t>
            </a:r>
          </a:p>
          <a:p>
            <a:r>
              <a:rPr lang="el-GR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Π.χ. η σύμπλευση περιβαλλοντικών ακτιβιστών και </a:t>
            </a:r>
            <a:r>
              <a:rPr lang="el-GR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ανησυχούντων</a:t>
            </a:r>
            <a:r>
              <a:rPr lang="el-GR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δημοσιογράφων εκπέμπει απογοήτευση, επειδή καμιά ανθρωπογενής καταστροφή δεν σάρωσε ακόμη τον Δυτικό μας πολιτισμό</a:t>
            </a:r>
          </a:p>
          <a:p>
            <a:r>
              <a:rPr lang="el-GR" sz="2400" dirty="0">
                <a:effectLst/>
                <a:latin typeface="Calibri" panose="020F0502020204030204" pitchFamily="34" charset="0"/>
                <a:ea typeface="Batang" panose="02030600000101010101" pitchFamily="18" charset="-127"/>
              </a:rPr>
              <a:t>Όμως: </a:t>
            </a:r>
            <a:r>
              <a:rPr lang="el-GR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η προσήλωση στην πραγματικότητα επιτυγχάνει αποκρυπτογράφηση γεγονότων, κατανόηση εξελίξεων, ασφαλή θεμελίωση θετικών προοπτικών</a:t>
            </a:r>
            <a:endParaRPr lang="el-GR" sz="2400" dirty="0">
              <a:effectLst/>
              <a:latin typeface="Calibri" panose="020F0502020204030204" pitchFamily="34" charset="0"/>
              <a:ea typeface="Batang" panose="02030600000101010101" pitchFamily="18" charset="-127"/>
            </a:endParaRP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74034289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9428F6-A1F5-8D82-6EC1-FD258F40AE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32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Μια εκσυγχρονισμένη Ανθρώπινη Οικολογία</a:t>
            </a:r>
            <a:endParaRPr lang="en-US" sz="3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C65A2A-4415-7E0B-C4B3-08068746CE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Οφείλει να βασισθεί στο κριτήριο της πραγματικότητας</a:t>
            </a:r>
          </a:p>
          <a:p>
            <a:r>
              <a:rPr lang="el-GR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Να λάβει υπόψη τόσο το τί συνέβη τα τελευταία 50 χρόνια, όσο και τις επιλογές των ανθρώπων για τον σύγχρονο ή όχι τρόπο που επιθυμούν να ζήσουν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25256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A8988F-59BF-8BD2-656B-E088DD589A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3200" dirty="0">
                <a:latin typeface="+mn-lt"/>
              </a:rPr>
              <a:t>Σήμερα, οι</a:t>
            </a:r>
            <a:r>
              <a:rPr lang="el-GR" sz="3200" dirty="0">
                <a:effectLst/>
                <a:latin typeface="+mn-lt"/>
                <a:ea typeface="Calibri" panose="020F0502020204030204" pitchFamily="34" charset="0"/>
              </a:rPr>
              <a:t> δυσοίωνες προβλέψεις της δεκαετίας του ’70 διαψεύδονται</a:t>
            </a:r>
            <a:endParaRPr lang="en-US" sz="3200" dirty="0">
              <a:latin typeface="+mn-l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A4120E-8F6D-CCA1-1570-0AABD8994A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Η ιδέα ότι οικολογικοί νόμοι καθορίζουν την συμπεριφορά κοινωνικών συστημάτων αποδεικνύεται λανθασμένη</a:t>
            </a:r>
          </a:p>
          <a:p>
            <a:r>
              <a:rPr lang="el-GR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Δεν είναι η εξάντληση των πόρων που προσδιορίζει το μέλλον</a:t>
            </a:r>
          </a:p>
          <a:p>
            <a:r>
              <a:rPr lang="el-GR" dirty="0">
                <a:latin typeface="Calibri" panose="020F0502020204030204" pitchFamily="34" charset="0"/>
              </a:rPr>
              <a:t>Χρειάζεται διεπιστημονική προσέγγιση με φυσικές, κοινωνικές, οικονομικές και τεχνολογικές συνιστώσες</a:t>
            </a:r>
          </a:p>
          <a:p>
            <a:r>
              <a:rPr lang="el-GR" dirty="0">
                <a:latin typeface="Calibri" panose="020F0502020204030204" pitchFamily="34" charset="0"/>
              </a:rPr>
              <a:t> Η κοινωνία δεν στέκεται σαν αδρανής θεατής απέναντι στα προβλήματα</a:t>
            </a:r>
          </a:p>
          <a:p>
            <a:r>
              <a:rPr lang="el-GR" dirty="0">
                <a:latin typeface="Calibri" panose="020F0502020204030204" pitchFamily="34" charset="0"/>
              </a:rPr>
              <a:t>Η τεχνολογία διευρύνει τις φέρουσες ικανότητες και ξεπερνά την στενότητα των πόρων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787110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CF9463-D0C6-3EC5-CAE1-7DB3C274B9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32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Οι προβλέψεις περί κατάρρευσης διαψεύσθηκαν, διότι είχαν αγνοήσει: </a:t>
            </a:r>
            <a:endParaRPr lang="en-US" sz="3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F15B0B-BF9A-4A33-C7F4-3FD0D10B15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Την πολυπλοκότητα των συστημάτων</a:t>
            </a:r>
          </a:p>
          <a:p>
            <a:r>
              <a:rPr lang="el-GR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Τις κοινωνικές προσαρμογές που εκδηλώθηκαν, ως αναμενόμενη αρνητική ανάδραση εξ αιτίας των μαλθουσιανών ανησυχιών</a:t>
            </a:r>
          </a:p>
          <a:p>
            <a:r>
              <a:rPr lang="el-GR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Τις δυνατότητες της τεχνολογίας</a:t>
            </a:r>
            <a:r>
              <a:rPr lang="el-GR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257887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06F514-BFC1-3813-FC09-65A8419F32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sz="32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Τα περισσότερα προγράμματα προστασίας του περιβάλλοντος έχουν φέρει σημαντικά αποτελέσματα και καταγράφονται ως επιτυχίες</a:t>
            </a:r>
            <a:endParaRPr lang="en-US" sz="3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B9D2F9-6B57-E1B8-D200-C80209D684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l-GR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Παραμένουν βέβαια πολλά περιβαλλοντικά προβλήματα</a:t>
            </a:r>
          </a:p>
          <a:p>
            <a:r>
              <a:rPr lang="el-GR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Απαιτείται σοβαρή προσπάθεια για εξυγίανση και διατήρηση του περιβάλλοντος του πλανήτη</a:t>
            </a:r>
          </a:p>
          <a:p>
            <a:r>
              <a:rPr lang="el-GR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Ανθρωπογενής κλιματική αλλαγή: το πιο ανησυχητικό περιβαλλοντικό πρόβλημα, όμως δεν σχετίζεται με προβλέψεις περί εξάντλησης των πόρων</a:t>
            </a:r>
          </a:p>
          <a:p>
            <a:r>
              <a:rPr lang="el-GR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Η παγκόσμια θέρμανση δεν είναι μαλθουσιανό ζήτημα. Δεν βασίζεται στην Ανθρώπινη Οικολογία, αλλά σε ανάλυση ενός φυσικού συστήματος με αξιόπιστα εργαλεία φυσικών επιστημών</a:t>
            </a:r>
          </a:p>
          <a:p>
            <a:r>
              <a:rPr lang="el-GR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Προγνώσεις των κλιματικών μοντέλων: να εμπλουτισθούν με διεπιστημονικές προσεγγίσεις, ώστε να αντιμετωπισθούν οι κοινωνικοοικονομικές αβεβαιότητες και να εφαρμοσθούν αποτελεσματικές πολιτικές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30880650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CB2411-2615-0A28-6EEA-977942E68D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Η Οικολογία είναι επιστήμη</a:t>
            </a:r>
            <a:endParaRPr lang="en-US" sz="3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3E8748-4856-9CC9-9AD3-E1226126F8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Έχει πολλά να προσφέρει στην εξασφάλιση του φυσικού πλούτου, της ποιότητας ζωής και του μέλλοντος της Ανθρωπότητας</a:t>
            </a:r>
          </a:p>
          <a:p>
            <a:r>
              <a:rPr lang="el-GR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Η Ανθρώπινη Οικολογία οικοδόμησε μια αυταπάτη επερχόμενου κατακλυσμού και καλλιέργησε αδιέξοδες ρομαντικές κατευθύνσεις, αγνοώντας διεπιστημονικότητα, τεχνολογικές δυνατότητες και κοινωνική δυναμική</a:t>
            </a:r>
          </a:p>
          <a:p>
            <a:r>
              <a:rPr lang="el-GR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Πρόδηλες αναλογίες με την μεγάλη αυταπάτη του σοσιαλισμού</a:t>
            </a:r>
          </a:p>
          <a:p>
            <a:r>
              <a:rPr lang="el-GR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Και στις δύο περιπτώσεις, αφηγήματα με μετέωρη επιστημονική βάση κυριάρχησαν επί πολλές δεκαετίες του 20</a:t>
            </a:r>
            <a:r>
              <a:rPr lang="el-GR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ου</a:t>
            </a:r>
            <a:r>
              <a:rPr lang="el-GR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αιώνα, δεν άντεξαν όμως την δοκιμασία της πραγματικότητας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66181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C527AD-21C8-2D1D-6258-52FDA60FEC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3200" dirty="0">
                <a:latin typeface="+mn-lt"/>
              </a:rPr>
              <a:t>Θαλής, ο αρχαιότερος των Προσωκρατικών</a:t>
            </a:r>
            <a:r>
              <a:rPr lang="en-US" sz="3200" dirty="0">
                <a:latin typeface="+mn-lt"/>
              </a:rPr>
              <a:t> </a:t>
            </a:r>
            <a:r>
              <a:rPr lang="el-GR" sz="3200" dirty="0">
                <a:latin typeface="+mn-lt"/>
              </a:rPr>
              <a:t>φιλοσόφων</a:t>
            </a:r>
            <a:br>
              <a:rPr lang="el-GR" sz="1800" dirty="0"/>
            </a:br>
            <a:endParaRPr lang="en-US" sz="3200" dirty="0">
              <a:latin typeface="+mn-l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E1B1EF-493C-D389-CB45-A0E3E08AEF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i="0" dirty="0">
                <a:solidFill>
                  <a:srgbClr val="202122"/>
                </a:solidFill>
                <a:effectLst/>
              </a:rPr>
              <a:t>Προσωκρατικοί:</a:t>
            </a:r>
            <a:r>
              <a:rPr lang="el-GR" b="0" i="0" dirty="0">
                <a:solidFill>
                  <a:srgbClr val="202122"/>
                </a:solidFill>
                <a:effectLst/>
              </a:rPr>
              <a:t> φιλόσοφοι, αρχικά στην Ιωνία, από τον 7ο αιώνα π.Χ.</a:t>
            </a:r>
          </a:p>
          <a:p>
            <a:r>
              <a:rPr lang="el-GR" dirty="0">
                <a:solidFill>
                  <a:srgbClr val="202122"/>
                </a:solidFill>
              </a:rPr>
              <a:t>Θαλής, Αναξίμανδρος, Αναξιμένης, Πυθαγόρας, Ηράκλειτος, Εμπεδοκλής, Δημόκριτος κ.λπ.</a:t>
            </a:r>
            <a:r>
              <a:rPr lang="el-GR" b="0" i="0" dirty="0">
                <a:solidFill>
                  <a:srgbClr val="202122"/>
                </a:solidFill>
                <a:effectLst/>
              </a:rPr>
              <a:t> </a:t>
            </a:r>
          </a:p>
          <a:p>
            <a:r>
              <a:rPr lang="el-GR" b="0" i="0" dirty="0">
                <a:solidFill>
                  <a:srgbClr val="202122"/>
                </a:solidFill>
                <a:effectLst/>
              </a:rPr>
              <a:t>Ονομάζονται Προσωκρατικοί, όχι τόσο γιατί έζησαν πριν τον Σωκράτη, αλλά κυρίως γιατί ασχολήθηκαν με τον φυσικό κόσμο και όχι με την ηθική</a:t>
            </a:r>
          </a:p>
          <a:p>
            <a:r>
              <a:rPr lang="el-GR" b="0" i="0" dirty="0">
                <a:solidFill>
                  <a:srgbClr val="202122"/>
                </a:solidFill>
                <a:effectLst/>
              </a:rPr>
              <a:t>Οι πρώτοι που διατύπωσαν συγκεκριμένες θεωρίες για τον κόσμο, εγκαταλείποντας την αυθεντία της παράδοσης</a:t>
            </a:r>
          </a:p>
          <a:p>
            <a:r>
              <a:rPr lang="el-GR" dirty="0">
                <a:solidFill>
                  <a:srgbClr val="202122"/>
                </a:solidFill>
              </a:rPr>
              <a:t>Απομάγευση: </a:t>
            </a:r>
            <a:r>
              <a:rPr lang="el-GR" b="0" i="0" dirty="0">
                <a:solidFill>
                  <a:srgbClr val="202122"/>
                </a:solidFill>
                <a:effectLst/>
              </a:rPr>
              <a:t>το πέρασμα από το μύθο στον λόγο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246962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CD6CA7-0B3A-E612-C75C-D89CC5472F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3200" dirty="0">
                <a:latin typeface="+mn-lt"/>
              </a:rPr>
              <a:t>Θαλής και Προσωκρατικοί: ακόμα επίκαιροι</a:t>
            </a:r>
            <a:endParaRPr lang="en-US" sz="3200" dirty="0">
              <a:latin typeface="+mn-l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92837D-53C8-DA9E-347E-34975508DF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Η απομάγευση δεν έχει ολοκληρωθεί</a:t>
            </a:r>
          </a:p>
          <a:p>
            <a:r>
              <a:rPr lang="el-GR" dirty="0"/>
              <a:t>Σημαντικό μέρος της Ανθρωπότητας, ακόμα και μορφωμένο, εξακολουθεί: 1) να παραμυθιάζεται 2) να κάνει αβάσιμες ζοφερές προβλέψεις</a:t>
            </a:r>
          </a:p>
          <a:p>
            <a:r>
              <a:rPr lang="el-GR" dirty="0"/>
              <a:t>Πολλοί μύθοι επιβιώνουν και ξανάρχονται</a:t>
            </a:r>
          </a:p>
          <a:p>
            <a:r>
              <a:rPr lang="el-GR" dirty="0">
                <a:solidFill>
                  <a:srgbClr val="202122"/>
                </a:solidFill>
              </a:rPr>
              <a:t>Αναζήτηση της αντικειμενικής αλήθειας, μακριά από μεταφυσικές πεποιθήσεις, με επιστημονικές προτάσεις που βασίζονται σε λογική και εμπειρία, όχι σε απόψεις, φοβίες ή επιθυμίες</a:t>
            </a:r>
            <a:endParaRPr lang="el-GR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854013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65D66D-1EB9-561E-4156-BC7B415270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Βιβλιογραφία 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7CF9F6-A51A-2160-A990-F0E40EDB4B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73693"/>
            <a:ext cx="10515600" cy="4703270"/>
          </a:xfrm>
        </p:spPr>
        <p:txBody>
          <a:bodyPr>
            <a:normAutofit fontScale="40000" lnSpcReduction="20000"/>
          </a:bodyPr>
          <a:lstStyle/>
          <a:p>
            <a:pPr marL="342900" marR="0" lvl="0" indent="-34290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l-GR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Εντσενσμπέργκερ</a:t>
            </a:r>
            <a:r>
              <a:rPr lang="el-GR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, Χ.Μ. 1975. Κριτική της πολιτικής οικολογίας, στο: </a:t>
            </a:r>
            <a:r>
              <a:rPr lang="el-GR" sz="18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Περιβάλλον και ποιότητα ζωής</a:t>
            </a:r>
            <a:r>
              <a:rPr lang="el-GR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, Επίκουρος</a:t>
            </a:r>
            <a:endParaRPr lang="en-US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l-GR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Παντής</a:t>
            </a:r>
            <a:r>
              <a:rPr lang="el-GR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, Ι. 2001. Η καταστροφολογία του οικολογικού κινήματος δεν επαληθεύτηκε. </a:t>
            </a:r>
            <a:r>
              <a:rPr lang="el-GR" sz="18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Δαίμων της Οικολογίας,</a:t>
            </a:r>
            <a:r>
              <a:rPr lang="el-GR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1</a:t>
            </a:r>
            <a:endParaRPr lang="en-US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l-GR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Σαμουέλ</a:t>
            </a:r>
            <a:r>
              <a:rPr lang="el-GR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, Π. 1973. </a:t>
            </a:r>
            <a:r>
              <a:rPr lang="el-GR" sz="18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Οικολογία</a:t>
            </a:r>
            <a:r>
              <a:rPr lang="en-US" sz="18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,</a:t>
            </a:r>
            <a:r>
              <a:rPr lang="el-GR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Βέργος</a:t>
            </a:r>
            <a:endParaRPr lang="en-US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l-GR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Στάμου, Γ. 2002. Από τον </a:t>
            </a:r>
            <a:r>
              <a:rPr lang="el-GR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Lomborg</a:t>
            </a:r>
            <a:r>
              <a:rPr lang="el-GR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στον Μαρξ, </a:t>
            </a:r>
            <a:r>
              <a:rPr lang="el-GR" sz="18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Δαίμων της Οικολογίας,</a:t>
            </a:r>
            <a:r>
              <a:rPr lang="el-GR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14</a:t>
            </a:r>
            <a:endParaRPr lang="en-US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l-GR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Χατζημπίρος</a:t>
            </a:r>
            <a:r>
              <a:rPr lang="el-GR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, Κ. 2009. Πράσινη Ανάπτυξη, στο Ξενάκης (</a:t>
            </a:r>
            <a:r>
              <a:rPr lang="el-GR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επιμ</a:t>
            </a:r>
            <a:r>
              <a:rPr lang="el-GR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.): </a:t>
            </a:r>
            <a:r>
              <a:rPr lang="el-GR" sz="18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Κατευθύνσεις Προοδευτικής Διακυβέρνησης,</a:t>
            </a:r>
            <a:r>
              <a:rPr lang="el-GR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l-GR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Παπαζήσης</a:t>
            </a:r>
            <a:endParaRPr lang="en-US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Althusser, L. 1976. Preface to: D.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Lecourt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en-US" sz="18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Lyssenko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Maspero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Anonymous, 1997. Plenty of Gloom</a:t>
            </a:r>
            <a:r>
              <a:rPr lang="el-G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 Economist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fr-FR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Asimov, I. 1951. </a:t>
            </a:r>
            <a:r>
              <a:rPr lang="fr-FR" sz="1800" i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Foundation</a:t>
            </a:r>
            <a:r>
              <a:rPr lang="el-GR" sz="18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, </a:t>
            </a:r>
            <a:r>
              <a:rPr lang="fr-FR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Doubleday</a:t>
            </a:r>
            <a:endParaRPr lang="en-US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fr-FR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Barabasi</a:t>
            </a:r>
            <a:r>
              <a:rPr lang="fr-FR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, L. 2012. Une t</a:t>
            </a:r>
            <a:r>
              <a:rPr lang="fr-FR" sz="18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héorie de la complexité</a:t>
            </a:r>
            <a:r>
              <a:rPr lang="fr-FR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s’appuiera sur la science des </a:t>
            </a:r>
            <a:r>
              <a:rPr lang="fr-FR" sz="18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réseaux. Recherche</a:t>
            </a:r>
            <a:r>
              <a:rPr lang="fr-FR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, 464</a:t>
            </a:r>
            <a:endParaRPr lang="en-US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Bertalanffy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, L.V. 1973. </a:t>
            </a:r>
            <a:r>
              <a:rPr lang="en-GB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«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General System Theory</a:t>
            </a:r>
            <a:r>
              <a:rPr lang="en-GB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»</a:t>
            </a:r>
            <a:r>
              <a:rPr lang="el-GR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, </a:t>
            </a:r>
            <a:r>
              <a:rPr lang="el-GR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Penguin</a:t>
            </a:r>
            <a:endParaRPr lang="en-US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GB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Brown L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. (editor).</a:t>
            </a:r>
            <a:r>
              <a:rPr lang="en-GB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1988-1998 (11 vol.). </a:t>
            </a:r>
            <a:r>
              <a:rPr lang="en-GB" sz="18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State of the World</a:t>
            </a:r>
            <a:r>
              <a:rPr lang="en-GB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, W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orldwatch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Institute </a:t>
            </a:r>
            <a:endParaRPr lang="en-US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it-I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Cancela da Fonseca, J.P. 1977. </a:t>
            </a:r>
            <a:r>
              <a:rPr lang="fr-FR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Quelques remarques </a:t>
            </a:r>
            <a:r>
              <a:rPr lang="fr-FR" sz="18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à </a:t>
            </a:r>
            <a:r>
              <a:rPr lang="fr-FR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propos de la r</a:t>
            </a:r>
            <a:r>
              <a:rPr lang="fr-FR" sz="18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é</a:t>
            </a:r>
            <a:r>
              <a:rPr lang="fr-FR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silience et de la stabilit</a:t>
            </a:r>
            <a:r>
              <a:rPr lang="fr-FR" sz="18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é</a:t>
            </a:r>
            <a:r>
              <a:rPr lang="fr-FR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dans les </a:t>
            </a:r>
            <a:r>
              <a:rPr lang="fr-FR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ecosyst</a:t>
            </a:r>
            <a:r>
              <a:rPr lang="fr-FR" sz="1800" i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è</a:t>
            </a:r>
            <a:r>
              <a:rPr lang="fr-FR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mes</a:t>
            </a:r>
            <a:r>
              <a:rPr lang="fr-FR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. </a:t>
            </a:r>
            <a:r>
              <a:rPr lang="fr-FR" sz="18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Revue des Questions Scientifiques,</a:t>
            </a:r>
            <a:r>
              <a:rPr lang="fr-FR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148</a:t>
            </a:r>
            <a:endParaRPr lang="en-US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Ehrlich, P. R. 1968. </a:t>
            </a:r>
            <a:r>
              <a:rPr lang="en-US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 Population Bomb,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Ballantine Books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Easterbrook, G. </a:t>
            </a:r>
            <a:r>
              <a:rPr lang="en-US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Democracy, a Journal of Ideas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Gorz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A. 1978. </a:t>
            </a:r>
            <a:r>
              <a:rPr lang="en-US" sz="18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Écologie</a:t>
            </a:r>
            <a:r>
              <a:rPr lang="en-US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et politique</a:t>
            </a:r>
            <a:r>
              <a:rPr lang="el-GR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Seuil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fr-FR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Hadjibiros, K. 2005. Impulsion, Contrainte et Cycles des Syst</a:t>
            </a:r>
            <a:r>
              <a:rPr lang="fr-FR" sz="18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è</a:t>
            </a:r>
            <a:r>
              <a:rPr lang="fr-FR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mes Cosmiques. </a:t>
            </a:r>
            <a:r>
              <a:rPr lang="fr-FR" sz="18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Diotima,</a:t>
            </a:r>
            <a:r>
              <a:rPr lang="fr-FR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33</a:t>
            </a:r>
            <a:endParaRPr lang="en-US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Hadjibiros, K. 2012. Systems Ecology and Environmental Policy. </a:t>
            </a:r>
            <a:r>
              <a:rPr lang="en-US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Proc. Int. Conf. “Ecology, Interdisciplinary Science and Practice”</a:t>
            </a:r>
            <a:r>
              <a:rPr lang="el-G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Sofia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Hadjibiros, K. 2014. </a:t>
            </a:r>
            <a:r>
              <a:rPr lang="en-US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Ecology and Applied Environmental Science,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Taylor and Francis 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800" dirty="0">
                <a:effectLst/>
                <a:latin typeface="Calibri" panose="020F0502020204030204" pitchFamily="34" charset="0"/>
                <a:ea typeface="Batang" panose="02030600000101010101" pitchFamily="18" charset="-127"/>
                <a:cs typeface="Calibri" panose="020F0502020204030204" pitchFamily="34" charset="0"/>
              </a:rPr>
              <a:t>Johnston, I. 1994. </a:t>
            </a:r>
            <a:r>
              <a:rPr lang="en-US" sz="1800" i="1" dirty="0">
                <a:effectLst/>
                <a:latin typeface="Calibri" panose="020F0502020204030204" pitchFamily="34" charset="0"/>
                <a:ea typeface="Batang" panose="02030600000101010101" pitchFamily="18" charset="-127"/>
                <a:cs typeface="Calibri" panose="020F0502020204030204" pitchFamily="34" charset="0"/>
              </a:rPr>
              <a:t>Introduction to the Romantic Era in English Poetry, 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Saylor.org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Kolakowski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, L. 1972. </a:t>
            </a:r>
            <a:r>
              <a:rPr lang="en-US" sz="18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Positivist philosophy</a:t>
            </a:r>
            <a:r>
              <a:rPr lang="el-GR" sz="18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,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Pelican Books</a:t>
            </a:r>
            <a:endParaRPr lang="en-US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Levins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, R. 1968. </a:t>
            </a:r>
            <a:r>
              <a:rPr lang="en-US" sz="18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Evolution in changing environments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, Princeton University Press</a:t>
            </a:r>
            <a:endParaRPr lang="en-US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Lovelock, J. 1992. </a:t>
            </a:r>
            <a:r>
              <a:rPr lang="en-US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Gaia: the practical guide to planetary science,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Gaia Books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GB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Malthus, T.R. 1798. </a:t>
            </a:r>
            <a:r>
              <a:rPr lang="en-GB" sz="18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An essay on the Principle of Population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(reprinted</a:t>
            </a:r>
            <a:r>
              <a:rPr lang="en-GB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in Everyman’s Library, 1914)</a:t>
            </a:r>
            <a:endParaRPr lang="en-US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Meadows, D., J. Randers and W. Behrens 1972. </a:t>
            </a:r>
            <a:r>
              <a:rPr lang="en-US" sz="18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The Limits to Growth. Report of the Club of Rome,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Universe Books</a:t>
            </a:r>
            <a:endParaRPr lang="en-US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Nordhaus, T. and M.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Shellenberger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2007. </a:t>
            </a:r>
            <a:r>
              <a:rPr lang="en-US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Break Through: From the Death of Environmentalism to the Politics of Possibility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Houghton Mifflin 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fr-FR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Odum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, </a:t>
            </a:r>
            <a:r>
              <a:rPr lang="fr-FR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E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. 1971. </a:t>
            </a:r>
            <a:r>
              <a:rPr lang="fr-FR" sz="18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Fundamentals of </a:t>
            </a:r>
            <a:r>
              <a:rPr lang="fr-FR" sz="1800" i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Ecology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, </a:t>
            </a:r>
            <a:r>
              <a:rPr lang="fr-FR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Saunders</a:t>
            </a:r>
            <a:endParaRPr lang="en-US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Ramade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F., 1974. </a:t>
            </a:r>
            <a:r>
              <a:rPr lang="en-US" sz="18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Éléments</a:t>
            </a:r>
            <a:r>
              <a:rPr lang="en-US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d’ </a:t>
            </a:r>
            <a:r>
              <a:rPr lang="en-US" sz="18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Écologie</a:t>
            </a:r>
            <a:r>
              <a:rPr lang="en-US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Appliquée</a:t>
            </a:r>
            <a:r>
              <a:rPr lang="en-US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McGraw-Hill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 algn="just" fontAlgn="base">
              <a:lnSpc>
                <a:spcPts val="18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Rifkin, J. 1998. </a:t>
            </a:r>
            <a:r>
              <a:rPr lang="en-US" sz="18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The Biotech Century,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fr-FR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Tarcher</a:t>
            </a:r>
            <a:r>
              <a:rPr lang="fr-FR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/</a:t>
            </a:r>
            <a:r>
              <a:rPr lang="fr-FR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Putman</a:t>
            </a:r>
            <a:endParaRPr lang="en-US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fr-FR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Rossis</a:t>
            </a:r>
            <a:r>
              <a:rPr lang="fr-FR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, G. 1979. Sur la d</a:t>
            </a:r>
            <a:r>
              <a:rPr lang="fr-FR" sz="18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é</a:t>
            </a:r>
            <a:r>
              <a:rPr lang="fr-FR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finition de la biophysique. </a:t>
            </a:r>
            <a:r>
              <a:rPr lang="fr-FR" sz="18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Revue des Questions Scientifiques,</a:t>
            </a:r>
            <a:r>
              <a:rPr lang="fr-FR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150 (3)</a:t>
            </a:r>
            <a:endParaRPr lang="en-US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Schumacher, E.F. 1977. </a:t>
            </a:r>
            <a:r>
              <a:rPr lang="en-US" sz="18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Small is Beautiful,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Harper et Row</a:t>
            </a:r>
            <a:endParaRPr lang="en-US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GB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Taylor, G.R. 1970. </a:t>
            </a:r>
            <a:r>
              <a:rPr lang="en-GB" sz="18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The doomsday book</a:t>
            </a:r>
            <a:r>
              <a:rPr lang="en-US" sz="18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, </a:t>
            </a:r>
            <a:r>
              <a:rPr lang="en-GB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Thames and Hudson</a:t>
            </a:r>
            <a:endParaRPr lang="en-US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fr-FR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Thom, R. 1972. </a:t>
            </a:r>
            <a:r>
              <a:rPr lang="fr-FR" sz="18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Stabilité structurelle et morphogénèse</a:t>
            </a:r>
            <a:r>
              <a:rPr lang="fr-FR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,  Benjamin</a:t>
            </a:r>
            <a:endParaRPr lang="en-US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Wiener, N. 1948. </a:t>
            </a:r>
            <a:r>
              <a:rPr lang="en-US" sz="18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Cybernetics, 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Wiley</a:t>
            </a:r>
            <a:endParaRPr lang="en-US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38902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01D0EC-2365-F287-B752-7247C5433C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3200" dirty="0">
                <a:latin typeface="+mn-lt"/>
              </a:rPr>
              <a:t>Θαλής ο </a:t>
            </a:r>
            <a:r>
              <a:rPr lang="el-GR" sz="3200" dirty="0" err="1">
                <a:latin typeface="+mn-lt"/>
              </a:rPr>
              <a:t>Μιλήσιος</a:t>
            </a:r>
            <a:r>
              <a:rPr lang="el-GR" sz="3200" dirty="0">
                <a:latin typeface="+mn-lt"/>
              </a:rPr>
              <a:t> </a:t>
            </a:r>
            <a:r>
              <a:rPr lang="el-GR" sz="3200" b="0" i="0" dirty="0">
                <a:solidFill>
                  <a:srgbClr val="4D5156"/>
                </a:solidFill>
                <a:effectLst/>
                <a:latin typeface="+mn-lt"/>
              </a:rPr>
              <a:t> (640 ή 624 – 546 π.Χ. Μίλητος, Ιωνία)</a:t>
            </a:r>
            <a:endParaRPr lang="en-US" sz="3200" dirty="0">
              <a:latin typeface="+mn-lt"/>
            </a:endParaRPr>
          </a:p>
        </p:txBody>
      </p:sp>
      <p:pic>
        <p:nvPicPr>
          <p:cNvPr id="1026" name="Picture 2" descr="Image Result">
            <a:extLst>
              <a:ext uri="{FF2B5EF4-FFF2-40B4-BE49-F238E27FC236}">
                <a16:creationId xmlns:a16="http://schemas.microsoft.com/office/drawing/2014/main" id="{B4B90F1A-5402-06A5-413E-CB48832ABA18}"/>
              </a:ext>
            </a:extLst>
          </p:cNvPr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00818" y="2004025"/>
            <a:ext cx="5871382" cy="32870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BC71CD2-3E45-B47B-D0A0-C1A8FE1E2165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l-GR" dirty="0"/>
              <a:t>Αριστοκράτης, φοινικικής καταγωγής</a:t>
            </a:r>
          </a:p>
          <a:p>
            <a:r>
              <a:rPr lang="el-GR" dirty="0"/>
              <a:t>Μπέρτραντ Ράσελ: </a:t>
            </a:r>
            <a:r>
              <a:rPr lang="el-GR" b="0" i="0" dirty="0">
                <a:solidFill>
                  <a:srgbClr val="202122"/>
                </a:solidFill>
                <a:effectLst/>
              </a:rPr>
              <a:t>Η Δυτική φιλοσοφία αρχίζει με τον Θαλή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61638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5CA86B-AB70-225D-113A-7BF559C84C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3200" dirty="0">
                <a:latin typeface="+mn-lt"/>
              </a:rPr>
              <a:t>Ζητήματα που ασχολήθηκε</a:t>
            </a:r>
            <a:endParaRPr lang="en-US" sz="3200" dirty="0">
              <a:latin typeface="+mn-l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394044-C40F-4FCF-0836-AB6CC85853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/>
              <a:t>Εκλείψεις Ηλίου</a:t>
            </a:r>
          </a:p>
          <a:p>
            <a:r>
              <a:rPr lang="el-GR" dirty="0"/>
              <a:t>Τροπές, εναλλαγή των εποχών</a:t>
            </a:r>
          </a:p>
          <a:p>
            <a:r>
              <a:rPr lang="el-GR" dirty="0"/>
              <a:t>Ετερόφωτο της Σελήνης</a:t>
            </a:r>
          </a:p>
          <a:p>
            <a:r>
              <a:rPr lang="el-GR" dirty="0"/>
              <a:t>Σεισμοί</a:t>
            </a:r>
          </a:p>
          <a:p>
            <a:r>
              <a:rPr lang="el-GR" dirty="0"/>
              <a:t>Ήλεκτρο, μαγνητίτης</a:t>
            </a:r>
          </a:p>
          <a:p>
            <a:r>
              <a:rPr lang="el-GR" dirty="0"/>
              <a:t>Αρχή το νερό, όπου στηρίζεται η Γη</a:t>
            </a:r>
          </a:p>
          <a:p>
            <a:r>
              <a:rPr lang="el-GR" b="0" i="0" dirty="0">
                <a:solidFill>
                  <a:srgbClr val="202122"/>
                </a:solidFill>
                <a:effectLst/>
              </a:rPr>
              <a:t>Νερό: όχι θεϊκή ιδιότητα, μόνο φυσικό σώμα</a:t>
            </a:r>
          </a:p>
          <a:p>
            <a:r>
              <a:rPr lang="el-GR" dirty="0">
                <a:solidFill>
                  <a:srgbClr val="202122"/>
                </a:solidFill>
              </a:rPr>
              <a:t>Γεωμετρικές προτάσεις, θεώρημα Θαλή</a:t>
            </a:r>
            <a:endParaRPr lang="el-GR" b="0" i="0" dirty="0">
              <a:solidFill>
                <a:srgbClr val="202122"/>
              </a:solidFill>
              <a:effectLst/>
              <a:latin typeface="Arial" panose="020B0604020202020204" pitchFamily="34" charset="0"/>
            </a:endParaRPr>
          </a:p>
          <a:p>
            <a:endParaRPr lang="el-GR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6111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5A6C25-4144-BE72-DEA3-A008B4EA05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3200" dirty="0">
                <a:latin typeface="+mn-lt"/>
              </a:rPr>
              <a:t>Η μεγάλη διανοητική επανάσταση</a:t>
            </a:r>
            <a:endParaRPr lang="en-US" sz="3200" dirty="0">
              <a:latin typeface="+mn-l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E8119F-5E24-8D72-D999-700BE0145D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b="0" i="0" dirty="0">
                <a:solidFill>
                  <a:srgbClr val="202122"/>
                </a:solidFill>
                <a:effectLst/>
              </a:rPr>
              <a:t>Ο άνθρωπος μπορεί να κατανοήσει τον κόσμο με τη νόηση</a:t>
            </a:r>
          </a:p>
          <a:p>
            <a:r>
              <a:rPr lang="el-GR" dirty="0">
                <a:solidFill>
                  <a:srgbClr val="202122"/>
                </a:solidFill>
              </a:rPr>
              <a:t>Εξήγηση φυσικών φαινομένων χωρίς αναφορά σε μύθους, με κριτήριο την πραγματικότητα</a:t>
            </a:r>
          </a:p>
          <a:p>
            <a:r>
              <a:rPr lang="el-GR" b="0" i="0" dirty="0">
                <a:solidFill>
                  <a:srgbClr val="202122"/>
                </a:solidFill>
                <a:effectLst/>
              </a:rPr>
              <a:t>Εργαλεία: Αστρονομία, Λογική, Μαθηματικά, Φυσική, Βιολογία</a:t>
            </a:r>
            <a:r>
              <a:rPr lang="el-GR" dirty="0">
                <a:solidFill>
                  <a:srgbClr val="202122"/>
                </a:solidFill>
              </a:rPr>
              <a:t> </a:t>
            </a:r>
            <a:r>
              <a:rPr lang="el-GR" b="0" i="0" dirty="0">
                <a:solidFill>
                  <a:srgbClr val="202122"/>
                </a:solidFill>
                <a:effectLst/>
              </a:rPr>
              <a:t>κ.λπ.</a:t>
            </a:r>
          </a:p>
          <a:p>
            <a:r>
              <a:rPr lang="el-GR" dirty="0">
                <a:solidFill>
                  <a:srgbClr val="202122"/>
                </a:solidFill>
              </a:rPr>
              <a:t>Αναζήτηση της αντικειμενικής αλήθειας, μακριά από μεταφυσικές πεποιθήσεις, με επιστημονικές προτάσεις που βασίζονται σε λογική και εμπειρία, όχι σε απόψεις, φοβίες ή επιθυμίες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84148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CD6CA7-0B3A-E612-C75C-D89CC5472F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3200" dirty="0">
                <a:latin typeface="+mn-lt"/>
              </a:rPr>
              <a:t>Έχει ολοκληρωθεί η απομάγευση;</a:t>
            </a:r>
            <a:br>
              <a:rPr lang="el-GR" sz="1800" dirty="0"/>
            </a:br>
            <a:endParaRPr lang="en-US" sz="3200" dirty="0">
              <a:latin typeface="+mn-l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92837D-53C8-DA9E-347E-34975508DF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Παράδειγμα, η θεώρηση περιβαλλοντικών προβλημάτων: έμμονες ιδεολογικές προσεγγίσεις, υποτίμηση δυνατοτήτων επιστήμης, τεχνολογίας, περιβαλλοντικής πολιτικής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13201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02DE13-D4D3-F679-0431-7F45A359CA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3200" dirty="0">
                <a:latin typeface="+mn-lt"/>
              </a:rPr>
              <a:t>Σύγχρονη Οικολογία: εξηγήσεις και προβλέψεις </a:t>
            </a:r>
            <a:endParaRPr lang="en-US" sz="3200" dirty="0">
              <a:latin typeface="+mn-l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9713C7-1DAB-2A21-A04A-835B242544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Η επιστήμη της Οικολογίας ερμηνεύει εύστοχα την λειτουργία της φύσης, όπως εκδηλώνεται σε επίπεδα πληθυσμών, βιοκοινοτήτων και τοπίου</a:t>
            </a:r>
          </a:p>
          <a:p>
            <a:r>
              <a:rPr lang="el-GR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Είναι σε θέση να κάνει αξιόπιστες προβλέψεις και να προτείνει θεραπείες για περιβαλλοντικά προβλήματα</a:t>
            </a:r>
            <a:endParaRPr lang="el-GR" sz="24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r>
              <a:rPr lang="el-GR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Ωστόσο, ο κλάδος της Ανθρώπινης Οικολογίας βλέπει τον άνθρωπο απλώς σαν ζωικό οργανισμό σε τεχνητό οικοσύστημα</a:t>
            </a:r>
          </a:p>
          <a:p>
            <a:r>
              <a:rPr lang="el-GR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Ασκεί κριτική στην ανάπτυξη και εξετάζει πολύπλοκα κοινωνικά, οικονομικά και περιβαλλοντικά φαινόμενα, με τον ισχυρισμό πως μπορεί να προβλέψει το ανθρώπινο μέλλον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31426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1DBCA1-6366-D391-A5FE-3EEC91A92E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32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Ανθρώπινη Οικολογία</a:t>
            </a:r>
            <a:endParaRPr lang="en-US" sz="3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25C681-E1A4-D651-3BF8-EE7EE22574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l-GR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Κεντρική ιδέα της η εξάντληση των φυσικών πόρων</a:t>
            </a:r>
          </a:p>
          <a:p>
            <a:r>
              <a:rPr lang="el-GR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Η φέρουσα ικανότητα της Γης εξαρτάται από την διαθεσιμότητα των πόρων και τον αριθμό των ανθρώπων: μοντέρνα εκδοχή του κλασσικού Μαλθουσιανισμού</a:t>
            </a:r>
          </a:p>
          <a:p>
            <a:r>
              <a:rPr lang="el-GR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Το 1798 ο </a:t>
            </a:r>
            <a:r>
              <a:rPr lang="en-US" sz="2400" i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Thomas Robert Malthus</a:t>
            </a:r>
            <a:r>
              <a:rPr lang="el-GR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ξεκίνησε μια παράδοση κατακλυσμιαίου </a:t>
            </a:r>
            <a:r>
              <a:rPr lang="el-GR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περιβαλλοντισμού</a:t>
            </a:r>
            <a:endParaRPr lang="el-GR" sz="2400" i="1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r>
              <a:rPr lang="el-GR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Εφόσον ο ανθρώπινος πληθυσμός αυξάνεται γεωμετρικά και η παραγωγή τροφής αριθμητικά, ο λιμός είναι αναπόφευκτος στη Μεγάλη Βρετανία</a:t>
            </a:r>
          </a:p>
          <a:p>
            <a:r>
              <a:rPr lang="el-GR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Σχεδόν όλοι θεώρησαν ότι είχε δίκιο αλλά έπεσε έξω. Η εκτίμησή του θεωρείται μια από τις πιο ανεπιτυχείς επιστημονικές προβλέψεις που έγιναν ποτέ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1186679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2B0FF9-27AE-C373-C1DE-56250A16F0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32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Ζοφερές προβλέψεις (επιθυμίες;) της δεκαετίας του 1970</a:t>
            </a:r>
            <a:endParaRPr lang="en-US" sz="3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257C29-0331-48C4-1E5C-EC5A22BA42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fr-FR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Odum</a:t>
            </a:r>
            <a:r>
              <a:rPr lang="el-GR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: “</a:t>
            </a:r>
            <a:r>
              <a:rPr lang="en-US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populution</a:t>
            </a:r>
            <a:r>
              <a:rPr lang="el-GR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”, (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population</a:t>
            </a:r>
            <a:r>
              <a:rPr lang="el-GR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+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pollution</a:t>
            </a:r>
            <a:r>
              <a:rPr lang="el-GR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) αυξάνεται ταχύτερα από τους  πόρους, οδηγώντας σε αδιέξοδο</a:t>
            </a:r>
          </a:p>
          <a:p>
            <a:r>
              <a:rPr lang="en-US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Ramade</a:t>
            </a:r>
            <a:r>
              <a:rPr lang="el-GR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: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l-GR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θεμελιώδης αντίθεση μεταξύ διατήρησης φυσικού περιβάλλοντος και μοντέρνου βιομηχανικού πολιτισμού</a:t>
            </a:r>
          </a:p>
          <a:p>
            <a:r>
              <a:rPr lang="el-GR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Σαμουέλ</a:t>
            </a:r>
            <a:r>
              <a:rPr lang="el-GR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: όχι ανάπτυξη, κατάργηση των εντάσεων της ανθρώπινης δραστηριότητας</a:t>
            </a:r>
          </a:p>
          <a:p>
            <a:r>
              <a:rPr lang="fr-FR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Gorz</a:t>
            </a:r>
            <a:r>
              <a:rPr lang="el-GR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(1978):</a:t>
            </a:r>
            <a:r>
              <a:rPr lang="fr-FR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l-GR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σε 30 χρόνια δεν θα μπορεί να χρησιμοποιείται πια αλουμίνιο</a:t>
            </a:r>
          </a:p>
          <a:p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Ehrlich</a:t>
            </a:r>
            <a:r>
              <a:rPr lang="el-GR" sz="2400" dirty="0">
                <a:latin typeface="Calibri" panose="020F0502020204030204" pitchFamily="34" charset="0"/>
                <a:ea typeface="Calibri" panose="020F0502020204030204" pitchFamily="34" charset="0"/>
              </a:rPr>
              <a:t> (1968): </a:t>
            </a:r>
            <a:r>
              <a:rPr lang="el-GR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Η μάχη για την διατροφή τελείωσε, ο κόσμος θα αντιμετωπίσει λιμούς, εκατοντάδες εκατομμύρια άνθρωποι θα πεθάνουν από την πείνα</a:t>
            </a:r>
          </a:p>
          <a:p>
            <a:r>
              <a:rPr lang="en-GB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Taylor</a:t>
            </a:r>
            <a:r>
              <a:rPr lang="el-GR" sz="2400" dirty="0">
                <a:latin typeface="Calibri" panose="020F0502020204030204" pitchFamily="34" charset="0"/>
                <a:ea typeface="Calibri" panose="020F0502020204030204" pitchFamily="34" charset="0"/>
              </a:rPr>
              <a:t>:</a:t>
            </a:r>
            <a:r>
              <a:rPr lang="el-GR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στις αρχές του 21</a:t>
            </a:r>
            <a:r>
              <a:rPr lang="el-GR" sz="24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ου</a:t>
            </a:r>
            <a:r>
              <a:rPr lang="el-GR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αιώνα η κατάσταση στον πλανήτη θα είναι αβίωτη, λόγω περιβαλλοντικών καταστροφών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2630748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327</TotalTime>
  <Words>1924</Words>
  <Application>Microsoft Office PowerPoint</Application>
  <PresentationFormat>Widescreen</PresentationFormat>
  <Paragraphs>138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6" baseType="lpstr">
      <vt:lpstr>Arial</vt:lpstr>
      <vt:lpstr>Calibri</vt:lpstr>
      <vt:lpstr>Calibri Light</vt:lpstr>
      <vt:lpstr>Symbol</vt:lpstr>
      <vt:lpstr>Office Theme</vt:lpstr>
      <vt:lpstr>Θαλής και ατελέσφορη Οικολογία </vt:lpstr>
      <vt:lpstr>Θαλής, ο αρχαιότερος των Προσωκρατικών φιλοσόφων </vt:lpstr>
      <vt:lpstr>Θαλής ο Μιλήσιος  (640 ή 624 – 546 π.Χ. Μίλητος, Ιωνία)</vt:lpstr>
      <vt:lpstr>Ζητήματα που ασχολήθηκε</vt:lpstr>
      <vt:lpstr>Η μεγάλη διανοητική επανάσταση</vt:lpstr>
      <vt:lpstr>Έχει ολοκληρωθεί η απομάγευση; </vt:lpstr>
      <vt:lpstr>Σύγχρονη Οικολογία: εξηγήσεις και προβλέψεις </vt:lpstr>
      <vt:lpstr>Ανθρώπινη Οικολογία</vt:lpstr>
      <vt:lpstr>Ζοφερές προβλέψεις (επιθυμίες;) της δεκαετίας του 1970</vt:lpstr>
      <vt:lpstr>Η Ανθρώπινη γεννά την Πολιτική Οικολογία</vt:lpstr>
      <vt:lpstr>Κυρίαρχη κουλτούρα πολλών οικολογικών ομάδων</vt:lpstr>
      <vt:lpstr>Η ιδέα φύσης οργανωμένης από κάποια κρυμμένη δύναμη</vt:lpstr>
      <vt:lpstr>Θεωρητικοί τρομοκρατημένοι από την έλευση περιβαλλοντικής συντέλειας</vt:lpstr>
      <vt:lpstr>Ρομαντισμός, ως στρεβλή θέαση της πραγματικότητας</vt:lpstr>
      <vt:lpstr>Μια εκσυγχρονισμένη Ανθρώπινη Οικολογία</vt:lpstr>
      <vt:lpstr>Σήμερα, οι δυσοίωνες προβλέψεις της δεκαετίας του ’70 διαψεύδονται</vt:lpstr>
      <vt:lpstr>Οι προβλέψεις περί κατάρρευσης διαψεύσθηκαν, διότι είχαν αγνοήσει: </vt:lpstr>
      <vt:lpstr>Τα περισσότερα προγράμματα προστασίας του περιβάλλοντος έχουν φέρει σημαντικά αποτελέσματα και καταγράφονται ως επιτυχίες</vt:lpstr>
      <vt:lpstr>Η Οικολογία είναι επιστήμη</vt:lpstr>
      <vt:lpstr>Θαλής και Προσωκρατικοί: ακόμα επίκαιροι</vt:lpstr>
      <vt:lpstr>Βιβλιογραφία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Θαλής και ατελέσφορη Οικολογία</dc:title>
  <dc:creator>Kimon Hadjibiros</dc:creator>
  <cp:lastModifiedBy>Kimon Hadjibiros</cp:lastModifiedBy>
  <cp:revision>13</cp:revision>
  <dcterms:created xsi:type="dcterms:W3CDTF">2023-02-28T16:08:08Z</dcterms:created>
  <dcterms:modified xsi:type="dcterms:W3CDTF">2023-05-11T07:01:19Z</dcterms:modified>
</cp:coreProperties>
</file>