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7" r:id="rId3"/>
  </p:sldMasterIdLst>
  <p:notesMasterIdLst>
    <p:notesMasterId r:id="rId39"/>
  </p:notesMasterIdLst>
  <p:handoutMasterIdLst>
    <p:handoutMasterId r:id="rId40"/>
  </p:handoutMasterIdLst>
  <p:sldIdLst>
    <p:sldId id="528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16" r:id="rId12"/>
    <p:sldId id="462" r:id="rId13"/>
    <p:sldId id="460" r:id="rId14"/>
    <p:sldId id="470" r:id="rId15"/>
    <p:sldId id="471" r:id="rId16"/>
    <p:sldId id="472" r:id="rId17"/>
    <p:sldId id="506" r:id="rId18"/>
    <p:sldId id="508" r:id="rId19"/>
    <p:sldId id="507" r:id="rId20"/>
    <p:sldId id="514" r:id="rId21"/>
    <p:sldId id="463" r:id="rId22"/>
    <p:sldId id="513" r:id="rId23"/>
    <p:sldId id="467" r:id="rId24"/>
    <p:sldId id="468" r:id="rId25"/>
    <p:sldId id="464" r:id="rId26"/>
    <p:sldId id="529" r:id="rId27"/>
    <p:sldId id="465" r:id="rId28"/>
    <p:sldId id="497" r:id="rId29"/>
    <p:sldId id="517" r:id="rId30"/>
    <p:sldId id="466" r:id="rId31"/>
    <p:sldId id="518" r:id="rId32"/>
    <p:sldId id="519" r:id="rId33"/>
    <p:sldId id="509" r:id="rId34"/>
    <p:sldId id="515" r:id="rId35"/>
    <p:sldId id="530" r:id="rId36"/>
    <p:sldId id="458" r:id="rId37"/>
    <p:sldId id="459" r:id="rId38"/>
  </p:sldIdLst>
  <p:sldSz cx="9144000" cy="6858000" type="screen4x3"/>
  <p:notesSz cx="7104063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0BDF"/>
    <a:srgbClr val="A05E5E"/>
    <a:srgbClr val="7C0000"/>
    <a:srgbClr val="66CCFF"/>
    <a:srgbClr val="CCFF33"/>
    <a:srgbClr val="FFC1C1"/>
    <a:srgbClr val="C46200"/>
    <a:srgbClr val="F48600"/>
    <a:srgbClr val="D3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1" autoAdjust="0"/>
    <p:restoredTop sz="97294" autoAdjust="0"/>
  </p:normalViewPr>
  <p:slideViewPr>
    <p:cSldViewPr>
      <p:cViewPr varScale="1">
        <p:scale>
          <a:sx n="70" d="100"/>
          <a:sy n="70" d="100"/>
        </p:scale>
        <p:origin x="141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notesViewPr>
    <p:cSldViewPr>
      <p:cViewPr varScale="1">
        <p:scale>
          <a:sx n="54" d="100"/>
          <a:sy n="54" d="100"/>
        </p:scale>
        <p:origin x="-2885" y="-86"/>
      </p:cViewPr>
      <p:guideLst>
        <p:guide orient="horz" pos="3224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05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4" y="1"/>
            <a:ext cx="307705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7051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4" y="9720263"/>
            <a:ext cx="3077051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r>
              <a:rPr lang="el-GR" altLang="el-GR"/>
              <a:t>1.</a:t>
            </a:r>
            <a:fld id="{697C6E0B-DF93-4C02-A95A-04A4939AD3A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4406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05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424" y="1"/>
            <a:ext cx="307705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925"/>
            <a:ext cx="5683886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7051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US" altLang="el-G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4" y="9720263"/>
            <a:ext cx="3077051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fld id="{BD5E32D8-27E8-4CDA-B4B3-863F6F39251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826488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32D8-27E8-4CDA-B4B3-863F6F39251B}" type="slidenum">
              <a:rPr lang="en-US" altLang="el-GR" smtClean="0"/>
              <a:pPr/>
              <a:t>6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6829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32D8-27E8-4CDA-B4B3-863F6F39251B}" type="slidenum">
              <a:rPr lang="en-US" altLang="el-GR" smtClean="0"/>
              <a:pPr/>
              <a:t>15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2138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32D8-27E8-4CDA-B4B3-863F6F39251B}" type="slidenum">
              <a:rPr lang="en-US" altLang="el-GR" smtClean="0"/>
              <a:pPr/>
              <a:t>17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9589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32D8-27E8-4CDA-B4B3-863F6F39251B}" type="slidenum">
              <a:rPr lang="en-US" altLang="el-GR" smtClean="0"/>
              <a:pPr/>
              <a:t>21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1750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32D8-27E8-4CDA-B4B3-863F6F39251B}" type="slidenum">
              <a:rPr lang="en-US" altLang="el-GR" smtClean="0"/>
              <a:pPr/>
              <a:t>23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4827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32D8-27E8-4CDA-B4B3-863F6F39251B}" type="slidenum">
              <a:rPr lang="en-US" altLang="el-GR" smtClean="0"/>
              <a:pPr/>
              <a:t>24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2519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l-GR"/>
              <a:t>Χωρικές Βάσεις Δεδομένων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32D8-27E8-4CDA-B4B3-863F6F39251B}" type="slidenum">
              <a:rPr lang="en-US" altLang="el-GR" smtClean="0"/>
              <a:pPr/>
              <a:t>25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2519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5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9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9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6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38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618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4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92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571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2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2919" y="457200"/>
            <a:ext cx="8229600" cy="86834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2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951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912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62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171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37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563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705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298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628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72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6834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571500" y="1285875"/>
            <a:ext cx="7000896" cy="571500"/>
          </a:xfrm>
        </p:spPr>
        <p:txBody>
          <a:bodyPr>
            <a:normAutofit/>
          </a:bodyPr>
          <a:lstStyle>
            <a:lvl1pPr>
              <a:buNone/>
              <a:defRPr sz="2400" b="1" i="1" u="sng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025324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434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29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92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601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313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37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2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2928934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Ορθογώνιο"/>
          <p:cNvSpPr/>
          <p:nvPr userDrawn="1"/>
        </p:nvSpPr>
        <p:spPr>
          <a:xfrm>
            <a:off x="785786" y="4000504"/>
            <a:ext cx="77153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3978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39784"/>
          </a:xfrm>
        </p:spPr>
        <p:txBody>
          <a:bodyPr/>
          <a:lstStyle>
            <a:lvl1pPr>
              <a:defRPr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2919" y="457200"/>
            <a:ext cx="8229600" cy="93978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Στρογγυλεμένο ορθογώνιο"/>
          <p:cNvSpPr/>
          <p:nvPr userDrawn="1"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2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14728" y="40075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79AB12-5B0C-4B2F-B65B-D72CBEA919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2/23/2023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C13252-6CCA-4509-BEA8-88A3E346AD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85720" y="214290"/>
            <a:ext cx="8643998" cy="6500858"/>
          </a:xfrm>
          <a:prstGeom prst="roundRect">
            <a:avLst>
              <a:gd name="adj" fmla="val 5232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7 - Εικόνα" descr="pyrforos-40%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" y="299669"/>
            <a:ext cx="571500" cy="571500"/>
          </a:xfrm>
          <a:prstGeom prst="rect">
            <a:avLst/>
          </a:prstGeom>
        </p:spPr>
      </p:pic>
      <p:sp>
        <p:nvSpPr>
          <p:cNvPr id="10" name="8 - TextBox"/>
          <p:cNvSpPr txBox="1"/>
          <p:nvPr/>
        </p:nvSpPr>
        <p:spPr>
          <a:xfrm>
            <a:off x="1000100" y="246865"/>
            <a:ext cx="391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/>
                </a:solidFill>
                <a:latin typeface="Calibri"/>
              </a:rPr>
              <a:t>ΜΕΤΑΠΤΥΧΙΑΚΟ ΠΡΟΓΡΑΜΜΑ  </a:t>
            </a:r>
            <a:r>
              <a:rPr lang="el-GR" sz="1400" b="1" dirty="0">
                <a:solidFill>
                  <a:prstClr val="black"/>
                </a:solidFill>
                <a:latin typeface="Calibri"/>
              </a:rPr>
              <a:t>ΓΕΩΠΛΗΡΟΦΟΡΙΚΗ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6 - Ορθογώνιο"/>
          <p:cNvSpPr/>
          <p:nvPr/>
        </p:nvSpPr>
        <p:spPr>
          <a:xfrm>
            <a:off x="750067" y="1295400"/>
            <a:ext cx="77153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713B-712D-433D-853E-8779744A04CD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B796-A8BD-4F58-B886-3773CA2157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65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484A-1B35-494B-925B-1656BDDC08AB}" type="datetimeFigureOut">
              <a:rPr lang="el-GR" smtClean="0"/>
              <a:t>23/2/2023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7BA1-0D5E-458D-BAFA-91CE7B29AAFD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7 - Εικόνα" descr="pyrforos-40%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" y="87781"/>
            <a:ext cx="571500" cy="571500"/>
          </a:xfrm>
          <a:prstGeom prst="rect">
            <a:avLst/>
          </a:prstGeom>
        </p:spPr>
      </p:pic>
      <p:sp>
        <p:nvSpPr>
          <p:cNvPr id="8" name="8 - TextBox"/>
          <p:cNvSpPr txBox="1"/>
          <p:nvPr/>
        </p:nvSpPr>
        <p:spPr>
          <a:xfrm>
            <a:off x="847700" y="34977"/>
            <a:ext cx="4434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ΜΕΤΑΠΤΥΧΙΑΚΟ ΠΡΟΓΡΑΜΜΑ  </a:t>
            </a:r>
            <a:r>
              <a:rPr lang="el-GR" sz="1600" b="1" dirty="0">
                <a:solidFill>
                  <a:prstClr val="black"/>
                </a:solidFill>
                <a:latin typeface="Calibri"/>
              </a:rPr>
              <a:t>ΓΕΩΠΛΗΡΟΦΟΡΙΚΗ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62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zafeir@cn.ntua.gr" TargetMode="External"/><Relationship Id="rId2" Type="http://schemas.openxmlformats.org/officeDocument/2006/relationships/hyperlink" Target="mailto:mitrou@cs.ntua.gr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helios.ntua.gr/course/view.php?id=294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q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57713/kallipos-3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57713/kallipos-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2362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3200" b="1" dirty="0"/>
              <a:t>ΧΩΡΙΚΕΣ ΒΑΣΕΙΣ ΔΕΔΟΜΕΝΩΝ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0386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u="sng" dirty="0"/>
              <a:t>Διδάσκοντες</a:t>
            </a:r>
            <a:r>
              <a:rPr lang="el-GR" sz="2000" dirty="0"/>
              <a:t>:</a:t>
            </a:r>
          </a:p>
          <a:p>
            <a:pPr marL="544513" indent="-342900" algn="l" defTabSz="195263">
              <a:buFont typeface="Arial" panose="020B0604020202020204" pitchFamily="34" charset="0"/>
              <a:buChar char="•"/>
            </a:pPr>
            <a:r>
              <a:rPr lang="el-GR" sz="2000" b="1" dirty="0"/>
              <a:t>Νικόλαος </a:t>
            </a:r>
            <a:r>
              <a:rPr lang="el-GR" sz="2000" b="1" dirty="0" err="1"/>
              <a:t>Μήτρου</a:t>
            </a:r>
            <a:r>
              <a:rPr lang="el-GR" sz="2000" dirty="0"/>
              <a:t>, Καθ. ΣΗΜΜΥ ΕΜΠ </a:t>
            </a:r>
            <a:r>
              <a:rPr lang="el-GR" sz="2000" dirty="0">
                <a:solidFill>
                  <a:srgbClr val="1A0BDF"/>
                </a:solidFill>
              </a:rPr>
              <a:t>(συντονιστής)</a:t>
            </a:r>
            <a:endParaRPr lang="el-GR" sz="2000" dirty="0"/>
          </a:p>
          <a:p>
            <a:pPr marL="544513" indent="-342900" algn="l" defTabSz="195263">
              <a:buFont typeface="Arial" panose="020B0604020202020204" pitchFamily="34" charset="0"/>
              <a:buChar char="•"/>
            </a:pPr>
            <a:r>
              <a:rPr lang="el-GR" sz="2000" b="1" dirty="0"/>
              <a:t>Ζαφειρόπουλος Αναστάσιος, </a:t>
            </a:r>
            <a:r>
              <a:rPr lang="en-GB" sz="2000" b="1" dirty="0"/>
              <a:t>PhD</a:t>
            </a:r>
            <a:endParaRPr lang="el-GR" sz="2000" b="1" dirty="0"/>
          </a:p>
          <a:p>
            <a:pPr marL="544513" indent="-342900" algn="l" defTabSz="195263">
              <a:buFont typeface="Arial" panose="020B0604020202020204" pitchFamily="34" charset="0"/>
              <a:buChar char="•"/>
            </a:pPr>
            <a:r>
              <a:rPr lang="el-GR" dirty="0"/>
              <a:t>(</a:t>
            </a:r>
            <a:r>
              <a:rPr lang="el-GR" dirty="0">
                <a:solidFill>
                  <a:srgbClr val="1A0BDF"/>
                </a:solidFill>
              </a:rPr>
              <a:t>Προσκεκλημένοι Ομιλητές</a:t>
            </a:r>
            <a:r>
              <a:rPr lang="el-GR" dirty="0"/>
              <a:t>) </a:t>
            </a:r>
            <a:r>
              <a:rPr lang="el-GR" b="1" dirty="0"/>
              <a:t>Γιάννης Θεοδωρίδης</a:t>
            </a:r>
            <a:r>
              <a:rPr lang="el-GR" dirty="0"/>
              <a:t>, Καθ. Τμ. Πληροφορικής ΠΑΠΕΙ, </a:t>
            </a:r>
            <a:r>
              <a:rPr lang="el-GR" b="1" dirty="0"/>
              <a:t>Μαργαρίτα </a:t>
            </a:r>
            <a:r>
              <a:rPr lang="el-GR" b="1" dirty="0" err="1"/>
              <a:t>Κόκλα</a:t>
            </a:r>
            <a:r>
              <a:rPr lang="el-GR" dirty="0"/>
              <a:t>, </a:t>
            </a:r>
            <a:r>
              <a:rPr lang="el-GR" dirty="0" err="1"/>
              <a:t>Επικ</a:t>
            </a:r>
            <a:r>
              <a:rPr lang="el-GR" dirty="0"/>
              <a:t>. Καθ. ΣΑΤΜ ΕΜΠ</a:t>
            </a:r>
          </a:p>
          <a:p>
            <a:pPr algn="l" defTabSz="195263"/>
            <a:endParaRPr lang="el-GR" dirty="0"/>
          </a:p>
          <a:p>
            <a:pPr algn="l" defTabSz="195263"/>
            <a:r>
              <a:rPr lang="el-GR" u="sng" dirty="0"/>
              <a:t>Επικοινωνία</a:t>
            </a:r>
            <a:r>
              <a:rPr lang="el-GR" dirty="0"/>
              <a:t>:  </a:t>
            </a:r>
            <a:r>
              <a:rPr lang="en-GB" dirty="0" err="1">
                <a:hlinkClick r:id="rId2"/>
              </a:rPr>
              <a:t>mitrou</a:t>
            </a:r>
            <a:r>
              <a:rPr lang="en-US" dirty="0">
                <a:hlinkClick r:id="rId2"/>
              </a:rPr>
              <a:t>@</a:t>
            </a:r>
            <a:r>
              <a:rPr lang="en-GB" dirty="0">
                <a:hlinkClick r:id="rId2"/>
              </a:rPr>
              <a:t>cs.ntua.gr</a:t>
            </a:r>
            <a:r>
              <a:rPr lang="en-GB" dirty="0"/>
              <a:t>,  </a:t>
            </a:r>
            <a:r>
              <a:rPr lang="el-GR" dirty="0" err="1"/>
              <a:t>τλφ</a:t>
            </a:r>
            <a:r>
              <a:rPr lang="el-GR" dirty="0"/>
              <a:t>. 210-7721639</a:t>
            </a:r>
            <a:endParaRPr lang="en-US" dirty="0"/>
          </a:p>
          <a:p>
            <a:pPr algn="l" defTabSz="195263"/>
            <a:r>
              <a:rPr lang="en-US" dirty="0"/>
              <a:t>                      </a:t>
            </a:r>
            <a:r>
              <a:rPr lang="en-US" dirty="0">
                <a:hlinkClick r:id="rId3"/>
              </a:rPr>
              <a:t>tzafeir@cn.ntua.gr</a:t>
            </a:r>
            <a:r>
              <a:rPr lang="en-US" dirty="0"/>
              <a:t>,  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98600" y="3200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rgbClr val="FF0000"/>
                </a:solidFill>
              </a:rPr>
              <a:t>Ακαδ</a:t>
            </a:r>
            <a:r>
              <a:rPr lang="el-GR" b="1" dirty="0">
                <a:solidFill>
                  <a:srgbClr val="FF0000"/>
                </a:solidFill>
              </a:rPr>
              <a:t>. </a:t>
            </a:r>
            <a:r>
              <a:rPr lang="el-GR" b="1">
                <a:solidFill>
                  <a:srgbClr val="FF0000"/>
                </a:solidFill>
              </a:rPr>
              <a:t>Έτος 2022-23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dirty="0"/>
              <a:t>Συστήματα Γεωγραφικών Πληροφοριών (</a:t>
            </a:r>
            <a:r>
              <a:rPr lang="en-US" sz="3200" dirty="0"/>
              <a:t>GIS)</a:t>
            </a:r>
            <a:r>
              <a:rPr lang="el-GR" sz="320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3810000"/>
          </a:xfrm>
        </p:spPr>
        <p:txBody>
          <a:bodyPr>
            <a:noAutofit/>
          </a:bodyPr>
          <a:lstStyle/>
          <a:p>
            <a:r>
              <a:rPr lang="el-GR" altLang="el-GR" b="1" u="sng" dirty="0">
                <a:cs typeface="Georgia"/>
              </a:rPr>
              <a:t>Ορισμός</a:t>
            </a:r>
            <a:r>
              <a:rPr lang="el-GR" altLang="el-GR" b="1" dirty="0">
                <a:cs typeface="Georgia"/>
              </a:rPr>
              <a:t>: </a:t>
            </a:r>
            <a:r>
              <a:rPr lang="el-GR" altLang="el-GR" dirty="0">
                <a:cs typeface="Georgia"/>
              </a:rPr>
              <a:t>Υπολογιστικά συστήματα και εργαλεία σχεδιασμένα για να υποστηρίζουν τη συλλογή, διαχείριση, επεξεργασία, ανάλυση, μοντελοποίηση και απεικόνιση δεδομένων που αναφέρονται στο </a:t>
            </a:r>
            <a:r>
              <a:rPr lang="el-GR" altLang="el-GR" b="1" u="sng" dirty="0">
                <a:cs typeface="Georgia"/>
              </a:rPr>
              <a:t>χώρο</a:t>
            </a:r>
            <a:r>
              <a:rPr lang="el-GR" altLang="el-GR" dirty="0">
                <a:cs typeface="Georgia"/>
              </a:rPr>
              <a:t> </a:t>
            </a:r>
            <a:r>
              <a:rPr lang="en-US" altLang="el-GR" dirty="0">
                <a:cs typeface="Georgia"/>
              </a:rPr>
              <a:t>(</a:t>
            </a:r>
            <a:r>
              <a:rPr lang="el-GR" altLang="el-GR" dirty="0">
                <a:cs typeface="Georgia"/>
              </a:rPr>
              <a:t>και μπορεί να μεταβάλλονται στο </a:t>
            </a:r>
            <a:r>
              <a:rPr lang="el-GR" altLang="el-GR" b="1" u="sng" dirty="0">
                <a:cs typeface="Georgia"/>
              </a:rPr>
              <a:t>χρόνο</a:t>
            </a:r>
            <a:r>
              <a:rPr lang="el-GR" altLang="el-GR" dirty="0">
                <a:cs typeface="Georgia"/>
              </a:rPr>
              <a:t>)</a:t>
            </a:r>
          </a:p>
          <a:p>
            <a:endParaRPr lang="el-GR" altLang="el-GR" sz="1800" b="1" u="sng" dirty="0">
              <a:cs typeface="Georgia"/>
            </a:endParaRPr>
          </a:p>
          <a:p>
            <a:r>
              <a:rPr lang="el-GR" b="1" u="sng" dirty="0">
                <a:solidFill>
                  <a:srgbClr val="FF0000"/>
                </a:solidFill>
              </a:rPr>
              <a:t>Σημασία</a:t>
            </a:r>
            <a:r>
              <a:rPr lang="el-GR" b="1" dirty="0">
                <a:solidFill>
                  <a:srgbClr val="FF0000"/>
                </a:solidFill>
              </a:rPr>
              <a:t>: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πλειονότητα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(&gt;80%;) </a:t>
            </a:r>
            <a:r>
              <a:rPr lang="el-GR" altLang="el-GR" dirty="0">
                <a:solidFill>
                  <a:srgbClr val="FF0000"/>
                </a:solidFill>
                <a:latin typeface="Calibri" panose="020F0502020204030204" pitchFamily="34" charset="0"/>
                <a:cs typeface="Georgia"/>
              </a:rPr>
              <a:t>των πολιτικών και οικονομικών αποφάσεων εμπλέκουν άμεσα ή έμμεσα </a:t>
            </a:r>
            <a:r>
              <a:rPr lang="el-GR" altLang="el-GR" b="1" dirty="0">
                <a:solidFill>
                  <a:srgbClr val="FF0000"/>
                </a:solidFill>
                <a:latin typeface="Calibri" panose="020F0502020204030204" pitchFamily="34" charset="0"/>
                <a:cs typeface="Georgia"/>
              </a:rPr>
              <a:t>γεωγραφικές πληροφορίες</a:t>
            </a:r>
          </a:p>
          <a:p>
            <a:endParaRPr lang="el-GR" altLang="el-GR" sz="1800" b="1" dirty="0">
              <a:latin typeface="Calibri" panose="020F0502020204030204" pitchFamily="34" charset="0"/>
              <a:cs typeface="Georgia"/>
            </a:endParaRPr>
          </a:p>
          <a:p>
            <a:r>
              <a:rPr lang="el-GR" b="1" u="sng" dirty="0">
                <a:solidFill>
                  <a:srgbClr val="1A0BDF"/>
                </a:solidFill>
                <a:latin typeface="Calibri" panose="020F0502020204030204" pitchFamily="34" charset="0"/>
              </a:rPr>
              <a:t>Βασικό εργαλείο</a:t>
            </a:r>
            <a:r>
              <a:rPr lang="el-GR" dirty="0">
                <a:solidFill>
                  <a:srgbClr val="1A0BDF"/>
                </a:solidFill>
                <a:latin typeface="Calibri" panose="020F0502020204030204" pitchFamily="34" charset="0"/>
              </a:rPr>
              <a:t>: Οι Βάσεις Χωρικών Δεδομένων</a:t>
            </a:r>
            <a:endParaRPr lang="el-GR" u="sng" dirty="0">
              <a:solidFill>
                <a:srgbClr val="1A0B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4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46"/>
          </a:xfrm>
        </p:spPr>
        <p:txBody>
          <a:bodyPr/>
          <a:lstStyle/>
          <a:p>
            <a:r>
              <a:rPr lang="el-GR" dirty="0"/>
              <a:t>Ενδεικτικές εφαρμογές </a:t>
            </a:r>
            <a:r>
              <a:rPr lang="en-US" dirty="0"/>
              <a:t>GIS</a:t>
            </a:r>
            <a:r>
              <a:rPr lang="el-GR" dirty="0"/>
              <a:t> &amp; ΒΧΔ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625989"/>
          </a:xfrm>
        </p:spPr>
        <p:txBody>
          <a:bodyPr>
            <a:normAutofit fontScale="92500"/>
          </a:bodyPr>
          <a:lstStyle/>
          <a:p>
            <a:r>
              <a:rPr lang="el-GR" dirty="0"/>
              <a:t>Κτηματολόγια, δασολόγια, χρήσεις γης, …</a:t>
            </a:r>
          </a:p>
          <a:p>
            <a:r>
              <a:rPr lang="el-GR" dirty="0"/>
              <a:t>Δίκτυα κοινής ωφέλειας </a:t>
            </a:r>
          </a:p>
          <a:p>
            <a:r>
              <a:rPr lang="el-GR" dirty="0"/>
              <a:t>Σχεδιασμός και ανάπτυξη μεταφορών</a:t>
            </a:r>
            <a:endParaRPr lang="en-GB" dirty="0"/>
          </a:p>
          <a:p>
            <a:r>
              <a:rPr lang="el-GR" dirty="0" err="1"/>
              <a:t>Χωροθέτηση</a:t>
            </a:r>
            <a:r>
              <a:rPr lang="el-GR" dirty="0"/>
              <a:t> δραστηριοτήτων/υπηρεσιών</a:t>
            </a:r>
          </a:p>
          <a:p>
            <a:r>
              <a:rPr lang="el-GR" dirty="0"/>
              <a:t>Αντιμετώπιση εκτάκτων αναγκών</a:t>
            </a:r>
          </a:p>
          <a:p>
            <a:r>
              <a:rPr lang="el-GR" dirty="0"/>
              <a:t>Υπηρεσίες τελικού χρήστη (δρομολόγηση, </a:t>
            </a:r>
            <a:br>
              <a:rPr lang="el-GR" dirty="0"/>
            </a:br>
            <a:r>
              <a:rPr lang="el-GR" dirty="0"/>
              <a:t>εύρεση σημείων ενδιαφέροντος, ...)</a:t>
            </a:r>
            <a:r>
              <a:rPr lang="en-US" dirty="0"/>
              <a:t> </a:t>
            </a:r>
            <a:r>
              <a:rPr lang="el-GR" dirty="0"/>
              <a:t>εξαρτώμενες από τη θέση </a:t>
            </a:r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location-based services</a:t>
            </a:r>
            <a:r>
              <a:rPr lang="en-GB" dirty="0"/>
              <a:t>)</a:t>
            </a:r>
            <a:r>
              <a:rPr lang="el-GR" dirty="0"/>
              <a:t> </a:t>
            </a:r>
          </a:p>
          <a:p>
            <a:r>
              <a:rPr lang="el-GR" dirty="0"/>
              <a:t>Κοινωνική δικτύωση</a:t>
            </a:r>
          </a:p>
          <a:p>
            <a:r>
              <a:rPr lang="el-GR" dirty="0"/>
              <a:t>…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921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 Δεδομένων (ΒΔ) - σύνοψη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63693" y="2549634"/>
            <a:ext cx="3962400" cy="3102907"/>
          </a:xfrm>
        </p:spPr>
        <p:txBody>
          <a:bodyPr>
            <a:normAutofit fontScale="92500"/>
          </a:bodyPr>
          <a:lstStyle/>
          <a:p>
            <a:r>
              <a:rPr lang="el-GR" sz="1800" b="1" dirty="0"/>
              <a:t>Από τον πραγματικό κόσμο, απομονώνουμε τα χαρακτηριστικά που μας ενδιαφέρουν:</a:t>
            </a:r>
          </a:p>
          <a:p>
            <a:pPr lvl="1"/>
            <a:r>
              <a:rPr lang="el-GR" sz="1400" b="1" dirty="0">
                <a:solidFill>
                  <a:srgbClr val="FF0000"/>
                </a:solidFill>
              </a:rPr>
              <a:t>Αντικείμενα (</a:t>
            </a:r>
            <a:r>
              <a:rPr lang="en-US" sz="1400" b="1" dirty="0">
                <a:solidFill>
                  <a:srgbClr val="FF0000"/>
                </a:solidFill>
              </a:rPr>
              <a:t>objects)</a:t>
            </a:r>
          </a:p>
          <a:p>
            <a:pPr lvl="1"/>
            <a:r>
              <a:rPr lang="el-GR" sz="1400" b="1" dirty="0">
                <a:solidFill>
                  <a:srgbClr val="FF0000"/>
                </a:solidFill>
              </a:rPr>
              <a:t>Ιδιότητες ή χαρακτηριστικά (</a:t>
            </a:r>
            <a:r>
              <a:rPr lang="en-US" sz="1400" b="1" dirty="0">
                <a:solidFill>
                  <a:srgbClr val="FF0000"/>
                </a:solidFill>
              </a:rPr>
              <a:t>attributes)</a:t>
            </a:r>
          </a:p>
          <a:p>
            <a:pPr lvl="1"/>
            <a:r>
              <a:rPr lang="el-GR" sz="1400" b="1" dirty="0">
                <a:solidFill>
                  <a:srgbClr val="FF0000"/>
                </a:solidFill>
              </a:rPr>
              <a:t>Συμπεριφορά</a:t>
            </a:r>
            <a:r>
              <a:rPr lang="en-US" sz="1400" b="1" dirty="0">
                <a:solidFill>
                  <a:srgbClr val="FF0000"/>
                </a:solidFill>
              </a:rPr>
              <a:t> (</a:t>
            </a:r>
            <a:r>
              <a:rPr lang="en-US" sz="1400" b="1" dirty="0" err="1">
                <a:solidFill>
                  <a:srgbClr val="FF0000"/>
                </a:solidFill>
              </a:rPr>
              <a:t>behaviour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  <a:endParaRPr lang="el-GR" sz="1400" b="1" dirty="0">
              <a:solidFill>
                <a:srgbClr val="FF0000"/>
              </a:solidFill>
            </a:endParaRPr>
          </a:p>
          <a:p>
            <a:r>
              <a:rPr lang="el-GR" sz="1800" b="1" dirty="0"/>
              <a:t>Τα χαρακτηριστικά ενδιαφέροντος κωδικοποιούνται σε </a:t>
            </a:r>
            <a:r>
              <a:rPr lang="el-GR" sz="1800" b="1" dirty="0">
                <a:solidFill>
                  <a:srgbClr val="FF0000"/>
                </a:solidFill>
              </a:rPr>
              <a:t>δομές δεδομένων  (ή κλάσεις) </a:t>
            </a:r>
            <a:endParaRPr lang="el-GR" sz="1800" b="1" dirty="0"/>
          </a:p>
          <a:p>
            <a:r>
              <a:rPr lang="el-GR" sz="1800" b="1" dirty="0"/>
              <a:t>Συλλέγονται δεδομένα και αποθηκεύονται σε </a:t>
            </a:r>
            <a:r>
              <a:rPr lang="el-GR" sz="1800" b="1" dirty="0">
                <a:solidFill>
                  <a:srgbClr val="FF0000"/>
                </a:solidFill>
              </a:rPr>
              <a:t>Βάσεις Δεδομένων</a:t>
            </a:r>
          </a:p>
        </p:txBody>
      </p:sp>
      <p:pic>
        <p:nvPicPr>
          <p:cNvPr id="4" name="Picture 339"/>
          <p:cNvPicPr>
            <a:picLocks noChangeArrowheads="1"/>
          </p:cNvPicPr>
          <p:nvPr/>
        </p:nvPicPr>
        <p:blipFill>
          <a:blip r:embed="rId2" cstate="print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8" y="2467521"/>
            <a:ext cx="20483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64473" y="3785990"/>
            <a:ext cx="1783776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90541"/>
            <a:ext cx="12290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Βέλος προς τα κάτω 7"/>
          <p:cNvSpPr/>
          <p:nvPr/>
        </p:nvSpPr>
        <p:spPr>
          <a:xfrm>
            <a:off x="1511276" y="4471790"/>
            <a:ext cx="76898" cy="411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914400" y="2678265"/>
            <a:ext cx="1347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/>
              <a:t>Πραγματικός</a:t>
            </a:r>
          </a:p>
          <a:p>
            <a:pPr algn="ctr"/>
            <a:r>
              <a:rPr lang="el-GR" sz="1600" dirty="0"/>
              <a:t>κόσμος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057" y="3836502"/>
            <a:ext cx="1182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/>
              <a:t>Μερική</a:t>
            </a:r>
          </a:p>
          <a:p>
            <a:pPr algn="ctr"/>
            <a:r>
              <a:rPr lang="el-GR" sz="1600" dirty="0"/>
              <a:t>απεικόνιση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1576" y="5223581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/>
              <a:t>Δεδομένα</a:t>
            </a:r>
          </a:p>
        </p:txBody>
      </p:sp>
      <p:grpSp>
        <p:nvGrpSpPr>
          <p:cNvPr id="16" name="Ομάδα 15"/>
          <p:cNvGrpSpPr/>
          <p:nvPr/>
        </p:nvGrpSpPr>
        <p:grpSpPr>
          <a:xfrm>
            <a:off x="1429933" y="3435748"/>
            <a:ext cx="1018316" cy="343249"/>
            <a:chOff x="1801084" y="2514600"/>
            <a:chExt cx="1323116" cy="241253"/>
          </a:xfrm>
        </p:grpSpPr>
        <p:sp>
          <p:nvSpPr>
            <p:cNvPr id="6" name="Βέλος προς τα κάτω 5"/>
            <p:cNvSpPr/>
            <p:nvPr/>
          </p:nvSpPr>
          <p:spPr>
            <a:xfrm>
              <a:off x="1871443" y="2514600"/>
              <a:ext cx="131070" cy="2412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1801084" y="2588178"/>
              <a:ext cx="228600" cy="8144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>
              <a:off x="2029684" y="2628899"/>
              <a:ext cx="10945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Ομάδα 16"/>
          <p:cNvGrpSpPr/>
          <p:nvPr/>
        </p:nvGrpSpPr>
        <p:grpSpPr>
          <a:xfrm>
            <a:off x="1429933" y="4659068"/>
            <a:ext cx="1094516" cy="94711"/>
            <a:chOff x="1801084" y="2588178"/>
            <a:chExt cx="1323116" cy="81443"/>
          </a:xfrm>
        </p:grpSpPr>
        <p:sp>
          <p:nvSpPr>
            <p:cNvPr id="19" name="Έλλειψη 18"/>
            <p:cNvSpPr/>
            <p:nvPr/>
          </p:nvSpPr>
          <p:spPr>
            <a:xfrm>
              <a:off x="1801084" y="2588178"/>
              <a:ext cx="228600" cy="8144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0" name="Ευθύγραμμο βέλος σύνδεσης 19"/>
            <p:cNvCxnSpPr/>
            <p:nvPr/>
          </p:nvCxnSpPr>
          <p:spPr>
            <a:xfrm>
              <a:off x="2029684" y="2628899"/>
              <a:ext cx="10945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579711" y="3429000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000" b="1" i="1" dirty="0" err="1">
                <a:latin typeface="Monotype Corsiva" panose="03010101010201010101" pitchFamily="66" charset="0"/>
              </a:rPr>
              <a:t>Μοντελοποίηση</a:t>
            </a:r>
            <a:endParaRPr lang="el-GR" sz="2000" b="1" i="1" dirty="0">
              <a:latin typeface="Monotype Corsiva" panose="03010101010201010101" pitchFamily="66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0000"/>
                </a:solidFill>
                <a:latin typeface="Monotype Corsiva" panose="03010101010201010101" pitchFamily="66" charset="0"/>
              </a:rPr>
              <a:t>Εννοιολογικός σχεδιασμός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0000"/>
                </a:solidFill>
                <a:latin typeface="Monotype Corsiva" panose="03010101010201010101" pitchFamily="66" charset="0"/>
              </a:rPr>
              <a:t>Λογικός σχεδιασμός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4449" y="4506372"/>
            <a:ext cx="25047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i="1" dirty="0">
                <a:latin typeface="Monotype Corsiva" panose="03010101010201010101" pitchFamily="66" charset="0"/>
              </a:rPr>
              <a:t>Πρόσκτηση δεδομένων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Φυσικός σχεδιασμός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054" y="1586459"/>
            <a:ext cx="708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i="1" u="sng" dirty="0">
                <a:solidFill>
                  <a:srgbClr val="1A0BDF"/>
                </a:solidFill>
              </a:rPr>
              <a:t>Η διαδικασία μοντελοποίησης των τριών σταδίων</a:t>
            </a:r>
            <a:endParaRPr lang="el-GR" sz="1600" b="1" i="1" dirty="0">
              <a:solidFill>
                <a:srgbClr val="1A0B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8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68346"/>
          </a:xfrm>
        </p:spPr>
        <p:txBody>
          <a:bodyPr>
            <a:normAutofit/>
          </a:bodyPr>
          <a:lstStyle/>
          <a:p>
            <a:r>
              <a:rPr lang="el-GR" dirty="0"/>
              <a:t>Βάσεις Δεδομένων (ΒΔ) </a:t>
            </a:r>
            <a:r>
              <a:rPr lang="el-GR" sz="2800" b="0" dirty="0"/>
              <a:t>(συνέχεια)</a:t>
            </a:r>
            <a:r>
              <a:rPr lang="el-GR" sz="2800" dirty="0"/>
              <a:t> 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1386404"/>
            <a:ext cx="7848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i="1" u="sng" dirty="0">
                <a:solidFill>
                  <a:srgbClr val="1A0BDF"/>
                </a:solidFill>
              </a:rPr>
              <a:t>Η αρχιτεκτονική των τριών στρωμάτων</a:t>
            </a:r>
            <a:r>
              <a:rPr lang="en-US" sz="2000" b="1" i="1" u="sng" dirty="0">
                <a:solidFill>
                  <a:srgbClr val="1A0BDF"/>
                </a:solidFill>
              </a:rPr>
              <a:t> </a:t>
            </a:r>
            <a:r>
              <a:rPr lang="el-GR" sz="2000" b="1" i="1" u="sng" dirty="0">
                <a:solidFill>
                  <a:srgbClr val="1A0BDF"/>
                </a:solidFill>
              </a:rPr>
              <a:t>(</a:t>
            </a:r>
            <a:r>
              <a:rPr lang="en-US" sz="2000" b="1" i="1" u="sng" dirty="0">
                <a:solidFill>
                  <a:srgbClr val="1A0BDF"/>
                </a:solidFill>
              </a:rPr>
              <a:t>Three-tier model)</a:t>
            </a:r>
            <a:r>
              <a:rPr lang="en-US" sz="2000" b="1" i="1" dirty="0">
                <a:solidFill>
                  <a:srgbClr val="1A0BDF"/>
                </a:solidFill>
              </a:rPr>
              <a:t>  </a:t>
            </a:r>
          </a:p>
          <a:p>
            <a:pPr algn="l"/>
            <a:r>
              <a:rPr lang="en-US" dirty="0">
                <a:solidFill>
                  <a:srgbClr val="1A0BDF"/>
                </a:solidFill>
              </a:rPr>
              <a:t>[1], sec.2.2.1</a:t>
            </a:r>
            <a:endParaRPr lang="el-GR" sz="1400" b="1" i="1" dirty="0">
              <a:solidFill>
                <a:srgbClr val="1A0BDF"/>
              </a:solidFill>
            </a:endParaRPr>
          </a:p>
        </p:txBody>
      </p:sp>
      <p:pic>
        <p:nvPicPr>
          <p:cNvPr id="1026" name="Picture 2" descr="C:\Users\Nikos\Documents\GIS\2016\3-tier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1" y="2286000"/>
            <a:ext cx="311505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Ευθύγραμμο βέλος σύνδεσης 26"/>
          <p:cNvCxnSpPr/>
          <p:nvPr/>
        </p:nvCxnSpPr>
        <p:spPr>
          <a:xfrm flipH="1">
            <a:off x="4114800" y="3095955"/>
            <a:ext cx="6214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52927" y="2760810"/>
            <a:ext cx="310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i="1" dirty="0">
                <a:latin typeface="Monotype Corsiva" panose="03010101010201010101" pitchFamily="66" charset="0"/>
              </a:rPr>
              <a:t>Εξωτερικό στρώμα</a:t>
            </a:r>
            <a:r>
              <a:rPr lang="en-GB" b="1" i="1" dirty="0">
                <a:latin typeface="Monotype Corsiva" panose="03010101010201010101" pitchFamily="66" charset="0"/>
              </a:rPr>
              <a:t>  (</a:t>
            </a:r>
            <a:r>
              <a:rPr lang="en-GB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external layer</a:t>
            </a:r>
            <a:r>
              <a:rPr lang="en-GB" b="1" i="1" dirty="0">
                <a:latin typeface="Monotype Corsiva" panose="03010101010201010101" pitchFamily="66" charset="0"/>
              </a:rPr>
              <a:t>)</a:t>
            </a:r>
            <a:endParaRPr lang="el-GR" b="1" i="1" dirty="0">
              <a:latin typeface="Monotype Corsiva" panose="03010101010201010101" pitchFamily="66" charset="0"/>
            </a:endParaRPr>
          </a:p>
          <a:p>
            <a:pPr algn="ctr"/>
            <a:r>
              <a:rPr lang="el-GR" b="1" i="1" dirty="0">
                <a:solidFill>
                  <a:srgbClr val="1A0BDF"/>
                </a:solidFill>
                <a:latin typeface="Monotype Corsiva" panose="03010101010201010101" pitchFamily="66" charset="0"/>
              </a:rPr>
              <a:t>Η θέαση του χρήστη</a:t>
            </a:r>
            <a:endParaRPr lang="en-US" b="1" i="1" dirty="0">
              <a:solidFill>
                <a:srgbClr val="1A0BDF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31" name="Ευθύγραμμο βέλος σύνδεσης 30"/>
          <p:cNvCxnSpPr/>
          <p:nvPr/>
        </p:nvCxnSpPr>
        <p:spPr>
          <a:xfrm flipH="1">
            <a:off x="4126649" y="4068943"/>
            <a:ext cx="6214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86722" y="3727667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i="1" dirty="0">
                <a:latin typeface="Monotype Corsiva" panose="03010101010201010101" pitchFamily="66" charset="0"/>
              </a:rPr>
              <a:t>Αφαιρετικό στρώμα</a:t>
            </a:r>
            <a:r>
              <a:rPr lang="en-GB" b="1" i="1" dirty="0">
                <a:latin typeface="Monotype Corsiva" panose="03010101010201010101" pitchFamily="66" charset="0"/>
              </a:rPr>
              <a:t> (</a:t>
            </a:r>
            <a:r>
              <a:rPr lang="en-GB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conceptual layer</a:t>
            </a:r>
            <a:r>
              <a:rPr lang="en-GB" b="1" i="1" dirty="0">
                <a:latin typeface="Monotype Corsiva" panose="03010101010201010101" pitchFamily="66" charset="0"/>
              </a:rPr>
              <a:t>)</a:t>
            </a:r>
            <a:endParaRPr lang="el-GR" b="1" i="1" dirty="0">
              <a:latin typeface="Monotype Corsiva" panose="03010101010201010101" pitchFamily="66" charset="0"/>
            </a:endParaRPr>
          </a:p>
          <a:p>
            <a:pPr algn="ctr"/>
            <a:r>
              <a:rPr lang="el-GR" b="1" i="1" dirty="0">
                <a:solidFill>
                  <a:srgbClr val="1A0BDF"/>
                </a:solidFill>
                <a:latin typeface="Monotype Corsiva" panose="03010101010201010101" pitchFamily="66" charset="0"/>
              </a:rPr>
              <a:t>Οι λογικές διαδικασίες</a:t>
            </a:r>
            <a:endParaRPr lang="en-US" b="1" i="1" dirty="0">
              <a:solidFill>
                <a:srgbClr val="1A0BDF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33" name="Ευθύγραμμο βέλος σύνδεσης 32"/>
          <p:cNvCxnSpPr/>
          <p:nvPr/>
        </p:nvCxnSpPr>
        <p:spPr>
          <a:xfrm flipH="1">
            <a:off x="4126649" y="5059543"/>
            <a:ext cx="6214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69529" y="4736377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i="1" dirty="0">
                <a:latin typeface="Monotype Corsiva" panose="03010101010201010101" pitchFamily="66" charset="0"/>
              </a:rPr>
              <a:t>Εσωτερικό στρώμα</a:t>
            </a:r>
            <a:r>
              <a:rPr lang="en-GB" b="1" i="1" dirty="0">
                <a:latin typeface="Monotype Corsiva" panose="03010101010201010101" pitchFamily="66" charset="0"/>
              </a:rPr>
              <a:t> (</a:t>
            </a:r>
            <a:r>
              <a:rPr lang="en-GB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internal layer</a:t>
            </a:r>
            <a:r>
              <a:rPr lang="en-GB" b="1" i="1" dirty="0">
                <a:latin typeface="Monotype Corsiva" panose="03010101010201010101" pitchFamily="66" charset="0"/>
              </a:rPr>
              <a:t>)</a:t>
            </a:r>
            <a:endParaRPr lang="el-GR" b="1" i="1" dirty="0">
              <a:latin typeface="Monotype Corsiva" panose="03010101010201010101" pitchFamily="66" charset="0"/>
            </a:endParaRPr>
          </a:p>
          <a:p>
            <a:pPr algn="ctr"/>
            <a:r>
              <a:rPr lang="el-GR" b="1" i="1" dirty="0">
                <a:solidFill>
                  <a:srgbClr val="1A0BDF"/>
                </a:solidFill>
                <a:latin typeface="Monotype Corsiva" panose="03010101010201010101" pitchFamily="66" charset="0"/>
              </a:rPr>
              <a:t>Οι φυσικές διαδικασίες</a:t>
            </a:r>
            <a:endParaRPr lang="en-US" b="1" i="1" dirty="0">
              <a:solidFill>
                <a:srgbClr val="1A0BD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2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Βάσεις Δεδομένων (ΒΔ) </a:t>
            </a:r>
            <a:r>
              <a:rPr lang="el-GR" sz="2800" b="0" dirty="0">
                <a:solidFill>
                  <a:prstClr val="black"/>
                </a:solidFill>
              </a:rPr>
              <a:t>(συνέχεια)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2438400"/>
            <a:ext cx="8001000" cy="3763963"/>
          </a:xfrm>
        </p:spPr>
        <p:txBody>
          <a:bodyPr>
            <a:normAutofit/>
          </a:bodyPr>
          <a:lstStyle/>
          <a:p>
            <a:r>
              <a:rPr lang="el-GR" sz="2400" b="1" dirty="0"/>
              <a:t>Γίνεται κεντρική διαχείριση των δεδομένων</a:t>
            </a:r>
          </a:p>
          <a:p>
            <a:pPr lvl="1"/>
            <a:r>
              <a:rPr lang="el-GR" sz="2000" b="1" dirty="0">
                <a:solidFill>
                  <a:srgbClr val="FF0000"/>
                </a:solidFill>
              </a:rPr>
              <a:t>Αποφυγή πλεονασμών</a:t>
            </a:r>
          </a:p>
          <a:p>
            <a:pPr lvl="1"/>
            <a:r>
              <a:rPr lang="el-GR" sz="2000" b="1" dirty="0">
                <a:solidFill>
                  <a:srgbClr val="FF0000"/>
                </a:solidFill>
              </a:rPr>
              <a:t>Συνέπεια και ευκολία στην </a:t>
            </a:r>
            <a:r>
              <a:rPr lang="el-GR" sz="2000" b="1" dirty="0" err="1">
                <a:solidFill>
                  <a:srgbClr val="FF0000"/>
                </a:solidFill>
              </a:rPr>
              <a:t>επικαιροποίηση</a:t>
            </a:r>
            <a:endParaRPr lang="el-GR" sz="2000" b="1" dirty="0">
              <a:solidFill>
                <a:srgbClr val="FF0000"/>
              </a:solidFill>
            </a:endParaRPr>
          </a:p>
          <a:p>
            <a:pPr lvl="1"/>
            <a:r>
              <a:rPr lang="el-GR" sz="2000" b="1" dirty="0">
                <a:solidFill>
                  <a:srgbClr val="FF0000"/>
                </a:solidFill>
              </a:rPr>
              <a:t>Δυνατές οι συσχετίσεις δεδομένων </a:t>
            </a:r>
          </a:p>
          <a:p>
            <a:pPr lvl="1"/>
            <a:r>
              <a:rPr lang="el-GR" sz="2000" b="1" dirty="0">
                <a:solidFill>
                  <a:srgbClr val="FF0000"/>
                </a:solidFill>
              </a:rPr>
              <a:t>Κεντρικό σημείο αναζήτησης</a:t>
            </a:r>
          </a:p>
          <a:p>
            <a:r>
              <a:rPr lang="el-GR" sz="2400" b="1" dirty="0"/>
              <a:t>Ενιαία </a:t>
            </a:r>
            <a:r>
              <a:rPr lang="el-GR" sz="2400" b="1" dirty="0" err="1"/>
              <a:t>διεπαφή</a:t>
            </a:r>
            <a:r>
              <a:rPr lang="el-GR" sz="2400" b="1" dirty="0"/>
              <a:t> χρήστη, ανεξάρτητη του φυσικού στρώματος</a:t>
            </a:r>
          </a:p>
          <a:p>
            <a:r>
              <a:rPr lang="el-GR" sz="2400" b="1" dirty="0"/>
              <a:t>Μακροχρόνια διατήρηση των δεδομένων (</a:t>
            </a:r>
            <a:r>
              <a:rPr lang="en-US" sz="2400" b="1" dirty="0"/>
              <a:t>preservation)</a:t>
            </a:r>
          </a:p>
          <a:p>
            <a:r>
              <a:rPr lang="el-GR" sz="2400" b="1" dirty="0"/>
              <a:t>Οικονομία πόρων (φυσικών και ανθρώπινων)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581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Χαρακτηριστικά/πλεονεκτήματα ενός Συστήματος Διαχείρισης ΒΔ (</a:t>
            </a:r>
            <a:r>
              <a:rPr lang="en-US" sz="28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DBMS)</a:t>
            </a:r>
            <a:endParaRPr lang="el-GR" sz="2000" b="1" i="1" dirty="0">
              <a:solidFill>
                <a:srgbClr val="1A0BD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2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Βάσεις Δεδομένων (ΒΔ) </a:t>
            </a:r>
            <a:r>
              <a:rPr lang="el-GR" sz="2800" b="0" dirty="0">
                <a:solidFill>
                  <a:prstClr val="black"/>
                </a:solidFill>
              </a:rPr>
              <a:t>(συνέχεια)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2209800"/>
            <a:ext cx="8001000" cy="4267200"/>
          </a:xfrm>
        </p:spPr>
        <p:txBody>
          <a:bodyPr>
            <a:noAutofit/>
          </a:bodyPr>
          <a:lstStyle/>
          <a:p>
            <a:r>
              <a:rPr lang="el-GR" sz="2400" dirty="0"/>
              <a:t>Κωδικοποιούν τα δεδομένα σε </a:t>
            </a:r>
            <a:r>
              <a:rPr lang="el-GR" sz="2400" b="1" dirty="0"/>
              <a:t>πίνακες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tables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ή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relations</a:t>
            </a:r>
            <a:r>
              <a:rPr lang="en-GB" sz="2000" dirty="0"/>
              <a:t> </a:t>
            </a:r>
            <a:r>
              <a:rPr lang="el-GR" sz="2000" dirty="0"/>
              <a:t>(εξ ου και το όνομα </a:t>
            </a:r>
            <a:r>
              <a:rPr lang="el-GR" sz="2000" b="1" dirty="0">
                <a:solidFill>
                  <a:srgbClr val="1A0BDF"/>
                </a:solidFill>
              </a:rPr>
              <a:t>σχεσιακές</a:t>
            </a:r>
            <a:r>
              <a:rPr lang="el-GR" sz="2000" dirty="0">
                <a:solidFill>
                  <a:srgbClr val="1A0BDF"/>
                </a:solidFill>
              </a:rPr>
              <a:t>)</a:t>
            </a:r>
            <a:r>
              <a:rPr lang="en-US" sz="2000" dirty="0"/>
              <a:t> </a:t>
            </a:r>
            <a:endParaRPr lang="el-GR" sz="2000" dirty="0"/>
          </a:p>
          <a:p>
            <a:pPr lvl="1"/>
            <a:r>
              <a:rPr lang="el-GR" sz="2000" dirty="0"/>
              <a:t>οι </a:t>
            </a:r>
            <a:r>
              <a:rPr lang="el-GR" sz="2000" b="1" dirty="0"/>
              <a:t>στήλες</a:t>
            </a:r>
            <a:r>
              <a:rPr lang="el-GR" sz="2000" dirty="0"/>
              <a:t> αντιστοιχούν σε </a:t>
            </a:r>
            <a:r>
              <a:rPr lang="el-GR" sz="2000" b="1" dirty="0"/>
              <a:t>ιδιότητες (</a:t>
            </a:r>
            <a:r>
              <a:rPr lang="en-US" sz="2000" b="1" dirty="0">
                <a:solidFill>
                  <a:srgbClr val="FF0000"/>
                </a:solidFill>
              </a:rPr>
              <a:t>attributes</a:t>
            </a:r>
            <a:r>
              <a:rPr lang="en-US" sz="2000" b="1" dirty="0"/>
              <a:t>)</a:t>
            </a:r>
            <a:r>
              <a:rPr lang="el-GR" sz="2000" dirty="0"/>
              <a:t>   </a:t>
            </a:r>
          </a:p>
          <a:p>
            <a:pPr lvl="1"/>
            <a:r>
              <a:rPr lang="el-GR" sz="2000" dirty="0"/>
              <a:t>οι </a:t>
            </a:r>
            <a:r>
              <a:rPr lang="el-GR" sz="2000" b="1" dirty="0"/>
              <a:t>εγγραφές (</a:t>
            </a:r>
            <a:r>
              <a:rPr lang="en-US" sz="2000" b="1" dirty="0">
                <a:solidFill>
                  <a:srgbClr val="FF0000"/>
                </a:solidFill>
              </a:rPr>
              <a:t>records</a:t>
            </a:r>
            <a:r>
              <a:rPr lang="en-US" sz="2000" b="1" dirty="0"/>
              <a:t>)</a:t>
            </a:r>
            <a:r>
              <a:rPr lang="el-GR" sz="2000" b="1" dirty="0"/>
              <a:t> </a:t>
            </a:r>
            <a:r>
              <a:rPr lang="el-GR" sz="2000" dirty="0"/>
              <a:t>αντιστοιχούν σε διαφορετικές φυσικές οντότητες (αντικείμενα, σχέσεις, …) και διατρέχουν οριζόντια όλες τις στήλες</a:t>
            </a:r>
          </a:p>
          <a:p>
            <a:r>
              <a:rPr lang="el-GR" sz="2400" dirty="0"/>
              <a:t>Η αρχειοθέτηση και αποτελεσματική αναζήτηση γίνεται με τη βοήθεια των </a:t>
            </a:r>
            <a:r>
              <a:rPr lang="el-GR" sz="2400" b="1" dirty="0"/>
              <a:t>πρωτευόντων κλειδιών</a:t>
            </a:r>
            <a:r>
              <a:rPr lang="el-GR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primary keys)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dirty="0"/>
              <a:t>Συσχετίζουν τους πίνακες (άρα και τις οντότητες που αυτοί αναπαριστούν) μέσω κοινών ιδιοτήτων</a:t>
            </a:r>
            <a:r>
              <a:rPr lang="en-US" sz="2400" dirty="0"/>
              <a:t> </a:t>
            </a:r>
            <a:r>
              <a:rPr lang="el-GR" sz="2400" dirty="0"/>
              <a:t>που αναγορεύονται σε </a:t>
            </a:r>
            <a:r>
              <a:rPr lang="el-GR" sz="2400" b="1" dirty="0"/>
              <a:t>δευτερεύοντα κλειδιά (</a:t>
            </a:r>
            <a:r>
              <a:rPr lang="en-US" sz="2400" b="1" dirty="0">
                <a:solidFill>
                  <a:srgbClr val="FF0000"/>
                </a:solidFill>
              </a:rPr>
              <a:t>foreign keys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Οι Σχεσιακές Βάσεις Δεδομένων  (</a:t>
            </a:r>
            <a:r>
              <a:rPr lang="en-US" sz="28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Relational DB)</a:t>
            </a:r>
            <a:endParaRPr lang="el-GR" sz="2000" b="1" i="1" dirty="0">
              <a:solidFill>
                <a:srgbClr val="1A0BD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0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Πρακτική εξάσκηση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l-GR" sz="2400" dirty="0"/>
              <a:t>Εγγραφείτε στο </a:t>
            </a:r>
            <a:r>
              <a:rPr lang="en-US" sz="2400" b="1" dirty="0">
                <a:solidFill>
                  <a:srgbClr val="FF0000"/>
                </a:solidFill>
              </a:rPr>
              <a:t>helios.ntua.gr</a:t>
            </a:r>
            <a:r>
              <a:rPr lang="en-US" sz="2400" b="1" dirty="0"/>
              <a:t>, </a:t>
            </a:r>
            <a:r>
              <a:rPr lang="el-GR" sz="2400" b="1" dirty="0"/>
              <a:t>Χωρικές Βάσεις Δεδομένων (ΔΠΜΣ)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>
                <a:hlinkClick r:id="rId2"/>
              </a:rPr>
              <a:t>https://helios.ntua.gr/course/view.php?id=2943</a:t>
            </a:r>
            <a:r>
              <a:rPr lang="el-GR" sz="1800" dirty="0"/>
              <a:t> </a:t>
            </a:r>
            <a:r>
              <a:rPr lang="en-US" sz="1800" dirty="0"/>
              <a:t> 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προσοχή στη σωστή συμπλήρωση του </a:t>
            </a:r>
            <a:r>
              <a:rPr lang="en-US" sz="2400" b="1" dirty="0">
                <a:solidFill>
                  <a:srgbClr val="FF0000"/>
                </a:solidFill>
              </a:rPr>
              <a:t>e-mail</a:t>
            </a:r>
            <a:r>
              <a:rPr lang="el-GR" sz="2400" b="1" dirty="0">
                <a:solidFill>
                  <a:srgbClr val="FF0000"/>
                </a:solidFill>
              </a:rPr>
              <a:t> !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r>
              <a:rPr lang="el-GR" sz="2400" dirty="0"/>
              <a:t>Θα λάβετε προσωπικό ηλεκτρονικό μήνυμα με τους κωδικούς πρόσβασης σε </a:t>
            </a:r>
            <a:r>
              <a:rPr lang="el-GR" sz="2400" b="1" dirty="0"/>
              <a:t>δική σας βάση </a:t>
            </a:r>
            <a:r>
              <a:rPr lang="en-US" sz="2400" b="1" dirty="0"/>
              <a:t>POSTGIS </a:t>
            </a:r>
            <a:r>
              <a:rPr lang="el-GR" sz="2400" dirty="0"/>
              <a:t>στον</a:t>
            </a:r>
            <a:r>
              <a:rPr lang="el-GR" sz="2400" b="1" dirty="0"/>
              <a:t> </a:t>
            </a:r>
            <a:r>
              <a:rPr lang="en-US" sz="2400" b="1" dirty="0"/>
              <a:t>server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FF0000"/>
                </a:solidFill>
              </a:rPr>
              <a:t>147.102.40.25 : 5432</a:t>
            </a:r>
          </a:p>
          <a:p>
            <a:r>
              <a:rPr lang="el-GR" sz="2400" dirty="0"/>
              <a:t>Εγκαταστήστε στον υπολογιστή σας </a:t>
            </a:r>
          </a:p>
          <a:p>
            <a:pPr marL="0" indent="0">
              <a:buNone/>
            </a:pPr>
            <a:r>
              <a:rPr lang="el-GR" sz="2400" b="1" dirty="0"/>
              <a:t>     </a:t>
            </a:r>
            <a:r>
              <a:rPr lang="en-US" sz="2400" b="1" dirty="0"/>
              <a:t>POSTGIS client </a:t>
            </a:r>
            <a:r>
              <a:rPr lang="en-US" sz="2400" dirty="0"/>
              <a:t>(</a:t>
            </a:r>
            <a:r>
              <a:rPr lang="el-GR" sz="2400" dirty="0"/>
              <a:t>π.χ. το </a:t>
            </a:r>
            <a:r>
              <a:rPr lang="en-US" sz="2400" b="1" dirty="0" err="1">
                <a:solidFill>
                  <a:srgbClr val="FF0000"/>
                </a:solidFill>
              </a:rPr>
              <a:t>pgAdmin</a:t>
            </a:r>
            <a:r>
              <a:rPr lang="en-US" sz="2400" b="1" dirty="0">
                <a:solidFill>
                  <a:srgbClr val="FF0000"/>
                </a:solidFill>
              </a:rPr>
              <a:t> 3</a:t>
            </a:r>
            <a:r>
              <a:rPr lang="el-GR" sz="2400" b="1" dirty="0">
                <a:solidFill>
                  <a:srgbClr val="FF0000"/>
                </a:solidFill>
              </a:rPr>
              <a:t> ή </a:t>
            </a:r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)</a:t>
            </a:r>
          </a:p>
          <a:p>
            <a:r>
              <a:rPr lang="el-GR" sz="2400" dirty="0"/>
              <a:t>Αναπτύξτε τη βάση σας και πειραματιστείτε σύμφωνα με τα παραδείγματα και τις ασκήσεις που θα σας δοθούν</a:t>
            </a:r>
          </a:p>
        </p:txBody>
      </p:sp>
      <p:pic>
        <p:nvPicPr>
          <p:cNvPr id="1026" name="Picture 2" descr="C:\Users\Nikos\Documents\GIS\2016\pgAdmin I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3434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Πρακτική εξάσκηση</a:t>
            </a:r>
            <a:r>
              <a:rPr lang="en-US" sz="3200" dirty="0"/>
              <a:t> </a:t>
            </a:r>
            <a:r>
              <a:rPr lang="el-GR" sz="2400" b="0" dirty="0"/>
              <a:t>(συνέχεια)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l-GR" sz="2400" dirty="0"/>
              <a:t>Πειραματιστείτε γενικά στην </a:t>
            </a:r>
            <a:r>
              <a:rPr lang="en-US" sz="2400" dirty="0"/>
              <a:t>SQL </a:t>
            </a:r>
            <a:r>
              <a:rPr lang="el-GR" sz="2400" dirty="0"/>
              <a:t>στην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l-GR" sz="2400" dirty="0"/>
              <a:t>ιστοσελίδα 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http://www.w3schools.com/sql/</a:t>
            </a:r>
            <a:r>
              <a:rPr lang="en-US" sz="2400" dirty="0"/>
              <a:t> </a:t>
            </a:r>
          </a:p>
          <a:p>
            <a:r>
              <a:rPr lang="el-GR" sz="2400" dirty="0"/>
              <a:t>Γενικές οδηγίες εργασίας με βάσεις </a:t>
            </a:r>
            <a:r>
              <a:rPr lang="en-US" sz="2400" dirty="0"/>
              <a:t>POSTGIS </a:t>
            </a:r>
            <a:r>
              <a:rPr lang="el-GR" sz="2400" dirty="0"/>
              <a:t> στο έγγραφο </a:t>
            </a:r>
            <a:r>
              <a:rPr lang="en-US" sz="2400" b="1" dirty="0"/>
              <a:t>GeoDB2015_PostGIS_Lab3</a:t>
            </a:r>
            <a:r>
              <a:rPr lang="el-GR" sz="2400" b="1" dirty="0"/>
              <a:t>.</a:t>
            </a:r>
            <a:r>
              <a:rPr lang="en-US" sz="2400" b="1" dirty="0"/>
              <a:t>pdf</a:t>
            </a:r>
            <a:r>
              <a:rPr lang="en-US" sz="2400" b="1" baseline="30000" dirty="0">
                <a:solidFill>
                  <a:srgbClr val="FF0000"/>
                </a:solidFill>
              </a:rPr>
              <a:t>*</a:t>
            </a:r>
            <a:r>
              <a:rPr lang="en-US" sz="2400" b="1" dirty="0"/>
              <a:t> </a:t>
            </a:r>
            <a:r>
              <a:rPr lang="el-GR" sz="2400" dirty="0"/>
              <a:t> (στην ιστοσελίδα του μαθήματος, στο φάκελο </a:t>
            </a:r>
            <a:r>
              <a:rPr lang="el-GR" sz="2400" dirty="0" err="1">
                <a:solidFill>
                  <a:srgbClr val="1A0BDF"/>
                </a:solidFill>
              </a:rPr>
              <a:t>Εγγραφα</a:t>
            </a:r>
            <a:r>
              <a:rPr lang="en-US" sz="2400" dirty="0">
                <a:solidFill>
                  <a:srgbClr val="1A0BDF"/>
                </a:solidFill>
              </a:rPr>
              <a:t> </a:t>
            </a:r>
            <a:r>
              <a:rPr lang="el-GR" sz="2400" dirty="0">
                <a:solidFill>
                  <a:srgbClr val="1A0BDF"/>
                </a:solidFill>
              </a:rPr>
              <a:t>Βοηθητικό υλικό</a:t>
            </a:r>
            <a:r>
              <a:rPr lang="el-GR" sz="2400" dirty="0"/>
              <a:t>). </a:t>
            </a:r>
            <a:r>
              <a:rPr lang="en-GB" sz="2400" dirty="0"/>
              <a:t>  </a:t>
            </a:r>
            <a:r>
              <a:rPr lang="el-GR" sz="2400" dirty="0"/>
              <a:t>Θα τις χρειαστείτε κυρίως για τη 2</a:t>
            </a:r>
            <a:r>
              <a:rPr lang="el-GR" sz="2400" baseline="30000" dirty="0"/>
              <a:t>η</a:t>
            </a:r>
            <a:r>
              <a:rPr lang="el-GR" sz="2400" dirty="0"/>
              <a:t> Άσκηση και την εργασία σας)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* </a:t>
            </a:r>
            <a:r>
              <a:rPr lang="el-GR" sz="1800" dirty="0">
                <a:solidFill>
                  <a:srgbClr val="FF0000"/>
                </a:solidFill>
              </a:rPr>
              <a:t>Στο έγγραφο αυτό δίνεται η οδηγία για τη δημιουργία βάσης με κωδικοποίηση (</a:t>
            </a:r>
            <a:r>
              <a:rPr lang="en-GB" sz="1800" dirty="0">
                <a:solidFill>
                  <a:srgbClr val="FF0000"/>
                </a:solidFill>
              </a:rPr>
              <a:t>encoding)</a:t>
            </a:r>
            <a:r>
              <a:rPr lang="en-US" sz="1800" dirty="0">
                <a:solidFill>
                  <a:srgbClr val="FF0000"/>
                </a:solidFill>
              </a:rPr>
              <a:t>  ISO_8859_7 </a:t>
            </a:r>
            <a:r>
              <a:rPr lang="el-GR" sz="1800" dirty="0">
                <a:solidFill>
                  <a:srgbClr val="FF0000"/>
                </a:solidFill>
              </a:rPr>
              <a:t>για υποστήριξη ελληνικών. Ωστόσο καλύτερα να χρησιμοποιηθεί η </a:t>
            </a:r>
            <a:r>
              <a:rPr lang="en-GB" sz="1800" dirty="0">
                <a:solidFill>
                  <a:srgbClr val="FF0000"/>
                </a:solidFill>
              </a:rPr>
              <a:t>UTF8 (</a:t>
            </a:r>
            <a:r>
              <a:rPr lang="el-GR" sz="1800" dirty="0">
                <a:solidFill>
                  <a:srgbClr val="FF0000"/>
                </a:solidFill>
              </a:rPr>
              <a:t>είναι και η </a:t>
            </a:r>
            <a:r>
              <a:rPr lang="en-GB" sz="1800" dirty="0">
                <a:solidFill>
                  <a:srgbClr val="FF0000"/>
                </a:solidFill>
              </a:rPr>
              <a:t>default </a:t>
            </a:r>
            <a:r>
              <a:rPr lang="el-GR" sz="1800" dirty="0">
                <a:solidFill>
                  <a:srgbClr val="FF0000"/>
                </a:solidFill>
              </a:rPr>
              <a:t>στην </a:t>
            </a:r>
            <a:r>
              <a:rPr lang="en-GB" sz="1800" dirty="0" err="1">
                <a:solidFill>
                  <a:srgbClr val="FF0000"/>
                </a:solidFill>
              </a:rPr>
              <a:t>pgAdmin</a:t>
            </a:r>
            <a:r>
              <a:rPr lang="en-GB" sz="1800" dirty="0">
                <a:solidFill>
                  <a:srgbClr val="FF0000"/>
                </a:solidFill>
              </a:rPr>
              <a:t>)</a:t>
            </a:r>
            <a:r>
              <a:rPr lang="el-GR" sz="1800" dirty="0">
                <a:solidFill>
                  <a:srgbClr val="FF0000"/>
                </a:solidFill>
              </a:rPr>
              <a:t> για μεγαλύτερο σετ χαρακτήρων.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ikos\Documents\GIS\2016\w3sq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723900" cy="9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Πρακτική εξάσκηση</a:t>
            </a:r>
            <a:r>
              <a:rPr lang="en-US" sz="3200" dirty="0"/>
              <a:t> </a:t>
            </a:r>
            <a:r>
              <a:rPr lang="el-GR" sz="2400" b="0" dirty="0"/>
              <a:t>(συνέχεια)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52600" y="2286000"/>
            <a:ext cx="4648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1A0BDF"/>
                </a:solidFill>
                <a:latin typeface="Monotype Corsiva" panose="03010101010201010101" pitchFamily="66" charset="0"/>
              </a:rPr>
              <a:t>“</a:t>
            </a:r>
            <a:r>
              <a:rPr lang="en-GB" sz="3600" i="1" dirty="0">
                <a:solidFill>
                  <a:srgbClr val="1A0BDF"/>
                </a:solidFill>
                <a:latin typeface="Monotype Corsiva" panose="03010101010201010101" pitchFamily="66" charset="0"/>
              </a:rPr>
              <a:t>Make practice, not theory”</a:t>
            </a:r>
          </a:p>
          <a:p>
            <a:pPr marL="0" indent="0" algn="r">
              <a:buNone/>
            </a:pPr>
            <a:r>
              <a:rPr lang="en-GB" sz="2400" dirty="0"/>
              <a:t>Donald Knuth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8006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Θέση περιεχομένου 16"/>
          <p:cNvSpPr>
            <a:spLocks noGrp="1"/>
          </p:cNvSpPr>
          <p:nvPr>
            <p:ph idx="1"/>
          </p:nvPr>
        </p:nvSpPr>
        <p:spPr>
          <a:xfrm>
            <a:off x="457200" y="1500174"/>
            <a:ext cx="8392146" cy="4625989"/>
          </a:xfrm>
        </p:spPr>
        <p:txBody>
          <a:bodyPr/>
          <a:lstStyle/>
          <a:p>
            <a:r>
              <a:rPr lang="el-GR" b="1" i="1" u="sng" dirty="0">
                <a:solidFill>
                  <a:srgbClr val="1A0BDF"/>
                </a:solidFill>
              </a:rPr>
              <a:t>Στοιχειώδης ΒΔ:</a:t>
            </a:r>
            <a:endParaRPr lang="el-GR" sz="2000" b="1" i="1" dirty="0">
              <a:solidFill>
                <a:srgbClr val="1A0BDF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dirty="0"/>
              <a:t>Παράδειγμα</a:t>
            </a:r>
            <a:r>
              <a:rPr lang="en-US" sz="3200" dirty="0"/>
              <a:t> 1</a:t>
            </a:r>
            <a:r>
              <a:rPr lang="el-GR" sz="3200" dirty="0"/>
              <a:t>: </a:t>
            </a:r>
            <a:r>
              <a:rPr lang="el-GR" sz="3200" dirty="0" err="1"/>
              <a:t>Σπουδαστολόγιο</a:t>
            </a:r>
            <a:r>
              <a:rPr lang="el-GR" sz="3200" dirty="0"/>
              <a:t> μαθήματος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594375" y="2324100"/>
            <a:ext cx="2590799" cy="3505200"/>
            <a:chOff x="729131" y="2590800"/>
            <a:chExt cx="2590799" cy="3505200"/>
          </a:xfrm>
        </p:grpSpPr>
        <p:grpSp>
          <p:nvGrpSpPr>
            <p:cNvPr id="7" name="Ομάδα 6"/>
            <p:cNvGrpSpPr/>
            <p:nvPr/>
          </p:nvGrpSpPr>
          <p:grpSpPr>
            <a:xfrm>
              <a:off x="771993" y="2590800"/>
              <a:ext cx="2057400" cy="2286000"/>
              <a:chOff x="762000" y="2514600"/>
              <a:chExt cx="2057400" cy="2286000"/>
            </a:xfrm>
          </p:grpSpPr>
          <p:sp>
            <p:nvSpPr>
              <p:cNvPr id="5" name="Ορθογώνιο 4"/>
              <p:cNvSpPr/>
              <p:nvPr/>
            </p:nvSpPr>
            <p:spPr>
              <a:xfrm>
                <a:off x="762000" y="2895600"/>
                <a:ext cx="2057400" cy="1905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idstudent</a:t>
                </a:r>
                <a:r>
                  <a:rPr lang="en-US" sz="1400" dirty="0">
                    <a:solidFill>
                      <a:schemeClr val="tx1"/>
                    </a:solidFill>
                  </a:rPr>
                  <a:t>: Integer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name: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givenname</a:t>
                </a:r>
                <a:r>
                  <a:rPr lang="en-US" sz="1400" dirty="0">
                    <a:solidFill>
                      <a:schemeClr val="tx1"/>
                    </a:solidFill>
                  </a:rPr>
                  <a:t>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department: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university: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ak_year</a:t>
                </a:r>
                <a:r>
                  <a:rPr lang="en-US" sz="1400" dirty="0">
                    <a:solidFill>
                      <a:schemeClr val="tx1"/>
                    </a:solidFill>
                  </a:rPr>
                  <a:t>: Integer</a:t>
                </a: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Ορθογώνιο 5"/>
              <p:cNvSpPr/>
              <p:nvPr/>
            </p:nvSpPr>
            <p:spPr>
              <a:xfrm>
                <a:off x="762000" y="2514600"/>
                <a:ext cx="2057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student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Τόξο 7"/>
            <p:cNvSpPr/>
            <p:nvPr/>
          </p:nvSpPr>
          <p:spPr>
            <a:xfrm>
              <a:off x="1143000" y="4648200"/>
              <a:ext cx="838200" cy="1447800"/>
            </a:xfrm>
            <a:prstGeom prst="arc">
              <a:avLst>
                <a:gd name="adj1" fmla="val 16200000"/>
                <a:gd name="adj2" fmla="val 259165"/>
              </a:avLst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69060" y="4881502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600" i="1" dirty="0">
                  <a:latin typeface="Monotype Corsiva" panose="03010101010201010101" pitchFamily="66" charset="0"/>
                </a:rPr>
                <a:t>απόρριψη</a:t>
              </a:r>
              <a:endParaRPr lang="en-US" sz="1600" i="1" dirty="0">
                <a:latin typeface="Monotype Corsiva" panose="03010101010201010101" pitchFamily="66" charset="0"/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729131" y="5372100"/>
              <a:ext cx="2590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sz="1400" dirty="0">
                  <a:solidFill>
                    <a:srgbClr val="A05E5E"/>
                  </a:solidFill>
                </a:rPr>
                <a:t>βάρος, ύψος, χρώμα μαλλιών</a:t>
              </a:r>
            </a:p>
            <a:p>
              <a:pPr algn="l"/>
              <a:r>
                <a:rPr lang="el-GR" sz="1400" dirty="0">
                  <a:solidFill>
                    <a:srgbClr val="A05E5E"/>
                  </a:solidFill>
                </a:rPr>
                <a:t>…</a:t>
              </a:r>
              <a:endParaRPr lang="en-US" sz="1400" dirty="0">
                <a:solidFill>
                  <a:srgbClr val="A05E5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6368759"/>
            <a:ext cx="702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l-GR" sz="1200" dirty="0">
                <a:solidFill>
                  <a:srgbClr val="FF0000"/>
                </a:solidFill>
                <a:latin typeface="+mn-lt"/>
              </a:rPr>
              <a:t>Γενικά, ο τύπος </a:t>
            </a:r>
            <a:r>
              <a:rPr lang="en-GB" sz="1200" dirty="0">
                <a:solidFill>
                  <a:srgbClr val="FF0000"/>
                </a:solidFill>
                <a:latin typeface="+mn-lt"/>
              </a:rPr>
              <a:t>NULL </a:t>
            </a:r>
            <a:r>
              <a:rPr lang="el-GR" sz="1200" dirty="0">
                <a:solidFill>
                  <a:srgbClr val="FF0000"/>
                </a:solidFill>
                <a:latin typeface="+mn-lt"/>
              </a:rPr>
              <a:t>χρησιμοποιείται στις περιπτώσεις: (α) άγνωστο, (β) μη διαθέσιμο, (γ) μη εφαρμόσιμο</a:t>
            </a:r>
            <a:endParaRPr lang="el-GR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Θέση περιεχομένου 2"/>
          <p:cNvSpPr txBox="1">
            <a:spLocks/>
          </p:cNvSpPr>
          <p:nvPr/>
        </p:nvSpPr>
        <p:spPr>
          <a:xfrm>
            <a:off x="3317283" y="2543305"/>
            <a:ext cx="4836117" cy="3285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100" dirty="0">
                <a:solidFill>
                  <a:srgbClr val="00B050"/>
                </a:solidFill>
              </a:rPr>
              <a:t>-- </a:t>
            </a:r>
            <a:r>
              <a:rPr lang="el-GR" sz="1100" dirty="0">
                <a:solidFill>
                  <a:srgbClr val="00B050"/>
                </a:solidFill>
              </a:rPr>
              <a:t>Αν </a:t>
            </a:r>
            <a:r>
              <a:rPr lang="el-GR" sz="1100" dirty="0" err="1">
                <a:solidFill>
                  <a:srgbClr val="00B050"/>
                </a:solidFill>
              </a:rPr>
              <a:t>πρωτο</a:t>
            </a:r>
            <a:r>
              <a:rPr lang="el-GR" sz="1100" dirty="0">
                <a:solidFill>
                  <a:srgbClr val="00B050"/>
                </a:solidFill>
              </a:rPr>
              <a:t>-δημιουργούμε το </a:t>
            </a:r>
            <a:r>
              <a:rPr lang="en-US" sz="1100" dirty="0">
                <a:solidFill>
                  <a:srgbClr val="00B050"/>
                </a:solidFill>
              </a:rPr>
              <a:t>schema</a:t>
            </a:r>
            <a:r>
              <a:rPr lang="el-GR" sz="1100" dirty="0">
                <a:solidFill>
                  <a:srgbClr val="00B050"/>
                </a:solidFill>
              </a:rPr>
              <a:t>: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CREATE SCHEMA </a:t>
            </a:r>
            <a:r>
              <a:rPr lang="en-US" sz="1100" dirty="0"/>
              <a:t>example1 </a:t>
            </a:r>
            <a:r>
              <a:rPr lang="en-US" sz="1100" b="1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 AUTHORIZATION </a:t>
            </a:r>
            <a:r>
              <a:rPr lang="en-US" sz="1100" dirty="0" err="1"/>
              <a:t>postgres</a:t>
            </a:r>
            <a:r>
              <a:rPr lang="en-US" sz="1100" b="1" dirty="0">
                <a:solidFill>
                  <a:srgbClr val="1A0BDF"/>
                </a:solidFill>
              </a:rPr>
              <a:t>;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GRANT ALL ON SCHEMA </a:t>
            </a:r>
            <a:r>
              <a:rPr lang="en-US" sz="1100" dirty="0"/>
              <a:t>example1</a:t>
            </a:r>
            <a:r>
              <a:rPr lang="en-US" sz="1100" b="1" dirty="0">
                <a:solidFill>
                  <a:srgbClr val="1A0BDF"/>
                </a:solidFill>
              </a:rPr>
              <a:t> TO </a:t>
            </a:r>
            <a:r>
              <a:rPr lang="en-US" sz="1100" dirty="0" err="1"/>
              <a:t>postgres</a:t>
            </a:r>
            <a:r>
              <a:rPr lang="en-US" sz="1100" dirty="0"/>
              <a:t>;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GRANT ALL ON SCHEMA </a:t>
            </a:r>
            <a:r>
              <a:rPr lang="en-US" sz="1100" dirty="0"/>
              <a:t>example1</a:t>
            </a:r>
            <a:r>
              <a:rPr lang="en-US" sz="1100" b="1" dirty="0">
                <a:solidFill>
                  <a:srgbClr val="1A0BDF"/>
                </a:solidFill>
              </a:rPr>
              <a:t> TO </a:t>
            </a:r>
            <a:r>
              <a:rPr lang="en-US" sz="1100" dirty="0"/>
              <a:t>public; </a:t>
            </a:r>
            <a:endParaRPr lang="el-GR" sz="11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srgbClr val="00B050"/>
                </a:solidFill>
              </a:rPr>
              <a:t>-- … και τον πίνακα: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CREATE TABLE </a:t>
            </a:r>
            <a:r>
              <a:rPr lang="en-US" sz="1100" dirty="0"/>
              <a:t>example1.student (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</a:t>
            </a:r>
            <a:r>
              <a:rPr lang="en-US" sz="1100" dirty="0" err="1"/>
              <a:t>idstudent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INTEGER NOT NULL PRIMARY KEY</a:t>
            </a:r>
            <a:r>
              <a:rPr lang="en-US" sz="1100" b="1" baseline="30000" dirty="0">
                <a:solidFill>
                  <a:srgbClr val="FF0000"/>
                </a:solidFill>
              </a:rPr>
              <a:t>1</a:t>
            </a:r>
            <a:r>
              <a:rPr lang="en-US" sz="1100" dirty="0"/>
              <a:t>,         (2)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name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b="1" baseline="30000" dirty="0">
                <a:solidFill>
                  <a:srgbClr val="FF0000"/>
                </a:solidFill>
              </a:rPr>
              <a:t>2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</a:t>
            </a:r>
            <a:r>
              <a:rPr lang="en-US" sz="1100" dirty="0" err="1"/>
              <a:t>givenname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department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university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  </a:t>
            </a:r>
            <a:r>
              <a:rPr lang="en-US" sz="1100" dirty="0" err="1"/>
              <a:t>ak_year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INTEGER DEFAULT </a:t>
            </a:r>
            <a:r>
              <a:rPr lang="en-US" sz="1100" dirty="0"/>
              <a:t>2022);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srgbClr val="00B050"/>
                </a:solidFill>
              </a:rPr>
              <a:t>-- Εισαγωγή όλων των σπουδαστών του Μεταπτυχιακού 20</a:t>
            </a:r>
            <a:r>
              <a:rPr lang="en-US" sz="1100" dirty="0">
                <a:solidFill>
                  <a:srgbClr val="00B050"/>
                </a:solidFill>
              </a:rPr>
              <a:t>21-22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INSERT </a:t>
            </a:r>
            <a:r>
              <a:rPr lang="el-GR" sz="1100" b="1" dirty="0">
                <a:solidFill>
                  <a:srgbClr val="1A0BDF"/>
                </a:solidFill>
              </a:rPr>
              <a:t> </a:t>
            </a:r>
            <a:r>
              <a:rPr lang="en-US" sz="1100" b="1" dirty="0">
                <a:solidFill>
                  <a:srgbClr val="1A0BDF"/>
                </a:solidFill>
              </a:rPr>
              <a:t>INTO</a:t>
            </a:r>
            <a:r>
              <a:rPr lang="en-US" sz="1100" dirty="0"/>
              <a:t> example1.student ( </a:t>
            </a:r>
            <a:r>
              <a:rPr lang="en-US" sz="1100" dirty="0" err="1"/>
              <a:t>idstudent</a:t>
            </a:r>
            <a:r>
              <a:rPr lang="en-US" sz="1100" dirty="0"/>
              <a:t>, </a:t>
            </a:r>
            <a:r>
              <a:rPr lang="en-US" sz="1100" dirty="0" err="1"/>
              <a:t>name,givenname</a:t>
            </a:r>
            <a:r>
              <a:rPr lang="en-US" sz="1100" dirty="0"/>
              <a:t>, </a:t>
            </a:r>
            <a:r>
              <a:rPr lang="en-US" sz="1100" dirty="0" err="1"/>
              <a:t>department,university</a:t>
            </a:r>
            <a:r>
              <a:rPr lang="en-US" sz="1100" dirty="0"/>
              <a:t>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b="1" dirty="0">
                <a:solidFill>
                  <a:srgbClr val="1A0BDF"/>
                </a:solidFill>
              </a:rPr>
              <a:t>               </a:t>
            </a:r>
            <a:r>
              <a:rPr lang="en-US" sz="1100" b="1" dirty="0">
                <a:solidFill>
                  <a:srgbClr val="1A0BDF"/>
                </a:solidFill>
              </a:rPr>
              <a:t>VALUES</a:t>
            </a:r>
            <a:r>
              <a:rPr lang="en-US" sz="1100" dirty="0"/>
              <a:t> ( 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202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01</a:t>
            </a:r>
            <a:r>
              <a:rPr lang="el-GR" sz="1100" dirty="0"/>
              <a:t>,</a:t>
            </a:r>
            <a:r>
              <a:rPr lang="el-GR" sz="1100" dirty="0">
                <a:solidFill>
                  <a:srgbClr val="FF0000"/>
                </a:solidFill>
              </a:rPr>
              <a:t> 'ΑΝΑΓΝΩΣΤΟΠΟΥΛΟΣ'</a:t>
            </a:r>
            <a:r>
              <a:rPr lang="el-GR" sz="1100" dirty="0"/>
              <a:t>,</a:t>
            </a:r>
            <a:r>
              <a:rPr lang="el-GR" sz="1100" dirty="0">
                <a:solidFill>
                  <a:srgbClr val="FF0000"/>
                </a:solidFill>
              </a:rPr>
              <a:t> 'ΧΡΗΣΤΟΣ'</a:t>
            </a:r>
            <a:r>
              <a:rPr lang="el-GR" sz="1100" dirty="0"/>
              <a:t>,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'ΑΤΜ'</a:t>
            </a:r>
            <a:r>
              <a:rPr lang="el-GR" sz="1100" dirty="0"/>
              <a:t>, </a:t>
            </a:r>
            <a:r>
              <a:rPr lang="en-US" sz="1100" dirty="0">
                <a:solidFill>
                  <a:srgbClr val="FF0000"/>
                </a:solidFill>
              </a:rPr>
              <a:t>'</a:t>
            </a:r>
            <a:r>
              <a:rPr lang="el-GR" sz="1100" dirty="0">
                <a:solidFill>
                  <a:srgbClr val="FF0000"/>
                </a:solidFill>
              </a:rPr>
              <a:t>ΑΠΘ'</a:t>
            </a:r>
            <a:r>
              <a:rPr lang="el-GR" sz="1100" dirty="0"/>
              <a:t>);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dirty="0"/>
              <a:t>…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INSERT  INTO </a:t>
            </a:r>
            <a:r>
              <a:rPr lang="en-US" sz="1100" dirty="0"/>
              <a:t>example1.student(</a:t>
            </a:r>
            <a:r>
              <a:rPr lang="en-US" sz="1100" dirty="0" err="1"/>
              <a:t>name,givenname,IDstudent,department,university</a:t>
            </a:r>
            <a:r>
              <a:rPr lang="en-US" sz="1100" dirty="0"/>
              <a:t>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b="1" dirty="0">
                <a:solidFill>
                  <a:srgbClr val="1A0BDF"/>
                </a:solidFill>
              </a:rPr>
              <a:t>               </a:t>
            </a:r>
            <a:r>
              <a:rPr lang="en-US" sz="1100" b="1" dirty="0">
                <a:solidFill>
                  <a:srgbClr val="1A0BDF"/>
                </a:solidFill>
              </a:rPr>
              <a:t>VALUES</a:t>
            </a:r>
            <a:r>
              <a:rPr lang="en-US" sz="1100" dirty="0"/>
              <a:t> </a:t>
            </a:r>
            <a:r>
              <a:rPr lang="en-US" sz="1100" dirty="0">
                <a:solidFill>
                  <a:prstClr val="black"/>
                </a:solidFill>
              </a:rPr>
              <a:t>( 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22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02</a:t>
            </a:r>
            <a:r>
              <a:rPr lang="en-GB" sz="1100" dirty="0">
                <a:solidFill>
                  <a:prstClr val="black"/>
                </a:solidFill>
              </a:rPr>
              <a:t>, </a:t>
            </a:r>
            <a:r>
              <a:rPr lang="el-GR" sz="1100" dirty="0">
                <a:solidFill>
                  <a:srgbClr val="FF0000"/>
                </a:solidFill>
              </a:rPr>
              <a:t>'ΑΝΔΡΟΝΟΠΟΥΛΟΥ '</a:t>
            </a:r>
            <a:r>
              <a:rPr lang="el-GR" sz="1100" dirty="0">
                <a:solidFill>
                  <a:prstClr val="black"/>
                </a:solidFill>
              </a:rPr>
              <a:t>,</a:t>
            </a:r>
            <a:r>
              <a:rPr lang="el-GR" sz="1100" dirty="0">
                <a:solidFill>
                  <a:srgbClr val="FF0000"/>
                </a:solidFill>
              </a:rPr>
              <a:t> 'ΣΟΦΙΑ'</a:t>
            </a:r>
            <a:r>
              <a:rPr lang="el-GR" sz="1100" dirty="0">
                <a:solidFill>
                  <a:prstClr val="black"/>
                </a:solidFill>
              </a:rPr>
              <a:t>,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'ΑΤΜ-ΜΓ'</a:t>
            </a:r>
            <a:r>
              <a:rPr lang="el-GR" sz="1100" dirty="0">
                <a:solidFill>
                  <a:prstClr val="black"/>
                </a:solidFill>
              </a:rPr>
              <a:t>, </a:t>
            </a:r>
            <a:r>
              <a:rPr lang="el-GR" sz="1100" dirty="0">
                <a:solidFill>
                  <a:srgbClr val="FF0000"/>
                </a:solidFill>
              </a:rPr>
              <a:t>'ΕΜΠ'</a:t>
            </a:r>
            <a:r>
              <a:rPr lang="el-GR" sz="1100" dirty="0">
                <a:solidFill>
                  <a:prstClr val="black"/>
                </a:solidFill>
              </a:rPr>
              <a:t>); …</a:t>
            </a:r>
            <a:endParaRPr lang="en-US" sz="11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54" y="5949427"/>
            <a:ext cx="8845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aseline="30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GB" sz="16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l-GR" sz="1200" dirty="0">
                <a:solidFill>
                  <a:srgbClr val="FF0000"/>
                </a:solidFill>
                <a:latin typeface="+mn-lt"/>
              </a:rPr>
              <a:t>Εναλλακτικά, θα μπορούσε να δηλωθεί ως </a:t>
            </a:r>
            <a:r>
              <a:rPr lang="en-US" sz="1100" b="1" dirty="0">
                <a:solidFill>
                  <a:srgbClr val="1A0BDF"/>
                </a:solidFill>
                <a:latin typeface="+mn-lt"/>
              </a:rPr>
              <a:t>SERIAL PRIMARY KEY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l-GR" sz="1200" dirty="0">
                <a:solidFill>
                  <a:srgbClr val="FF0000"/>
                </a:solidFill>
                <a:latin typeface="+mn-lt"/>
              </a:rPr>
              <a:t>και να αρχικοποιηθεί στην τιμή </a:t>
            </a:r>
            <a:r>
              <a:rPr lang="el-GR" sz="1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202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</a:t>
            </a:r>
            <a:r>
              <a:rPr lang="el-GR" sz="1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01</a:t>
            </a:r>
            <a:r>
              <a:rPr lang="el-GR" sz="1200" dirty="0">
                <a:solidFill>
                  <a:srgbClr val="FF0000"/>
                </a:solidFill>
                <a:latin typeface="+mn-lt"/>
              </a:rPr>
              <a:t>:</a:t>
            </a:r>
            <a:endParaRPr lang="el-GR" sz="1400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l-GR" sz="1200" dirty="0">
                <a:solidFill>
                  <a:srgbClr val="FF0000"/>
                </a:solidFill>
              </a:rPr>
              <a:t>   </a:t>
            </a:r>
            <a:r>
              <a:rPr lang="en-US" sz="12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 SEQUENCE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example1.student_idstudent_seq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RESTART WITH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</a:t>
            </a:r>
            <a:r>
              <a:rPr lang="el-G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l-G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solidFill>
                  <a:srgbClr val="FF0000"/>
                </a:solidFill>
              </a:rPr>
              <a:t>;</a:t>
            </a:r>
            <a:r>
              <a:rPr lang="el-GR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l-GR" sz="1200" dirty="0">
                <a:solidFill>
                  <a:srgbClr val="FF0000"/>
                </a:solidFill>
                <a:latin typeface="+mn-lt"/>
              </a:rPr>
              <a:t>Τότε, τα </a:t>
            </a:r>
            <a:r>
              <a:rPr lang="en-US" sz="1200" dirty="0" err="1">
                <a:solidFill>
                  <a:srgbClr val="FF0000"/>
                </a:solidFill>
                <a:latin typeface="+mn-lt"/>
              </a:rPr>
              <a:t>idstudent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1200" dirty="0">
                <a:solidFill>
                  <a:srgbClr val="FF0000"/>
                </a:solidFill>
                <a:latin typeface="+mn-lt"/>
              </a:rPr>
              <a:t>παίρνονται αυτόματα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83" y="1617149"/>
            <a:ext cx="5532064" cy="89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4343400" y="1061847"/>
            <a:ext cx="4505946" cy="681708"/>
            <a:chOff x="3660738" y="1714187"/>
            <a:chExt cx="4038600" cy="914400"/>
          </a:xfrm>
        </p:grpSpPr>
        <p:sp>
          <p:nvSpPr>
            <p:cNvPr id="12" name="Επεξήγηση με σύννεφο 11"/>
            <p:cNvSpPr/>
            <p:nvPr/>
          </p:nvSpPr>
          <p:spPr>
            <a:xfrm>
              <a:off x="3660738" y="1714187"/>
              <a:ext cx="4038600" cy="914400"/>
            </a:xfrm>
            <a:prstGeom prst="cloud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1801" y="1829473"/>
              <a:ext cx="3653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1400" i="1" dirty="0">
                  <a:latin typeface="Monotype Corsiva" panose="03010101010201010101" pitchFamily="66" charset="0"/>
                </a:rPr>
                <a:t>Η κυρία Παλιάτσου παραδίδει  την κατάσταση των </a:t>
              </a:r>
            </a:p>
            <a:p>
              <a:pPr algn="l"/>
              <a:r>
                <a:rPr lang="el-GR" sz="1400" i="1" dirty="0">
                  <a:latin typeface="Monotype Corsiva" panose="03010101010201010101" pitchFamily="66" charset="0"/>
                </a:rPr>
                <a:t>σπουδαστών του  ΔΜΠΣ «</a:t>
              </a:r>
              <a:r>
                <a:rPr lang="el-GR" sz="1400" i="1" dirty="0" err="1">
                  <a:latin typeface="Monotype Corsiva" panose="03010101010201010101" pitchFamily="66" charset="0"/>
                </a:rPr>
                <a:t>Γεωπληροφορική</a:t>
              </a:r>
              <a:r>
                <a:rPr lang="el-GR" sz="1400" i="1" dirty="0">
                  <a:latin typeface="Monotype Corsiva" panose="03010101010201010101" pitchFamily="66" charset="0"/>
                </a:rPr>
                <a:t>»</a:t>
              </a:r>
              <a:endParaRPr lang="en-US" sz="1400" i="1" dirty="0"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9C6FB6-94C5-2EF0-CEFF-17B75DB08077}"/>
              </a:ext>
            </a:extLst>
          </p:cNvPr>
          <p:cNvGrpSpPr/>
          <p:nvPr/>
        </p:nvGrpSpPr>
        <p:grpSpPr>
          <a:xfrm>
            <a:off x="4309872" y="3931453"/>
            <a:ext cx="3885960" cy="1654230"/>
            <a:chOff x="4309872" y="3931453"/>
            <a:chExt cx="3885960" cy="16542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840F5B7-8AAC-5590-091C-55AAABDF051B}"/>
                </a:ext>
              </a:extLst>
            </p:cNvPr>
            <p:cNvSpPr/>
            <p:nvPr/>
          </p:nvSpPr>
          <p:spPr>
            <a:xfrm>
              <a:off x="5153003" y="4755005"/>
              <a:ext cx="482600" cy="177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83900C-B24F-5278-A734-03DB02382E19}"/>
                </a:ext>
              </a:extLst>
            </p:cNvPr>
            <p:cNvSpPr/>
            <p:nvPr/>
          </p:nvSpPr>
          <p:spPr>
            <a:xfrm>
              <a:off x="4309872" y="4921362"/>
              <a:ext cx="438308" cy="177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3A6651-062C-BA1C-E10A-2C95CE9559BF}"/>
                </a:ext>
              </a:extLst>
            </p:cNvPr>
            <p:cNvSpPr/>
            <p:nvPr/>
          </p:nvSpPr>
          <p:spPr>
            <a:xfrm>
              <a:off x="4309872" y="5407883"/>
              <a:ext cx="438308" cy="177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DDC261-97F2-DD15-19F3-368BB9B79225}"/>
                </a:ext>
              </a:extLst>
            </p:cNvPr>
            <p:cNvCxnSpPr>
              <a:cxnSpLocks/>
              <a:stCxn id="3" idx="7"/>
            </p:cNvCxnSpPr>
            <p:nvPr/>
          </p:nvCxnSpPr>
          <p:spPr>
            <a:xfrm flipV="1">
              <a:off x="5564928" y="4145405"/>
              <a:ext cx="1213675" cy="6356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3F4D29-F631-E342-C35E-052F16C4C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6407" y="4163171"/>
              <a:ext cx="2082196" cy="7962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132BCF-23DE-7314-B2A2-5420D6085A69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 flipV="1">
              <a:off x="4748180" y="4163171"/>
              <a:ext cx="2030423" cy="13336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8A4C8D-88FD-7B75-D924-7F529B3FDFA6}"/>
                </a:ext>
              </a:extLst>
            </p:cNvPr>
            <p:cNvSpPr txBox="1"/>
            <p:nvPr/>
          </p:nvSpPr>
          <p:spPr>
            <a:xfrm>
              <a:off x="6706322" y="3931453"/>
              <a:ext cx="1489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700" dirty="0">
                  <a:solidFill>
                    <a:srgbClr val="FF0000"/>
                  </a:solidFill>
                </a:rPr>
                <a:t>Δεν χρειάζεται΄, στην περίπτωση</a:t>
              </a:r>
            </a:p>
            <a:p>
              <a:pPr algn="l"/>
              <a:r>
                <a:rPr lang="el-GR" sz="700" dirty="0">
                  <a:solidFill>
                    <a:srgbClr val="FF0000"/>
                  </a:solidFill>
                </a:rPr>
                <a:t>του  </a:t>
              </a:r>
              <a:r>
                <a:rPr lang="en-GB" sz="700" dirty="0">
                  <a:solidFill>
                    <a:srgbClr val="FF0000"/>
                  </a:solidFill>
                </a:rPr>
                <a:t>SERIAL KEY</a:t>
              </a:r>
              <a:r>
                <a:rPr lang="el-GR" sz="700" dirty="0">
                  <a:solidFill>
                    <a:srgbClr val="FF0000"/>
                  </a:solidFill>
                </a:rPr>
                <a:t> </a:t>
              </a:r>
              <a:endParaRPr lang="en-GB" sz="7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6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τρογγυλεμένο ορθογώνιο 5"/>
          <p:cNvSpPr/>
          <p:nvPr/>
        </p:nvSpPr>
        <p:spPr>
          <a:xfrm>
            <a:off x="1752600" y="4839254"/>
            <a:ext cx="5486400" cy="13329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1752600" y="3208858"/>
            <a:ext cx="5486400" cy="1447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752600" y="1524000"/>
            <a:ext cx="5486400" cy="144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28800" y="1600200"/>
            <a:ext cx="5867400" cy="4625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/>
              <a:t>ΣΧΕΣΙΑΚΕΣ ΒΑΣΕΙΣ ΔΕΔΟΜΕΝΩΝ - </a:t>
            </a:r>
            <a:r>
              <a:rPr lang="en-US" sz="2400" b="1" dirty="0"/>
              <a:t>SQL</a:t>
            </a:r>
            <a:endParaRPr lang="el-GR" sz="2400" b="1" dirty="0"/>
          </a:p>
          <a:p>
            <a:r>
              <a:rPr lang="el-GR" sz="2400" dirty="0"/>
              <a:t>Εμπέδωση-συμπλήρωση γνώσεων</a:t>
            </a:r>
          </a:p>
          <a:p>
            <a:r>
              <a:rPr lang="el-GR" sz="2400" dirty="0"/>
              <a:t>Σχεδιασμός-Ανάπτυξη-Χρήση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>
                <a:solidFill>
                  <a:srgbClr val="1A0BDF"/>
                </a:solidFill>
              </a:rPr>
              <a:t>ΧΩΡΙΚΕΣ ΒΑΣΕΙΣ ΔΕΔΟΜΕΝΩΝ</a:t>
            </a:r>
          </a:p>
          <a:p>
            <a:r>
              <a:rPr lang="el-GR" sz="2400" dirty="0">
                <a:solidFill>
                  <a:srgbClr val="1A0BDF"/>
                </a:solidFill>
              </a:rPr>
              <a:t>Σχεδιασμός-Ανάπτυξη-Χρήση</a:t>
            </a:r>
          </a:p>
          <a:p>
            <a:r>
              <a:rPr lang="el-GR" sz="2400" dirty="0">
                <a:solidFill>
                  <a:srgbClr val="1A0BDF"/>
                </a:solidFill>
              </a:rPr>
              <a:t>Εργαλεία - Εφαρμογές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b="1" dirty="0">
                <a:solidFill>
                  <a:srgbClr val="00B050"/>
                </a:solidFill>
              </a:rPr>
              <a:t>ΛΕΙΤΟΥΡΓΙΑ ΣΕ ΠΕΡΙΒΑΛΛΟΝ ΔΙΑΔΙΚΤΥΟΥ</a:t>
            </a:r>
          </a:p>
          <a:p>
            <a:r>
              <a:rPr lang="el-GR" sz="2400" b="1" dirty="0">
                <a:solidFill>
                  <a:srgbClr val="00B050"/>
                </a:solidFill>
              </a:rPr>
              <a:t>Κατανεμημένες εφαρμογές</a:t>
            </a:r>
          </a:p>
          <a:p>
            <a:r>
              <a:rPr lang="el-GR" sz="2400" b="1" dirty="0" err="1">
                <a:solidFill>
                  <a:srgbClr val="00B050"/>
                </a:solidFill>
              </a:rPr>
              <a:t>Διαλειτουργικότητα</a:t>
            </a:r>
            <a:endParaRPr lang="el-G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1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1" y="1964723"/>
            <a:ext cx="5899042" cy="45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dirty="0"/>
              <a:t>Παράδειγμα</a:t>
            </a:r>
            <a:r>
              <a:rPr lang="en-US" sz="3200" dirty="0"/>
              <a:t> 1</a:t>
            </a:r>
            <a:r>
              <a:rPr lang="el-GR" sz="3200" dirty="0"/>
              <a:t>: </a:t>
            </a:r>
            <a:r>
              <a:rPr lang="el-GR" sz="3200" dirty="0" err="1"/>
              <a:t>Σπουδαστολόγιο</a:t>
            </a:r>
            <a:r>
              <a:rPr lang="el-GR" sz="3200" dirty="0"/>
              <a:t> μαθήματος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0123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000" b="1" i="1" u="sng" dirty="0">
                <a:solidFill>
                  <a:srgbClr val="1A0BDF"/>
                </a:solidFill>
              </a:rPr>
              <a:t>Στοιχειώδης ΒΔ</a:t>
            </a:r>
            <a:r>
              <a:rPr lang="el-GR" sz="2000" b="1" i="1" dirty="0">
                <a:solidFill>
                  <a:srgbClr val="1A0BDF"/>
                </a:solidFill>
              </a:rPr>
              <a:t> </a:t>
            </a:r>
            <a:r>
              <a:rPr lang="el-GR" sz="1600" dirty="0">
                <a:solidFill>
                  <a:srgbClr val="1A0BDF"/>
                </a:solidFill>
              </a:rPr>
              <a:t>(2/4)</a:t>
            </a:r>
            <a:endParaRPr lang="el-GR" sz="1600" b="1" i="1" dirty="0">
              <a:solidFill>
                <a:srgbClr val="1A0BDF"/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263282" y="2310730"/>
            <a:ext cx="2546716" cy="1878525"/>
            <a:chOff x="1490139" y="2393356"/>
            <a:chExt cx="2546716" cy="1878525"/>
          </a:xfrm>
        </p:grpSpPr>
        <p:sp>
          <p:nvSpPr>
            <p:cNvPr id="3" name="Ορθογώνιο 2"/>
            <p:cNvSpPr/>
            <p:nvPr/>
          </p:nvSpPr>
          <p:spPr>
            <a:xfrm>
              <a:off x="1490139" y="4139931"/>
              <a:ext cx="1315542" cy="1319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2500314" y="2393356"/>
              <a:ext cx="413829" cy="2707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" name="Ευθύγραμμο βέλος σύνδεσης 5"/>
            <p:cNvCxnSpPr/>
            <p:nvPr/>
          </p:nvCxnSpPr>
          <p:spPr>
            <a:xfrm>
              <a:off x="2943586" y="2620341"/>
              <a:ext cx="1093269" cy="5102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Τόξο 6"/>
            <p:cNvSpPr/>
            <p:nvPr/>
          </p:nvSpPr>
          <p:spPr>
            <a:xfrm>
              <a:off x="2018554" y="2664121"/>
              <a:ext cx="1334246" cy="1607760"/>
            </a:xfrm>
            <a:prstGeom prst="arc">
              <a:avLst>
                <a:gd name="adj1" fmla="val 16827377"/>
                <a:gd name="adj2" fmla="val 4633895"/>
              </a:avLst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57598" y="1354723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rgbClr val="1A0BDF"/>
                </a:solidFill>
              </a:rPr>
              <a:t>Έλεγχος των δεδομένων από το</a:t>
            </a:r>
            <a:r>
              <a:rPr lang="en-US" sz="1600" b="1" dirty="0">
                <a:solidFill>
                  <a:srgbClr val="1A0BDF"/>
                </a:solidFill>
              </a:rPr>
              <a:t> GUI </a:t>
            </a:r>
            <a:r>
              <a:rPr lang="el-GR" sz="1600" b="1" dirty="0">
                <a:solidFill>
                  <a:srgbClr val="1A0BDF"/>
                </a:solidFill>
              </a:rPr>
              <a:t>της </a:t>
            </a:r>
            <a:r>
              <a:rPr lang="en-GB" sz="1600" b="1" dirty="0" err="1">
                <a:solidFill>
                  <a:srgbClr val="1A0BDF"/>
                </a:solidFill>
              </a:rPr>
              <a:t>pgAdmin</a:t>
            </a:r>
            <a:r>
              <a:rPr lang="en-US" sz="1600" b="1" dirty="0">
                <a:solidFill>
                  <a:srgbClr val="1A0BDF"/>
                </a:solidFill>
              </a:rPr>
              <a:t> </a:t>
            </a:r>
            <a:r>
              <a:rPr lang="en-GB" sz="1600" b="1" dirty="0">
                <a:solidFill>
                  <a:srgbClr val="1A0BDF"/>
                </a:solidFill>
              </a:rPr>
              <a:t> </a:t>
            </a:r>
            <a:endParaRPr lang="el-GR" sz="1600" b="1" i="1" dirty="0">
              <a:solidFill>
                <a:srgbClr val="1A0BDF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8" y="1699594"/>
            <a:ext cx="50292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8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i="1" u="sng" dirty="0">
                <a:solidFill>
                  <a:srgbClr val="1A0BDF"/>
                </a:solidFill>
              </a:rPr>
              <a:t>Στοιχειώδης ΒΔ</a:t>
            </a:r>
            <a:r>
              <a:rPr lang="el-GR" sz="2400" b="1" i="1" dirty="0">
                <a:solidFill>
                  <a:srgbClr val="1A0BDF"/>
                </a:solidFill>
              </a:rPr>
              <a:t> </a:t>
            </a:r>
            <a:r>
              <a:rPr lang="el-GR" sz="1800" dirty="0">
                <a:solidFill>
                  <a:srgbClr val="1A0BDF"/>
                </a:solidFill>
              </a:rPr>
              <a:t>(3/4)</a:t>
            </a:r>
            <a:endParaRPr lang="el-GR" sz="1800" b="1" i="1" dirty="0">
              <a:solidFill>
                <a:srgbClr val="1A0BDF"/>
              </a:solidFill>
            </a:endParaRPr>
          </a:p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835702" y="2628648"/>
            <a:ext cx="2288498" cy="2552952"/>
            <a:chOff x="835702" y="2628648"/>
            <a:chExt cx="2057400" cy="2232955"/>
          </a:xfrm>
        </p:grpSpPr>
        <p:grpSp>
          <p:nvGrpSpPr>
            <p:cNvPr id="7" name="Ομάδα 6"/>
            <p:cNvGrpSpPr/>
            <p:nvPr/>
          </p:nvGrpSpPr>
          <p:grpSpPr>
            <a:xfrm>
              <a:off x="835702" y="2628648"/>
              <a:ext cx="2057400" cy="2232955"/>
              <a:chOff x="762000" y="2514600"/>
              <a:chExt cx="2057400" cy="2232955"/>
            </a:xfrm>
          </p:grpSpPr>
          <p:sp>
            <p:nvSpPr>
              <p:cNvPr id="5" name="Ορθογώνιο 4"/>
              <p:cNvSpPr/>
              <p:nvPr/>
            </p:nvSpPr>
            <p:spPr>
              <a:xfrm>
                <a:off x="762000" y="2895600"/>
                <a:ext cx="2057400" cy="185195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idstudent</a:t>
                </a:r>
                <a:r>
                  <a:rPr lang="en-US" sz="1400" dirty="0">
                    <a:solidFill>
                      <a:schemeClr val="tx1"/>
                    </a:solidFill>
                  </a:rPr>
                  <a:t>: Integer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name: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givenname</a:t>
                </a:r>
                <a:r>
                  <a:rPr lang="en-US" sz="1400" dirty="0">
                    <a:solidFill>
                      <a:schemeClr val="tx1"/>
                    </a:solidFill>
                  </a:rPr>
                  <a:t>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department: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university: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ak_year</a:t>
                </a:r>
                <a:r>
                  <a:rPr lang="en-US" sz="1400" dirty="0">
                    <a:solidFill>
                      <a:schemeClr val="tx1"/>
                    </a:solidFill>
                  </a:rPr>
                  <a:t>: Integer</a:t>
                </a: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Ορθογώνιο 5"/>
              <p:cNvSpPr/>
              <p:nvPr/>
            </p:nvSpPr>
            <p:spPr>
              <a:xfrm>
                <a:off x="762000" y="2514600"/>
                <a:ext cx="2057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student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Ορθογώνιο 8"/>
            <p:cNvSpPr/>
            <p:nvPr/>
          </p:nvSpPr>
          <p:spPr>
            <a:xfrm>
              <a:off x="858812" y="4235140"/>
              <a:ext cx="1928110" cy="3429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rgbClr val="1A0BDF"/>
                  </a:solidFill>
                </a:rPr>
                <a:t>+ </a:t>
              </a:r>
              <a:r>
                <a:rPr lang="en-US" sz="1400" dirty="0" err="1">
                  <a:solidFill>
                    <a:srgbClr val="1A0BDF"/>
                  </a:solidFill>
                </a:rPr>
                <a:t>geodb_flag</a:t>
              </a:r>
              <a:r>
                <a:rPr lang="en-US" sz="1400" dirty="0">
                  <a:solidFill>
                    <a:srgbClr val="1A0BDF"/>
                  </a:solidFill>
                </a:rPr>
                <a:t>: Boolean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2862" y="5131819"/>
            <a:ext cx="4686062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l-GR" sz="1100" dirty="0">
                <a:solidFill>
                  <a:srgbClr val="00B050"/>
                </a:solidFill>
                <a:latin typeface="Calibri"/>
              </a:rPr>
              <a:t>--  Ενημέρωση, μετά τις δηλώσεις των μαθημάτων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A0BDF"/>
                </a:solidFill>
                <a:latin typeface="Calibri"/>
              </a:rPr>
              <a:t>ALTER </a:t>
            </a:r>
            <a:r>
              <a:rPr lang="el-GR" sz="1100" b="1" dirty="0">
                <a:solidFill>
                  <a:srgbClr val="1A0BDF"/>
                </a:solidFill>
                <a:latin typeface="Calibri"/>
              </a:rPr>
              <a:t>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TABLE </a:t>
            </a:r>
            <a:r>
              <a:rPr lang="en-US" sz="1100" dirty="0"/>
              <a:t>example1.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student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ADD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geodb_flag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BOOLEAN DEFAULT FALSE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;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A0BDF"/>
                </a:solidFill>
                <a:latin typeface="Calibri"/>
              </a:rPr>
              <a:t>UPDATE </a:t>
            </a:r>
            <a:r>
              <a:rPr lang="en-US" sz="1100" dirty="0"/>
              <a:t>example1.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student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geodb_flag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TRUE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IDstudent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0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4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A0BDF"/>
                </a:solidFill>
                <a:latin typeface="Calibri"/>
              </a:rPr>
              <a:t>UPDATE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/>
              <a:t>example1.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student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geodb_flag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TRUE WHERE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IDstudent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2011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l-GR" sz="1100" dirty="0">
                <a:solidFill>
                  <a:prstClr val="black"/>
                </a:solidFill>
                <a:latin typeface="Calibri"/>
              </a:rPr>
              <a:t>…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A0BDF"/>
                </a:solidFill>
                <a:latin typeface="Calibri"/>
              </a:rPr>
              <a:t>UPDATE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/>
              <a:t>example1.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student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geodb_flag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TRUE WHERE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IDstudent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20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201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l-GR" sz="11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15" name="Τίτλος 1"/>
          <p:cNvSpPr txBox="1">
            <a:spLocks/>
          </p:cNvSpPr>
          <p:nvPr/>
        </p:nvSpPr>
        <p:spPr>
          <a:xfrm>
            <a:off x="492919" y="723110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800" dirty="0"/>
              <a:t>Παράδειγμα</a:t>
            </a:r>
            <a:r>
              <a:rPr lang="en-US" sz="2800" dirty="0"/>
              <a:t> 1</a:t>
            </a:r>
            <a:r>
              <a:rPr lang="el-GR" sz="2800" dirty="0"/>
              <a:t>: </a:t>
            </a:r>
            <a:r>
              <a:rPr lang="el-GR" sz="2800" dirty="0" err="1"/>
              <a:t>Σπουδαστολόγιο</a:t>
            </a:r>
            <a:r>
              <a:rPr lang="el-GR" sz="2800" dirty="0"/>
              <a:t> μαθήματος</a:t>
            </a:r>
            <a:r>
              <a:rPr lang="en-US" sz="2800" dirty="0"/>
              <a:t> </a:t>
            </a:r>
            <a:r>
              <a:rPr lang="en-US" sz="2000" b="0" dirty="0"/>
              <a:t>(</a:t>
            </a:r>
            <a:r>
              <a:rPr lang="el-GR" sz="2000" b="0" dirty="0"/>
              <a:t>συνέχεια)</a:t>
            </a:r>
            <a:endParaRPr lang="el-GR" sz="2800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3763861" y="1430538"/>
            <a:ext cx="4038600" cy="804286"/>
            <a:chOff x="3581400" y="1676400"/>
            <a:chExt cx="4038600" cy="804286"/>
          </a:xfrm>
        </p:grpSpPr>
        <p:sp>
          <p:nvSpPr>
            <p:cNvPr id="16" name="Επεξήγηση με σύννεφο 15"/>
            <p:cNvSpPr/>
            <p:nvPr/>
          </p:nvSpPr>
          <p:spPr>
            <a:xfrm>
              <a:off x="3581400" y="1676400"/>
              <a:ext cx="4038600" cy="804286"/>
            </a:xfrm>
            <a:prstGeom prst="cloud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1871990"/>
              <a:ext cx="2985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1400" i="1" dirty="0">
                  <a:latin typeface="Monotype Corsiva" panose="03010101010201010101" pitchFamily="66" charset="0"/>
                </a:rPr>
                <a:t>Οι σπουδαστές επιλέγουν το μάθημα ΒΧΔ</a:t>
              </a:r>
              <a:endParaRPr lang="en-US" sz="1400" i="1" dirty="0">
                <a:latin typeface="Monotype Corsiva" panose="03010101010201010101" pitchFamily="66" charset="0"/>
              </a:endParaRPr>
            </a:p>
          </p:txBody>
        </p:sp>
      </p:grpSp>
      <p:sp>
        <p:nvSpPr>
          <p:cNvPr id="8" name="Ορθογώνιο 7"/>
          <p:cNvSpPr/>
          <p:nvPr/>
        </p:nvSpPr>
        <p:spPr>
          <a:xfrm>
            <a:off x="3478355" y="2368520"/>
            <a:ext cx="4876800" cy="2785877"/>
          </a:xfrm>
          <a:prstGeom prst="rect">
            <a:avLst/>
          </a:prstGeom>
          <a:solidFill>
            <a:schemeClr val="bg1">
              <a:lumMod val="6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Θέση περιεχομένου 2"/>
          <p:cNvSpPr txBox="1">
            <a:spLocks/>
          </p:cNvSpPr>
          <p:nvPr/>
        </p:nvSpPr>
        <p:spPr>
          <a:xfrm>
            <a:off x="3593702" y="2371505"/>
            <a:ext cx="4605222" cy="2760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100" dirty="0">
                <a:solidFill>
                  <a:srgbClr val="00B050"/>
                </a:solidFill>
              </a:rPr>
              <a:t>-- </a:t>
            </a:r>
            <a:r>
              <a:rPr lang="el-GR" sz="1100" dirty="0">
                <a:solidFill>
                  <a:srgbClr val="00B050"/>
                </a:solidFill>
              </a:rPr>
              <a:t>Αν </a:t>
            </a:r>
            <a:r>
              <a:rPr lang="el-GR" sz="1100" dirty="0" err="1">
                <a:solidFill>
                  <a:srgbClr val="00B050"/>
                </a:solidFill>
              </a:rPr>
              <a:t>πρωτο</a:t>
            </a:r>
            <a:r>
              <a:rPr lang="el-GR" sz="1100" dirty="0">
                <a:solidFill>
                  <a:srgbClr val="00B050"/>
                </a:solidFill>
              </a:rPr>
              <a:t>-δημιουργούμε το </a:t>
            </a:r>
            <a:r>
              <a:rPr lang="en-US" sz="1100" dirty="0">
                <a:solidFill>
                  <a:srgbClr val="00B050"/>
                </a:solidFill>
              </a:rPr>
              <a:t>schema</a:t>
            </a:r>
            <a:r>
              <a:rPr lang="el-GR" sz="1100" dirty="0">
                <a:solidFill>
                  <a:srgbClr val="00B050"/>
                </a:solidFill>
              </a:rPr>
              <a:t>: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CREATE SCHEMA </a:t>
            </a:r>
            <a:r>
              <a:rPr lang="en-US" sz="1100" dirty="0"/>
              <a:t>example1 </a:t>
            </a:r>
            <a:r>
              <a:rPr lang="en-US" sz="1100" b="1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 AUTHORIZATION </a:t>
            </a:r>
            <a:r>
              <a:rPr lang="en-US" sz="1100" dirty="0" err="1"/>
              <a:t>postgres</a:t>
            </a:r>
            <a:r>
              <a:rPr lang="en-US" sz="1100" b="1" dirty="0">
                <a:solidFill>
                  <a:srgbClr val="1A0BDF"/>
                </a:solidFill>
              </a:rPr>
              <a:t>;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GRANT ALL ON SCHEMA </a:t>
            </a:r>
            <a:r>
              <a:rPr lang="en-US" sz="1100" dirty="0"/>
              <a:t>example1</a:t>
            </a:r>
            <a:r>
              <a:rPr lang="en-US" sz="1100" b="1" dirty="0">
                <a:solidFill>
                  <a:srgbClr val="1A0BDF"/>
                </a:solidFill>
              </a:rPr>
              <a:t> TO </a:t>
            </a:r>
            <a:r>
              <a:rPr lang="en-US" sz="1100" dirty="0" err="1"/>
              <a:t>postgres</a:t>
            </a:r>
            <a:r>
              <a:rPr lang="en-US" sz="1100" dirty="0"/>
              <a:t>;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GRANT ALL ON SCHEMA </a:t>
            </a:r>
            <a:r>
              <a:rPr lang="en-US" sz="1100" dirty="0"/>
              <a:t>example1</a:t>
            </a:r>
            <a:r>
              <a:rPr lang="en-US" sz="1100" b="1" dirty="0">
                <a:solidFill>
                  <a:srgbClr val="1A0BDF"/>
                </a:solidFill>
              </a:rPr>
              <a:t> TO </a:t>
            </a:r>
            <a:r>
              <a:rPr lang="en-US" sz="1100" dirty="0"/>
              <a:t>public; </a:t>
            </a:r>
            <a:endParaRPr lang="el-GR" sz="11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srgbClr val="00B050"/>
                </a:solidFill>
              </a:rPr>
              <a:t>-- … και τον πίνακα: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CREATE TABLE </a:t>
            </a:r>
            <a:r>
              <a:rPr lang="en-US" sz="1100" dirty="0"/>
              <a:t>example1.student (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</a:t>
            </a:r>
            <a:r>
              <a:rPr lang="en-US" sz="1100" dirty="0" err="1"/>
              <a:t>idstudent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INTEGER NOT NULL PRIMARY KEY</a:t>
            </a:r>
            <a:r>
              <a:rPr lang="en-US" sz="1100" dirty="0"/>
              <a:t>,         (2)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name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</a:t>
            </a:r>
            <a:r>
              <a:rPr lang="en-US" sz="1100" dirty="0" err="1"/>
              <a:t>givenname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department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university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  </a:t>
            </a:r>
            <a:r>
              <a:rPr lang="en-US" sz="1100" dirty="0" err="1"/>
              <a:t>ak_year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INTEGER DEFAULT </a:t>
            </a:r>
            <a:r>
              <a:rPr lang="en-US" sz="1100" dirty="0"/>
              <a:t>2020);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srgbClr val="00B050"/>
                </a:solidFill>
              </a:rPr>
              <a:t>-- Εισαγωγή όλων των σπουδαστών του Μεταπτυχιακού 20</a:t>
            </a:r>
            <a:r>
              <a:rPr lang="en-US" sz="1100" dirty="0">
                <a:solidFill>
                  <a:srgbClr val="00B050"/>
                </a:solidFill>
              </a:rPr>
              <a:t>21-22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INSERT </a:t>
            </a:r>
            <a:r>
              <a:rPr lang="el-GR" sz="1100" b="1" dirty="0">
                <a:solidFill>
                  <a:srgbClr val="1A0BDF"/>
                </a:solidFill>
              </a:rPr>
              <a:t> </a:t>
            </a:r>
            <a:r>
              <a:rPr lang="en-US" sz="1100" b="1" dirty="0">
                <a:solidFill>
                  <a:srgbClr val="1A0BDF"/>
                </a:solidFill>
              </a:rPr>
              <a:t>INTO</a:t>
            </a:r>
            <a:r>
              <a:rPr lang="en-US" sz="1100" dirty="0"/>
              <a:t> example1.student (</a:t>
            </a:r>
            <a:r>
              <a:rPr lang="en-US" sz="1100" dirty="0" err="1"/>
              <a:t>idstudent</a:t>
            </a:r>
            <a:r>
              <a:rPr lang="en-US" sz="1100" dirty="0"/>
              <a:t>, </a:t>
            </a:r>
            <a:r>
              <a:rPr lang="en-US" sz="1100" dirty="0" err="1"/>
              <a:t>name,givenname</a:t>
            </a:r>
            <a:r>
              <a:rPr lang="en-US" sz="1100" dirty="0"/>
              <a:t>, </a:t>
            </a:r>
            <a:r>
              <a:rPr lang="en-US" sz="1100" dirty="0" err="1"/>
              <a:t>department,university</a:t>
            </a:r>
            <a:r>
              <a:rPr lang="en-US" sz="1100" dirty="0"/>
              <a:t>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b="1" dirty="0">
                <a:solidFill>
                  <a:srgbClr val="1A0BDF"/>
                </a:solidFill>
              </a:rPr>
              <a:t>               </a:t>
            </a:r>
            <a:r>
              <a:rPr lang="en-US" sz="1100" b="1" dirty="0">
                <a:solidFill>
                  <a:srgbClr val="1A0BDF"/>
                </a:solidFill>
              </a:rPr>
              <a:t>VALUES</a:t>
            </a:r>
            <a:r>
              <a:rPr lang="en-US" sz="1100" dirty="0"/>
              <a:t> (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202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01</a:t>
            </a:r>
            <a:r>
              <a:rPr lang="el-GR" sz="1100" dirty="0"/>
              <a:t>,</a:t>
            </a:r>
            <a:r>
              <a:rPr lang="el-GR" sz="1100" dirty="0">
                <a:solidFill>
                  <a:srgbClr val="FF0000"/>
                </a:solidFill>
              </a:rPr>
              <a:t> 'ΑΝΑΓΝΩΣΤΟΠΟΥΛΟΣ'</a:t>
            </a:r>
            <a:r>
              <a:rPr lang="el-GR" sz="1100" dirty="0"/>
              <a:t>,</a:t>
            </a:r>
            <a:r>
              <a:rPr lang="el-GR" sz="1100" dirty="0">
                <a:solidFill>
                  <a:srgbClr val="FF0000"/>
                </a:solidFill>
              </a:rPr>
              <a:t> 'ΧΡΗΣΤΟΣ'</a:t>
            </a:r>
            <a:r>
              <a:rPr lang="el-GR" sz="1100" dirty="0"/>
              <a:t>,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'ΑΤΜ'</a:t>
            </a:r>
            <a:r>
              <a:rPr lang="el-GR" sz="1100" dirty="0"/>
              <a:t>, </a:t>
            </a:r>
            <a:r>
              <a:rPr lang="en-US" sz="1100" dirty="0">
                <a:solidFill>
                  <a:srgbClr val="FF0000"/>
                </a:solidFill>
              </a:rPr>
              <a:t>'</a:t>
            </a:r>
            <a:r>
              <a:rPr lang="el-GR" sz="1100" dirty="0">
                <a:solidFill>
                  <a:srgbClr val="FF0000"/>
                </a:solidFill>
              </a:rPr>
              <a:t>ΑΠΘ'</a:t>
            </a:r>
            <a:r>
              <a:rPr lang="el-GR" sz="1100" dirty="0"/>
              <a:t>);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dirty="0"/>
              <a:t>…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INSERT  INTO </a:t>
            </a:r>
            <a:r>
              <a:rPr lang="en-US" sz="1100" dirty="0"/>
              <a:t>example1.student(</a:t>
            </a:r>
            <a:r>
              <a:rPr lang="en-US" sz="1100" dirty="0" err="1"/>
              <a:t>name,givenname,IDstudent,department,university</a:t>
            </a:r>
            <a:r>
              <a:rPr lang="en-US" sz="1100" dirty="0"/>
              <a:t>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b="1" dirty="0">
                <a:solidFill>
                  <a:srgbClr val="1A0BDF"/>
                </a:solidFill>
              </a:rPr>
              <a:t>               </a:t>
            </a:r>
            <a:r>
              <a:rPr lang="en-US" sz="1100" b="1" dirty="0">
                <a:solidFill>
                  <a:srgbClr val="1A0BDF"/>
                </a:solidFill>
              </a:rPr>
              <a:t>VALUES</a:t>
            </a:r>
            <a:r>
              <a:rPr lang="en-US" sz="1100" dirty="0"/>
              <a:t> </a:t>
            </a:r>
            <a:r>
              <a:rPr lang="en-US" sz="1100" dirty="0">
                <a:solidFill>
                  <a:prstClr val="black"/>
                </a:solidFill>
              </a:rPr>
              <a:t>(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202</a:t>
            </a:r>
            <a:r>
              <a:rPr lang="en-GB" sz="1100" dirty="0">
                <a:solidFill>
                  <a:prstClr val="black"/>
                </a:solidFill>
              </a:rPr>
              <a:t>, </a:t>
            </a:r>
            <a:r>
              <a:rPr lang="el-GR" sz="1100" dirty="0">
                <a:solidFill>
                  <a:srgbClr val="FF0000"/>
                </a:solidFill>
              </a:rPr>
              <a:t>'ΑΝΔΡΟΝΟΠΟΥΛΟΥ '</a:t>
            </a:r>
            <a:r>
              <a:rPr lang="el-GR" sz="1100" dirty="0">
                <a:solidFill>
                  <a:prstClr val="black"/>
                </a:solidFill>
              </a:rPr>
              <a:t>,</a:t>
            </a:r>
            <a:r>
              <a:rPr lang="el-GR" sz="1100" dirty="0">
                <a:solidFill>
                  <a:srgbClr val="FF0000"/>
                </a:solidFill>
              </a:rPr>
              <a:t> 'ΣΟΦΙΑ'</a:t>
            </a:r>
            <a:r>
              <a:rPr lang="el-GR" sz="1100" dirty="0">
                <a:solidFill>
                  <a:prstClr val="black"/>
                </a:solidFill>
              </a:rPr>
              <a:t>,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'ΑΤΜ-ΜΓ'</a:t>
            </a:r>
            <a:r>
              <a:rPr lang="el-GR" sz="1100" dirty="0">
                <a:solidFill>
                  <a:prstClr val="black"/>
                </a:solidFill>
              </a:rPr>
              <a:t>, </a:t>
            </a:r>
            <a:r>
              <a:rPr lang="el-GR" sz="1100" dirty="0">
                <a:solidFill>
                  <a:srgbClr val="FF0000"/>
                </a:solidFill>
              </a:rPr>
              <a:t>'ΕΜΠ'</a:t>
            </a:r>
            <a:r>
              <a:rPr lang="el-GR" sz="1100" dirty="0">
                <a:solidFill>
                  <a:prstClr val="black"/>
                </a:solidFill>
              </a:rPr>
              <a:t>); …</a:t>
            </a:r>
            <a:endParaRPr lang="en-US" sz="11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4352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85011"/>
            <a:ext cx="8270316" cy="603006"/>
          </a:xfrm>
        </p:spPr>
        <p:txBody>
          <a:bodyPr>
            <a:normAutofit/>
          </a:bodyPr>
          <a:lstStyle/>
          <a:p>
            <a:r>
              <a:rPr lang="el-GR" sz="2400" b="1" i="1" u="sng" dirty="0">
                <a:solidFill>
                  <a:srgbClr val="1A0BDF"/>
                </a:solidFill>
              </a:rPr>
              <a:t>Στοιχειώδης ΒΔ</a:t>
            </a:r>
            <a:r>
              <a:rPr lang="el-GR" sz="2400" b="1" i="1" dirty="0">
                <a:solidFill>
                  <a:srgbClr val="1A0BDF"/>
                </a:solidFill>
              </a:rPr>
              <a:t> </a:t>
            </a:r>
            <a:r>
              <a:rPr lang="el-GR" sz="1800" dirty="0">
                <a:solidFill>
                  <a:srgbClr val="1A0BDF"/>
                </a:solidFill>
              </a:rPr>
              <a:t>(4/4)</a:t>
            </a:r>
            <a:endParaRPr lang="el-GR" sz="1800" b="1" i="1" dirty="0">
              <a:solidFill>
                <a:srgbClr val="1A0BDF"/>
              </a:solidFill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794167" y="2667000"/>
            <a:ext cx="2057400" cy="2590800"/>
            <a:chOff x="835702" y="2814031"/>
            <a:chExt cx="2057400" cy="2286000"/>
          </a:xfrm>
        </p:grpSpPr>
        <p:grpSp>
          <p:nvGrpSpPr>
            <p:cNvPr id="7" name="Ομάδα 6"/>
            <p:cNvGrpSpPr/>
            <p:nvPr/>
          </p:nvGrpSpPr>
          <p:grpSpPr>
            <a:xfrm>
              <a:off x="835702" y="2814031"/>
              <a:ext cx="2057400" cy="2286000"/>
              <a:chOff x="762000" y="2514600"/>
              <a:chExt cx="2057400" cy="2286000"/>
            </a:xfrm>
          </p:grpSpPr>
          <p:sp>
            <p:nvSpPr>
              <p:cNvPr id="5" name="Ορθογώνιο 4"/>
              <p:cNvSpPr/>
              <p:nvPr/>
            </p:nvSpPr>
            <p:spPr>
              <a:xfrm>
                <a:off x="762000" y="2895600"/>
                <a:ext cx="2057400" cy="1905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idstudent</a:t>
                </a:r>
                <a:r>
                  <a:rPr lang="en-US" sz="1400" dirty="0">
                    <a:solidFill>
                      <a:schemeClr val="tx1"/>
                    </a:solidFill>
                  </a:rPr>
                  <a:t>: Integer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name: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givenname</a:t>
                </a:r>
                <a:r>
                  <a:rPr lang="en-US" sz="1400" dirty="0">
                    <a:solidFill>
                      <a:schemeClr val="tx1"/>
                    </a:solidFill>
                  </a:rPr>
                  <a:t>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department: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university: String</a:t>
                </a:r>
              </a:p>
              <a:p>
                <a:pPr algn="l"/>
                <a:r>
                  <a:rPr lang="en-US" sz="1400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ak_year</a:t>
                </a:r>
                <a:r>
                  <a:rPr lang="en-US" sz="1400" dirty="0">
                    <a:solidFill>
                      <a:schemeClr val="tx1"/>
                    </a:solidFill>
                  </a:rPr>
                  <a:t>: Integer</a:t>
                </a: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Ορθογώνιο 5"/>
              <p:cNvSpPr/>
              <p:nvPr/>
            </p:nvSpPr>
            <p:spPr>
              <a:xfrm>
                <a:off x="762000" y="2514600"/>
                <a:ext cx="2057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student</a:t>
                </a:r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Ορθογώνιο 8"/>
            <p:cNvSpPr/>
            <p:nvPr/>
          </p:nvSpPr>
          <p:spPr>
            <a:xfrm>
              <a:off x="858812" y="4414231"/>
              <a:ext cx="1928110" cy="3429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rgbClr val="1A0BDF"/>
                  </a:solidFill>
                </a:rPr>
                <a:t>+ </a:t>
              </a:r>
              <a:r>
                <a:rPr lang="en-US" sz="1400" dirty="0" err="1">
                  <a:solidFill>
                    <a:srgbClr val="1A0BDF"/>
                  </a:solidFill>
                </a:rPr>
                <a:t>geodb_flag</a:t>
              </a:r>
              <a:r>
                <a:rPr lang="en-US" sz="1400" dirty="0">
                  <a:solidFill>
                    <a:srgbClr val="1A0BDF"/>
                  </a:solidFill>
                </a:rPr>
                <a:t>: Boolean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858812" y="4719031"/>
              <a:ext cx="1981200" cy="3429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>
                  <a:solidFill>
                    <a:srgbClr val="FF0000"/>
                  </a:solidFill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</a:rPr>
                <a:t>geodb_mark</a:t>
              </a:r>
              <a:r>
                <a:rPr lang="en-US" sz="1400" dirty="0">
                  <a:solidFill>
                    <a:srgbClr val="FF0000"/>
                  </a:solidFill>
                </a:rPr>
                <a:t>: Integer</a:t>
              </a:r>
            </a:p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57589" y="5638802"/>
            <a:ext cx="533507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l-GR" sz="1100" dirty="0">
                <a:solidFill>
                  <a:srgbClr val="00B050"/>
                </a:solidFill>
                <a:latin typeface="Calibri"/>
              </a:rPr>
              <a:t>-- Εισαγωγή βαθμολογίας</a:t>
            </a:r>
            <a:endParaRPr lang="en-US" sz="1100" dirty="0">
              <a:solidFill>
                <a:srgbClr val="00B050"/>
              </a:solidFill>
              <a:latin typeface="Calibri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A0BDF"/>
                </a:solidFill>
                <a:latin typeface="Calibri"/>
              </a:rPr>
              <a:t>ALTER </a:t>
            </a:r>
            <a:r>
              <a:rPr lang="el-GR" sz="1100" b="1" dirty="0">
                <a:solidFill>
                  <a:srgbClr val="1A0BDF"/>
                </a:solidFill>
                <a:latin typeface="Calibri"/>
              </a:rPr>
              <a:t>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TABLE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example1.student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ADD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geodb_mark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INTEGER DEFAULT NULL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;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A0BDF"/>
                </a:solidFill>
                <a:latin typeface="Calibri"/>
              </a:rPr>
              <a:t>UPDATE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example1.student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geodb_mark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1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20 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name=</a:t>
            </a:r>
            <a:r>
              <a:rPr lang="el-GR" sz="1100" dirty="0">
                <a:solidFill>
                  <a:srgbClr val="FF0000"/>
                </a:solidFill>
              </a:rPr>
              <a:t>'ΒΑΚΑΛΟΠΟΥΛΟΥ'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1A0BDF"/>
                </a:solidFill>
                <a:latin typeface="Calibri"/>
              </a:rPr>
              <a:t>UPDATE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example1.student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Calibri"/>
              </a:rPr>
              <a:t>geodb_mark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1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2</a:t>
            </a:r>
            <a:r>
              <a:rPr lang="el-GR" sz="11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1</a:t>
            </a:r>
            <a:r>
              <a:rPr lang="en-US" sz="11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 </a:t>
            </a:r>
            <a:r>
              <a:rPr lang="en-US" sz="1100" b="1" dirty="0">
                <a:solidFill>
                  <a:srgbClr val="1A0BDF"/>
                </a:solidFill>
                <a:latin typeface="Calibri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name=</a:t>
            </a:r>
            <a:r>
              <a:rPr lang="el-GR" sz="1100" dirty="0">
                <a:solidFill>
                  <a:srgbClr val="FF0000"/>
                </a:solidFill>
              </a:rPr>
              <a:t>'ΚΥΡΙΑΚΟΥ'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…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Τίτλος 1"/>
          <p:cNvSpPr txBox="1">
            <a:spLocks/>
          </p:cNvSpPr>
          <p:nvPr/>
        </p:nvSpPr>
        <p:spPr>
          <a:xfrm>
            <a:off x="497916" y="718113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800" dirty="0"/>
              <a:t>Παράδειγμα</a:t>
            </a:r>
            <a:r>
              <a:rPr lang="en-US" sz="2800" dirty="0"/>
              <a:t> 1</a:t>
            </a:r>
            <a:r>
              <a:rPr lang="el-GR" sz="2800" dirty="0"/>
              <a:t>: </a:t>
            </a:r>
            <a:r>
              <a:rPr lang="el-GR" sz="2800" dirty="0" err="1"/>
              <a:t>Σπουδαστολόγιο</a:t>
            </a:r>
            <a:r>
              <a:rPr lang="el-GR" sz="2800" dirty="0"/>
              <a:t> μαθήματος</a:t>
            </a:r>
            <a:r>
              <a:rPr lang="en-US" sz="2800" dirty="0"/>
              <a:t> </a:t>
            </a:r>
            <a:r>
              <a:rPr lang="en-US" sz="2000" b="0" dirty="0"/>
              <a:t>(</a:t>
            </a:r>
            <a:r>
              <a:rPr lang="el-GR" sz="2000" b="0" dirty="0"/>
              <a:t>συνέχεια)</a:t>
            </a:r>
            <a:endParaRPr lang="el-GR" sz="2800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3877013" y="1184316"/>
            <a:ext cx="4038600" cy="804286"/>
            <a:chOff x="3581400" y="1676400"/>
            <a:chExt cx="4038600" cy="804286"/>
          </a:xfrm>
        </p:grpSpPr>
        <p:sp>
          <p:nvSpPr>
            <p:cNvPr id="18" name="Επεξήγηση με σύννεφο 17"/>
            <p:cNvSpPr/>
            <p:nvPr/>
          </p:nvSpPr>
          <p:spPr>
            <a:xfrm>
              <a:off x="3581400" y="1676400"/>
              <a:ext cx="4038600" cy="804286"/>
            </a:xfrm>
            <a:prstGeom prst="cloud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1871990"/>
              <a:ext cx="2855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i="1" dirty="0">
                  <a:latin typeface="Monotype Corsiva" panose="03010101010201010101" pitchFamily="66" charset="0"/>
                </a:rPr>
                <a:t>Εξέταση &amp; βαθμολογία στο μάθημα ΒΧΔ</a:t>
              </a:r>
            </a:p>
            <a:p>
              <a:pPr algn="ctr"/>
              <a:r>
                <a:rPr lang="el-GR" sz="1400" i="1" dirty="0">
                  <a:solidFill>
                    <a:srgbClr val="FF0000"/>
                  </a:solidFill>
                  <a:latin typeface="Monotype Corsiva" panose="03010101010201010101" pitchFamily="66" charset="0"/>
                </a:rPr>
                <a:t>(εδώ υποθετική!)</a:t>
              </a:r>
              <a:endParaRPr lang="en-US" sz="1400" i="1" dirty="0">
                <a:solidFill>
                  <a:srgbClr val="FF0000"/>
                </a:solidFill>
                <a:latin typeface="Monotype Corsiva" panose="03010101010201010101" pitchFamily="66" charset="0"/>
              </a:endParaRPr>
            </a:p>
          </p:txBody>
        </p:sp>
      </p:grpSp>
      <p:sp>
        <p:nvSpPr>
          <p:cNvPr id="14" name="Ορθογώνιο 13"/>
          <p:cNvSpPr/>
          <p:nvPr/>
        </p:nvSpPr>
        <p:spPr>
          <a:xfrm>
            <a:off x="3557589" y="2133601"/>
            <a:ext cx="5188744" cy="3505200"/>
          </a:xfrm>
          <a:prstGeom prst="rect">
            <a:avLst/>
          </a:prstGeom>
          <a:solidFill>
            <a:schemeClr val="bg1">
              <a:lumMod val="6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3593702" y="4752555"/>
            <a:ext cx="4102498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l-GR" sz="900" dirty="0">
                <a:solidFill>
                  <a:srgbClr val="00B050"/>
                </a:solidFill>
                <a:latin typeface="Calibri"/>
              </a:rPr>
              <a:t>--  Ενημέρωση, μετά τις δηλώσεις των μαθημάτων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0BDF"/>
                </a:solidFill>
                <a:latin typeface="Calibri"/>
              </a:rPr>
              <a:t>ALTER </a:t>
            </a:r>
            <a:r>
              <a:rPr lang="el-GR" sz="900" b="1" dirty="0">
                <a:solidFill>
                  <a:srgbClr val="1A0BDF"/>
                </a:solidFill>
                <a:latin typeface="Calibri"/>
              </a:rPr>
              <a:t> 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TABLE </a:t>
            </a:r>
            <a:r>
              <a:rPr lang="en-US" sz="900" dirty="0"/>
              <a:t>example1.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student 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ADD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geodb_flag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BOOLEAN DEFAULT FALSE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;</a:t>
            </a:r>
            <a:endParaRPr lang="el-GR" sz="900" dirty="0">
              <a:solidFill>
                <a:prstClr val="black"/>
              </a:solidFill>
              <a:latin typeface="Calibri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0BDF"/>
                </a:solidFill>
                <a:latin typeface="Calibri"/>
              </a:rPr>
              <a:t>UPDATE </a:t>
            </a:r>
            <a:r>
              <a:rPr lang="en-US" sz="900" dirty="0"/>
              <a:t>example1.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student 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SET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geodb_flag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TRUE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WHERE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IDstudent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GB" sz="9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</a:t>
            </a:r>
            <a:r>
              <a:rPr lang="el-GR" sz="9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</a:t>
            </a:r>
            <a:r>
              <a:rPr lang="en-GB" sz="9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0</a:t>
            </a:r>
            <a:r>
              <a:rPr lang="el-GR" sz="9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4</a:t>
            </a:r>
            <a:r>
              <a:rPr lang="el-GR" sz="9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1A0BDF"/>
                </a:solidFill>
                <a:latin typeface="Calibri"/>
              </a:rPr>
              <a:t>UPDATE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dirty="0"/>
              <a:t>example1.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student 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SET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geodb_flag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900" b="1" dirty="0">
                <a:solidFill>
                  <a:srgbClr val="1A0BDF"/>
                </a:solidFill>
                <a:latin typeface="Calibri"/>
              </a:rPr>
              <a:t>TRUE WHERE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IDstudent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9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</a:t>
            </a:r>
            <a:r>
              <a:rPr lang="el-GR" sz="9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2011</a:t>
            </a:r>
            <a:r>
              <a:rPr lang="el-GR" sz="9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el-GR" sz="9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23" name="Θέση περιεχομένου 2"/>
          <p:cNvSpPr txBox="1">
            <a:spLocks/>
          </p:cNvSpPr>
          <p:nvPr/>
        </p:nvSpPr>
        <p:spPr>
          <a:xfrm>
            <a:off x="3593702" y="2259997"/>
            <a:ext cx="4605222" cy="2760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100" dirty="0">
                <a:solidFill>
                  <a:srgbClr val="00B050"/>
                </a:solidFill>
              </a:rPr>
              <a:t>-- </a:t>
            </a:r>
            <a:r>
              <a:rPr lang="el-GR" sz="1100" dirty="0">
                <a:solidFill>
                  <a:srgbClr val="00B050"/>
                </a:solidFill>
              </a:rPr>
              <a:t>Αν </a:t>
            </a:r>
            <a:r>
              <a:rPr lang="el-GR" sz="1100" dirty="0" err="1">
                <a:solidFill>
                  <a:srgbClr val="00B050"/>
                </a:solidFill>
              </a:rPr>
              <a:t>πρωτο</a:t>
            </a:r>
            <a:r>
              <a:rPr lang="el-GR" sz="1100" dirty="0">
                <a:solidFill>
                  <a:srgbClr val="00B050"/>
                </a:solidFill>
              </a:rPr>
              <a:t>-δημιουργούμε το </a:t>
            </a:r>
            <a:r>
              <a:rPr lang="en-US" sz="1100" dirty="0">
                <a:solidFill>
                  <a:srgbClr val="00B050"/>
                </a:solidFill>
              </a:rPr>
              <a:t>schema</a:t>
            </a:r>
            <a:r>
              <a:rPr lang="el-GR" sz="1100" dirty="0">
                <a:solidFill>
                  <a:srgbClr val="00B050"/>
                </a:solidFill>
              </a:rPr>
              <a:t>: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CREATE SCHEMA </a:t>
            </a:r>
            <a:r>
              <a:rPr lang="en-US" sz="1100" dirty="0"/>
              <a:t>example1 </a:t>
            </a:r>
            <a:r>
              <a:rPr lang="en-US" sz="1100" b="1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 AUTHORIZATION </a:t>
            </a:r>
            <a:r>
              <a:rPr lang="en-US" sz="1100" dirty="0" err="1"/>
              <a:t>postgres</a:t>
            </a:r>
            <a:r>
              <a:rPr lang="en-US" sz="1100" b="1" dirty="0">
                <a:solidFill>
                  <a:srgbClr val="1A0BDF"/>
                </a:solidFill>
              </a:rPr>
              <a:t>;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GRANT ALL ON SCHEMA </a:t>
            </a:r>
            <a:r>
              <a:rPr lang="en-US" sz="1100" dirty="0"/>
              <a:t>example1</a:t>
            </a:r>
            <a:r>
              <a:rPr lang="en-US" sz="1100" b="1" dirty="0">
                <a:solidFill>
                  <a:srgbClr val="1A0BDF"/>
                </a:solidFill>
              </a:rPr>
              <a:t> TO </a:t>
            </a:r>
            <a:r>
              <a:rPr lang="en-US" sz="1100" dirty="0" err="1"/>
              <a:t>postgres</a:t>
            </a:r>
            <a:r>
              <a:rPr lang="en-US" sz="1100" dirty="0"/>
              <a:t>;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GRANT ALL ON SCHEMA </a:t>
            </a:r>
            <a:r>
              <a:rPr lang="en-US" sz="1100" dirty="0"/>
              <a:t>example1</a:t>
            </a:r>
            <a:r>
              <a:rPr lang="en-US" sz="1100" b="1" dirty="0">
                <a:solidFill>
                  <a:srgbClr val="1A0BDF"/>
                </a:solidFill>
              </a:rPr>
              <a:t> TO </a:t>
            </a:r>
            <a:r>
              <a:rPr lang="en-US" sz="1100" dirty="0"/>
              <a:t>public; </a:t>
            </a:r>
            <a:endParaRPr lang="el-GR" sz="11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srgbClr val="00B050"/>
                </a:solidFill>
              </a:rPr>
              <a:t>-- … και τον πίνακα: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CREATE TABLE </a:t>
            </a:r>
            <a:r>
              <a:rPr lang="en-US" sz="1100" dirty="0"/>
              <a:t>example1.student (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</a:t>
            </a:r>
            <a:r>
              <a:rPr lang="en-US" sz="1100" dirty="0" err="1"/>
              <a:t>idstudent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INTEGER NOT NULL PRIMARY KEY</a:t>
            </a:r>
            <a:r>
              <a:rPr lang="en-US" sz="1100" dirty="0"/>
              <a:t>,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name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</a:t>
            </a:r>
            <a:r>
              <a:rPr lang="en-US" sz="1100" dirty="0" err="1"/>
              <a:t>givenname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department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</a:t>
            </a:r>
            <a:r>
              <a:rPr lang="en-US" sz="1100" dirty="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dirty="0"/>
              <a:t>  university </a:t>
            </a:r>
            <a:r>
              <a:rPr lang="en-US" sz="1100" b="1" dirty="0">
                <a:solidFill>
                  <a:srgbClr val="1A0BDF"/>
                </a:solidFill>
              </a:rPr>
              <a:t>VARCHAR</a:t>
            </a:r>
            <a:r>
              <a:rPr lang="en-US" sz="1100" b="1" dirty="0"/>
              <a:t>(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US" sz="1100" b="1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DEFAULT NULL,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  </a:t>
            </a:r>
            <a:r>
              <a:rPr lang="en-US" sz="1100" dirty="0" err="1"/>
              <a:t>ak_year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INTEGER DEFAULT </a:t>
            </a:r>
            <a:r>
              <a:rPr lang="en-US" sz="1100" dirty="0"/>
              <a:t>2020);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srgbClr val="00B050"/>
                </a:solidFill>
              </a:rPr>
              <a:t>-- Εισαγωγή όλων των σπουδαστών του Μεταπτυχιακού 20</a:t>
            </a:r>
            <a:r>
              <a:rPr lang="en-US" sz="1100" dirty="0">
                <a:solidFill>
                  <a:srgbClr val="00B050"/>
                </a:solidFill>
              </a:rPr>
              <a:t>21-22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100" b="1" dirty="0">
                <a:solidFill>
                  <a:srgbClr val="1A0BDF"/>
                </a:solidFill>
              </a:rPr>
              <a:t>INSERT </a:t>
            </a:r>
            <a:r>
              <a:rPr lang="el-GR" sz="1100" b="1" dirty="0">
                <a:solidFill>
                  <a:srgbClr val="1A0BDF"/>
                </a:solidFill>
              </a:rPr>
              <a:t> </a:t>
            </a:r>
            <a:r>
              <a:rPr lang="en-US" sz="1100" b="1" dirty="0">
                <a:solidFill>
                  <a:srgbClr val="1A0BDF"/>
                </a:solidFill>
              </a:rPr>
              <a:t>INTO</a:t>
            </a:r>
            <a:r>
              <a:rPr lang="en-US" sz="1100" dirty="0"/>
              <a:t> example1.student ( </a:t>
            </a:r>
            <a:r>
              <a:rPr lang="en-US" sz="1100" dirty="0" err="1"/>
              <a:t>idstudent,name,givenname</a:t>
            </a:r>
            <a:r>
              <a:rPr lang="en-US" sz="1100" dirty="0"/>
              <a:t>, </a:t>
            </a:r>
            <a:r>
              <a:rPr lang="en-US" sz="1100" dirty="0" err="1"/>
              <a:t>department,university</a:t>
            </a:r>
            <a:r>
              <a:rPr lang="en-US" sz="1100" dirty="0"/>
              <a:t>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b="1" dirty="0">
                <a:solidFill>
                  <a:srgbClr val="1A0BDF"/>
                </a:solidFill>
              </a:rPr>
              <a:t>               </a:t>
            </a:r>
            <a:r>
              <a:rPr lang="en-US" sz="1100" b="1" dirty="0">
                <a:solidFill>
                  <a:srgbClr val="1A0BDF"/>
                </a:solidFill>
              </a:rPr>
              <a:t>VALUES</a:t>
            </a:r>
            <a:r>
              <a:rPr lang="en-US" sz="1100" dirty="0"/>
              <a:t> ( 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202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01</a:t>
            </a:r>
            <a:r>
              <a:rPr lang="el-GR" sz="1100" dirty="0"/>
              <a:t>,</a:t>
            </a:r>
            <a:r>
              <a:rPr lang="el-GR" sz="1100" dirty="0">
                <a:solidFill>
                  <a:srgbClr val="FF0000"/>
                </a:solidFill>
              </a:rPr>
              <a:t> 'ΑΝΑΓΝΩΣΤΟΠΟΥΛΟΣ'</a:t>
            </a:r>
            <a:r>
              <a:rPr lang="el-GR" sz="1100" dirty="0"/>
              <a:t>,</a:t>
            </a:r>
            <a:r>
              <a:rPr lang="el-GR" sz="1100" dirty="0">
                <a:solidFill>
                  <a:srgbClr val="FF0000"/>
                </a:solidFill>
              </a:rPr>
              <a:t> 'ΧΡΗΣΤΟΣ'</a:t>
            </a:r>
            <a:r>
              <a:rPr lang="el-GR" sz="1100" dirty="0"/>
              <a:t>,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'ΑΤΜ'</a:t>
            </a:r>
            <a:r>
              <a:rPr lang="el-GR" sz="1100" dirty="0"/>
              <a:t>, </a:t>
            </a:r>
            <a:r>
              <a:rPr lang="en-US" sz="1100" dirty="0">
                <a:solidFill>
                  <a:srgbClr val="FF0000"/>
                </a:solidFill>
              </a:rPr>
              <a:t>'</a:t>
            </a:r>
            <a:r>
              <a:rPr lang="el-GR" sz="1100" dirty="0">
                <a:solidFill>
                  <a:srgbClr val="FF0000"/>
                </a:solidFill>
              </a:rPr>
              <a:t>ΑΠΘ'</a:t>
            </a:r>
            <a:r>
              <a:rPr lang="el-GR" sz="1100" dirty="0"/>
              <a:t>);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dirty="0"/>
              <a:t>…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A0BDF"/>
                </a:solidFill>
              </a:rPr>
              <a:t>INSERT  INTO </a:t>
            </a:r>
            <a:r>
              <a:rPr lang="en-US" sz="1100" dirty="0"/>
              <a:t>example1.student(</a:t>
            </a:r>
            <a:r>
              <a:rPr lang="en-US" sz="1100" dirty="0" err="1"/>
              <a:t>name,givenname,IDstudent,department,university</a:t>
            </a:r>
            <a:r>
              <a:rPr lang="en-US" sz="1100" dirty="0"/>
              <a:t>)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1100" b="1" dirty="0">
                <a:solidFill>
                  <a:srgbClr val="1A0BDF"/>
                </a:solidFill>
              </a:rPr>
              <a:t>               </a:t>
            </a:r>
            <a:r>
              <a:rPr lang="en-US" sz="1100" b="1" dirty="0">
                <a:solidFill>
                  <a:srgbClr val="1A0BDF"/>
                </a:solidFill>
              </a:rPr>
              <a:t>VALUES</a:t>
            </a:r>
            <a:r>
              <a:rPr lang="en-US" sz="1100" dirty="0"/>
              <a:t> </a:t>
            </a:r>
            <a:r>
              <a:rPr lang="en-US" sz="1100" dirty="0">
                <a:solidFill>
                  <a:prstClr val="black"/>
                </a:solidFill>
              </a:rPr>
              <a:t>( 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l-GR" sz="1100" dirty="0">
                <a:solidFill>
                  <a:schemeClr val="accent3">
                    <a:lumMod val="75000"/>
                  </a:schemeClr>
                </a:solidFill>
              </a:rPr>
              <a:t>202</a:t>
            </a:r>
            <a:r>
              <a:rPr lang="en-GB" sz="1100" dirty="0">
                <a:solidFill>
                  <a:prstClr val="black"/>
                </a:solidFill>
              </a:rPr>
              <a:t>, </a:t>
            </a:r>
            <a:r>
              <a:rPr lang="el-GR" sz="1100" dirty="0">
                <a:solidFill>
                  <a:srgbClr val="FF0000"/>
                </a:solidFill>
              </a:rPr>
              <a:t>'ΑΝΔΡΟΝΟΠΟΥΛΟΥ '</a:t>
            </a:r>
            <a:r>
              <a:rPr lang="el-GR" sz="1100" dirty="0">
                <a:solidFill>
                  <a:prstClr val="black"/>
                </a:solidFill>
              </a:rPr>
              <a:t>,</a:t>
            </a:r>
            <a:r>
              <a:rPr lang="el-GR" sz="1100" dirty="0">
                <a:solidFill>
                  <a:srgbClr val="FF0000"/>
                </a:solidFill>
              </a:rPr>
              <a:t> 'ΣΟΦΙΑ'</a:t>
            </a:r>
            <a:r>
              <a:rPr lang="el-GR" sz="1100" dirty="0">
                <a:solidFill>
                  <a:prstClr val="black"/>
                </a:solidFill>
              </a:rPr>
              <a:t>,</a:t>
            </a:r>
            <a:r>
              <a:rPr lang="en-GB" sz="1100" dirty="0">
                <a:solidFill>
                  <a:prstClr val="black"/>
                </a:solidFill>
              </a:rPr>
              <a:t> </a:t>
            </a:r>
            <a:r>
              <a:rPr lang="el-GR" sz="1100" dirty="0">
                <a:solidFill>
                  <a:srgbClr val="FF0000"/>
                </a:solidFill>
              </a:rPr>
              <a:t>'ΑΤΜ-ΜΓ'</a:t>
            </a:r>
            <a:r>
              <a:rPr lang="el-GR" sz="1100" dirty="0">
                <a:solidFill>
                  <a:prstClr val="black"/>
                </a:solidFill>
              </a:rPr>
              <a:t>, </a:t>
            </a:r>
            <a:r>
              <a:rPr lang="el-GR" sz="1100" dirty="0">
                <a:solidFill>
                  <a:srgbClr val="FF0000"/>
                </a:solidFill>
              </a:rPr>
              <a:t>'ΕΜΠ'</a:t>
            </a:r>
            <a:r>
              <a:rPr lang="el-GR" sz="1100" dirty="0">
                <a:solidFill>
                  <a:prstClr val="black"/>
                </a:solidFill>
              </a:rPr>
              <a:t>); …</a:t>
            </a:r>
            <a:endParaRPr lang="en-US" sz="11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100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4352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92919" y="685800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800" dirty="0"/>
              <a:t>Παράδειγμα</a:t>
            </a:r>
            <a:r>
              <a:rPr lang="en-US" sz="2800" dirty="0"/>
              <a:t> 1</a:t>
            </a:r>
            <a:r>
              <a:rPr lang="el-GR" sz="2800" dirty="0"/>
              <a:t>: </a:t>
            </a:r>
            <a:r>
              <a:rPr lang="el-GR" sz="2800" dirty="0" err="1"/>
              <a:t>Σπουδαστολόγιο</a:t>
            </a:r>
            <a:r>
              <a:rPr lang="el-GR" sz="2800" dirty="0"/>
              <a:t> μαθήματος</a:t>
            </a:r>
            <a:r>
              <a:rPr lang="en-US" sz="2800" dirty="0"/>
              <a:t> </a:t>
            </a:r>
            <a:r>
              <a:rPr lang="en-US" sz="2000" b="0" dirty="0"/>
              <a:t>(</a:t>
            </a:r>
            <a:r>
              <a:rPr lang="el-GR" sz="2000" b="0" dirty="0"/>
              <a:t>συνέχεια)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9246" y="1369480"/>
            <a:ext cx="601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 u="sng" dirty="0">
                <a:solidFill>
                  <a:srgbClr val="1A0BDF"/>
                </a:solidFill>
              </a:rPr>
              <a:t>Ο </a:t>
            </a:r>
            <a:r>
              <a:rPr lang="en-GB" b="1" i="1" u="sng" dirty="0">
                <a:solidFill>
                  <a:srgbClr val="1A0BDF"/>
                </a:solidFill>
              </a:rPr>
              <a:t>(</a:t>
            </a:r>
            <a:r>
              <a:rPr lang="el-GR" b="1" i="1" u="sng" dirty="0">
                <a:solidFill>
                  <a:srgbClr val="1A0BDF"/>
                </a:solidFill>
              </a:rPr>
              <a:t>τελικός) πίνακας </a:t>
            </a:r>
            <a:r>
              <a:rPr lang="en-US" b="1" u="sng" dirty="0"/>
              <a:t>student</a:t>
            </a:r>
            <a:r>
              <a:rPr lang="el-GR" b="1" i="1" u="sng" dirty="0">
                <a:solidFill>
                  <a:srgbClr val="1A0BDF"/>
                </a:solidFill>
              </a:rPr>
              <a:t> στη στοιχειώδη ΒΔ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43" y="1738812"/>
            <a:ext cx="7487151" cy="48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6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92919" y="685800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800" dirty="0"/>
              <a:t>Παράδειγμα</a:t>
            </a:r>
            <a:r>
              <a:rPr lang="en-US" sz="2800" dirty="0"/>
              <a:t> 1</a:t>
            </a:r>
            <a:r>
              <a:rPr lang="el-GR" sz="2800" dirty="0"/>
              <a:t>: </a:t>
            </a:r>
            <a:r>
              <a:rPr lang="el-GR" sz="2800" dirty="0" err="1"/>
              <a:t>Σπουδαστολόγιο</a:t>
            </a:r>
            <a:r>
              <a:rPr lang="el-GR" sz="2800" dirty="0"/>
              <a:t> μαθήματος</a:t>
            </a:r>
            <a:r>
              <a:rPr lang="en-US" sz="2800" dirty="0"/>
              <a:t> </a:t>
            </a:r>
            <a:r>
              <a:rPr lang="en-US" sz="2000" b="0" dirty="0"/>
              <a:t>(</a:t>
            </a:r>
            <a:r>
              <a:rPr lang="el-GR" sz="2000" b="0" dirty="0"/>
              <a:t>συνέχεια)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9246" y="1369480"/>
            <a:ext cx="462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 u="sng" dirty="0">
                <a:solidFill>
                  <a:srgbClr val="1A0BDF"/>
                </a:solidFill>
              </a:rPr>
              <a:t>Ερωτήματα </a:t>
            </a:r>
            <a:r>
              <a:rPr lang="en-US" b="1" i="1" u="sng" dirty="0">
                <a:solidFill>
                  <a:srgbClr val="1A0BDF"/>
                </a:solidFill>
              </a:rPr>
              <a:t>SQL</a:t>
            </a:r>
            <a:endParaRPr lang="el-GR" b="1" i="1" u="sng" dirty="0">
              <a:solidFill>
                <a:srgbClr val="1A0BD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129" y="1745244"/>
            <a:ext cx="4630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200" dirty="0">
                <a:solidFill>
                  <a:srgbClr val="00B050"/>
                </a:solidFill>
              </a:rPr>
              <a:t>-- Να βρεθούν οι σπουδαστές, απόφοιτοι του ΕΜΠ, </a:t>
            </a:r>
            <a:endParaRPr lang="en-US" sz="1200" dirty="0">
              <a:solidFill>
                <a:srgbClr val="00B050"/>
              </a:solidFill>
            </a:endParaRPr>
          </a:p>
          <a:p>
            <a:pPr algn="l"/>
            <a:r>
              <a:rPr lang="en-US" sz="1200" dirty="0">
                <a:solidFill>
                  <a:srgbClr val="00B050"/>
                </a:solidFill>
              </a:rPr>
              <a:t>-- </a:t>
            </a:r>
            <a:r>
              <a:rPr lang="el-GR" sz="1200" dirty="0">
                <a:solidFill>
                  <a:srgbClr val="00B050"/>
                </a:solidFill>
              </a:rPr>
              <a:t>που δήλωσαν το μάθημα</a:t>
            </a:r>
            <a:r>
              <a:rPr lang="en-US" sz="1200" dirty="0">
                <a:solidFill>
                  <a:srgbClr val="00B050"/>
                </a:solidFill>
              </a:rPr>
              <a:t> (</a:t>
            </a:r>
            <a:r>
              <a:rPr lang="el-GR" sz="1200" dirty="0">
                <a:solidFill>
                  <a:srgbClr val="00B050"/>
                </a:solidFill>
              </a:rPr>
              <a:t>ταξινομημένοι ανά έτος και επώνυμο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SELECT</a:t>
            </a:r>
            <a:r>
              <a:rPr lang="en-US" sz="1200" dirty="0"/>
              <a:t> name </a:t>
            </a:r>
            <a:r>
              <a:rPr lang="en-US" sz="1200" b="1" dirty="0">
                <a:solidFill>
                  <a:srgbClr val="1A0BDF"/>
                </a:solidFill>
              </a:rPr>
              <a:t>AS</a:t>
            </a:r>
            <a:r>
              <a:rPr lang="en-US" sz="1200" dirty="0"/>
              <a:t> </a:t>
            </a:r>
            <a:r>
              <a:rPr lang="el-GR" sz="1200" dirty="0"/>
              <a:t>ΕΠΩΝΥΜΟ, </a:t>
            </a:r>
            <a:r>
              <a:rPr lang="en-US" sz="1200" dirty="0" err="1"/>
              <a:t>givenname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1A0BDF"/>
                </a:solidFill>
              </a:rPr>
              <a:t>AS</a:t>
            </a:r>
            <a:r>
              <a:rPr lang="en-US" sz="1200" dirty="0"/>
              <a:t> </a:t>
            </a:r>
            <a:r>
              <a:rPr lang="el-GR" sz="1200" dirty="0"/>
              <a:t>ΟΝΟΜΑ, </a:t>
            </a:r>
            <a:endParaRPr lang="en-US" sz="1200" dirty="0"/>
          </a:p>
          <a:p>
            <a:pPr algn="l"/>
            <a:r>
              <a:rPr lang="en-US" sz="1200" dirty="0"/>
              <a:t>               department </a:t>
            </a:r>
            <a:r>
              <a:rPr lang="en-US" sz="1200" b="1" dirty="0">
                <a:solidFill>
                  <a:srgbClr val="1A0BDF"/>
                </a:solidFill>
              </a:rPr>
              <a:t>AS</a:t>
            </a:r>
            <a:r>
              <a:rPr lang="en-US" sz="1200" dirty="0">
                <a:solidFill>
                  <a:srgbClr val="1A0BDF"/>
                </a:solidFill>
              </a:rPr>
              <a:t> </a:t>
            </a:r>
            <a:r>
              <a:rPr lang="el-GR" sz="1200" dirty="0"/>
              <a:t>ΤΜΗΜΑ, </a:t>
            </a:r>
            <a:r>
              <a:rPr lang="en-US" sz="1200" dirty="0" err="1"/>
              <a:t>ak_year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1A0BDF"/>
                </a:solidFill>
              </a:rPr>
              <a:t>AS</a:t>
            </a:r>
            <a:r>
              <a:rPr lang="en-US" sz="1200" dirty="0"/>
              <a:t> </a:t>
            </a:r>
            <a:r>
              <a:rPr lang="el-GR" sz="1200" dirty="0"/>
              <a:t>ΕΤΟΣ </a:t>
            </a:r>
            <a:endParaRPr lang="en-US" sz="1200" dirty="0"/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FROM </a:t>
            </a:r>
            <a:r>
              <a:rPr lang="en-GB" sz="1200" dirty="0"/>
              <a:t>example1.s</a:t>
            </a:r>
            <a:r>
              <a:rPr lang="en-US" sz="1200" dirty="0" err="1"/>
              <a:t>tudent</a:t>
            </a:r>
            <a:r>
              <a:rPr lang="en-US" sz="1200" dirty="0"/>
              <a:t>  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WHERE</a:t>
            </a:r>
            <a:r>
              <a:rPr lang="en-US" sz="1200" dirty="0"/>
              <a:t> university=</a:t>
            </a:r>
            <a:r>
              <a:rPr lang="en-US" sz="1200" dirty="0">
                <a:solidFill>
                  <a:srgbClr val="FF0000"/>
                </a:solidFill>
              </a:rPr>
              <a:t>'</a:t>
            </a:r>
            <a:r>
              <a:rPr lang="el-GR" sz="1200" dirty="0">
                <a:solidFill>
                  <a:srgbClr val="FF0000"/>
                </a:solidFill>
              </a:rPr>
              <a:t>ΕΜΠ' </a:t>
            </a:r>
            <a:r>
              <a:rPr lang="en-US" sz="1200" b="1" dirty="0">
                <a:solidFill>
                  <a:srgbClr val="1A0BDF"/>
                </a:solidFill>
              </a:rPr>
              <a:t>AND</a:t>
            </a:r>
            <a:r>
              <a:rPr lang="en-US" sz="1200" dirty="0"/>
              <a:t> </a:t>
            </a:r>
            <a:r>
              <a:rPr lang="en-US" sz="1200" dirty="0" err="1"/>
              <a:t>geodb_flag</a:t>
            </a:r>
            <a:r>
              <a:rPr lang="en-US" sz="1200" dirty="0"/>
              <a:t>=</a:t>
            </a:r>
            <a:r>
              <a:rPr lang="en-US" sz="1200" b="1" dirty="0">
                <a:solidFill>
                  <a:srgbClr val="1A0BDF"/>
                </a:solidFill>
              </a:rPr>
              <a:t>TRUE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ORDER BY </a:t>
            </a:r>
            <a:r>
              <a:rPr lang="en-US" sz="1200" dirty="0" err="1"/>
              <a:t>ak_year</a:t>
            </a:r>
            <a:r>
              <a:rPr lang="en-US" sz="1200" dirty="0"/>
              <a:t>, name;</a:t>
            </a:r>
          </a:p>
          <a:p>
            <a:pPr algn="l"/>
            <a:r>
              <a:rPr lang="en-US" sz="1200" dirty="0">
                <a:solidFill>
                  <a:srgbClr val="00B050"/>
                </a:solidFill>
              </a:rPr>
              <a:t>-- </a:t>
            </a:r>
            <a:r>
              <a:rPr lang="el-GR" sz="1200" dirty="0">
                <a:solidFill>
                  <a:srgbClr val="00B050"/>
                </a:solidFill>
              </a:rPr>
              <a:t>Αν θέλουμε να καλύψουμε και περιπτώσεις ‘ΕΜΠ και …’:</a:t>
            </a:r>
          </a:p>
          <a:p>
            <a:pPr algn="l"/>
            <a:r>
              <a:rPr lang="el-GR" sz="1200" dirty="0">
                <a:solidFill>
                  <a:srgbClr val="00B050"/>
                </a:solidFill>
              </a:rPr>
              <a:t>-- </a:t>
            </a:r>
            <a:r>
              <a:rPr lang="en-US" sz="1200" dirty="0">
                <a:solidFill>
                  <a:srgbClr val="00B050"/>
                </a:solidFill>
              </a:rPr>
              <a:t>WHERE university LIKE ‘</a:t>
            </a:r>
            <a:r>
              <a:rPr lang="el-GR" sz="1200" dirty="0">
                <a:solidFill>
                  <a:srgbClr val="00B050"/>
                </a:solidFill>
              </a:rPr>
              <a:t>%ΕΜΠ%' </a:t>
            </a:r>
            <a:r>
              <a:rPr lang="en-US" sz="1200" dirty="0">
                <a:solidFill>
                  <a:srgbClr val="00B050"/>
                </a:solidFill>
              </a:rPr>
              <a:t>AND </a:t>
            </a:r>
            <a:r>
              <a:rPr lang="en-US" sz="1200" dirty="0" err="1">
                <a:solidFill>
                  <a:srgbClr val="00B050"/>
                </a:solidFill>
              </a:rPr>
              <a:t>geodb_flag</a:t>
            </a:r>
            <a:r>
              <a:rPr lang="en-US" sz="1200" dirty="0">
                <a:solidFill>
                  <a:srgbClr val="00B050"/>
                </a:solidFill>
              </a:rPr>
              <a:t>=TRUE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370" y="3586580"/>
            <a:ext cx="5118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200" dirty="0">
                <a:solidFill>
                  <a:srgbClr val="00B050"/>
                </a:solidFill>
              </a:rPr>
              <a:t>-- Να βρεθούν οι σπουδαστές, οι εκτός ΕΜΠ, που δήλωσαν </a:t>
            </a:r>
          </a:p>
          <a:p>
            <a:pPr algn="l"/>
            <a:r>
              <a:rPr lang="el-GR" sz="1200" dirty="0">
                <a:solidFill>
                  <a:srgbClr val="00B050"/>
                </a:solidFill>
              </a:rPr>
              <a:t>-- το μάθημα το έτος 2020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SELECT</a:t>
            </a:r>
            <a:r>
              <a:rPr lang="en-US" sz="1200" dirty="0"/>
              <a:t> name </a:t>
            </a:r>
            <a:r>
              <a:rPr lang="en-US" sz="1200" b="1" dirty="0">
                <a:solidFill>
                  <a:srgbClr val="1A0BDF"/>
                </a:solidFill>
              </a:rPr>
              <a:t>AS</a:t>
            </a:r>
            <a:r>
              <a:rPr lang="en-US" sz="1200" dirty="0"/>
              <a:t> </a:t>
            </a:r>
            <a:r>
              <a:rPr lang="el-GR" sz="1200" dirty="0"/>
              <a:t>ΕΠΩΝΥΜΟ, </a:t>
            </a:r>
            <a:r>
              <a:rPr lang="en-US" sz="1200" dirty="0" err="1"/>
              <a:t>givenname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1A0BDF"/>
                </a:solidFill>
              </a:rPr>
              <a:t>AS</a:t>
            </a:r>
            <a:r>
              <a:rPr lang="en-US" sz="1200" dirty="0"/>
              <a:t> </a:t>
            </a:r>
            <a:r>
              <a:rPr lang="el-GR" sz="1200" dirty="0"/>
              <a:t>ΟΝΟΜΑ, </a:t>
            </a:r>
            <a:endParaRPr lang="en-US" sz="1200" dirty="0"/>
          </a:p>
          <a:p>
            <a:pPr algn="l"/>
            <a:r>
              <a:rPr lang="en-US" sz="1200" dirty="0"/>
              <a:t>               university </a:t>
            </a:r>
            <a:r>
              <a:rPr lang="en-US" sz="1200" b="1" dirty="0">
                <a:solidFill>
                  <a:srgbClr val="1A0BDF"/>
                </a:solidFill>
              </a:rPr>
              <a:t>AS</a:t>
            </a:r>
            <a:r>
              <a:rPr lang="en-US" sz="1200" dirty="0">
                <a:solidFill>
                  <a:srgbClr val="1A0BDF"/>
                </a:solidFill>
              </a:rPr>
              <a:t> </a:t>
            </a:r>
            <a:r>
              <a:rPr lang="el-GR" sz="1200" dirty="0"/>
              <a:t>ΠΑΝΕΠΙΣΤΗΜΙΟ </a:t>
            </a:r>
            <a:endParaRPr lang="en-US" sz="1200" dirty="0"/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FROM </a:t>
            </a:r>
            <a:r>
              <a:rPr lang="en-GB" sz="1200" dirty="0"/>
              <a:t>example1.</a:t>
            </a:r>
            <a:r>
              <a:rPr lang="en-US" sz="1200" dirty="0"/>
              <a:t>student  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WHERE</a:t>
            </a:r>
            <a:r>
              <a:rPr lang="en-US" sz="1200" dirty="0"/>
              <a:t> university</a:t>
            </a:r>
            <a:r>
              <a:rPr lang="el-GR" sz="1200" dirty="0"/>
              <a:t>!</a:t>
            </a:r>
            <a:r>
              <a:rPr lang="en-US" sz="1200" dirty="0"/>
              <a:t>=</a:t>
            </a:r>
            <a:r>
              <a:rPr lang="en-US" sz="1200" dirty="0">
                <a:solidFill>
                  <a:srgbClr val="FF0000"/>
                </a:solidFill>
              </a:rPr>
              <a:t>'</a:t>
            </a:r>
            <a:r>
              <a:rPr lang="el-GR" sz="1200" dirty="0">
                <a:solidFill>
                  <a:srgbClr val="FF0000"/>
                </a:solidFill>
              </a:rPr>
              <a:t>ΕΜΠ' </a:t>
            </a:r>
            <a:r>
              <a:rPr lang="en-US" sz="1200" b="1" dirty="0">
                <a:solidFill>
                  <a:srgbClr val="1A0BDF"/>
                </a:solidFill>
              </a:rPr>
              <a:t>AND</a:t>
            </a:r>
            <a:r>
              <a:rPr lang="en-US" sz="1200" dirty="0"/>
              <a:t> </a:t>
            </a:r>
            <a:r>
              <a:rPr lang="en-US" sz="1200" dirty="0" err="1"/>
              <a:t>geodb_flag</a:t>
            </a:r>
            <a:r>
              <a:rPr lang="en-US" sz="1200" dirty="0"/>
              <a:t>=</a:t>
            </a:r>
            <a:r>
              <a:rPr lang="en-US" sz="1200" b="1" dirty="0">
                <a:solidFill>
                  <a:srgbClr val="1A0BDF"/>
                </a:solidFill>
              </a:rPr>
              <a:t>TRUE</a:t>
            </a:r>
            <a:endParaRPr lang="el-GR" sz="1200" b="1" dirty="0">
              <a:solidFill>
                <a:srgbClr val="1A0BDF"/>
              </a:solidFill>
            </a:endParaRPr>
          </a:p>
          <a:p>
            <a:pPr algn="l"/>
            <a:r>
              <a:rPr lang="el-GR" sz="1200" b="1" dirty="0">
                <a:solidFill>
                  <a:srgbClr val="1A0BDF"/>
                </a:solidFill>
              </a:rPr>
              <a:t>              </a:t>
            </a:r>
            <a:r>
              <a:rPr lang="en-US" sz="1200" b="1" dirty="0">
                <a:solidFill>
                  <a:srgbClr val="1A0BDF"/>
                </a:solidFill>
              </a:rPr>
              <a:t>AND </a:t>
            </a:r>
            <a:r>
              <a:rPr lang="en-US" sz="1200" dirty="0" err="1"/>
              <a:t>ak_year</a:t>
            </a:r>
            <a:r>
              <a:rPr lang="en-US" sz="1200" dirty="0"/>
              <a:t>=</a:t>
            </a:r>
            <a:r>
              <a:rPr lang="en-US" sz="1200" b="1" dirty="0">
                <a:solidFill>
                  <a:srgbClr val="1A0BDF"/>
                </a:solidFill>
              </a:rPr>
              <a:t>2020</a:t>
            </a:r>
            <a:r>
              <a:rPr lang="en-US" sz="1200" dirty="0"/>
              <a:t>;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6192" y="5063871"/>
            <a:ext cx="509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200" dirty="0">
                <a:solidFill>
                  <a:srgbClr val="00B050"/>
                </a:solidFill>
              </a:rPr>
              <a:t>-- Να βρεθούν οι σπουδαστές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l-GR" sz="1200" dirty="0">
                <a:solidFill>
                  <a:srgbClr val="00B050"/>
                </a:solidFill>
              </a:rPr>
              <a:t>με βαθμό μεγαλύτερο </a:t>
            </a:r>
          </a:p>
          <a:p>
            <a:pPr algn="l"/>
            <a:r>
              <a:rPr lang="el-GR" sz="1200" dirty="0">
                <a:solidFill>
                  <a:srgbClr val="00B050"/>
                </a:solidFill>
              </a:rPr>
              <a:t>-- του μέσου όρου των αποφοίτων του ΕΜΠ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SELECT</a:t>
            </a:r>
            <a:r>
              <a:rPr lang="en-US" sz="1200" dirty="0"/>
              <a:t> name</a:t>
            </a:r>
            <a:r>
              <a:rPr lang="el-GR" sz="1200" dirty="0"/>
              <a:t>, </a:t>
            </a:r>
            <a:r>
              <a:rPr lang="en-US" sz="1200" dirty="0" err="1"/>
              <a:t>givenname</a:t>
            </a:r>
            <a:r>
              <a:rPr lang="en-US" sz="1200" dirty="0"/>
              <a:t>, </a:t>
            </a:r>
            <a:r>
              <a:rPr lang="en-US" sz="1200" dirty="0" err="1"/>
              <a:t>geodb_mark</a:t>
            </a:r>
            <a:r>
              <a:rPr lang="en-US" sz="1200" dirty="0"/>
              <a:t> 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FROM </a:t>
            </a:r>
            <a:r>
              <a:rPr lang="en-GB" sz="1200" dirty="0"/>
              <a:t>example1.</a:t>
            </a:r>
            <a:r>
              <a:rPr lang="en-US" sz="1200" dirty="0"/>
              <a:t>student  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WHERE</a:t>
            </a:r>
            <a:r>
              <a:rPr lang="en-US" sz="1200" dirty="0"/>
              <a:t> </a:t>
            </a:r>
            <a:r>
              <a:rPr lang="en-US" sz="1200" dirty="0" err="1"/>
              <a:t>geodb_mark</a:t>
            </a:r>
            <a:r>
              <a:rPr lang="en-US" sz="1200" dirty="0"/>
              <a:t> </a:t>
            </a:r>
            <a:r>
              <a:rPr lang="el-GR" sz="1200" dirty="0"/>
              <a:t>&lt;</a:t>
            </a:r>
            <a:r>
              <a:rPr lang="en-US" sz="1200" dirty="0"/>
              <a:t> </a:t>
            </a:r>
          </a:p>
          <a:p>
            <a:pPr algn="l"/>
            <a:r>
              <a:rPr lang="en-US" sz="1200" dirty="0"/>
              <a:t>(</a:t>
            </a:r>
            <a:r>
              <a:rPr lang="en-US" sz="1200" b="1" dirty="0">
                <a:solidFill>
                  <a:srgbClr val="1A0BDF"/>
                </a:solidFill>
              </a:rPr>
              <a:t>SELECT </a:t>
            </a:r>
            <a:r>
              <a:rPr lang="en-US" sz="1200" b="1" dirty="0"/>
              <a:t>AVG</a:t>
            </a:r>
            <a:r>
              <a:rPr lang="en-US" sz="1200" dirty="0"/>
              <a:t>(</a:t>
            </a:r>
            <a:r>
              <a:rPr lang="en-US" sz="1200" dirty="0" err="1"/>
              <a:t>geodb_mark</a:t>
            </a:r>
            <a:r>
              <a:rPr lang="en-US" sz="1200" dirty="0"/>
              <a:t>) </a:t>
            </a:r>
            <a:r>
              <a:rPr lang="en-US" sz="1200" b="1" dirty="0">
                <a:solidFill>
                  <a:srgbClr val="1A0BDF"/>
                </a:solidFill>
              </a:rPr>
              <a:t>FROM</a:t>
            </a:r>
            <a:r>
              <a:rPr lang="en-US" sz="1200" dirty="0"/>
              <a:t> </a:t>
            </a:r>
            <a:r>
              <a:rPr lang="en-GB" sz="1200" dirty="0"/>
              <a:t>example1.</a:t>
            </a:r>
            <a:r>
              <a:rPr lang="en-US" sz="1200" dirty="0"/>
              <a:t>student </a:t>
            </a:r>
          </a:p>
          <a:p>
            <a:pPr algn="l"/>
            <a:r>
              <a:rPr lang="en-US" sz="1200" b="1" dirty="0">
                <a:solidFill>
                  <a:srgbClr val="1A0BDF"/>
                </a:solidFill>
              </a:rPr>
              <a:t>      WHERE</a:t>
            </a:r>
            <a:r>
              <a:rPr lang="en-US" sz="1200" dirty="0"/>
              <a:t> university=</a:t>
            </a:r>
            <a:r>
              <a:rPr lang="en-US" sz="1200" dirty="0">
                <a:solidFill>
                  <a:srgbClr val="FF0000"/>
                </a:solidFill>
              </a:rPr>
              <a:t>'ΕΜΠ'</a:t>
            </a:r>
            <a:r>
              <a:rPr lang="en-US" sz="1200" dirty="0"/>
              <a:t>);</a:t>
            </a:r>
            <a:endParaRPr lang="el-GR" sz="12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70" y="3694220"/>
            <a:ext cx="3212249" cy="12773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33" y="1384232"/>
            <a:ext cx="3367088" cy="214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0" y="5181600"/>
            <a:ext cx="2556933" cy="14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4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92919" y="685800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800" dirty="0"/>
              <a:t>Παράδειγμα</a:t>
            </a:r>
            <a:r>
              <a:rPr lang="en-US" sz="2800" dirty="0"/>
              <a:t> 1</a:t>
            </a:r>
            <a:r>
              <a:rPr lang="el-GR" sz="2800" dirty="0"/>
              <a:t>: </a:t>
            </a:r>
            <a:r>
              <a:rPr lang="el-GR" sz="2800" dirty="0" err="1"/>
              <a:t>Σπουδαστολόγιο</a:t>
            </a:r>
            <a:r>
              <a:rPr lang="el-GR" sz="2800" dirty="0"/>
              <a:t> μαθήματος</a:t>
            </a:r>
            <a:r>
              <a:rPr lang="en-US" sz="2800" dirty="0"/>
              <a:t> </a:t>
            </a:r>
            <a:r>
              <a:rPr lang="en-US" sz="2000" b="0" dirty="0"/>
              <a:t>(</a:t>
            </a:r>
            <a:r>
              <a:rPr lang="el-GR" sz="2000" b="0" dirty="0"/>
              <a:t>συνέχεια)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9246" y="1369480"/>
            <a:ext cx="462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i="1" u="sng" dirty="0">
                <a:solidFill>
                  <a:srgbClr val="1A0BDF"/>
                </a:solidFill>
              </a:rPr>
              <a:t>Ερωτήματα </a:t>
            </a:r>
            <a:r>
              <a:rPr lang="en-US" b="1" i="1" u="sng" dirty="0">
                <a:solidFill>
                  <a:srgbClr val="1A0BDF"/>
                </a:solidFill>
              </a:rPr>
              <a:t>SQL</a:t>
            </a:r>
            <a:endParaRPr lang="el-GR" b="1" i="1" u="sng" dirty="0">
              <a:solidFill>
                <a:srgbClr val="1A0BD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129" y="1745244"/>
            <a:ext cx="82114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100" dirty="0">
              <a:solidFill>
                <a:srgbClr val="00B050"/>
              </a:solidFill>
            </a:endParaRPr>
          </a:p>
          <a:p>
            <a:pPr algn="l"/>
            <a:r>
              <a:rPr lang="el-GR" sz="1100" dirty="0">
                <a:solidFill>
                  <a:srgbClr val="00B050"/>
                </a:solidFill>
              </a:rPr>
              <a:t>-- Γ1.  Εύρεση Μ.Ο. βαθμολογίας για τα έτη 2020 και 2022</a:t>
            </a:r>
          </a:p>
          <a:p>
            <a:pPr algn="l"/>
            <a:r>
              <a:rPr lang="en-US" sz="1100" b="1" dirty="0">
                <a:solidFill>
                  <a:srgbClr val="1A0BDF"/>
                </a:solidFill>
              </a:rPr>
              <a:t>SELECT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b="1" dirty="0"/>
              <a:t>SUM</a:t>
            </a:r>
            <a:r>
              <a:rPr lang="en-US" sz="1100" dirty="0"/>
              <a:t>(</a:t>
            </a:r>
            <a:r>
              <a:rPr lang="en-US" sz="1100" dirty="0">
                <a:solidFill>
                  <a:srgbClr val="C00000"/>
                </a:solidFill>
              </a:rPr>
              <a:t>t1.mark</a:t>
            </a:r>
            <a:r>
              <a:rPr lang="en-US" sz="1100" dirty="0"/>
              <a:t>)/</a:t>
            </a:r>
            <a:r>
              <a:rPr lang="en-US" sz="1100" b="1" dirty="0"/>
              <a:t>COUNT</a:t>
            </a:r>
            <a:r>
              <a:rPr lang="en-US" sz="1100" dirty="0"/>
              <a:t>(</a:t>
            </a:r>
            <a:r>
              <a:rPr lang="en-US" sz="1100" dirty="0">
                <a:solidFill>
                  <a:srgbClr val="C00000"/>
                </a:solidFill>
              </a:rPr>
              <a:t>t1.mark</a:t>
            </a:r>
            <a:r>
              <a:rPr lang="en-US" sz="1100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AS</a:t>
            </a:r>
            <a:r>
              <a:rPr lang="en-US" sz="1100" dirty="0">
                <a:solidFill>
                  <a:srgbClr val="00B050"/>
                </a:solidFill>
              </a:rPr>
              <a:t>  </a:t>
            </a:r>
            <a:r>
              <a:rPr lang="en-US" sz="1100" dirty="0"/>
              <a:t>"</a:t>
            </a:r>
            <a:r>
              <a:rPr lang="el-GR" sz="1100" dirty="0">
                <a:solidFill>
                  <a:srgbClr val="FF0000"/>
                </a:solidFill>
              </a:rPr>
              <a:t>Μ.Ο. 2020</a:t>
            </a:r>
            <a:r>
              <a:rPr lang="el-GR" sz="1100" dirty="0"/>
              <a:t>"</a:t>
            </a:r>
            <a:r>
              <a:rPr lang="el-GR" sz="1100" dirty="0">
                <a:solidFill>
                  <a:srgbClr val="00B050"/>
                </a:solidFill>
              </a:rPr>
              <a:t>, </a:t>
            </a:r>
            <a:r>
              <a:rPr lang="en-US" sz="1100" b="1" dirty="0"/>
              <a:t>SUM</a:t>
            </a:r>
            <a:r>
              <a:rPr lang="en-US" sz="1100" dirty="0"/>
              <a:t>(</a:t>
            </a:r>
            <a:r>
              <a:rPr lang="en-US" sz="1100" dirty="0">
                <a:solidFill>
                  <a:srgbClr val="C00000"/>
                </a:solidFill>
              </a:rPr>
              <a:t>t2</a:t>
            </a:r>
            <a:r>
              <a:rPr lang="en-US" sz="1100" dirty="0"/>
              <a:t>.</a:t>
            </a:r>
            <a:r>
              <a:rPr lang="en-US" sz="1100" dirty="0">
                <a:solidFill>
                  <a:srgbClr val="C00000"/>
                </a:solidFill>
              </a:rPr>
              <a:t>mar</a:t>
            </a:r>
            <a:r>
              <a:rPr lang="en-US" sz="1100" dirty="0"/>
              <a:t>k)/</a:t>
            </a:r>
            <a:r>
              <a:rPr lang="en-US" sz="1100" b="1" dirty="0"/>
              <a:t>COUNT</a:t>
            </a:r>
            <a:r>
              <a:rPr lang="en-US" sz="1100" dirty="0"/>
              <a:t>(</a:t>
            </a:r>
            <a:r>
              <a:rPr lang="en-US" sz="1100" dirty="0">
                <a:solidFill>
                  <a:srgbClr val="C00000"/>
                </a:solidFill>
              </a:rPr>
              <a:t>t2.mark</a:t>
            </a:r>
            <a:r>
              <a:rPr lang="en-US" sz="1100" dirty="0"/>
              <a:t>) </a:t>
            </a:r>
            <a:r>
              <a:rPr lang="en-US" sz="1100" b="1" dirty="0">
                <a:solidFill>
                  <a:srgbClr val="1A0BDF"/>
                </a:solidFill>
              </a:rPr>
              <a:t>AS</a:t>
            </a:r>
            <a:r>
              <a:rPr lang="en-US" sz="1100" dirty="0">
                <a:solidFill>
                  <a:srgbClr val="00B050"/>
                </a:solidFill>
              </a:rPr>
              <a:t>  </a:t>
            </a:r>
            <a:r>
              <a:rPr lang="en-US" sz="1100" dirty="0"/>
              <a:t>"</a:t>
            </a:r>
            <a:r>
              <a:rPr lang="el-GR" sz="1100" dirty="0">
                <a:solidFill>
                  <a:srgbClr val="C00000"/>
                </a:solidFill>
              </a:rPr>
              <a:t>Μ.Ο. 202</a:t>
            </a:r>
            <a:r>
              <a:rPr lang="en-US" sz="1100" dirty="0">
                <a:solidFill>
                  <a:srgbClr val="C00000"/>
                </a:solidFill>
              </a:rPr>
              <a:t>2</a:t>
            </a:r>
            <a:r>
              <a:rPr lang="en-US" sz="1100" dirty="0"/>
              <a:t>“</a:t>
            </a:r>
          </a:p>
          <a:p>
            <a:pPr algn="l"/>
            <a:r>
              <a:rPr lang="en-US" sz="1100" b="1" dirty="0">
                <a:solidFill>
                  <a:srgbClr val="1A0BDF"/>
                </a:solidFill>
              </a:rPr>
              <a:t>FROM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/>
              <a:t>(</a:t>
            </a:r>
            <a:r>
              <a:rPr lang="en-US" sz="1100" b="1" dirty="0">
                <a:solidFill>
                  <a:srgbClr val="1A0BDF"/>
                </a:solidFill>
              </a:rPr>
              <a:t>SELECT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/>
              <a:t>AS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C00000"/>
                </a:solidFill>
              </a:rPr>
              <a:t>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FROM</a:t>
            </a:r>
            <a:r>
              <a:rPr lang="en-US" sz="1100" dirty="0"/>
              <a:t> example1.student </a:t>
            </a:r>
            <a:r>
              <a:rPr lang="en-US" sz="1100" b="1" dirty="0">
                <a:solidFill>
                  <a:srgbClr val="1A0BDF"/>
                </a:solidFill>
              </a:rPr>
              <a:t>WHERE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IS NOT NULL AND </a:t>
            </a:r>
            <a:r>
              <a:rPr lang="en-US" sz="1100" dirty="0" err="1"/>
              <a:t>ak_year</a:t>
            </a:r>
            <a:r>
              <a:rPr lang="en-US" sz="1100" dirty="0"/>
              <a:t>=2020) </a:t>
            </a:r>
            <a:r>
              <a:rPr lang="en-US" sz="1100" b="1" dirty="0">
                <a:solidFill>
                  <a:srgbClr val="C00000"/>
                </a:solidFill>
              </a:rPr>
              <a:t>t1</a:t>
            </a:r>
            <a:r>
              <a:rPr lang="en-US" sz="1100" dirty="0"/>
              <a:t>,</a:t>
            </a:r>
          </a:p>
          <a:p>
            <a:pPr algn="l"/>
            <a:r>
              <a:rPr lang="en-US" sz="1100" dirty="0"/>
              <a:t>            (</a:t>
            </a:r>
            <a:r>
              <a:rPr lang="en-US" sz="1100" b="1" dirty="0">
                <a:solidFill>
                  <a:srgbClr val="1A0BDF"/>
                </a:solidFill>
              </a:rPr>
              <a:t>SELECT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/>
              <a:t>AS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C00000"/>
                </a:solidFill>
              </a:rPr>
              <a:t>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FROM</a:t>
            </a:r>
            <a:r>
              <a:rPr lang="en-US" sz="1100" dirty="0"/>
              <a:t> example1.student </a:t>
            </a:r>
            <a:r>
              <a:rPr lang="en-US" sz="1100" b="1" dirty="0">
                <a:solidFill>
                  <a:srgbClr val="1A0BDF"/>
                </a:solidFill>
              </a:rPr>
              <a:t>WHERE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IS NOT NULL AND </a:t>
            </a:r>
            <a:r>
              <a:rPr lang="en-US" sz="1100" dirty="0" err="1"/>
              <a:t>ak_year</a:t>
            </a:r>
            <a:r>
              <a:rPr lang="en-US" sz="1100" dirty="0"/>
              <a:t>=2022) </a:t>
            </a:r>
            <a:r>
              <a:rPr lang="en-US" sz="1100" b="1" dirty="0">
                <a:solidFill>
                  <a:srgbClr val="C00000"/>
                </a:solidFill>
              </a:rPr>
              <a:t>t2</a:t>
            </a:r>
            <a:endParaRPr lang="el-GR" sz="11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128" y="3657600"/>
            <a:ext cx="82114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100" dirty="0">
              <a:solidFill>
                <a:srgbClr val="00B050"/>
              </a:solidFill>
            </a:endParaRPr>
          </a:p>
          <a:p>
            <a:pPr algn="l"/>
            <a:r>
              <a:rPr lang="el-GR" sz="1100" dirty="0">
                <a:solidFill>
                  <a:srgbClr val="00B050"/>
                </a:solidFill>
              </a:rPr>
              <a:t>-- Γ</a:t>
            </a:r>
            <a:r>
              <a:rPr lang="en-US" sz="1100" dirty="0">
                <a:solidFill>
                  <a:srgbClr val="00B050"/>
                </a:solidFill>
              </a:rPr>
              <a:t>2</a:t>
            </a:r>
            <a:r>
              <a:rPr lang="el-GR" sz="1100" dirty="0">
                <a:solidFill>
                  <a:srgbClr val="00B050"/>
                </a:solidFill>
              </a:rPr>
              <a:t>. -- Υπάρχει και το </a:t>
            </a:r>
            <a:r>
              <a:rPr lang="en-US" sz="1100" dirty="0">
                <a:solidFill>
                  <a:srgbClr val="00B050"/>
                </a:solidFill>
              </a:rPr>
              <a:t>function AVG()</a:t>
            </a:r>
          </a:p>
          <a:p>
            <a:pPr algn="l"/>
            <a:r>
              <a:rPr lang="en-US" sz="1100" b="1" dirty="0">
                <a:solidFill>
                  <a:srgbClr val="1A0BDF"/>
                </a:solidFill>
              </a:rPr>
              <a:t>SELECT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/>
              <a:t>ROUND(AVG(</a:t>
            </a:r>
            <a:r>
              <a:rPr lang="en-US" sz="1100" dirty="0">
                <a:solidFill>
                  <a:srgbClr val="C00000"/>
                </a:solidFill>
              </a:rPr>
              <a:t>t1.mark</a:t>
            </a:r>
            <a:r>
              <a:rPr lang="en-US" sz="1100" dirty="0"/>
              <a:t>)) </a:t>
            </a:r>
            <a:r>
              <a:rPr lang="en-US" sz="1100" b="1" dirty="0">
                <a:solidFill>
                  <a:srgbClr val="1A0BDF"/>
                </a:solidFill>
              </a:rPr>
              <a:t>AS</a:t>
            </a:r>
            <a:r>
              <a:rPr lang="en-US" sz="1100" dirty="0">
                <a:solidFill>
                  <a:srgbClr val="00B050"/>
                </a:solidFill>
              </a:rPr>
              <a:t>  </a:t>
            </a:r>
            <a:r>
              <a:rPr lang="en-US" sz="1100" dirty="0"/>
              <a:t>"</a:t>
            </a:r>
            <a:r>
              <a:rPr lang="el-GR" sz="1100" dirty="0">
                <a:solidFill>
                  <a:srgbClr val="FF0000"/>
                </a:solidFill>
              </a:rPr>
              <a:t>Μ.Ο. 2020</a:t>
            </a:r>
            <a:r>
              <a:rPr lang="el-GR" sz="1100" dirty="0"/>
              <a:t>", </a:t>
            </a:r>
            <a:r>
              <a:rPr lang="en-US" sz="1100" dirty="0"/>
              <a:t>ROUND(AVG(</a:t>
            </a:r>
            <a:r>
              <a:rPr lang="en-US" sz="1100" dirty="0">
                <a:solidFill>
                  <a:srgbClr val="C00000"/>
                </a:solidFill>
              </a:rPr>
              <a:t>t2.mark</a:t>
            </a:r>
            <a:r>
              <a:rPr lang="en-US" sz="1100" dirty="0"/>
              <a:t>)) </a:t>
            </a:r>
            <a:r>
              <a:rPr lang="en-US" sz="1100" b="1" dirty="0">
                <a:solidFill>
                  <a:srgbClr val="1A0BDF"/>
                </a:solidFill>
              </a:rPr>
              <a:t>AS</a:t>
            </a:r>
            <a:r>
              <a:rPr lang="en-US" sz="1100" dirty="0">
                <a:solidFill>
                  <a:srgbClr val="00B050"/>
                </a:solidFill>
              </a:rPr>
              <a:t>  </a:t>
            </a:r>
            <a:r>
              <a:rPr lang="en-US" sz="1100" dirty="0"/>
              <a:t>"</a:t>
            </a:r>
            <a:r>
              <a:rPr lang="el-GR" sz="1100" dirty="0">
                <a:solidFill>
                  <a:srgbClr val="FF0000"/>
                </a:solidFill>
              </a:rPr>
              <a:t>Μ.Ο. 202</a:t>
            </a:r>
            <a:r>
              <a:rPr lang="en-US" sz="1100" dirty="0">
                <a:solidFill>
                  <a:srgbClr val="FF0000"/>
                </a:solidFill>
              </a:rPr>
              <a:t>2</a:t>
            </a:r>
            <a:r>
              <a:rPr lang="en-US" sz="1100" dirty="0"/>
              <a:t>“</a:t>
            </a:r>
          </a:p>
          <a:p>
            <a:pPr algn="l"/>
            <a:r>
              <a:rPr lang="en-US" sz="1100" b="1" dirty="0">
                <a:solidFill>
                  <a:srgbClr val="1A0BDF"/>
                </a:solidFill>
              </a:rPr>
              <a:t>FROM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/>
              <a:t>(</a:t>
            </a:r>
            <a:r>
              <a:rPr lang="en-US" sz="1100" b="1" dirty="0">
                <a:solidFill>
                  <a:srgbClr val="1A0BDF"/>
                </a:solidFill>
              </a:rPr>
              <a:t>SELECT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/>
              <a:t>AS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C00000"/>
                </a:solidFill>
              </a:rPr>
              <a:t>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FROM</a:t>
            </a:r>
            <a:r>
              <a:rPr lang="en-US" sz="1100" dirty="0"/>
              <a:t> example1.student </a:t>
            </a:r>
            <a:r>
              <a:rPr lang="en-US" sz="1100" b="1" dirty="0">
                <a:solidFill>
                  <a:srgbClr val="1A0BDF"/>
                </a:solidFill>
              </a:rPr>
              <a:t>WHERE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IS NOT NULL AND </a:t>
            </a:r>
            <a:r>
              <a:rPr lang="en-US" sz="1100" dirty="0" err="1"/>
              <a:t>ak_year</a:t>
            </a:r>
            <a:r>
              <a:rPr lang="en-US" sz="1100" dirty="0"/>
              <a:t>=2020) </a:t>
            </a:r>
            <a:r>
              <a:rPr lang="en-US" sz="1100" b="1" dirty="0">
                <a:solidFill>
                  <a:srgbClr val="C00000"/>
                </a:solidFill>
              </a:rPr>
              <a:t>t1</a:t>
            </a:r>
            <a:r>
              <a:rPr lang="en-US" sz="1100" dirty="0"/>
              <a:t>,</a:t>
            </a:r>
          </a:p>
          <a:p>
            <a:pPr algn="l"/>
            <a:r>
              <a:rPr lang="en-US" sz="1100" dirty="0"/>
              <a:t>            (</a:t>
            </a:r>
            <a:r>
              <a:rPr lang="en-US" sz="1100" b="1" dirty="0">
                <a:solidFill>
                  <a:srgbClr val="1A0BDF"/>
                </a:solidFill>
              </a:rPr>
              <a:t>SELECT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/>
              <a:t>AS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C00000"/>
                </a:solidFill>
              </a:rPr>
              <a:t>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FROM</a:t>
            </a:r>
            <a:r>
              <a:rPr lang="en-US" sz="1100" dirty="0"/>
              <a:t> example1.student </a:t>
            </a:r>
            <a:r>
              <a:rPr lang="en-US" sz="1100" b="1" dirty="0">
                <a:solidFill>
                  <a:srgbClr val="1A0BDF"/>
                </a:solidFill>
              </a:rPr>
              <a:t>WHERE</a:t>
            </a:r>
            <a:r>
              <a:rPr lang="en-US" sz="1100" dirty="0"/>
              <a:t> </a:t>
            </a:r>
            <a:r>
              <a:rPr lang="en-US" sz="1100" dirty="0" err="1"/>
              <a:t>geodb_mark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A0BDF"/>
                </a:solidFill>
              </a:rPr>
              <a:t>IS NOT NULL AND </a:t>
            </a:r>
            <a:r>
              <a:rPr lang="en-US" sz="1100" dirty="0" err="1"/>
              <a:t>ak_year</a:t>
            </a:r>
            <a:r>
              <a:rPr lang="en-US" sz="1100" dirty="0"/>
              <a:t>=2022</a:t>
            </a:r>
            <a:r>
              <a:rPr lang="en-US" sz="1100" dirty="0">
                <a:solidFill>
                  <a:srgbClr val="C00000"/>
                </a:solidFill>
              </a:rPr>
              <a:t>) </a:t>
            </a:r>
            <a:r>
              <a:rPr lang="en-US" sz="1100" b="1" dirty="0">
                <a:solidFill>
                  <a:srgbClr val="C00000"/>
                </a:solidFill>
              </a:rPr>
              <a:t>t2</a:t>
            </a:r>
            <a:endParaRPr lang="el-GR" sz="11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67" y="2819400"/>
            <a:ext cx="1438275" cy="6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66" y="4724400"/>
            <a:ext cx="1374333" cy="5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685800" y="5486399"/>
            <a:ext cx="7959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200" b="1" dirty="0">
                <a:solidFill>
                  <a:srgbClr val="FF0000"/>
                </a:solidFill>
              </a:rPr>
              <a:t>Να εξηγηθεί η διαφορά των αποτελεσμάτων, αφού αφαιρεθεί η συνάρτηση </a:t>
            </a:r>
            <a:r>
              <a:rPr lang="en-US" sz="1200" b="1" dirty="0">
                <a:solidFill>
                  <a:srgbClr val="FF0000"/>
                </a:solidFill>
              </a:rPr>
              <a:t>ROUND</a:t>
            </a:r>
            <a:r>
              <a:rPr lang="el-GR" sz="1200" b="1" dirty="0">
                <a:solidFill>
                  <a:srgbClr val="FF0000"/>
                </a:solidFill>
              </a:rPr>
              <a:t> και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l-GR" sz="1200" b="1" dirty="0">
                <a:solidFill>
                  <a:srgbClr val="FF0000"/>
                </a:solidFill>
              </a:rPr>
              <a:t>σε επόμενο βήμα, </a:t>
            </a:r>
          </a:p>
          <a:p>
            <a:pPr algn="l"/>
            <a:r>
              <a:rPr lang="el-GR" sz="1200" b="1" dirty="0">
                <a:solidFill>
                  <a:srgbClr val="FF0000"/>
                </a:solidFill>
              </a:rPr>
              <a:t>α</a:t>
            </a:r>
            <a:r>
              <a:rPr lang="el-GR" sz="1200" b="1">
                <a:solidFill>
                  <a:srgbClr val="FF0000"/>
                </a:solidFill>
              </a:rPr>
              <a:t>ντικατασταθεί </a:t>
            </a:r>
            <a:r>
              <a:rPr lang="el-GR" sz="1200" b="1" dirty="0">
                <a:solidFill>
                  <a:srgbClr val="FF0000"/>
                </a:solidFill>
              </a:rPr>
              <a:t>από τη συνάρτηση </a:t>
            </a:r>
            <a:r>
              <a:rPr lang="en-US" sz="1200" b="1" dirty="0">
                <a:solidFill>
                  <a:srgbClr val="FF0000"/>
                </a:solidFill>
              </a:rPr>
              <a:t>TRUNC (Truncate)</a:t>
            </a:r>
            <a:endParaRPr lang="el-G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92919" y="685800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800" dirty="0"/>
              <a:t>Παράδειγμα</a:t>
            </a:r>
            <a:r>
              <a:rPr lang="en-US" sz="2800" dirty="0"/>
              <a:t> 1</a:t>
            </a:r>
            <a:r>
              <a:rPr lang="el-GR" sz="2800" dirty="0"/>
              <a:t>: </a:t>
            </a:r>
            <a:r>
              <a:rPr lang="el-GR" sz="2800" dirty="0" err="1"/>
              <a:t>Σπουδαστολόγιο</a:t>
            </a:r>
            <a:r>
              <a:rPr lang="el-GR" sz="2800" dirty="0"/>
              <a:t> μαθήματος</a:t>
            </a:r>
            <a:r>
              <a:rPr lang="en-US" sz="2800" dirty="0"/>
              <a:t> </a:t>
            </a:r>
            <a:r>
              <a:rPr lang="en-US" sz="2000" b="0" dirty="0"/>
              <a:t>(</a:t>
            </a:r>
            <a:r>
              <a:rPr lang="el-GR" sz="2000" b="0" dirty="0"/>
              <a:t>συνέχεια)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1945" y="1323313"/>
            <a:ext cx="315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 i="1" u="sng" dirty="0">
                <a:solidFill>
                  <a:srgbClr val="1A0BDF"/>
                </a:solidFill>
              </a:rPr>
              <a:t>Παρατηρήσεις</a:t>
            </a:r>
            <a:r>
              <a:rPr lang="en-US" sz="2400" b="1" i="1" u="sng" dirty="0">
                <a:solidFill>
                  <a:srgbClr val="1A0BDF"/>
                </a:solidFill>
              </a:rPr>
              <a:t>-I</a:t>
            </a:r>
            <a:endParaRPr lang="el-GR" b="1" i="1" u="sng" dirty="0">
              <a:solidFill>
                <a:srgbClr val="1A0BDF"/>
              </a:solidFill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39981" y="1784978"/>
            <a:ext cx="8399219" cy="48444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200" dirty="0"/>
              <a:t>Το στοιχειώδες </a:t>
            </a:r>
            <a:r>
              <a:rPr lang="el-GR" sz="2200" dirty="0" err="1"/>
              <a:t>σπουδαστολόγιο</a:t>
            </a:r>
            <a:r>
              <a:rPr lang="el-GR" sz="2200" dirty="0"/>
              <a:t> θα μπορούσε να είναι ένας πίνακας </a:t>
            </a:r>
            <a:r>
              <a:rPr lang="en-US" sz="2200" dirty="0"/>
              <a:t>excel</a:t>
            </a:r>
            <a:r>
              <a:rPr lang="el-GR" sz="2200" dirty="0"/>
              <a:t>. </a:t>
            </a:r>
            <a:endParaRPr lang="en-US" sz="2200" dirty="0"/>
          </a:p>
          <a:p>
            <a:pPr fontAlgn="auto">
              <a:spcAft>
                <a:spcPts val="0"/>
              </a:spcAft>
            </a:pPr>
            <a:r>
              <a:rPr lang="el-GR" sz="2200" dirty="0"/>
              <a:t>Θα έπρεπε να συντηρείται, ανεξάρτητα, ένα τέτοιο για κάθε μάθημα. Μια πιθανή αλλαγή π.χ. στα στοιχεία ενός σπουδαστή, θα έπρεπε να «περαστεί» στον πίνακα κάθε επιμέρους μαθήματος </a:t>
            </a:r>
          </a:p>
          <a:p>
            <a:pPr lvl="1" fontAlgn="auto">
              <a:spcAft>
                <a:spcPts val="0"/>
              </a:spcAft>
            </a:pPr>
            <a:r>
              <a:rPr lang="el-GR" sz="2200" dirty="0"/>
              <a:t>Σπατάλη πόρων </a:t>
            </a:r>
          </a:p>
          <a:p>
            <a:pPr lvl="1" fontAlgn="auto">
              <a:spcAft>
                <a:spcPts val="0"/>
              </a:spcAft>
            </a:pPr>
            <a:r>
              <a:rPr lang="el-GR" sz="2200" dirty="0"/>
              <a:t>Πιθανά προβλήματα </a:t>
            </a:r>
            <a:r>
              <a:rPr lang="el-GR" sz="2200" b="1" dirty="0">
                <a:solidFill>
                  <a:srgbClr val="FF0000"/>
                </a:solidFill>
              </a:rPr>
              <a:t>συγχρονισμού </a:t>
            </a:r>
            <a:r>
              <a:rPr lang="el-GR" sz="2200" dirty="0"/>
              <a:t>των χωριστών ΒΔ</a:t>
            </a:r>
          </a:p>
          <a:p>
            <a:pPr fontAlgn="auto">
              <a:spcAft>
                <a:spcPts val="0"/>
              </a:spcAft>
            </a:pPr>
            <a:r>
              <a:rPr lang="el-GR" sz="2200" dirty="0"/>
              <a:t>Αδύνατες ή δύσκολες οι </a:t>
            </a:r>
            <a:r>
              <a:rPr lang="el-GR" sz="2200" b="1" dirty="0">
                <a:solidFill>
                  <a:srgbClr val="FF0000"/>
                </a:solidFill>
              </a:rPr>
              <a:t>οριζόντιες συσχετίσεις </a:t>
            </a:r>
            <a:r>
              <a:rPr lang="el-GR" sz="2200" dirty="0"/>
              <a:t>του τύπου «ποιοι από τους  σπουδαστές που εγγράφηκαν στο μάθημα «ΒΑΣΕΙΣ ΧΩΡΙΚΩΝ ΔΕΔΟΜΕΝΩΝ» έχουν παρακολουθήσει και το μάθημα «ΥΠΟΛΟΓΙΣΤΙΚΕΣ ΜΕΘΟΔΟΙ ΣΤΗ ΓΠ» </a:t>
            </a:r>
            <a:endParaRPr lang="en-US" sz="2200" dirty="0"/>
          </a:p>
          <a:p>
            <a:pPr fontAlgn="auto">
              <a:spcAft>
                <a:spcPts val="0"/>
              </a:spcAft>
            </a:pPr>
            <a:r>
              <a:rPr lang="el-GR" sz="2200" dirty="0"/>
              <a:t>Σε πραγματικές εφαρμογές ΒΔ μπορεί να υπάρχουν ακόμα και δεκάδες οντότητες (όπως ο </a:t>
            </a:r>
            <a:r>
              <a:rPr lang="en-GB" sz="2200" dirty="0"/>
              <a:t>student</a:t>
            </a:r>
            <a:r>
              <a:rPr lang="el-GR" sz="2200" dirty="0"/>
              <a:t>)</a:t>
            </a:r>
            <a:r>
              <a:rPr lang="en-GB" sz="2200" dirty="0"/>
              <a:t> </a:t>
            </a:r>
            <a:r>
              <a:rPr lang="el-GR" sz="2200" dirty="0"/>
              <a:t>και συσχετίσεις μεταξύ τους</a:t>
            </a:r>
          </a:p>
        </p:txBody>
      </p:sp>
    </p:spTree>
    <p:extLst>
      <p:ext uri="{BB962C8B-B14F-4D97-AF65-F5344CB8AC3E}">
        <p14:creationId xmlns:p14="http://schemas.microsoft.com/office/powerpoint/2010/main" val="119762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92919" y="685800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2800" dirty="0"/>
              <a:t>Παράδειγμα</a:t>
            </a:r>
            <a:r>
              <a:rPr lang="en-US" sz="2800" dirty="0"/>
              <a:t> 1</a:t>
            </a:r>
            <a:r>
              <a:rPr lang="el-GR" sz="2800" dirty="0"/>
              <a:t>: </a:t>
            </a:r>
            <a:r>
              <a:rPr lang="el-GR" sz="2800" dirty="0" err="1"/>
              <a:t>Σπουδαστολόγιο</a:t>
            </a:r>
            <a:r>
              <a:rPr lang="el-GR" sz="2800" dirty="0"/>
              <a:t> μαθήματος</a:t>
            </a:r>
            <a:r>
              <a:rPr lang="en-US" sz="2800" dirty="0"/>
              <a:t> </a:t>
            </a:r>
            <a:r>
              <a:rPr lang="en-US" sz="2000" b="0" dirty="0"/>
              <a:t>(</a:t>
            </a:r>
            <a:r>
              <a:rPr lang="el-GR" sz="2000" b="0" dirty="0"/>
              <a:t>συνέχεια)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462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 i="1" u="sng" dirty="0">
                <a:solidFill>
                  <a:srgbClr val="1A0BDF"/>
                </a:solidFill>
              </a:rPr>
              <a:t>Παρατηρήσεις</a:t>
            </a:r>
            <a:r>
              <a:rPr lang="en-US" sz="2400" b="1" i="1" u="sng" dirty="0">
                <a:solidFill>
                  <a:srgbClr val="1A0BDF"/>
                </a:solidFill>
              </a:rPr>
              <a:t>-II</a:t>
            </a:r>
            <a:endParaRPr lang="el-GR" b="1" i="1" u="sng" dirty="0">
              <a:solidFill>
                <a:srgbClr val="1A0BDF"/>
              </a:solidFill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569120" y="1905000"/>
            <a:ext cx="8153399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GB" sz="2000" dirty="0"/>
              <a:t>H</a:t>
            </a:r>
            <a:r>
              <a:rPr lang="el-GR" sz="2000" dirty="0"/>
              <a:t> </a:t>
            </a:r>
            <a:r>
              <a:rPr lang="en-US" sz="2000" dirty="0"/>
              <a:t>PostgreSQL </a:t>
            </a:r>
            <a:r>
              <a:rPr lang="el-GR" sz="2000" dirty="0"/>
              <a:t>επιτρέπει την ομαδοποίηση αντικειμένων (</a:t>
            </a:r>
            <a:r>
              <a:rPr lang="en-GB" sz="2000" dirty="0"/>
              <a:t>tables, functions, </a:t>
            </a:r>
            <a:r>
              <a:rPr lang="en-US" sz="2000" dirty="0"/>
              <a:t>operators) </a:t>
            </a:r>
            <a:r>
              <a:rPr lang="el-GR" sz="2000" dirty="0"/>
              <a:t>σε υποσύνολα, ένα είδος </a:t>
            </a:r>
            <a:r>
              <a:rPr lang="el-GR" sz="2000" dirty="0" err="1"/>
              <a:t>υπο</a:t>
            </a:r>
            <a:r>
              <a:rPr lang="el-GR" sz="2000" dirty="0"/>
              <a:t>-βάσεων που ονομάζονται </a:t>
            </a:r>
            <a:r>
              <a:rPr lang="en-GB" sz="2000" b="1" i="1" dirty="0"/>
              <a:t>schemas</a:t>
            </a:r>
            <a:r>
              <a:rPr lang="en-GB" sz="2000" dirty="0"/>
              <a:t> (</a:t>
            </a:r>
            <a:r>
              <a:rPr lang="el-GR" sz="2000" dirty="0"/>
              <a:t>σε άλλες πλατφόρμες ο όρος </a:t>
            </a:r>
            <a:r>
              <a:rPr lang="en-GB" sz="2000" i="1" dirty="0"/>
              <a:t>schema</a:t>
            </a:r>
            <a:r>
              <a:rPr lang="en-GB" sz="2000" dirty="0"/>
              <a:t> </a:t>
            </a:r>
            <a:r>
              <a:rPr lang="el-GR" sz="2000" dirty="0"/>
              <a:t>ταυτίζεται με το </a:t>
            </a:r>
            <a:r>
              <a:rPr lang="en-GB" sz="2000" i="1" dirty="0"/>
              <a:t>database</a:t>
            </a:r>
            <a:r>
              <a:rPr lang="en-GB" sz="2000" dirty="0"/>
              <a:t>).</a:t>
            </a:r>
          </a:p>
          <a:p>
            <a:pPr fontAlgn="auto">
              <a:spcAft>
                <a:spcPts val="0"/>
              </a:spcAft>
            </a:pPr>
            <a:r>
              <a:rPr lang="el-GR" sz="2000" dirty="0"/>
              <a:t>Ένα </a:t>
            </a:r>
            <a:r>
              <a:rPr lang="en-GB" sz="2000" i="1" dirty="0"/>
              <a:t>schema</a:t>
            </a:r>
            <a:r>
              <a:rPr lang="el-GR" sz="2000" i="1" dirty="0"/>
              <a:t> </a:t>
            </a:r>
            <a:r>
              <a:rPr lang="el-GR" sz="2000" dirty="0"/>
              <a:t>δημιουργείται </a:t>
            </a:r>
            <a:r>
              <a:rPr lang="en-US" sz="2000" dirty="0"/>
              <a:t>(</a:t>
            </a:r>
            <a:r>
              <a:rPr lang="el-GR" sz="2000" dirty="0"/>
              <a:t>εντός μιας </a:t>
            </a:r>
            <a:r>
              <a:rPr lang="en-GB" sz="2000" dirty="0"/>
              <a:t>database) </a:t>
            </a:r>
            <a:r>
              <a:rPr lang="el-GR" sz="2000" dirty="0"/>
              <a:t>με την εντολή</a:t>
            </a:r>
            <a:endParaRPr lang="en-US" sz="2000" dirty="0"/>
          </a:p>
          <a:p>
            <a:pPr marL="358775" indent="0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SCHEMA </a:t>
            </a:r>
            <a:r>
              <a:rPr lang="en-US" sz="1800" b="1" dirty="0" err="1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schema_name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58775" indent="0" fontAlgn="auto">
              <a:spcAft>
                <a:spcPts val="0"/>
              </a:spcAft>
              <a:buNone/>
            </a:pPr>
            <a:r>
              <a:rPr lang="el-GR" sz="2000" dirty="0"/>
              <a:t>η δε αναφορά στους πίνακές του γίνεται ως  </a:t>
            </a:r>
            <a:r>
              <a:rPr lang="en-US" sz="2000" b="1" dirty="0">
                <a:solidFill>
                  <a:srgbClr val="1A0BDF"/>
                </a:solidFill>
              </a:rPr>
              <a:t>schema</a:t>
            </a:r>
            <a:r>
              <a:rPr lang="el-GR" sz="2000" b="1" dirty="0">
                <a:solidFill>
                  <a:srgbClr val="1A0BDF"/>
                </a:solidFill>
              </a:rPr>
              <a:t>_</a:t>
            </a:r>
            <a:r>
              <a:rPr lang="en-US" sz="2000" b="1" dirty="0" err="1">
                <a:solidFill>
                  <a:srgbClr val="1A0BDF"/>
                </a:solidFill>
              </a:rPr>
              <a:t>name.table_name</a:t>
            </a:r>
            <a:endParaRPr lang="el-GR" sz="2000" b="1" dirty="0">
              <a:solidFill>
                <a:srgbClr val="1A0BDF"/>
              </a:solidFill>
            </a:endParaRPr>
          </a:p>
          <a:p>
            <a:pPr marL="358775" indent="0" fontAlgn="auto">
              <a:spcAft>
                <a:spcPts val="0"/>
              </a:spcAft>
              <a:buNone/>
            </a:pPr>
            <a:r>
              <a:rPr lang="el-GR" sz="2000" dirty="0"/>
              <a:t>π.χ. </a:t>
            </a:r>
            <a:r>
              <a:rPr lang="en-US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SCHEMA</a:t>
            </a:r>
            <a:r>
              <a:rPr lang="el-GR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example1</a:t>
            </a:r>
          </a:p>
          <a:p>
            <a:pPr marL="358775" indent="0" fontAlgn="auto">
              <a:spcAft>
                <a:spcPts val="0"/>
              </a:spcAft>
              <a:buNone/>
            </a:pPr>
            <a:r>
              <a:rPr lang="en-GB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GRANT ALL ON SCHEMA example1 TO </a:t>
            </a:r>
            <a:r>
              <a:rPr lang="en-US" sz="1800" b="1" dirty="0" err="1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postgres</a:t>
            </a:r>
            <a:endParaRPr lang="en-US" sz="1800" b="1" dirty="0">
              <a:solidFill>
                <a:srgbClr val="1A0BD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8775" indent="0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CREATE TABLE example1.student(…)</a:t>
            </a:r>
          </a:p>
          <a:p>
            <a:pPr marL="358775" indent="0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A0B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INSERT INTO example1.student …</a:t>
            </a:r>
            <a:endParaRPr lang="en-US" sz="2000" dirty="0"/>
          </a:p>
          <a:p>
            <a:pPr marL="358775" fontAlgn="auto">
              <a:spcAft>
                <a:spcPts val="0"/>
              </a:spcAft>
            </a:pPr>
            <a:r>
              <a:rPr lang="el-GR" sz="2000" dirty="0"/>
              <a:t>Χωρίς τη δημιουργία και τον προσδιορισμό ενός συγκεκριμένου </a:t>
            </a:r>
            <a:r>
              <a:rPr lang="en-GB" sz="2000" dirty="0"/>
              <a:t>schema</a:t>
            </a:r>
            <a:r>
              <a:rPr lang="el-GR" sz="2000" dirty="0"/>
              <a:t> (όπως παραπάνω), υπονοείται η χρήση του </a:t>
            </a:r>
            <a:r>
              <a:rPr lang="en-GB" sz="2000" b="1" dirty="0">
                <a:solidFill>
                  <a:srgbClr val="1A0BDF"/>
                </a:solidFill>
              </a:rPr>
              <a:t>public</a:t>
            </a:r>
            <a:r>
              <a:rPr lang="en-GB" sz="2000" b="1" dirty="0"/>
              <a:t> </a:t>
            </a:r>
            <a:r>
              <a:rPr lang="en-GB" sz="2000" dirty="0"/>
              <a:t>(</a:t>
            </a:r>
            <a:r>
              <a:rPr lang="el-GR" sz="2000" dirty="0"/>
              <a:t>είναι το </a:t>
            </a:r>
            <a:r>
              <a:rPr lang="en-GB" sz="2000" dirty="0"/>
              <a:t>default </a:t>
            </a:r>
            <a:r>
              <a:rPr lang="en-US" sz="2000" dirty="0"/>
              <a:t>schema</a:t>
            </a:r>
            <a:r>
              <a:rPr lang="en-GB" sz="2000" dirty="0"/>
              <a:t>)</a:t>
            </a:r>
            <a:r>
              <a:rPr lang="el-GR" sz="2000" dirty="0"/>
              <a:t>. Σε αυτό δεν χρειάζεται αναφορά. </a:t>
            </a:r>
            <a:endParaRPr lang="en-US" sz="2000" dirty="0"/>
          </a:p>
          <a:p>
            <a:pPr marL="15875" indent="0" fontAlgn="auto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!! </a:t>
            </a:r>
            <a:r>
              <a:rPr lang="el-GR" sz="2000" b="1" dirty="0">
                <a:solidFill>
                  <a:srgbClr val="FF0000"/>
                </a:solidFill>
              </a:rPr>
              <a:t>Δοκιμάστε τα προηγούμενα ερωτήματα </a:t>
            </a:r>
            <a:r>
              <a:rPr lang="en-US" sz="2000" b="1" dirty="0">
                <a:solidFill>
                  <a:srgbClr val="FF0000"/>
                </a:solidFill>
              </a:rPr>
              <a:t>SQL </a:t>
            </a:r>
            <a:r>
              <a:rPr lang="el-GR" sz="2000" b="1" dirty="0">
                <a:solidFill>
                  <a:srgbClr val="FF0000"/>
                </a:solidFill>
              </a:rPr>
              <a:t>χωρίς τον προσδιορισμό</a:t>
            </a:r>
          </a:p>
          <a:p>
            <a:pPr marL="15875" indent="0" fontAlgn="auto"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</a:rPr>
              <a:t>    </a:t>
            </a:r>
            <a:r>
              <a:rPr lang="en-US" sz="2000" b="1" dirty="0">
                <a:solidFill>
                  <a:srgbClr val="FF0000"/>
                </a:solidFill>
              </a:rPr>
              <a:t>example1.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92919" y="685800"/>
            <a:ext cx="8229600" cy="8683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3200" dirty="0"/>
              <a:t>Παράδειγμα</a:t>
            </a:r>
            <a:r>
              <a:rPr lang="en-US" sz="3200" dirty="0"/>
              <a:t> </a:t>
            </a:r>
            <a:r>
              <a:rPr lang="el-GR" sz="3200" dirty="0"/>
              <a:t>2: Βάση Δεδομένων ΔΠΜΣ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69480"/>
            <a:ext cx="39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 i="1" u="sng" dirty="0">
                <a:solidFill>
                  <a:srgbClr val="1A0BDF"/>
                </a:solidFill>
                <a:latin typeface="Calibri" panose="020F0502020204030204" pitchFamily="34" charset="0"/>
              </a:rPr>
              <a:t>Ένα πιο προηγμένο μοντέλο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475" y="1791171"/>
            <a:ext cx="67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</a:rPr>
              <a:t>Περιλαμβάνει όλες τις εμπλεκόμενες οντότητες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</a:rPr>
              <a:t>στο ΔΠΜΣ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Καθηγητές, σπουδαστές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Μαθήματα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FF0000"/>
                </a:solidFill>
                <a:latin typeface="Calibri" panose="020F0502020204030204" pitchFamily="34" charset="0"/>
              </a:rPr>
              <a:t>Χώρους (αίθουσες, γραφεία) </a:t>
            </a:r>
          </a:p>
          <a:p>
            <a:pPr algn="l"/>
            <a:r>
              <a:rPr lang="el-GR" sz="2000" b="1" dirty="0">
                <a:latin typeface="Calibri" panose="020F0502020204030204" pitchFamily="34" charset="0"/>
              </a:rPr>
              <a:t>      … και τις μεταξύ τους σχέσεις  - Διάγραμμα </a:t>
            </a:r>
            <a:r>
              <a:rPr lang="en-US" sz="2000" b="1" dirty="0">
                <a:latin typeface="Calibri" panose="020F0502020204030204" pitchFamily="34" charset="0"/>
              </a:rPr>
              <a:t>UML:</a:t>
            </a:r>
            <a:endParaRPr lang="el-GR" sz="20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6324600"/>
            <a:ext cx="670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rgbClr val="1A0BDF"/>
                </a:solidFill>
                <a:latin typeface="Calibri" panose="020F0502020204030204" pitchFamily="34" charset="0"/>
              </a:rPr>
              <a:t>(Για τη γλώσσα </a:t>
            </a:r>
            <a:r>
              <a:rPr lang="el-GR" sz="2000" i="1" dirty="0" err="1">
                <a:solidFill>
                  <a:srgbClr val="1A0BDF"/>
                </a:solidFill>
                <a:latin typeface="Calibri" panose="020F0502020204030204" pitchFamily="34" charset="0"/>
              </a:rPr>
              <a:t>μοντελοποίησης</a:t>
            </a:r>
            <a:r>
              <a:rPr lang="el-GR" sz="2000" i="1" dirty="0">
                <a:solidFill>
                  <a:srgbClr val="1A0BDF"/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1A0BDF"/>
                </a:solidFill>
                <a:latin typeface="Calibri" panose="020F0502020204030204" pitchFamily="34" charset="0"/>
              </a:rPr>
              <a:t>UML</a:t>
            </a:r>
            <a:r>
              <a:rPr lang="en-GB" sz="2000" i="1" dirty="0">
                <a:solidFill>
                  <a:srgbClr val="1A0BDF"/>
                </a:solidFill>
                <a:latin typeface="Calibri" panose="020F0502020204030204" pitchFamily="34" charset="0"/>
              </a:rPr>
              <a:t> </a:t>
            </a:r>
            <a:r>
              <a:rPr lang="el-GR" sz="2000" i="1" dirty="0">
                <a:solidFill>
                  <a:srgbClr val="1A0BDF"/>
                </a:solidFill>
                <a:latin typeface="Calibri" panose="020F0502020204030204" pitchFamily="34" charset="0"/>
              </a:rPr>
              <a:t>δείτε 2</a:t>
            </a:r>
            <a:r>
              <a:rPr lang="el-GR" sz="2000" i="1" baseline="30000" dirty="0">
                <a:solidFill>
                  <a:srgbClr val="1A0BDF"/>
                </a:solidFill>
                <a:latin typeface="Calibri" panose="020F0502020204030204" pitchFamily="34" charset="0"/>
              </a:rPr>
              <a:t>η</a:t>
            </a:r>
            <a:r>
              <a:rPr lang="el-GR" sz="2000" i="1" dirty="0">
                <a:solidFill>
                  <a:srgbClr val="1A0BDF"/>
                </a:solidFill>
                <a:latin typeface="Calibri" panose="020F0502020204030204" pitchFamily="34" charset="0"/>
              </a:rPr>
              <a:t> Διάλεξη)</a:t>
            </a:r>
          </a:p>
        </p:txBody>
      </p:sp>
      <p:pic>
        <p:nvPicPr>
          <p:cNvPr id="2050" name="Picture 2" descr="C:\Users\Nikos\Documents\GIS\2016\ΠΑΡΑΔΕΙΓΜΑ_1\example1_uml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13402"/>
            <a:ext cx="5259859" cy="30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5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46"/>
          </a:xfrm>
        </p:spPr>
        <p:txBody>
          <a:bodyPr/>
          <a:lstStyle/>
          <a:p>
            <a:r>
              <a:rPr lang="el-GR" dirty="0"/>
              <a:t>Μοντέλο </a:t>
            </a:r>
            <a:r>
              <a:rPr lang="en-GB" dirty="0"/>
              <a:t>Entities-Relationships (ER)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3"/>
          </p:nvPr>
        </p:nvSpPr>
        <p:spPr>
          <a:xfrm>
            <a:off x="584735" y="1342722"/>
            <a:ext cx="2883438" cy="457198"/>
          </a:xfrm>
        </p:spPr>
        <p:txBody>
          <a:bodyPr>
            <a:normAutofit lnSpcReduction="10000"/>
          </a:bodyPr>
          <a:lstStyle/>
          <a:p>
            <a:r>
              <a:rPr lang="en-GB" i="0" u="none" dirty="0"/>
              <a:t>([1], </a:t>
            </a:r>
            <a:r>
              <a:rPr lang="en-US" i="0" u="none" dirty="0"/>
              <a:t>chapter 7)</a:t>
            </a:r>
            <a:endParaRPr lang="el-GR" i="0" u="none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3535649" y="1833537"/>
            <a:ext cx="5303551" cy="4707528"/>
            <a:chOff x="3535649" y="1833537"/>
            <a:chExt cx="5492176" cy="470752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649" y="2231002"/>
              <a:ext cx="5492176" cy="431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833537"/>
              <a:ext cx="3114675" cy="39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Ευθεία γραμμή σύνδεσης 11"/>
            <p:cNvCxnSpPr/>
            <p:nvPr/>
          </p:nvCxnSpPr>
          <p:spPr>
            <a:xfrm>
              <a:off x="3852111" y="2180964"/>
              <a:ext cx="4533900" cy="191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Ομάδα 10"/>
          <p:cNvGrpSpPr/>
          <p:nvPr/>
        </p:nvGrpSpPr>
        <p:grpSpPr>
          <a:xfrm>
            <a:off x="381000" y="1828798"/>
            <a:ext cx="3154649" cy="4767263"/>
            <a:chOff x="381000" y="1828798"/>
            <a:chExt cx="3154649" cy="476726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828798"/>
              <a:ext cx="1648365" cy="476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986" y="1828798"/>
              <a:ext cx="1686663" cy="476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Ευθεία γραμμή σύνδεσης 5"/>
            <p:cNvCxnSpPr/>
            <p:nvPr/>
          </p:nvCxnSpPr>
          <p:spPr>
            <a:xfrm>
              <a:off x="755919" y="2133600"/>
              <a:ext cx="21396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333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2919" y="609600"/>
            <a:ext cx="8229600" cy="715946"/>
          </a:xfrm>
        </p:spPr>
        <p:txBody>
          <a:bodyPr/>
          <a:lstStyle/>
          <a:p>
            <a:r>
              <a:rPr lang="el-GR" dirty="0"/>
              <a:t>Περιεχόμενο μαθήματος</a:t>
            </a:r>
            <a:r>
              <a:rPr lang="el-GR" dirty="0">
                <a:solidFill>
                  <a:prstClr val="black"/>
                </a:solidFill>
              </a:rPr>
              <a:t>    </a:t>
            </a:r>
            <a:r>
              <a:rPr lang="el-GR" sz="2800" b="0" dirty="0">
                <a:solidFill>
                  <a:prstClr val="black"/>
                </a:solidFill>
              </a:rPr>
              <a:t>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667000"/>
          </a:xfrm>
        </p:spPr>
        <p:txBody>
          <a:bodyPr>
            <a:normAutofit/>
          </a:bodyPr>
          <a:lstStyle/>
          <a:p>
            <a:r>
              <a:rPr lang="el-GR" sz="2400" b="1" dirty="0"/>
              <a:t>Εισαγωγή</a:t>
            </a:r>
            <a:r>
              <a:rPr lang="en-US" sz="2400" b="1" dirty="0"/>
              <a:t> - </a:t>
            </a:r>
            <a:r>
              <a:rPr lang="el-GR" sz="2400" b="1" dirty="0"/>
              <a:t>Ενδεικτικές εφαρμογές </a:t>
            </a:r>
            <a:r>
              <a:rPr lang="en-US" sz="2400" b="1" dirty="0"/>
              <a:t>GIS</a:t>
            </a:r>
            <a:r>
              <a:rPr lang="el-GR" sz="2400" b="1" dirty="0"/>
              <a:t> </a:t>
            </a:r>
            <a:r>
              <a:rPr lang="en-US" sz="2400" b="1" dirty="0"/>
              <a:t>&amp; </a:t>
            </a:r>
            <a:r>
              <a:rPr lang="el-GR" sz="2400" b="1" dirty="0"/>
              <a:t>ΧΒΔ</a:t>
            </a:r>
          </a:p>
          <a:p>
            <a:r>
              <a:rPr lang="el-GR" b="1" dirty="0"/>
              <a:t>Βάσεις δεδομένων – το σχεσιακό μοντέλο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Μοντελοποίηση με </a:t>
            </a:r>
            <a:r>
              <a:rPr lang="en-US" sz="2400" b="1" dirty="0">
                <a:solidFill>
                  <a:srgbClr val="FF0000"/>
                </a:solidFill>
              </a:rPr>
              <a:t>ER </a:t>
            </a:r>
            <a:r>
              <a:rPr lang="el-GR" sz="2400" b="1" dirty="0">
                <a:solidFill>
                  <a:srgbClr val="FF0000"/>
                </a:solidFill>
              </a:rPr>
              <a:t>και </a:t>
            </a:r>
            <a:r>
              <a:rPr lang="en-US" sz="2400" b="1" dirty="0">
                <a:solidFill>
                  <a:srgbClr val="FF0000"/>
                </a:solidFill>
              </a:rPr>
              <a:t>UML – </a:t>
            </a:r>
            <a:r>
              <a:rPr lang="el-GR" sz="2400" b="1" dirty="0">
                <a:solidFill>
                  <a:srgbClr val="FF0000"/>
                </a:solidFill>
              </a:rPr>
              <a:t>μετάβαση σε σχήμα ΒΔ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Η γλώσσα διατύπωσης ερωτημάτων </a:t>
            </a:r>
            <a:r>
              <a:rPr lang="en-US" sz="2400" b="1" dirty="0">
                <a:solidFill>
                  <a:srgbClr val="FF0000"/>
                </a:solidFill>
              </a:rPr>
              <a:t>SQL</a:t>
            </a:r>
            <a:endParaRPr lang="el-GR" sz="2400" b="1" dirty="0">
              <a:solidFill>
                <a:srgbClr val="FF0000"/>
              </a:solidFill>
            </a:endParaRPr>
          </a:p>
          <a:p>
            <a:r>
              <a:rPr lang="el-GR" sz="2400" b="1" dirty="0">
                <a:solidFill>
                  <a:srgbClr val="FF0000"/>
                </a:solidFill>
              </a:rPr>
              <a:t>Ενσωμάτωση χωρικών δεδομένων στις ΒΔ</a:t>
            </a:r>
          </a:p>
          <a:p>
            <a:pPr marL="0" indent="0">
              <a:buNone/>
            </a:pPr>
            <a:endParaRPr lang="en-US" sz="2400" b="1" dirty="0">
              <a:solidFill>
                <a:srgbClr val="1A0BD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68687" y="2725774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i="1" dirty="0">
                <a:solidFill>
                  <a:srgbClr val="FF0000"/>
                </a:solidFill>
                <a:latin typeface="Calibri" panose="020F0502020204030204" pitchFamily="34" charset="0"/>
              </a:rPr>
              <a:t>ΕΝΟΤΗΤΑ</a:t>
            </a:r>
            <a:r>
              <a:rPr lang="el-GR" b="1" i="1" dirty="0">
                <a:solidFill>
                  <a:srgbClr val="1A0BDF"/>
                </a:solidFill>
                <a:latin typeface="Calibri" panose="020F0502020204030204" pitchFamily="34" charset="0"/>
              </a:rPr>
              <a:t> </a:t>
            </a:r>
            <a:r>
              <a:rPr lang="el-GR" b="1" i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l-GR" b="1" i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η</a:t>
            </a:r>
            <a:r>
              <a:rPr lang="el-GR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8290" y="4629268"/>
            <a:ext cx="13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i="1" dirty="0">
                <a:solidFill>
                  <a:srgbClr val="1A0BDF"/>
                </a:solidFill>
                <a:latin typeface="Calibri" panose="020F0502020204030204" pitchFamily="34" charset="0"/>
              </a:rPr>
              <a:t>ΕΝΟΤΗΤΑ 2</a:t>
            </a:r>
            <a:r>
              <a:rPr lang="el-GR" b="1" i="1" baseline="30000" dirty="0">
                <a:solidFill>
                  <a:srgbClr val="1A0BDF"/>
                </a:solidFill>
                <a:latin typeface="Calibri" panose="020F0502020204030204" pitchFamily="34" charset="0"/>
              </a:rPr>
              <a:t>η</a:t>
            </a:r>
            <a:r>
              <a:rPr lang="el-GR" b="1" i="1" dirty="0">
                <a:solidFill>
                  <a:srgbClr val="1A0BD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075113" y="4114800"/>
            <a:ext cx="7772400" cy="2387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400" b="1" dirty="0">
                <a:solidFill>
                  <a:srgbClr val="1A0BDF"/>
                </a:solidFill>
              </a:rPr>
              <a:t>Χωρικά δεδομένα – τα μοντέλα </a:t>
            </a:r>
            <a:r>
              <a:rPr lang="en-US" sz="2400" b="1" dirty="0">
                <a:solidFill>
                  <a:srgbClr val="1A0BDF"/>
                </a:solidFill>
              </a:rPr>
              <a:t>OGC</a:t>
            </a:r>
          </a:p>
          <a:p>
            <a:pPr fontAlgn="auto">
              <a:spcAft>
                <a:spcPts val="0"/>
              </a:spcAft>
            </a:pPr>
            <a:r>
              <a:rPr lang="el-GR" sz="2400" b="1" dirty="0">
                <a:solidFill>
                  <a:srgbClr val="1A0BDF"/>
                </a:solidFill>
              </a:rPr>
              <a:t>Δεικτοδότηση – ευρετήρια χωρικών δεδομένων</a:t>
            </a:r>
          </a:p>
          <a:p>
            <a:pPr fontAlgn="auto">
              <a:spcAft>
                <a:spcPts val="0"/>
              </a:spcAft>
            </a:pPr>
            <a:r>
              <a:rPr lang="el-GR" sz="2400" b="1" dirty="0">
                <a:solidFill>
                  <a:srgbClr val="1A0BDF"/>
                </a:solidFill>
              </a:rPr>
              <a:t>Συναφή θέματα &amp; Εφαρμογές</a:t>
            </a:r>
          </a:p>
          <a:p>
            <a:pPr fontAlgn="auto">
              <a:spcAft>
                <a:spcPts val="0"/>
              </a:spcAft>
            </a:pPr>
            <a:r>
              <a:rPr lang="el-GR" sz="2400" b="1" dirty="0">
                <a:solidFill>
                  <a:srgbClr val="1A0BDF"/>
                </a:solidFill>
              </a:rPr>
              <a:t>Συστήματα και εργαλεία Διαχείρισης ΧΒΔ </a:t>
            </a:r>
          </a:p>
          <a:p>
            <a:pPr lvl="2" fontAlgn="auto">
              <a:spcAft>
                <a:spcPts val="0"/>
              </a:spcAft>
            </a:pPr>
            <a:r>
              <a:rPr lang="en-US" sz="1800" b="1" dirty="0" err="1">
                <a:solidFill>
                  <a:srgbClr val="7C0000"/>
                </a:solidFill>
              </a:rPr>
              <a:t>PostGIS</a:t>
            </a:r>
            <a:endParaRPr lang="el-GR" sz="1800" b="1" dirty="0">
              <a:solidFill>
                <a:srgbClr val="7C0000"/>
              </a:solidFill>
            </a:endParaRPr>
          </a:p>
          <a:p>
            <a:pPr lvl="2" fontAlgn="auto">
              <a:spcAft>
                <a:spcPts val="0"/>
              </a:spcAft>
            </a:pPr>
            <a:r>
              <a:rPr lang="en-US" sz="1800" b="1" dirty="0">
                <a:solidFill>
                  <a:srgbClr val="7C0000"/>
                </a:solidFill>
              </a:rPr>
              <a:t>QGIS</a:t>
            </a:r>
          </a:p>
        </p:txBody>
      </p:sp>
    </p:spTree>
    <p:extLst>
      <p:ext uri="{BB962C8B-B14F-4D97-AF65-F5344CB8AC3E}">
        <p14:creationId xmlns:p14="http://schemas.microsoft.com/office/powerpoint/2010/main" val="3343630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8772" y="533400"/>
            <a:ext cx="8229600" cy="868346"/>
          </a:xfrm>
        </p:spPr>
        <p:txBody>
          <a:bodyPr>
            <a:normAutofit/>
          </a:bodyPr>
          <a:lstStyle/>
          <a:p>
            <a:r>
              <a:rPr lang="el-GR" sz="3200" dirty="0"/>
              <a:t>Μοντέλο </a:t>
            </a:r>
            <a:r>
              <a:rPr lang="en-GB" sz="3200" dirty="0"/>
              <a:t>Entities-Relationships (ER)  </a:t>
            </a:r>
            <a:r>
              <a:rPr lang="en-GB" sz="2400" b="0" dirty="0"/>
              <a:t>(</a:t>
            </a:r>
            <a:r>
              <a:rPr lang="el-GR" sz="2400" b="0" dirty="0"/>
              <a:t>συνέχεια)</a:t>
            </a:r>
            <a:endParaRPr lang="el-GR" sz="32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3"/>
          </p:nvPr>
        </p:nvSpPr>
        <p:spPr>
          <a:xfrm rot="16200000">
            <a:off x="-832120" y="2737120"/>
            <a:ext cx="2883438" cy="457198"/>
          </a:xfrm>
        </p:spPr>
        <p:txBody>
          <a:bodyPr>
            <a:normAutofit lnSpcReduction="10000"/>
          </a:bodyPr>
          <a:lstStyle/>
          <a:p>
            <a:r>
              <a:rPr lang="en-GB" i="0" u="none" dirty="0"/>
              <a:t>([1], </a:t>
            </a:r>
            <a:r>
              <a:rPr lang="en-US" i="0" u="none" dirty="0"/>
              <a:t>chapter 7)</a:t>
            </a:r>
            <a:endParaRPr lang="el-GR" i="0" u="non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2508"/>
            <a:ext cx="5144589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Ομάδα 19"/>
          <p:cNvGrpSpPr/>
          <p:nvPr/>
        </p:nvGrpSpPr>
        <p:grpSpPr>
          <a:xfrm>
            <a:off x="1981200" y="1971824"/>
            <a:ext cx="6714011" cy="764188"/>
            <a:chOff x="1981200" y="1971824"/>
            <a:chExt cx="6714011" cy="764188"/>
          </a:xfrm>
        </p:grpSpPr>
        <p:cxnSp>
          <p:nvCxnSpPr>
            <p:cNvPr id="5" name="Ευθύγραμμο βέλος σύνδεσης 4"/>
            <p:cNvCxnSpPr>
              <a:stCxn id="7" idx="1"/>
            </p:cNvCxnSpPr>
            <p:nvPr/>
          </p:nvCxnSpPr>
          <p:spPr>
            <a:xfrm flipH="1" flipV="1">
              <a:off x="1981200" y="1971824"/>
              <a:ext cx="4419600" cy="50257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400800" y="2212792"/>
              <a:ext cx="22944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Σύνθετο χαρακτηριστικό </a:t>
              </a:r>
            </a:p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(</a:t>
              </a:r>
              <a:r>
                <a:rPr lang="en-GB" sz="1400" b="1" dirty="0">
                  <a:solidFill>
                    <a:srgbClr val="FF0000"/>
                  </a:solidFill>
                </a:rPr>
                <a:t>Composite Attribute</a:t>
              </a:r>
              <a:r>
                <a:rPr lang="el-GR" sz="14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5562600" y="1448603"/>
            <a:ext cx="3429687" cy="608797"/>
            <a:chOff x="5562600" y="1448603"/>
            <a:chExt cx="3429687" cy="608797"/>
          </a:xfrm>
        </p:grpSpPr>
        <p:cxnSp>
          <p:nvCxnSpPr>
            <p:cNvPr id="17" name="Ευθύγραμμο βέλος σύνδεσης 16"/>
            <p:cNvCxnSpPr/>
            <p:nvPr/>
          </p:nvCxnSpPr>
          <p:spPr>
            <a:xfrm flipH="1">
              <a:off x="5562600" y="1883806"/>
              <a:ext cx="221116" cy="17359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83716" y="1448603"/>
              <a:ext cx="3208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Χαρακτηριστικό Πολλαπλών Τιμών </a:t>
              </a:r>
            </a:p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(</a:t>
              </a:r>
              <a:r>
                <a:rPr lang="en-US" sz="1400" b="1" dirty="0">
                  <a:solidFill>
                    <a:srgbClr val="FF0000"/>
                  </a:solidFill>
                </a:rPr>
                <a:t>M</a:t>
              </a:r>
              <a:r>
                <a:rPr lang="en-GB" sz="1400" b="1" dirty="0" err="1">
                  <a:solidFill>
                    <a:srgbClr val="FF0000"/>
                  </a:solidFill>
                </a:rPr>
                <a:t>ultivalued</a:t>
              </a:r>
              <a:r>
                <a:rPr lang="en-GB" sz="1400" b="1" dirty="0">
                  <a:solidFill>
                    <a:srgbClr val="FF0000"/>
                  </a:solidFill>
                </a:rPr>
                <a:t> Attribute</a:t>
              </a:r>
              <a:r>
                <a:rPr lang="el-GR" sz="14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5181600" y="2560231"/>
            <a:ext cx="3361581" cy="764188"/>
            <a:chOff x="5181600" y="2009775"/>
            <a:chExt cx="3361581" cy="764188"/>
          </a:xfrm>
        </p:grpSpPr>
        <p:cxnSp>
          <p:nvCxnSpPr>
            <p:cNvPr id="29" name="Ευθύγραμμο βέλος σύνδεσης 28"/>
            <p:cNvCxnSpPr>
              <a:stCxn id="30" idx="1"/>
            </p:cNvCxnSpPr>
            <p:nvPr/>
          </p:nvCxnSpPr>
          <p:spPr>
            <a:xfrm flipH="1" flipV="1">
              <a:off x="5181600" y="2009775"/>
              <a:ext cx="1219200" cy="50257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400800" y="2250743"/>
              <a:ext cx="2142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FF0000"/>
                  </a:solidFill>
                </a:rPr>
                <a:t>X</a:t>
              </a:r>
              <a:r>
                <a:rPr lang="el-GR" sz="1400" b="1" dirty="0" err="1">
                  <a:solidFill>
                    <a:srgbClr val="FF0000"/>
                  </a:solidFill>
                </a:rPr>
                <a:t>αρακτηριστικό</a:t>
              </a:r>
              <a:r>
                <a:rPr lang="en-GB" sz="1400" b="1" dirty="0">
                  <a:solidFill>
                    <a:srgbClr val="FF0000"/>
                  </a:solidFill>
                </a:rPr>
                <a:t>-</a:t>
              </a:r>
              <a:r>
                <a:rPr lang="el-GR" sz="1400" b="1" dirty="0">
                  <a:solidFill>
                    <a:srgbClr val="FF0000"/>
                  </a:solidFill>
                </a:rPr>
                <a:t>κλειδί </a:t>
              </a:r>
            </a:p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(</a:t>
              </a:r>
              <a:r>
                <a:rPr lang="en-GB" sz="1400" b="1" dirty="0">
                  <a:solidFill>
                    <a:srgbClr val="FF0000"/>
                  </a:solidFill>
                </a:rPr>
                <a:t>Key Attribute</a:t>
              </a:r>
              <a:r>
                <a:rPr lang="el-GR" sz="14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3886201" y="5419932"/>
            <a:ext cx="5012502" cy="738664"/>
            <a:chOff x="4201991" y="2250743"/>
            <a:chExt cx="5428063" cy="738664"/>
          </a:xfrm>
        </p:grpSpPr>
        <p:cxnSp>
          <p:nvCxnSpPr>
            <p:cNvPr id="37" name="Ευθύγραμμο βέλος σύνδεσης 36"/>
            <p:cNvCxnSpPr>
              <a:stCxn id="38" idx="1"/>
            </p:cNvCxnSpPr>
            <p:nvPr/>
          </p:nvCxnSpPr>
          <p:spPr>
            <a:xfrm flipH="1" flipV="1">
              <a:off x="4201991" y="2512353"/>
              <a:ext cx="2028755" cy="10772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230746" y="2250743"/>
              <a:ext cx="33993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b="1" dirty="0">
                  <a:solidFill>
                    <a:srgbClr val="FF0000"/>
                  </a:solidFill>
                </a:rPr>
                <a:t>A</a:t>
              </a:r>
              <a:r>
                <a:rPr lang="el-GR" sz="1400" b="1" dirty="0" err="1">
                  <a:solidFill>
                    <a:srgbClr val="FF0000"/>
                  </a:solidFill>
                </a:rPr>
                <a:t>σθενής</a:t>
              </a:r>
              <a:r>
                <a:rPr lang="el-GR" sz="1400" b="1" dirty="0">
                  <a:solidFill>
                    <a:srgbClr val="FF0000"/>
                  </a:solidFill>
                </a:rPr>
                <a:t> </a:t>
              </a:r>
              <a:r>
                <a:rPr lang="en-GB" sz="1400" b="1" dirty="0">
                  <a:solidFill>
                    <a:srgbClr val="FF0000"/>
                  </a:solidFill>
                </a:rPr>
                <a:t>O</a:t>
              </a:r>
              <a:r>
                <a:rPr lang="el-GR" sz="1400" b="1" dirty="0" err="1">
                  <a:solidFill>
                    <a:srgbClr val="FF0000"/>
                  </a:solidFill>
                </a:rPr>
                <a:t>ντότητα</a:t>
              </a:r>
              <a:r>
                <a:rPr lang="el-GR" sz="1400" b="1" dirty="0">
                  <a:solidFill>
                    <a:srgbClr val="FF0000"/>
                  </a:solidFill>
                </a:rPr>
                <a:t> (και συσχέτιση)</a:t>
              </a:r>
            </a:p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(</a:t>
              </a:r>
              <a:r>
                <a:rPr lang="en-GB" sz="1400" b="1" dirty="0">
                  <a:solidFill>
                    <a:srgbClr val="FF0000"/>
                  </a:solidFill>
                </a:rPr>
                <a:t>Weak Entity</a:t>
              </a:r>
              <a:r>
                <a:rPr lang="el-GR" sz="1400" b="1" dirty="0">
                  <a:solidFill>
                    <a:srgbClr val="FF0000"/>
                  </a:solidFill>
                </a:rPr>
                <a:t>) </a:t>
              </a:r>
            </a:p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– δεν έχει μοναδικό κλειδί</a:t>
              </a: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5313947" y="3581400"/>
            <a:ext cx="2997076" cy="523220"/>
            <a:chOff x="5354053" y="2250743"/>
            <a:chExt cx="2997076" cy="523220"/>
          </a:xfrm>
        </p:grpSpPr>
        <p:cxnSp>
          <p:nvCxnSpPr>
            <p:cNvPr id="41" name="Ευθύγραμμο βέλος σύνδεσης 40"/>
            <p:cNvCxnSpPr>
              <a:stCxn id="42" idx="1"/>
            </p:cNvCxnSpPr>
            <p:nvPr/>
          </p:nvCxnSpPr>
          <p:spPr>
            <a:xfrm flipH="1">
              <a:off x="5354053" y="2512353"/>
              <a:ext cx="1147402" cy="72652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01455" y="2250743"/>
              <a:ext cx="18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Ολική συμμετοχή</a:t>
              </a:r>
            </a:p>
            <a:p>
              <a:pPr algn="l"/>
              <a:r>
                <a:rPr lang="el-GR" sz="1400" b="1" dirty="0">
                  <a:solidFill>
                    <a:srgbClr val="FF0000"/>
                  </a:solidFill>
                </a:rPr>
                <a:t>(</a:t>
              </a:r>
              <a:r>
                <a:rPr lang="en-GB" sz="1400" b="1" dirty="0">
                  <a:solidFill>
                    <a:srgbClr val="FF0000"/>
                  </a:solidFill>
                </a:rPr>
                <a:t>Total Participation</a:t>
              </a:r>
              <a:r>
                <a:rPr lang="el-GR" sz="14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cxnSp>
        <p:nvCxnSpPr>
          <p:cNvPr id="44" name="Ευθύγραμμο βέλος σύνδεσης 43"/>
          <p:cNvCxnSpPr/>
          <p:nvPr/>
        </p:nvCxnSpPr>
        <p:spPr>
          <a:xfrm flipH="1" flipV="1">
            <a:off x="3276600" y="3843010"/>
            <a:ext cx="3184749" cy="1"/>
          </a:xfrm>
          <a:prstGeom prst="straightConnector1">
            <a:avLst/>
          </a:prstGeom>
          <a:ln w="95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ύγραμμο βέλος σύνδεσης 49"/>
          <p:cNvCxnSpPr>
            <a:stCxn id="38" idx="1"/>
          </p:cNvCxnSpPr>
          <p:nvPr/>
        </p:nvCxnSpPr>
        <p:spPr>
          <a:xfrm flipH="1" flipV="1">
            <a:off x="3733801" y="5105400"/>
            <a:ext cx="2025838" cy="683864"/>
          </a:xfrm>
          <a:prstGeom prst="straightConnector1">
            <a:avLst/>
          </a:prstGeom>
          <a:ln w="95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31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065338" algn="l"/>
              </a:tabLst>
            </a:pPr>
            <a:r>
              <a:rPr lang="en-GB" sz="1800" dirty="0"/>
              <a:t>[1]  </a:t>
            </a:r>
            <a:r>
              <a:rPr lang="en-GB" sz="1800" dirty="0" err="1"/>
              <a:t>Elmasri</a:t>
            </a:r>
            <a:r>
              <a:rPr lang="en-GB" sz="1800" dirty="0"/>
              <a:t>, </a:t>
            </a:r>
            <a:r>
              <a:rPr lang="en-GB" sz="1800" dirty="0" err="1"/>
              <a:t>Navathe</a:t>
            </a:r>
            <a:r>
              <a:rPr lang="en-GB" sz="1800" dirty="0"/>
              <a:t>, </a:t>
            </a:r>
            <a:r>
              <a:rPr lang="en-GB" sz="1800" i="1" dirty="0"/>
              <a:t>Fundamentals of Database Systems, </a:t>
            </a:r>
            <a:r>
              <a:rPr lang="en-GB" sz="1800" dirty="0"/>
              <a:t>6</a:t>
            </a:r>
            <a:r>
              <a:rPr lang="en-GB" sz="1800" baseline="30000" dirty="0"/>
              <a:t>th</a:t>
            </a:r>
            <a:r>
              <a:rPr lang="en-GB" sz="1800" dirty="0"/>
              <a:t> edition, Addison-Wesley, 	2011, (</a:t>
            </a:r>
            <a:r>
              <a:rPr lang="el-GR" sz="1800" dirty="0"/>
              <a:t>μπορεί να βρεθεί και σε ηλεκτρονική μορφή)</a:t>
            </a:r>
            <a:endParaRPr lang="en-GB" sz="1800" i="1" dirty="0"/>
          </a:p>
          <a:p>
            <a:pPr marL="0" lvl="2" indent="0">
              <a:buNone/>
              <a:tabLst>
                <a:tab pos="2065338" algn="l"/>
              </a:tabLst>
            </a:pPr>
            <a:r>
              <a:rPr lang="en-US" sz="1800" b="1" dirty="0">
                <a:solidFill>
                  <a:srgbClr val="FF0000"/>
                </a:solidFill>
              </a:rPr>
              <a:t>[1.a]          “	</a:t>
            </a:r>
            <a:r>
              <a:rPr lang="el-GR" sz="1800" b="1" i="1" dirty="0">
                <a:solidFill>
                  <a:srgbClr val="FF0000"/>
                </a:solidFill>
              </a:rPr>
              <a:t>Θεμελιώδεις Αρχές Συστημάτων Βάσεων Δεδομένων</a:t>
            </a:r>
            <a:r>
              <a:rPr lang="en-GB" sz="1800" b="1" i="1" dirty="0">
                <a:solidFill>
                  <a:srgbClr val="FF0000"/>
                </a:solidFill>
              </a:rPr>
              <a:t>,</a:t>
            </a:r>
            <a:r>
              <a:rPr lang="el-GR" sz="1800" b="1" dirty="0">
                <a:solidFill>
                  <a:srgbClr val="FF0000"/>
                </a:solidFill>
              </a:rPr>
              <a:t> 7</a:t>
            </a:r>
            <a:r>
              <a:rPr lang="el-GR" sz="1800" b="1" baseline="30000" dirty="0">
                <a:solidFill>
                  <a:srgbClr val="FF0000"/>
                </a:solidFill>
              </a:rPr>
              <a:t>η</a:t>
            </a:r>
            <a:r>
              <a:rPr lang="en-GB" sz="1800" b="1" dirty="0">
                <a:solidFill>
                  <a:srgbClr val="FF0000"/>
                </a:solidFill>
              </a:rPr>
              <a:t> 	</a:t>
            </a:r>
            <a:r>
              <a:rPr lang="el-GR" sz="1800" b="1" dirty="0">
                <a:solidFill>
                  <a:srgbClr val="FF0000"/>
                </a:solidFill>
              </a:rPr>
              <a:t>Έκδοση, ΔΙΑΥΛΟΣ Α.Ε. ΕΚΔΟΣΕΙΣ ΒΙΒΛΙΩΝ</a:t>
            </a:r>
            <a:r>
              <a:rPr lang="en-GB" sz="1800" b="1" dirty="0">
                <a:solidFill>
                  <a:srgbClr val="FF0000"/>
                </a:solidFill>
              </a:rPr>
              <a:t>, 2016</a:t>
            </a:r>
            <a:endParaRPr lang="el-GR" sz="1800" b="1" dirty="0">
              <a:solidFill>
                <a:srgbClr val="FF0000"/>
              </a:solidFill>
            </a:endParaRPr>
          </a:p>
          <a:p>
            <a:pPr marL="396875" indent="-396875">
              <a:buNone/>
              <a:tabLst>
                <a:tab pos="2065338" algn="l"/>
              </a:tabLst>
            </a:pPr>
            <a:r>
              <a:rPr lang="en-US" sz="1800" dirty="0"/>
              <a:t>[2] 	</a:t>
            </a:r>
            <a:r>
              <a:rPr lang="el-GR" sz="1800" dirty="0" err="1"/>
              <a:t>Βερύκιος</a:t>
            </a:r>
            <a:r>
              <a:rPr lang="el-GR" sz="1800" dirty="0"/>
              <a:t>, Β., &amp; </a:t>
            </a:r>
            <a:r>
              <a:rPr lang="el-GR" sz="1800" dirty="0" err="1"/>
              <a:t>Βασιλακόπουλος</a:t>
            </a:r>
            <a:r>
              <a:rPr lang="el-GR" sz="1800" dirty="0"/>
              <a:t>, Μ. (2022). </a:t>
            </a:r>
            <a:r>
              <a:rPr lang="el-GR" sz="1800" i="1" dirty="0"/>
              <a:t>Συστήματα Βάσεων Δεδομένων </a:t>
            </a:r>
            <a:r>
              <a:rPr lang="el-GR" sz="1800" dirty="0"/>
              <a:t>[Προπτυχιακό εγχειρίδιο]. </a:t>
            </a:r>
            <a:r>
              <a:rPr lang="el-GR" sz="1800" dirty="0" err="1"/>
              <a:t>Κάλλιπος</a:t>
            </a:r>
            <a:r>
              <a:rPr lang="el-GR" sz="1800" dirty="0"/>
              <a:t>, Ανοικτές Ακαδημαϊκές Εκδόσεις. </a:t>
            </a:r>
            <a:r>
              <a:rPr lang="el-GR" sz="1800" dirty="0">
                <a:hlinkClick r:id="rId2"/>
              </a:rPr>
              <a:t>https://dx.doi.org/10.57713/kallipos-36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067459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en-GB" dirty="0"/>
              <a:t> </a:t>
            </a:r>
            <a:r>
              <a:rPr lang="en-GB" sz="2400" b="0" dirty="0"/>
              <a:t>(</a:t>
            </a:r>
            <a:r>
              <a:rPr lang="el-GR" sz="2400" b="0" dirty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065338" algn="l"/>
              </a:tabLst>
            </a:pPr>
            <a:r>
              <a:rPr lang="en-GB" sz="1800" dirty="0" err="1"/>
              <a:t>Elmasri</a:t>
            </a:r>
            <a:r>
              <a:rPr lang="en-GB" sz="1800" dirty="0"/>
              <a:t>, </a:t>
            </a:r>
            <a:r>
              <a:rPr lang="en-GB" sz="1800" dirty="0" err="1"/>
              <a:t>Navathe</a:t>
            </a:r>
            <a:r>
              <a:rPr lang="en-GB" sz="1800" dirty="0"/>
              <a:t>, </a:t>
            </a:r>
            <a:r>
              <a:rPr lang="en-GB" sz="1800" i="1" dirty="0"/>
              <a:t>Fundamentals of Database Systems, </a:t>
            </a:r>
            <a:r>
              <a:rPr lang="en-GB" sz="1800" dirty="0"/>
              <a:t>6</a:t>
            </a:r>
            <a:r>
              <a:rPr lang="en-GB" sz="1800" baseline="30000" dirty="0"/>
              <a:t>th</a:t>
            </a:r>
            <a:r>
              <a:rPr lang="en-GB" sz="1800" dirty="0"/>
              <a:t> edition, Addison-Wesley, 	2011, (</a:t>
            </a:r>
            <a:r>
              <a:rPr lang="el-GR" sz="1800" dirty="0"/>
              <a:t>μπορεί να βρεθεί και σε ηλεκτρονική μορφή)</a:t>
            </a:r>
            <a:endParaRPr lang="en-GB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511851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06157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70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en-GB" dirty="0"/>
              <a:t> </a:t>
            </a:r>
            <a:r>
              <a:rPr lang="en-GB" sz="2400" b="0" dirty="0"/>
              <a:t>(</a:t>
            </a:r>
            <a:r>
              <a:rPr lang="el-GR" sz="2400" b="0" dirty="0"/>
              <a:t>συνέχεια)</a:t>
            </a:r>
            <a:endParaRPr lang="el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C3997-5FB5-7C05-D6AA-60694434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5" y="1524000"/>
            <a:ext cx="7458890" cy="50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01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3716" y="457200"/>
            <a:ext cx="83058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l-GR" sz="3200" dirty="0"/>
              <a:t>ο στίγμα του μαθήματος</a:t>
            </a:r>
            <a:r>
              <a:rPr lang="en-US" sz="3200" dirty="0"/>
              <a:t> </a:t>
            </a:r>
            <a:r>
              <a:rPr lang="el-GR" sz="3200" dirty="0"/>
              <a:t>στο «χάρτη» των </a:t>
            </a:r>
            <a:r>
              <a:rPr lang="en-US" sz="3200" dirty="0"/>
              <a:t>GIS  </a:t>
            </a:r>
            <a:endParaRPr lang="el-GR" sz="3200" dirty="0"/>
          </a:p>
        </p:txBody>
      </p:sp>
      <p:grpSp>
        <p:nvGrpSpPr>
          <p:cNvPr id="14" name="Ομάδα 13"/>
          <p:cNvGrpSpPr/>
          <p:nvPr/>
        </p:nvGrpSpPr>
        <p:grpSpPr>
          <a:xfrm>
            <a:off x="563716" y="1700808"/>
            <a:ext cx="1970658" cy="2281238"/>
            <a:chOff x="563716" y="1700808"/>
            <a:chExt cx="1970658" cy="22812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16" y="1700808"/>
              <a:ext cx="1970658" cy="196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55576" y="367426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400" b="1" dirty="0">
                  <a:solidFill>
                    <a:srgbClr val="FF0000"/>
                  </a:solidFill>
                  <a:latin typeface="Calibri"/>
                </a:rPr>
                <a:t>Φυσικός Κόσμος</a:t>
              </a: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5527240" y="1674135"/>
            <a:ext cx="3123892" cy="2287752"/>
            <a:chOff x="5527240" y="1674135"/>
            <a:chExt cx="3123892" cy="2287752"/>
          </a:xfrm>
        </p:grpSpPr>
        <p:grpSp>
          <p:nvGrpSpPr>
            <p:cNvPr id="4" name="Ομάδα 3"/>
            <p:cNvGrpSpPr/>
            <p:nvPr/>
          </p:nvGrpSpPr>
          <p:grpSpPr>
            <a:xfrm>
              <a:off x="6745347" y="1674135"/>
              <a:ext cx="895598" cy="560388"/>
              <a:chOff x="6516216" y="1700808"/>
              <a:chExt cx="895598" cy="56038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1700808"/>
                <a:ext cx="463550" cy="51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1700808"/>
                <a:ext cx="512763" cy="560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279" y="3141622"/>
              <a:ext cx="944563" cy="56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6381">
              <a:off x="5735371" y="2379473"/>
              <a:ext cx="766783" cy="220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Αριστερό-δεξιό βέλος 9"/>
            <p:cNvSpPr/>
            <p:nvPr/>
          </p:nvSpPr>
          <p:spPr>
            <a:xfrm rot="16200000">
              <a:off x="7207038" y="2620931"/>
              <a:ext cx="549965" cy="14570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03582">
              <a:off x="5719505" y="2710002"/>
              <a:ext cx="7985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20093834">
              <a:off x="5527240" y="1955745"/>
              <a:ext cx="11830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κωδικοποίηση 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αρχειοθέτηση,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09768">
              <a:off x="5527242" y="3124776"/>
              <a:ext cx="1183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επεξεργασία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7437372" y="2260781"/>
              <a:ext cx="11830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αναζήτηση,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 err="1">
                  <a:solidFill>
                    <a:prstClr val="black"/>
                  </a:solidFill>
                  <a:latin typeface="Calibri"/>
                </a:rPr>
                <a:t>επικαιροποίηση</a:t>
              </a: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 err="1">
                  <a:solidFill>
                    <a:prstClr val="black"/>
                  </a:solidFill>
                  <a:latin typeface="Calibri"/>
                </a:rPr>
                <a:t>οπτικοποίηση</a:t>
              </a: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58844" y="3654110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400" b="1" dirty="0">
                  <a:solidFill>
                    <a:srgbClr val="FF0000"/>
                  </a:solidFill>
                  <a:latin typeface="Calibri"/>
                </a:rPr>
                <a:t>Ψηφιακό είδωλο</a:t>
              </a:r>
              <a:r>
                <a:rPr lang="en-US" sz="1400" b="1" dirty="0">
                  <a:solidFill>
                    <a:srgbClr val="FF0000"/>
                  </a:solidFill>
                  <a:latin typeface="Calibri"/>
                </a:rPr>
                <a:t>, </a:t>
              </a:r>
              <a:r>
                <a:rPr lang="el-GR" sz="1400" b="1" dirty="0">
                  <a:solidFill>
                    <a:srgbClr val="FF0000"/>
                  </a:solidFill>
                  <a:latin typeface="Calibri"/>
                </a:rPr>
                <a:t>εφαρμογές</a:t>
              </a:r>
            </a:p>
          </p:txBody>
        </p:sp>
      </p:grpSp>
      <p:graphicFrame>
        <p:nvGraphicFramePr>
          <p:cNvPr id="30" name="Πίνακας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99301"/>
              </p:ext>
            </p:extLst>
          </p:nvPr>
        </p:nvGraphicFramePr>
        <p:xfrm>
          <a:off x="2526500" y="4033811"/>
          <a:ext cx="6197241" cy="257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UML</a:t>
                      </a:r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ER,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ISO 191xx  OGC, Simple feature access</a:t>
                      </a:r>
                    </a:p>
                    <a:p>
                      <a:pPr marL="268288" lvl="0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>
                          <a:solidFill>
                            <a:srgbClr val="FF0000"/>
                          </a:solidFill>
                        </a:rPr>
                        <a:t>ISO 19125-1 Common architecture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00" baseline="0" dirty="0">
                          <a:solidFill>
                            <a:srgbClr val="FF0000"/>
                          </a:solidFill>
                        </a:rPr>
                        <a:t>ISO 19125-2 OGC, Simple feature access,</a:t>
                      </a:r>
                      <a:endParaRPr lang="el-GR" sz="6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82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600" baseline="0" dirty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en-US" sz="600" baseline="0" dirty="0">
                          <a:solidFill>
                            <a:srgbClr val="FF0000"/>
                          </a:solidFill>
                        </a:rPr>
                        <a:t> Implementation using SQL</a:t>
                      </a:r>
                      <a:endParaRPr lang="en-US" sz="700" dirty="0">
                        <a:solidFill>
                          <a:srgbClr val="FF0000"/>
                        </a:solidFill>
                      </a:endParaRP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RDB schema</a:t>
                      </a: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800" b="1" dirty="0">
                          <a:solidFill>
                            <a:schemeClr val="tx1"/>
                          </a:solidFill>
                        </a:rPr>
                        <a:t>Σημασιολογική μοντελοποίηση</a:t>
                      </a: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endParaRPr lang="el-GR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DB Query languages (SQL, …)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00" baseline="0" dirty="0">
                          <a:solidFill>
                            <a:srgbClr val="FF0000"/>
                          </a:solidFill>
                        </a:rPr>
                        <a:t>ISO/IEC 9075-1,2,3,4 ,5 Database languages - SQL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00" baseline="0" dirty="0">
                          <a:solidFill>
                            <a:srgbClr val="FF0000"/>
                          </a:solidFill>
                        </a:rPr>
                        <a:t>ISO 19125-2 OGC, Simple feature access, Implementation using SQL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600" baseline="0" dirty="0">
                          <a:solidFill>
                            <a:srgbClr val="FF0000"/>
                          </a:solidFill>
                        </a:rPr>
                        <a:t>ISO/IEC 13246 – SQL/MM,  ISO/IEC 13249-3 Spatial</a:t>
                      </a:r>
                      <a:endParaRPr lang="en-US" sz="7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Proprietary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standards</a:t>
                      </a:r>
                    </a:p>
                    <a:p>
                      <a:pPr marL="266700" indent="-84138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ESRI shape files, KML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Web standards</a:t>
                      </a:r>
                    </a:p>
                    <a:p>
                      <a:pPr marL="266700" marR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XML, </a:t>
                      </a:r>
                      <a:r>
                        <a:rPr lang="en-US" sz="700" b="1" baseline="0" dirty="0">
                          <a:solidFill>
                            <a:srgbClr val="FF0000"/>
                          </a:solidFill>
                        </a:rPr>
                        <a:t>RDF, SPARQL</a:t>
                      </a:r>
                      <a:endParaRPr lang="el-GR" sz="700" b="1" dirty="0">
                        <a:solidFill>
                          <a:srgbClr val="FF0000"/>
                        </a:solidFill>
                      </a:endParaRPr>
                    </a:p>
                    <a:p>
                      <a:pPr marL="266700" indent="-84138">
                        <a:buFont typeface="Arial" panose="020B0604020202020204" pitchFamily="34" charset="0"/>
                        <a:buChar char="•"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</a:rPr>
                        <a:t>GML, SVG,  Geo</a:t>
                      </a:r>
                      <a:r>
                        <a:rPr lang="en-US" sz="700" baseline="0" dirty="0">
                          <a:solidFill>
                            <a:srgbClr val="FF0000"/>
                          </a:solidFill>
                        </a:rPr>
                        <a:t> JSON, 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UML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RDB schema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l-GR" sz="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800" b="1" dirty="0"/>
                        <a:t>Μέθοδοι</a:t>
                      </a:r>
                      <a:r>
                        <a:rPr lang="el-GR" sz="800" b="1" baseline="0" dirty="0"/>
                        <a:t> δεικτοδότησης (</a:t>
                      </a:r>
                      <a:r>
                        <a:rPr lang="en-US" sz="800" b="1" baseline="0" dirty="0"/>
                        <a:t>indexing)</a:t>
                      </a:r>
                      <a:r>
                        <a:rPr lang="el-GR" sz="800" b="1" baseline="0" dirty="0"/>
                        <a:t> χωρικών δεδομένων</a:t>
                      </a:r>
                      <a:endParaRPr lang="en-US" sz="800" b="1" baseline="0" dirty="0"/>
                    </a:p>
                    <a:p>
                      <a:pPr marL="268288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>
                          <a:solidFill>
                            <a:srgbClr val="FF0000"/>
                          </a:solidFill>
                        </a:rPr>
                        <a:t>B+ Trees</a:t>
                      </a:r>
                    </a:p>
                    <a:p>
                      <a:pPr marL="268288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>
                          <a:solidFill>
                            <a:srgbClr val="FF0000"/>
                          </a:solidFill>
                        </a:rPr>
                        <a:t>R-Trees, </a:t>
                      </a:r>
                    </a:p>
                    <a:p>
                      <a:pPr marL="268288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err="1">
                          <a:solidFill>
                            <a:srgbClr val="FF0000"/>
                          </a:solidFill>
                        </a:rPr>
                        <a:t>Quadtrees</a:t>
                      </a:r>
                      <a:endParaRPr lang="en-US" sz="7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…</a:t>
                      </a:r>
                      <a:endParaRPr lang="el-G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9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UML modelling/software design tools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 modelling/software design tools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l-G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DBMS Platforms</a:t>
                      </a:r>
                    </a:p>
                    <a:p>
                      <a:pPr marL="354012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700" b="1" u="sng" baseline="0" dirty="0">
                          <a:solidFill>
                            <a:srgbClr val="FF0000"/>
                          </a:solidFill>
                        </a:rPr>
                        <a:t>Εμπορικά</a:t>
                      </a:r>
                      <a:r>
                        <a:rPr lang="el-GR" sz="700" b="1" baseline="0" dirty="0">
                          <a:solidFill>
                            <a:srgbClr val="FF0000"/>
                          </a:solidFill>
                        </a:rPr>
                        <a:t>:  </a:t>
                      </a:r>
                      <a:r>
                        <a:rPr lang="en-US" sz="700" b="1" baseline="0" dirty="0">
                          <a:solidFill>
                            <a:srgbClr val="FF0000"/>
                          </a:solidFill>
                        </a:rPr>
                        <a:t>Oracle Spatial, </a:t>
                      </a:r>
                      <a:r>
                        <a:rPr lang="en-US" sz="7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Microsoft SQL Server Spatial , IBM DB2</a:t>
                      </a:r>
                    </a:p>
                    <a:p>
                      <a:pPr marL="354012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700" b="1" u="sng" baseline="0" dirty="0">
                          <a:solidFill>
                            <a:srgbClr val="FF0000"/>
                          </a:solidFill>
                        </a:rPr>
                        <a:t>Ανοικτού κώδικα</a:t>
                      </a:r>
                      <a:r>
                        <a:rPr lang="el-GR" sz="700" b="1" baseline="0" dirty="0">
                          <a:solidFill>
                            <a:srgbClr val="FF0000"/>
                          </a:solidFill>
                        </a:rPr>
                        <a:t>:  </a:t>
                      </a:r>
                      <a:r>
                        <a:rPr lang="en-US" sz="700" b="1" baseline="0" dirty="0" err="1">
                          <a:solidFill>
                            <a:srgbClr val="FF0000"/>
                          </a:solidFill>
                        </a:rPr>
                        <a:t>PostGis</a:t>
                      </a:r>
                      <a:r>
                        <a:rPr lang="en-US" sz="700" b="1" baseline="0" dirty="0">
                          <a:solidFill>
                            <a:srgbClr val="FF0000"/>
                          </a:solidFill>
                        </a:rPr>
                        <a:t>, MySQL, …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Web servers</a:t>
                      </a:r>
                      <a:endParaRPr lang="el-GR" sz="800" b="1" dirty="0">
                        <a:solidFill>
                          <a:schemeClr val="tx1"/>
                        </a:solidFill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baseline="0" dirty="0">
                          <a:solidFill>
                            <a:schemeClr val="tx1"/>
                          </a:solidFill>
                        </a:rPr>
                        <a:t>Web tools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="1" baseline="0" dirty="0">
                          <a:solidFill>
                            <a:srgbClr val="FF0000"/>
                          </a:solidFill>
                        </a:rPr>
                        <a:t>Editors, parsers,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Ομάδα 12"/>
          <p:cNvGrpSpPr/>
          <p:nvPr/>
        </p:nvGrpSpPr>
        <p:grpSpPr>
          <a:xfrm>
            <a:off x="2671712" y="4138654"/>
            <a:ext cx="416396" cy="2520280"/>
            <a:chOff x="2759361" y="3929145"/>
            <a:chExt cx="416396" cy="2588937"/>
          </a:xfrm>
        </p:grpSpPr>
        <p:sp>
          <p:nvSpPr>
            <p:cNvPr id="31" name="TextBox 30"/>
            <p:cNvSpPr txBox="1"/>
            <p:nvPr/>
          </p:nvSpPr>
          <p:spPr>
            <a:xfrm rot="16200000">
              <a:off x="2502024" y="4202768"/>
              <a:ext cx="793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00" b="1" dirty="0">
                  <a:solidFill>
                    <a:prstClr val="black"/>
                  </a:solidFill>
                  <a:latin typeface="Calibri"/>
                </a:rPr>
                <a:t>Πρότυπα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511281" y="5104410"/>
              <a:ext cx="928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00" b="1" dirty="0">
                  <a:solidFill>
                    <a:prstClr val="black"/>
                  </a:solidFill>
                  <a:latin typeface="Calibri"/>
                </a:rPr>
                <a:t>Αλγόριθμοι,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00" b="1" dirty="0">
                  <a:solidFill>
                    <a:prstClr val="black"/>
                  </a:solidFill>
                  <a:latin typeface="Calibri"/>
                </a:rPr>
                <a:t>Μέθοδοι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418051" y="5930550"/>
              <a:ext cx="9288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00" b="1" dirty="0">
                  <a:solidFill>
                    <a:prstClr val="black"/>
                  </a:solidFill>
                  <a:latin typeface="Calibri"/>
                </a:rPr>
                <a:t>Εργαλεία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 rot="16200000">
            <a:off x="1405425" y="5152593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(Σταχυολόγηση)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4967415" y="4134846"/>
            <a:ext cx="659139" cy="882142"/>
            <a:chOff x="4991276" y="3899844"/>
            <a:chExt cx="659139" cy="882142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276" y="4193321"/>
              <a:ext cx="659139" cy="58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438" y="3899844"/>
              <a:ext cx="360039" cy="2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Ομάδα 14"/>
          <p:cNvGrpSpPr/>
          <p:nvPr/>
        </p:nvGrpSpPr>
        <p:grpSpPr>
          <a:xfrm>
            <a:off x="2518358" y="1710042"/>
            <a:ext cx="3124324" cy="2251846"/>
            <a:chOff x="2516374" y="1770817"/>
            <a:chExt cx="3124324" cy="2251846"/>
          </a:xfrm>
        </p:grpSpPr>
        <p:sp>
          <p:nvSpPr>
            <p:cNvPr id="9" name="Δεξιό βέλος 8"/>
            <p:cNvSpPr/>
            <p:nvPr/>
          </p:nvSpPr>
          <p:spPr>
            <a:xfrm>
              <a:off x="2662793" y="2600906"/>
              <a:ext cx="702695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6374" y="2927826"/>
              <a:ext cx="1183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050" b="1" dirty="0">
                  <a:solidFill>
                    <a:prstClr val="black"/>
                  </a:solidFill>
                  <a:latin typeface="Calibri"/>
                </a:rPr>
                <a:t>μοντελοποίηση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75464" y="3714886"/>
              <a:ext cx="10529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400" b="1" dirty="0">
                  <a:solidFill>
                    <a:srgbClr val="FF0000"/>
                  </a:solidFill>
                  <a:latin typeface="Calibri"/>
                </a:rPr>
                <a:t>Μοντέλο</a:t>
              </a:r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3624532" y="1770817"/>
              <a:ext cx="2016166" cy="1931193"/>
              <a:chOff x="3561566" y="1635325"/>
              <a:chExt cx="2016166" cy="1931193"/>
            </a:xfrm>
          </p:grpSpPr>
          <p:grpSp>
            <p:nvGrpSpPr>
              <p:cNvPr id="11" name="Ομάδα 10"/>
              <p:cNvGrpSpPr/>
              <p:nvPr/>
            </p:nvGrpSpPr>
            <p:grpSpPr>
              <a:xfrm>
                <a:off x="3561566" y="1635325"/>
                <a:ext cx="2016166" cy="1931193"/>
                <a:chOff x="3566965" y="1594081"/>
                <a:chExt cx="2172397" cy="2088232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4177" y="1664889"/>
                  <a:ext cx="1455185" cy="11449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Ελεύθερη σχεδίαση 4"/>
                <p:cNvSpPr/>
                <p:nvPr/>
              </p:nvSpPr>
              <p:spPr>
                <a:xfrm>
                  <a:off x="3703242" y="1939334"/>
                  <a:ext cx="428411" cy="378784"/>
                </a:xfrm>
                <a:custGeom>
                  <a:avLst/>
                  <a:gdLst>
                    <a:gd name="connsiteX0" fmla="*/ 68580 w 662940"/>
                    <a:gd name="connsiteY0" fmla="*/ 121920 h 518160"/>
                    <a:gd name="connsiteX1" fmla="*/ 0 w 662940"/>
                    <a:gd name="connsiteY1" fmla="*/ 388620 h 518160"/>
                    <a:gd name="connsiteX2" fmla="*/ 304800 w 662940"/>
                    <a:gd name="connsiteY2" fmla="*/ 518160 h 518160"/>
                    <a:gd name="connsiteX3" fmla="*/ 662940 w 662940"/>
                    <a:gd name="connsiteY3" fmla="*/ 297180 h 518160"/>
                    <a:gd name="connsiteX4" fmla="*/ 609600 w 662940"/>
                    <a:gd name="connsiteY4" fmla="*/ 0 h 518160"/>
                    <a:gd name="connsiteX5" fmla="*/ 228600 w 662940"/>
                    <a:gd name="connsiteY5" fmla="*/ 0 h 518160"/>
                    <a:gd name="connsiteX6" fmla="*/ 68580 w 662940"/>
                    <a:gd name="connsiteY6" fmla="*/ 121920 h 51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2940" h="518160">
                      <a:moveTo>
                        <a:pt x="68580" y="121920"/>
                      </a:moveTo>
                      <a:lnTo>
                        <a:pt x="0" y="388620"/>
                      </a:lnTo>
                      <a:lnTo>
                        <a:pt x="304800" y="518160"/>
                      </a:lnTo>
                      <a:lnTo>
                        <a:pt x="662940" y="297180"/>
                      </a:lnTo>
                      <a:lnTo>
                        <a:pt x="609600" y="0"/>
                      </a:lnTo>
                      <a:lnTo>
                        <a:pt x="228600" y="0"/>
                      </a:lnTo>
                      <a:lnTo>
                        <a:pt x="68580" y="12192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Ελεύθερη σχεδίαση 5"/>
                <p:cNvSpPr/>
                <p:nvPr/>
              </p:nvSpPr>
              <p:spPr>
                <a:xfrm rot="17208293">
                  <a:off x="3783464" y="2173931"/>
                  <a:ext cx="284100" cy="494760"/>
                </a:xfrm>
                <a:custGeom>
                  <a:avLst/>
                  <a:gdLst>
                    <a:gd name="connsiteX0" fmla="*/ 0 w 480060"/>
                    <a:gd name="connsiteY0" fmla="*/ 0 h 419100"/>
                    <a:gd name="connsiteX1" fmla="*/ 144780 w 480060"/>
                    <a:gd name="connsiteY1" fmla="*/ 68580 h 419100"/>
                    <a:gd name="connsiteX2" fmla="*/ 121920 w 480060"/>
                    <a:gd name="connsiteY2" fmla="*/ 175260 h 419100"/>
                    <a:gd name="connsiteX3" fmla="*/ 144780 w 480060"/>
                    <a:gd name="connsiteY3" fmla="*/ 266700 h 419100"/>
                    <a:gd name="connsiteX4" fmla="*/ 312420 w 480060"/>
                    <a:gd name="connsiteY4" fmla="*/ 358140 h 419100"/>
                    <a:gd name="connsiteX5" fmla="*/ 480060 w 480060"/>
                    <a:gd name="connsiteY5" fmla="*/ 41910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0060" h="419100">
                      <a:moveTo>
                        <a:pt x="0" y="0"/>
                      </a:moveTo>
                      <a:lnTo>
                        <a:pt x="144780" y="68580"/>
                      </a:lnTo>
                      <a:lnTo>
                        <a:pt x="121920" y="175260"/>
                      </a:lnTo>
                      <a:lnTo>
                        <a:pt x="144780" y="266700"/>
                      </a:lnTo>
                      <a:lnTo>
                        <a:pt x="312420" y="358140"/>
                      </a:lnTo>
                      <a:lnTo>
                        <a:pt x="480060" y="41910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Ορθογώνιο 6"/>
                <p:cNvSpPr/>
                <p:nvPr/>
              </p:nvSpPr>
              <p:spPr>
                <a:xfrm>
                  <a:off x="3566965" y="1594081"/>
                  <a:ext cx="2094872" cy="20882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641" y="2613833"/>
                <a:ext cx="1316449" cy="86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Έλλειψη 16"/>
          <p:cNvSpPr/>
          <p:nvPr/>
        </p:nvSpPr>
        <p:spPr>
          <a:xfrm>
            <a:off x="6038987" y="1414904"/>
            <a:ext cx="2475556" cy="1456563"/>
          </a:xfrm>
          <a:prstGeom prst="ellipse">
            <a:avLst/>
          </a:prstGeom>
          <a:solidFill>
            <a:srgbClr val="FF0000">
              <a:alpha val="37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sz="3200" dirty="0">
                <a:solidFill>
                  <a:schemeClr val="bg1"/>
                </a:solidFill>
              </a:rPr>
              <a:t>ΒΧΔ</a:t>
            </a:r>
          </a:p>
        </p:txBody>
      </p:sp>
    </p:spTree>
    <p:extLst>
      <p:ext uri="{BB962C8B-B14F-4D97-AF65-F5344CB8AC3E}">
        <p14:creationId xmlns:p14="http://schemas.microsoft.com/office/powerpoint/2010/main" val="16308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prstClr val="black"/>
                </a:solidFill>
              </a:rPr>
              <a:t>T</a:t>
            </a:r>
            <a:r>
              <a:rPr lang="el-GR" sz="3200" dirty="0">
                <a:solidFill>
                  <a:prstClr val="black"/>
                </a:solidFill>
              </a:rPr>
              <a:t>ο στίγμα του μαθήματος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l-GR" sz="3200" dirty="0">
                <a:solidFill>
                  <a:prstClr val="black"/>
                </a:solidFill>
              </a:rPr>
              <a:t>στο «χάρτη» των </a:t>
            </a:r>
            <a:r>
              <a:rPr lang="en-US" sz="3200" dirty="0">
                <a:solidFill>
                  <a:prstClr val="black"/>
                </a:solidFill>
              </a:rPr>
              <a:t>GIS</a:t>
            </a:r>
            <a:r>
              <a:rPr lang="el-GR" sz="3200" dirty="0">
                <a:solidFill>
                  <a:prstClr val="black"/>
                </a:solidFill>
              </a:rPr>
              <a:t> </a:t>
            </a:r>
            <a:r>
              <a:rPr lang="el-GR" sz="2400" b="0" dirty="0"/>
              <a:t>(συνέχεια) </a:t>
            </a:r>
            <a:endParaRPr lang="el-GR" b="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99784"/>
              </p:ext>
            </p:extLst>
          </p:nvPr>
        </p:nvGraphicFramePr>
        <p:xfrm>
          <a:off x="533400" y="1828800"/>
          <a:ext cx="8352929" cy="467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Μοντελοποίηση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2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Κωδικοποίηση/Αρχειοθέτηση</a:t>
                      </a:r>
                    </a:p>
                    <a:p>
                      <a:pPr marL="182562" indent="0" algn="ctr">
                        <a:buFont typeface="Arial" panose="020B0604020202020204" pitchFamily="34" charset="0"/>
                        <a:buNone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επεξεργασία/εφαρμογές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128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UML, ER, …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ISO 191xx  OGC, Simple feature access</a:t>
                      </a:r>
                    </a:p>
                    <a:p>
                      <a:pPr marL="268288" lvl="0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ISO 19125-1 Common architecture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ISO 19125-2 OGC, Simple feature access,</a:t>
                      </a:r>
                      <a:endParaRPr lang="el-GR" sz="10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8256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000" b="1" baseline="0" dirty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 Implementation using SQL</a:t>
                      </a:r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RDB schema</a:t>
                      </a:r>
                      <a:endParaRPr lang="el-GR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Σημασιολογική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μοντελοποίηση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DB Query languages (SQL, …)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ISO/IEC 9075-1,2,3,4 ,5 Database languages - SQL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ISO 19125-2 OGC, Simple feature access, Implementation using SQL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ISO/IEC 13246 – SQL/MM,  ISO/IEC 13249-3 Spatial</a:t>
                      </a:r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Proprietary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 standards</a:t>
                      </a:r>
                    </a:p>
                    <a:p>
                      <a:pPr marL="266700" indent="-84138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dirty="0">
                          <a:solidFill>
                            <a:srgbClr val="FF0000"/>
                          </a:solidFill>
                        </a:rPr>
                        <a:t>ESRI shape files, KML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Web standards</a:t>
                      </a:r>
                    </a:p>
                    <a:p>
                      <a:pPr marL="266700" indent="-84138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dirty="0">
                          <a:solidFill>
                            <a:srgbClr val="FF0000"/>
                          </a:solidFill>
                        </a:rPr>
                        <a:t>XML,  GML, SVG,  Geo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 JSON, …</a:t>
                      </a:r>
                      <a:endParaRPr lang="el-GR" sz="105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266700" indent="-84138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RDF, SPARQL</a:t>
                      </a:r>
                      <a:endParaRPr lang="el-GR" sz="105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103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UML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RDB schema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l-G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100" b="1" dirty="0"/>
                        <a:t>Μέθοδοι</a:t>
                      </a:r>
                      <a:r>
                        <a:rPr lang="el-GR" sz="1100" b="1" baseline="0" dirty="0"/>
                        <a:t> δεικτοδότησης (</a:t>
                      </a:r>
                      <a:r>
                        <a:rPr lang="en-US" sz="1100" b="1" baseline="0" dirty="0"/>
                        <a:t>indexing)</a:t>
                      </a:r>
                      <a:r>
                        <a:rPr lang="el-GR" sz="1100" b="1" baseline="0" dirty="0"/>
                        <a:t> χωρικών δεδομένων</a:t>
                      </a:r>
                      <a:endParaRPr lang="en-US" sz="1100" b="1" baseline="0" dirty="0"/>
                    </a:p>
                    <a:p>
                      <a:pPr marL="268288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B+ Trees</a:t>
                      </a:r>
                      <a:endParaRPr lang="el-GR" sz="105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268288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R-Trees</a:t>
                      </a:r>
                    </a:p>
                    <a:p>
                      <a:pPr marL="268288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baseline="0" dirty="0" err="1">
                          <a:solidFill>
                            <a:srgbClr val="FF0000"/>
                          </a:solidFill>
                        </a:rPr>
                        <a:t>Quadtrees</a:t>
                      </a:r>
                      <a:endParaRPr lang="en-US" sz="105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…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709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UML modelling/software design tools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 modelling/software design tools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DBMS Platforms</a:t>
                      </a:r>
                    </a:p>
                    <a:p>
                      <a:pPr marL="354012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050" b="1" u="sng" baseline="0" dirty="0">
                          <a:solidFill>
                            <a:srgbClr val="FF0000"/>
                          </a:solidFill>
                        </a:rPr>
                        <a:t>Εμπορικά</a:t>
                      </a:r>
                      <a:r>
                        <a:rPr lang="el-GR" sz="1050" b="1" baseline="0" dirty="0">
                          <a:solidFill>
                            <a:srgbClr val="FF0000"/>
                          </a:solidFill>
                        </a:rPr>
                        <a:t>:  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Oracle Spatial, </a:t>
                      </a:r>
                      <a:r>
                        <a:rPr lang="en-US" sz="105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Microsoft SQL Server Spatial , IBM DB2</a:t>
                      </a:r>
                    </a:p>
                    <a:p>
                      <a:pPr marL="354012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050" b="1" u="sng" baseline="0" dirty="0">
                          <a:solidFill>
                            <a:srgbClr val="FF0000"/>
                          </a:solidFill>
                        </a:rPr>
                        <a:t>Ανοικτού κώδικα</a:t>
                      </a:r>
                      <a:r>
                        <a:rPr lang="el-GR" sz="1050" b="1" baseline="0" dirty="0">
                          <a:solidFill>
                            <a:srgbClr val="FF0000"/>
                          </a:solidFill>
                        </a:rPr>
                        <a:t>:  </a:t>
                      </a:r>
                      <a:r>
                        <a:rPr lang="en-US" sz="1050" b="1" baseline="0" dirty="0" err="1">
                          <a:solidFill>
                            <a:srgbClr val="FF0000"/>
                          </a:solidFill>
                        </a:rPr>
                        <a:t>PostGis</a:t>
                      </a: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, MySQL, …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Web servers</a:t>
                      </a:r>
                      <a:endParaRPr lang="el-GR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Web tools</a:t>
                      </a:r>
                    </a:p>
                    <a:p>
                      <a:pPr marL="266700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rgbClr val="FF0000"/>
                          </a:solidFill>
                        </a:rPr>
                        <a:t>Editors, parsers,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Ομάδα 6"/>
          <p:cNvGrpSpPr/>
          <p:nvPr/>
        </p:nvGrpSpPr>
        <p:grpSpPr>
          <a:xfrm>
            <a:off x="713927" y="2491265"/>
            <a:ext cx="602368" cy="3847678"/>
            <a:chOff x="2681494" y="4251796"/>
            <a:chExt cx="602368" cy="2470928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2594741" y="4356142"/>
              <a:ext cx="793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>
                  <a:solidFill>
                    <a:prstClr val="black"/>
                  </a:solidFill>
                  <a:latin typeface="Calibri"/>
                </a:rPr>
                <a:t>Πρότυπα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,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>
                  <a:solidFill>
                    <a:prstClr val="black"/>
                  </a:solidFill>
                  <a:latin typeface="Calibri"/>
                </a:rPr>
                <a:t>Γλώσσες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562680" y="5346640"/>
              <a:ext cx="8224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>
                  <a:solidFill>
                    <a:prstClr val="black"/>
                  </a:solidFill>
                  <a:latin typeface="Calibri"/>
                </a:rPr>
                <a:t>Αλγόριθμοι,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>
                  <a:solidFill>
                    <a:prstClr val="black"/>
                  </a:solidFill>
                  <a:latin typeface="Calibri"/>
                </a:rPr>
                <a:t>Μέθοδοι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603942" y="6183506"/>
              <a:ext cx="739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600" b="1" dirty="0">
                  <a:solidFill>
                    <a:prstClr val="black"/>
                  </a:solidFill>
                  <a:latin typeface="Calibri"/>
                </a:rPr>
                <a:t>Εργαλεία</a:t>
              </a:r>
            </a:p>
          </p:txBody>
        </p:sp>
      </p:grp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69115"/>
            <a:ext cx="1584176" cy="141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1355576"/>
            <a:ext cx="223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(Σταχυολόγηση)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21" y="2491264"/>
            <a:ext cx="648072" cy="5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4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2919" y="609600"/>
            <a:ext cx="8229600" cy="715946"/>
          </a:xfrm>
        </p:spPr>
        <p:txBody>
          <a:bodyPr/>
          <a:lstStyle/>
          <a:p>
            <a:r>
              <a:rPr lang="el-GR" dirty="0"/>
              <a:t>Περιεχόμενο μαθήματος    </a:t>
            </a:r>
            <a:r>
              <a:rPr lang="el-GR" sz="2800" b="0" dirty="0"/>
              <a:t>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6532" y="1676400"/>
            <a:ext cx="7772400" cy="38100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Οργάνωση, Επεξεργασία και </a:t>
            </a:r>
            <a:r>
              <a:rPr lang="el-GR" b="1" dirty="0" err="1">
                <a:solidFill>
                  <a:srgbClr val="00B050"/>
                </a:solidFill>
              </a:rPr>
              <a:t>Οπτικοποίηση</a:t>
            </a:r>
            <a:r>
              <a:rPr lang="el-GR" b="1" dirty="0">
                <a:solidFill>
                  <a:srgbClr val="00B050"/>
                </a:solidFill>
              </a:rPr>
              <a:t> Χωρικών Δεδομένων σε περιβάλλον Διαδικτύου- Συναφείς Υπηρεσίες WEB</a:t>
            </a:r>
          </a:p>
          <a:p>
            <a:r>
              <a:rPr lang="el-GR" sz="2400" b="1" dirty="0" err="1">
                <a:solidFill>
                  <a:srgbClr val="00B050"/>
                </a:solidFill>
              </a:rPr>
              <a:t>Διαλειτουργικότητα</a:t>
            </a:r>
            <a:r>
              <a:rPr lang="el-GR" sz="2400" b="1" dirty="0">
                <a:solidFill>
                  <a:srgbClr val="00B050"/>
                </a:solidFill>
              </a:rPr>
              <a:t> - Ολοκλήρωση Βάσεων Χωρικών Δεδομένων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00B050"/>
                </a:solidFill>
              </a:rPr>
              <a:t>     </a:t>
            </a:r>
            <a:r>
              <a:rPr lang="el-GR" sz="2400" b="1" dirty="0">
                <a:solidFill>
                  <a:srgbClr val="FF0000"/>
                </a:solidFill>
              </a:rPr>
              <a:t>(προσκεκλημένος ομιλητής)</a:t>
            </a:r>
          </a:p>
          <a:p>
            <a:r>
              <a:rPr lang="el-GR" sz="2400" b="1" dirty="0">
                <a:solidFill>
                  <a:srgbClr val="00B050"/>
                </a:solidFill>
              </a:rPr>
              <a:t>Διαχείριση και Ανάλυση Δεδομένων Κίνησης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FF0000"/>
                </a:solidFill>
              </a:rPr>
              <a:t>     (προσκεκλημένος ομιλητής)</a:t>
            </a:r>
          </a:p>
          <a:p>
            <a:pPr marL="0" indent="0">
              <a:buNone/>
            </a:pP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7268" y="3029068"/>
            <a:ext cx="13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i="1" dirty="0">
                <a:solidFill>
                  <a:srgbClr val="00B050"/>
                </a:solidFill>
                <a:latin typeface="Calibri" panose="020F0502020204030204" pitchFamily="34" charset="0"/>
              </a:rPr>
              <a:t>ΕΝΟΤΗΤΑ 3</a:t>
            </a:r>
            <a:r>
              <a:rPr lang="el-GR" b="1" i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η</a:t>
            </a:r>
            <a:r>
              <a:rPr lang="el-GR" b="1" i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15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Διεξαγωγή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0" y="1600200"/>
            <a:ext cx="7086600" cy="4449763"/>
          </a:xfrm>
        </p:spPr>
        <p:txBody>
          <a:bodyPr/>
          <a:lstStyle/>
          <a:p>
            <a:r>
              <a:rPr lang="el-GR" dirty="0"/>
              <a:t>Διά ζώσης και, αν παραστεί ανάγκη, εξ αποστάσεως</a:t>
            </a:r>
            <a:r>
              <a:rPr lang="en-US" dirty="0"/>
              <a:t>,</a:t>
            </a:r>
            <a:r>
              <a:rPr lang="el-GR" dirty="0"/>
              <a:t> με χρήση της πλατφόρμας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Microsoft Teams</a:t>
            </a:r>
          </a:p>
          <a:p>
            <a:r>
              <a:rPr lang="el-GR" dirty="0"/>
              <a:t>Ανακοινώσεις και υλικό μαθήματος στο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1A0BDF"/>
                </a:solidFill>
              </a:rPr>
              <a:t>helios.ntua.gr</a:t>
            </a:r>
            <a:endParaRPr lang="el-GR" dirty="0">
              <a:solidFill>
                <a:srgbClr val="1A0B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685800" y="635659"/>
            <a:ext cx="7010400" cy="6978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3200" dirty="0"/>
              <a:t>Προγραμματισμός μαθήματος 20</a:t>
            </a:r>
            <a:r>
              <a:rPr lang="en-US" sz="3200" dirty="0"/>
              <a:t>2</a:t>
            </a:r>
            <a:r>
              <a:rPr lang="el-GR" sz="3200" dirty="0"/>
              <a:t>3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447800" y="160020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l-GR" sz="1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ΕΝΟΤΗΤΑ 1</a:t>
            </a:r>
            <a:r>
              <a:rPr lang="el-GR" sz="1600" b="1" u="sng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η</a:t>
            </a:r>
            <a:r>
              <a:rPr lang="el-GR" sz="1600" dirty="0">
                <a:solidFill>
                  <a:srgbClr val="FF0000"/>
                </a:solidFill>
                <a:latin typeface="Times New Roman"/>
                <a:ea typeface="Times New Roman"/>
              </a:rPr>
              <a:t>   - Τρεις διαλέξεις + μία για το πρακτικό μέρος </a:t>
            </a:r>
          </a:p>
          <a:p>
            <a:pPr algn="l">
              <a:spcAft>
                <a:spcPts val="0"/>
              </a:spcAft>
            </a:pPr>
            <a:r>
              <a:rPr lang="el-GR" sz="16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l-GR" sz="1600" dirty="0">
                <a:latin typeface="Times New Roman"/>
                <a:ea typeface="Times New Roman"/>
              </a:rPr>
              <a:t> </a:t>
            </a:r>
            <a:r>
              <a:rPr lang="el-GR" sz="1600" b="1" dirty="0">
                <a:latin typeface="Times New Roman"/>
                <a:ea typeface="Times New Roman"/>
              </a:rPr>
              <a:t>Πρακτικό μέρος</a:t>
            </a:r>
            <a:r>
              <a:rPr lang="el-GR" sz="1600" dirty="0">
                <a:latin typeface="Times New Roman"/>
                <a:ea typeface="Times New Roman"/>
              </a:rPr>
              <a:t>: </a:t>
            </a:r>
          </a:p>
          <a:p>
            <a:pPr marL="180340" algn="l">
              <a:spcAft>
                <a:spcPts val="0"/>
              </a:spcAft>
            </a:pPr>
            <a:r>
              <a:rPr lang="el-GR" sz="1600" u="sng" dirty="0">
                <a:solidFill>
                  <a:srgbClr val="7C0000"/>
                </a:solidFill>
                <a:latin typeface="Times New Roman"/>
                <a:ea typeface="Times New Roman"/>
              </a:rPr>
              <a:t>Άσκηση 1</a:t>
            </a:r>
            <a:r>
              <a:rPr lang="el-GR" sz="1600" u="sng" baseline="30000" dirty="0">
                <a:solidFill>
                  <a:srgbClr val="7C0000"/>
                </a:solidFill>
                <a:latin typeface="Times New Roman"/>
                <a:ea typeface="Times New Roman"/>
              </a:rPr>
              <a:t>η</a:t>
            </a:r>
            <a:r>
              <a:rPr lang="el-GR" sz="1600" dirty="0">
                <a:solidFill>
                  <a:srgbClr val="7C0000"/>
                </a:solidFill>
                <a:latin typeface="Times New Roman"/>
                <a:ea typeface="Times New Roman"/>
              </a:rPr>
              <a:t>   Εξάσκηση σε ΣΒΔ - Υποτυπώδες «Κτηματολόγιο»</a:t>
            </a:r>
          </a:p>
          <a:p>
            <a:pPr algn="l">
              <a:spcAft>
                <a:spcPts val="0"/>
              </a:spcAft>
            </a:pPr>
            <a:r>
              <a:rPr lang="el-GR" sz="1600" dirty="0">
                <a:latin typeface="Times New Roman"/>
                <a:ea typeface="Times New Roman"/>
              </a:rPr>
              <a:t> </a:t>
            </a:r>
          </a:p>
          <a:p>
            <a:pPr marL="990600" indent="-990600" algn="l">
              <a:spcAft>
                <a:spcPts val="0"/>
              </a:spcAft>
            </a:pPr>
            <a:r>
              <a:rPr lang="el-GR" sz="1600" b="1" u="sng" dirty="0">
                <a:solidFill>
                  <a:srgbClr val="1A0BDF"/>
                </a:solidFill>
                <a:latin typeface="Times New Roman"/>
                <a:ea typeface="Times New Roman"/>
              </a:rPr>
              <a:t>ΕΝΟΤΗΤΑ 2</a:t>
            </a:r>
            <a:r>
              <a:rPr lang="el-GR" sz="1600" b="1" u="sng" baseline="30000" dirty="0">
                <a:solidFill>
                  <a:srgbClr val="1A0BDF"/>
                </a:solidFill>
                <a:latin typeface="Times New Roman"/>
                <a:ea typeface="Times New Roman"/>
              </a:rPr>
              <a:t>η</a:t>
            </a:r>
            <a:r>
              <a:rPr lang="el-GR" sz="1600" b="1" dirty="0">
                <a:solidFill>
                  <a:srgbClr val="1A0BDF"/>
                </a:solidFill>
                <a:latin typeface="Times New Roman"/>
                <a:ea typeface="Times New Roman"/>
              </a:rPr>
              <a:t>  </a:t>
            </a:r>
            <a:r>
              <a:rPr lang="el-GR" sz="1600" dirty="0">
                <a:latin typeface="Times New Roman"/>
                <a:ea typeface="Times New Roman"/>
              </a:rPr>
              <a:t>- </a:t>
            </a:r>
            <a:r>
              <a:rPr lang="el-GR" sz="1600" dirty="0">
                <a:solidFill>
                  <a:srgbClr val="1A0BDF"/>
                </a:solidFill>
                <a:latin typeface="Times New Roman"/>
                <a:ea typeface="Times New Roman"/>
              </a:rPr>
              <a:t>Δύο διαλέξεις </a:t>
            </a:r>
            <a:r>
              <a:rPr lang="el-GR" sz="1600" dirty="0">
                <a:latin typeface="Times New Roman"/>
                <a:ea typeface="Times New Roman"/>
              </a:rPr>
              <a:t>θεωρίας</a:t>
            </a:r>
          </a:p>
          <a:p>
            <a:pPr marL="990600" indent="-990600" algn="l">
              <a:spcAft>
                <a:spcPts val="0"/>
              </a:spcAft>
            </a:pPr>
            <a:r>
              <a:rPr lang="el-GR" sz="1600" dirty="0">
                <a:latin typeface="Times New Roman"/>
                <a:ea typeface="Times New Roman"/>
              </a:rPr>
              <a:t>                        + </a:t>
            </a:r>
            <a:r>
              <a:rPr lang="el-GR" sz="1600" dirty="0">
                <a:solidFill>
                  <a:srgbClr val="1A0BDF"/>
                </a:solidFill>
                <a:latin typeface="Times New Roman"/>
                <a:ea typeface="Times New Roman"/>
              </a:rPr>
              <a:t>τρεις για το πρακτικό μέρος</a:t>
            </a:r>
            <a:r>
              <a:rPr lang="el-GR" sz="1600" dirty="0">
                <a:latin typeface="Times New Roman"/>
                <a:ea typeface="Times New Roman"/>
              </a:rPr>
              <a:t> </a:t>
            </a:r>
          </a:p>
          <a:p>
            <a:pPr marL="990600" indent="-990600" algn="l">
              <a:spcAft>
                <a:spcPts val="0"/>
              </a:spcAft>
            </a:pPr>
            <a:r>
              <a:rPr lang="el-GR" sz="1600" b="1" dirty="0">
                <a:latin typeface="Times New Roman"/>
                <a:ea typeface="Times New Roman"/>
              </a:rPr>
              <a:t>Πρακτικό μέρος</a:t>
            </a:r>
            <a:r>
              <a:rPr lang="en-US" sz="1600" b="1" dirty="0">
                <a:latin typeface="Times New Roman"/>
                <a:ea typeface="Times New Roman"/>
              </a:rPr>
              <a:t>:</a:t>
            </a:r>
            <a:endParaRPr lang="el-GR" sz="1600" b="1" dirty="0">
              <a:latin typeface="Times New Roman"/>
              <a:ea typeface="Times New Roman"/>
            </a:endParaRPr>
          </a:p>
          <a:p>
            <a:pPr marL="180340" algn="l">
              <a:spcAft>
                <a:spcPts val="0"/>
              </a:spcAft>
            </a:pPr>
            <a:r>
              <a:rPr lang="el-GR" sz="1600" u="sng" dirty="0">
                <a:solidFill>
                  <a:srgbClr val="7C0000"/>
                </a:solidFill>
                <a:latin typeface="Times New Roman"/>
                <a:ea typeface="Times New Roman"/>
              </a:rPr>
              <a:t>Άσκηση 2</a:t>
            </a:r>
            <a:r>
              <a:rPr lang="el-GR" sz="1600" u="sng" baseline="30000" dirty="0">
                <a:solidFill>
                  <a:srgbClr val="7C0000"/>
                </a:solidFill>
                <a:latin typeface="Times New Roman"/>
                <a:ea typeface="Times New Roman"/>
              </a:rPr>
              <a:t>η</a:t>
            </a:r>
            <a:r>
              <a:rPr lang="el-GR" sz="1600" dirty="0">
                <a:solidFill>
                  <a:srgbClr val="7C0000"/>
                </a:solidFill>
                <a:latin typeface="Times New Roman"/>
                <a:ea typeface="Times New Roman"/>
              </a:rPr>
              <a:t> - ΒΧΔ (</a:t>
            </a:r>
            <a:r>
              <a:rPr lang="en-US" sz="1600" dirty="0" err="1">
                <a:solidFill>
                  <a:srgbClr val="7C0000"/>
                </a:solidFill>
                <a:latin typeface="Times New Roman"/>
                <a:ea typeface="Times New Roman"/>
              </a:rPr>
              <a:t>PostGIS</a:t>
            </a:r>
            <a:r>
              <a:rPr lang="el-GR" sz="1600" dirty="0">
                <a:solidFill>
                  <a:srgbClr val="7C0000"/>
                </a:solidFill>
                <a:latin typeface="Times New Roman"/>
                <a:ea typeface="Times New Roman"/>
              </a:rPr>
              <a:t>) </a:t>
            </a:r>
          </a:p>
          <a:p>
            <a:pPr marL="180340" algn="l">
              <a:spcAft>
                <a:spcPts val="0"/>
              </a:spcAft>
            </a:pPr>
            <a:r>
              <a:rPr lang="el-GR" sz="1600" dirty="0">
                <a:solidFill>
                  <a:srgbClr val="7C0000"/>
                </a:solidFill>
                <a:latin typeface="Times New Roman"/>
                <a:ea typeface="Times New Roman"/>
              </a:rPr>
              <a:t>(α) Υποτυπώδες «Κτηματολόγιο» </a:t>
            </a:r>
          </a:p>
          <a:p>
            <a:pPr marL="180340" algn="l">
              <a:spcAft>
                <a:spcPts val="0"/>
              </a:spcAft>
            </a:pPr>
            <a:r>
              <a:rPr lang="el-GR" sz="1600" dirty="0">
                <a:solidFill>
                  <a:srgbClr val="7C0000"/>
                </a:solidFill>
                <a:latin typeface="Times New Roman"/>
                <a:ea typeface="Times New Roman"/>
              </a:rPr>
              <a:t>(β) με πραγματικά </a:t>
            </a:r>
            <a:r>
              <a:rPr lang="el-GR" sz="1600" dirty="0" err="1">
                <a:solidFill>
                  <a:srgbClr val="7C0000"/>
                </a:solidFill>
                <a:latin typeface="Times New Roman"/>
                <a:ea typeface="Times New Roman"/>
              </a:rPr>
              <a:t>γεωχωρικά</a:t>
            </a:r>
            <a:r>
              <a:rPr lang="el-GR" sz="1600" dirty="0">
                <a:solidFill>
                  <a:srgbClr val="7C0000"/>
                </a:solidFill>
                <a:latin typeface="Times New Roman"/>
                <a:ea typeface="Times New Roman"/>
              </a:rPr>
              <a:t> δεδομένα. Ερωτήματα.</a:t>
            </a:r>
          </a:p>
          <a:p>
            <a:pPr marL="180340" algn="l">
              <a:spcAft>
                <a:spcPts val="0"/>
              </a:spcAft>
            </a:pPr>
            <a:endParaRPr lang="el-GR" sz="1600" b="1" dirty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el-GR" sz="1600" b="1" u="sng" dirty="0">
                <a:solidFill>
                  <a:srgbClr val="00B050"/>
                </a:solidFill>
                <a:latin typeface="Times New Roman"/>
                <a:ea typeface="Times New Roman"/>
              </a:rPr>
              <a:t>ΕΝΟΤΗΤΑ 3</a:t>
            </a:r>
            <a:r>
              <a:rPr lang="el-GR" sz="1600" b="1" u="sng" baseline="30000" dirty="0">
                <a:solidFill>
                  <a:srgbClr val="00B050"/>
                </a:solidFill>
                <a:latin typeface="Times New Roman"/>
                <a:ea typeface="Times New Roman"/>
              </a:rPr>
              <a:t>η</a:t>
            </a:r>
            <a:r>
              <a:rPr lang="el-GR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  </a:t>
            </a:r>
          </a:p>
          <a:p>
            <a:pPr marL="179388" algn="l">
              <a:spcAft>
                <a:spcPts val="0"/>
              </a:spcAft>
            </a:pPr>
            <a:r>
              <a:rPr lang="el-GR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3.3</a:t>
            </a:r>
            <a:r>
              <a:rPr lang="el-GR" sz="1600" dirty="0">
                <a:latin typeface="Times New Roman"/>
                <a:ea typeface="Times New Roman"/>
              </a:rPr>
              <a:t> </a:t>
            </a:r>
            <a:r>
              <a:rPr lang="el-GR" sz="1600" dirty="0">
                <a:solidFill>
                  <a:srgbClr val="00B050"/>
                </a:solidFill>
                <a:latin typeface="Times New Roman"/>
                <a:ea typeface="Times New Roman"/>
              </a:rPr>
              <a:t>Οργάνωση, Επεξεργασία και </a:t>
            </a:r>
            <a:r>
              <a:rPr lang="el-GR" sz="1600" dirty="0" err="1">
                <a:solidFill>
                  <a:srgbClr val="00B050"/>
                </a:solidFill>
                <a:latin typeface="Times New Roman"/>
                <a:ea typeface="Times New Roman"/>
              </a:rPr>
              <a:t>Οπτικοποίηση</a:t>
            </a:r>
            <a:r>
              <a:rPr lang="el-GR" sz="1600" dirty="0">
                <a:solidFill>
                  <a:srgbClr val="00B050"/>
                </a:solidFill>
                <a:latin typeface="Times New Roman"/>
                <a:ea typeface="Times New Roman"/>
              </a:rPr>
              <a:t> Χωρικών Δεδομένων σε περιβάλλον Διαδικτύου- Συναφείς Υπηρεσίες WEB - Δύο διαλέξεις</a:t>
            </a:r>
            <a:endParaRPr lang="el-GR" sz="1600" dirty="0">
              <a:latin typeface="Times New Roman"/>
              <a:ea typeface="Times New Roman"/>
            </a:endParaRPr>
          </a:p>
          <a:p>
            <a:pPr marL="179388" algn="l">
              <a:spcAft>
                <a:spcPts val="0"/>
              </a:spcAft>
            </a:pPr>
            <a:r>
              <a:rPr lang="el-GR" sz="1600" u="sng" dirty="0">
                <a:solidFill>
                  <a:srgbClr val="7C0000"/>
                </a:solidFill>
                <a:latin typeface="Times New Roman"/>
                <a:ea typeface="Times New Roman"/>
              </a:rPr>
              <a:t>Άσκηση 3</a:t>
            </a:r>
            <a:r>
              <a:rPr lang="el-GR" sz="1600" u="sng" baseline="30000" dirty="0">
                <a:solidFill>
                  <a:srgbClr val="7C0000"/>
                </a:solidFill>
                <a:latin typeface="Times New Roman"/>
                <a:ea typeface="Times New Roman"/>
              </a:rPr>
              <a:t>η</a:t>
            </a:r>
            <a:r>
              <a:rPr lang="el-GR" sz="1600" u="sng" dirty="0">
                <a:solidFill>
                  <a:srgbClr val="7C0000"/>
                </a:solidFill>
                <a:latin typeface="Times New Roman"/>
                <a:ea typeface="Times New Roman"/>
              </a:rPr>
              <a:t> και </a:t>
            </a:r>
            <a:r>
              <a:rPr lang="el-GR" sz="1600" u="sng" dirty="0">
                <a:solidFill>
                  <a:srgbClr val="FF0000"/>
                </a:solidFill>
                <a:latin typeface="Times New Roman"/>
                <a:ea typeface="Times New Roman"/>
              </a:rPr>
              <a:t>Ανάθεση Εργασίας</a:t>
            </a:r>
            <a:r>
              <a:rPr lang="el-GR" sz="1600" u="sng" baseline="30000" dirty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endParaRPr lang="el-GR" sz="16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79388" algn="l">
              <a:spcAft>
                <a:spcPts val="0"/>
              </a:spcAft>
            </a:pPr>
            <a:r>
              <a:rPr lang="el-GR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3.2 </a:t>
            </a:r>
            <a:r>
              <a:rPr lang="el-GR" sz="1600" dirty="0" err="1">
                <a:solidFill>
                  <a:srgbClr val="00B050"/>
                </a:solidFill>
                <a:latin typeface="Times New Roman"/>
                <a:ea typeface="Times New Roman"/>
              </a:rPr>
              <a:t>Διαλειτουργικότητα</a:t>
            </a:r>
            <a:r>
              <a:rPr lang="el-GR" sz="1600" dirty="0">
                <a:solidFill>
                  <a:srgbClr val="00B050"/>
                </a:solidFill>
                <a:latin typeface="Times New Roman"/>
                <a:ea typeface="Times New Roman"/>
              </a:rPr>
              <a:t> - Ολοκλήρωση Βάσεων Χωρικών Δεδομένων – Μία διάλεξη </a:t>
            </a:r>
          </a:p>
          <a:p>
            <a:pPr marL="179388" algn="l">
              <a:spcAft>
                <a:spcPts val="0"/>
              </a:spcAft>
            </a:pPr>
            <a:r>
              <a:rPr lang="el-GR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3.3  </a:t>
            </a:r>
            <a:r>
              <a:rPr lang="el-GR" sz="1600" dirty="0">
                <a:solidFill>
                  <a:srgbClr val="00B050"/>
                </a:solidFill>
                <a:latin typeface="Times New Roman"/>
                <a:ea typeface="Times New Roman"/>
              </a:rPr>
              <a:t>Διαχείριση και Ανάλυση Δεδομένων Κίνησης - Μία διάλεξη</a:t>
            </a:r>
            <a:endParaRPr lang="el-GR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0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Εργαστηριακή Εξάσκηση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219200" y="3810000"/>
            <a:ext cx="7315200" cy="2263789"/>
          </a:xfrm>
        </p:spPr>
        <p:txBody>
          <a:bodyPr/>
          <a:lstStyle/>
          <a:p>
            <a:r>
              <a:rPr lang="el-GR" dirty="0"/>
              <a:t>Πειραματισμός σε</a:t>
            </a:r>
            <a:r>
              <a:rPr lang="en-US" dirty="0"/>
              <a:t> </a:t>
            </a:r>
            <a:r>
              <a:rPr lang="el-GR" dirty="0"/>
              <a:t>ατομική ΒΔ (</a:t>
            </a:r>
            <a:r>
              <a:rPr lang="en-US" dirty="0" err="1"/>
              <a:t>PostGIS</a:t>
            </a:r>
            <a:r>
              <a:rPr lang="en-US" dirty="0"/>
              <a:t>)</a:t>
            </a:r>
          </a:p>
          <a:p>
            <a:r>
              <a:rPr lang="el-GR" dirty="0"/>
              <a:t>Πρόσβαση σε </a:t>
            </a:r>
            <a:r>
              <a:rPr lang="en-US" dirty="0" err="1"/>
              <a:t>Geoserver</a:t>
            </a:r>
            <a:r>
              <a:rPr lang="en-US" dirty="0"/>
              <a:t> –  </a:t>
            </a:r>
            <a:r>
              <a:rPr lang="el-GR" dirty="0"/>
              <a:t>Χρήση </a:t>
            </a:r>
            <a:r>
              <a:rPr lang="en-US" dirty="0"/>
              <a:t>QGIS</a:t>
            </a:r>
          </a:p>
          <a:p>
            <a:r>
              <a:rPr lang="el-GR" dirty="0"/>
              <a:t>Ασκήσεις</a:t>
            </a:r>
          </a:p>
        </p:txBody>
      </p:sp>
      <p:grpSp>
        <p:nvGrpSpPr>
          <p:cNvPr id="50" name="Ομάδα 49"/>
          <p:cNvGrpSpPr/>
          <p:nvPr/>
        </p:nvGrpSpPr>
        <p:grpSpPr>
          <a:xfrm>
            <a:off x="1978598" y="1863131"/>
            <a:ext cx="4982803" cy="1620378"/>
            <a:chOff x="1978598" y="1551791"/>
            <a:chExt cx="4982803" cy="1620378"/>
          </a:xfrm>
        </p:grpSpPr>
        <p:pic>
          <p:nvPicPr>
            <p:cNvPr id="6" name="Picture 74" descr="internet cloud_sm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7692" y="1551791"/>
              <a:ext cx="2169929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web697 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6CAA"/>
                </a:clrFrom>
                <a:clrTo>
                  <a:srgbClr val="006CAA">
                    <a:alpha val="0"/>
                  </a:srgbClr>
                </a:clrTo>
              </a:clrChange>
            </a:blip>
            <a:srcRect l="18250" t="28906" b="13629"/>
            <a:stretch>
              <a:fillRect/>
            </a:stretch>
          </p:blipFill>
          <p:spPr bwMode="auto">
            <a:xfrm>
              <a:off x="1978598" y="1863131"/>
              <a:ext cx="914398" cy="616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890 - Ευθεία γραμμή σύνδεσης"/>
            <p:cNvCxnSpPr/>
            <p:nvPr/>
          </p:nvCxnSpPr>
          <p:spPr>
            <a:xfrm>
              <a:off x="2835854" y="2077445"/>
              <a:ext cx="571504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950 - Ελεύθερη σχεδίαση"/>
            <p:cNvSpPr/>
            <p:nvPr/>
          </p:nvSpPr>
          <p:spPr>
            <a:xfrm>
              <a:off x="2907292" y="1934569"/>
              <a:ext cx="2857520" cy="214314"/>
            </a:xfrm>
            <a:custGeom>
              <a:avLst/>
              <a:gdLst>
                <a:gd name="connsiteX0" fmla="*/ 0 w 4230806"/>
                <a:gd name="connsiteY0" fmla="*/ 15923 h 1407994"/>
                <a:gd name="connsiteX1" fmla="*/ 1296538 w 4230806"/>
                <a:gd name="connsiteY1" fmla="*/ 56866 h 1407994"/>
                <a:gd name="connsiteX2" fmla="*/ 2456597 w 4230806"/>
                <a:gd name="connsiteY2" fmla="*/ 357117 h 1407994"/>
                <a:gd name="connsiteX3" fmla="*/ 3466532 w 4230806"/>
                <a:gd name="connsiteY3" fmla="*/ 821141 h 1407994"/>
                <a:gd name="connsiteX4" fmla="*/ 4230806 w 4230806"/>
                <a:gd name="connsiteY4" fmla="*/ 1407994 h 140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0806" h="1407994">
                  <a:moveTo>
                    <a:pt x="0" y="15923"/>
                  </a:moveTo>
                  <a:cubicBezTo>
                    <a:pt x="443552" y="7961"/>
                    <a:pt x="887105" y="0"/>
                    <a:pt x="1296538" y="56866"/>
                  </a:cubicBezTo>
                  <a:cubicBezTo>
                    <a:pt x="1705971" y="113732"/>
                    <a:pt x="2094931" y="229738"/>
                    <a:pt x="2456597" y="357117"/>
                  </a:cubicBezTo>
                  <a:cubicBezTo>
                    <a:pt x="2818263" y="484496"/>
                    <a:pt x="3170831" y="645995"/>
                    <a:pt x="3466532" y="821141"/>
                  </a:cubicBezTo>
                  <a:cubicBezTo>
                    <a:pt x="3762234" y="996287"/>
                    <a:pt x="3996520" y="1202140"/>
                    <a:pt x="4230806" y="1407994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70 - Ομάδα"/>
            <p:cNvGrpSpPr/>
            <p:nvPr/>
          </p:nvGrpSpPr>
          <p:grpSpPr>
            <a:xfrm>
              <a:off x="5336184" y="2077445"/>
              <a:ext cx="1625217" cy="1094724"/>
              <a:chOff x="5143503" y="4929198"/>
              <a:chExt cx="1625217" cy="1094724"/>
            </a:xfrm>
          </p:grpSpPr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5979125" y="4991924"/>
                <a:ext cx="378824" cy="451624"/>
                <a:chOff x="3916" y="2658"/>
                <a:chExt cx="460" cy="474"/>
              </a:xfrm>
            </p:grpSpPr>
            <p:sp>
              <p:nvSpPr>
                <p:cNvPr id="46" name="Freeform 24"/>
                <p:cNvSpPr>
                  <a:spLocks/>
                </p:cNvSpPr>
                <p:nvPr/>
              </p:nvSpPr>
              <p:spPr bwMode="auto">
                <a:xfrm>
                  <a:off x="3916" y="2727"/>
                  <a:ext cx="460" cy="405"/>
                </a:xfrm>
                <a:custGeom>
                  <a:avLst/>
                  <a:gdLst>
                    <a:gd name="T0" fmla="*/ 0 w 526"/>
                    <a:gd name="T1" fmla="*/ 0 h 496"/>
                    <a:gd name="T2" fmla="*/ 0 w 526"/>
                    <a:gd name="T3" fmla="*/ 76 h 496"/>
                    <a:gd name="T4" fmla="*/ 3 w 526"/>
                    <a:gd name="T5" fmla="*/ 80 h 496"/>
                    <a:gd name="T6" fmla="*/ 6 w 526"/>
                    <a:gd name="T7" fmla="*/ 84 h 496"/>
                    <a:gd name="T8" fmla="*/ 10 w 526"/>
                    <a:gd name="T9" fmla="*/ 86 h 496"/>
                    <a:gd name="T10" fmla="*/ 14 w 526"/>
                    <a:gd name="T11" fmla="*/ 88 h 496"/>
                    <a:gd name="T12" fmla="*/ 22 w 526"/>
                    <a:gd name="T13" fmla="*/ 91 h 496"/>
                    <a:gd name="T14" fmla="*/ 31 w 526"/>
                    <a:gd name="T15" fmla="*/ 92 h 496"/>
                    <a:gd name="T16" fmla="*/ 40 w 526"/>
                    <a:gd name="T17" fmla="*/ 94 h 496"/>
                    <a:gd name="T18" fmla="*/ 52 w 526"/>
                    <a:gd name="T19" fmla="*/ 96 h 496"/>
                    <a:gd name="T20" fmla="*/ 64 w 526"/>
                    <a:gd name="T21" fmla="*/ 96 h 496"/>
                    <a:gd name="T22" fmla="*/ 76 w 526"/>
                    <a:gd name="T23" fmla="*/ 98 h 496"/>
                    <a:gd name="T24" fmla="*/ 88 w 526"/>
                    <a:gd name="T25" fmla="*/ 98 h 496"/>
                    <a:gd name="T26" fmla="*/ 102 w 526"/>
                    <a:gd name="T27" fmla="*/ 98 h 496"/>
                    <a:gd name="T28" fmla="*/ 116 w 526"/>
                    <a:gd name="T29" fmla="*/ 97 h 496"/>
                    <a:gd name="T30" fmla="*/ 129 w 526"/>
                    <a:gd name="T31" fmla="*/ 96 h 496"/>
                    <a:gd name="T32" fmla="*/ 138 w 526"/>
                    <a:gd name="T33" fmla="*/ 94 h 496"/>
                    <a:gd name="T34" fmla="*/ 150 w 526"/>
                    <a:gd name="T35" fmla="*/ 92 h 496"/>
                    <a:gd name="T36" fmla="*/ 158 w 526"/>
                    <a:gd name="T37" fmla="*/ 91 h 496"/>
                    <a:gd name="T38" fmla="*/ 168 w 526"/>
                    <a:gd name="T39" fmla="*/ 87 h 496"/>
                    <a:gd name="T40" fmla="*/ 174 w 526"/>
                    <a:gd name="T41" fmla="*/ 84 h 496"/>
                    <a:gd name="T42" fmla="*/ 178 w 526"/>
                    <a:gd name="T43" fmla="*/ 81 h 496"/>
                    <a:gd name="T44" fmla="*/ 180 w 526"/>
                    <a:gd name="T45" fmla="*/ 78 h 496"/>
                    <a:gd name="T46" fmla="*/ 180 w 526"/>
                    <a:gd name="T47" fmla="*/ 2 h 496"/>
                    <a:gd name="T48" fmla="*/ 0 w 526"/>
                    <a:gd name="T49" fmla="*/ 0 h 49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6"/>
                    <a:gd name="T76" fmla="*/ 0 h 496"/>
                    <a:gd name="T77" fmla="*/ 526 w 526"/>
                    <a:gd name="T78" fmla="*/ 496 h 49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6" h="496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6" y="406"/>
                      </a:lnTo>
                      <a:lnTo>
                        <a:pt x="18" y="422"/>
                      </a:lnTo>
                      <a:lnTo>
                        <a:pt x="30" y="436"/>
                      </a:lnTo>
                      <a:lnTo>
                        <a:pt x="42" y="444"/>
                      </a:lnTo>
                      <a:lnTo>
                        <a:pt x="64" y="456"/>
                      </a:lnTo>
                      <a:lnTo>
                        <a:pt x="92" y="468"/>
                      </a:lnTo>
                      <a:lnTo>
                        <a:pt x="120" y="478"/>
                      </a:lnTo>
                      <a:lnTo>
                        <a:pt x="152" y="484"/>
                      </a:lnTo>
                      <a:lnTo>
                        <a:pt x="188" y="490"/>
                      </a:lnTo>
                      <a:lnTo>
                        <a:pt x="220" y="494"/>
                      </a:lnTo>
                      <a:lnTo>
                        <a:pt x="260" y="496"/>
                      </a:lnTo>
                      <a:lnTo>
                        <a:pt x="300" y="494"/>
                      </a:lnTo>
                      <a:lnTo>
                        <a:pt x="338" y="492"/>
                      </a:lnTo>
                      <a:lnTo>
                        <a:pt x="376" y="484"/>
                      </a:lnTo>
                      <a:lnTo>
                        <a:pt x="406" y="478"/>
                      </a:lnTo>
                      <a:lnTo>
                        <a:pt x="438" y="468"/>
                      </a:lnTo>
                      <a:lnTo>
                        <a:pt x="464" y="456"/>
                      </a:lnTo>
                      <a:lnTo>
                        <a:pt x="490" y="442"/>
                      </a:lnTo>
                      <a:lnTo>
                        <a:pt x="508" y="426"/>
                      </a:lnTo>
                      <a:lnTo>
                        <a:pt x="520" y="408"/>
                      </a:lnTo>
                      <a:lnTo>
                        <a:pt x="526" y="394"/>
                      </a:lnTo>
                      <a:lnTo>
                        <a:pt x="52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666666"/>
                    </a:gs>
                    <a:gs pos="5000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Oval 25"/>
                <p:cNvSpPr>
                  <a:spLocks noChangeArrowheads="1"/>
                </p:cNvSpPr>
                <p:nvPr/>
              </p:nvSpPr>
              <p:spPr bwMode="auto">
                <a:xfrm>
                  <a:off x="3916" y="2658"/>
                  <a:ext cx="46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1651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cxnSp>
            <p:nvCxnSpPr>
              <p:cNvPr id="12" name="895 - Ευθεία γραμμή σύνδεσης"/>
              <p:cNvCxnSpPr/>
              <p:nvPr/>
            </p:nvCxnSpPr>
            <p:spPr>
              <a:xfrm>
                <a:off x="5143503" y="5143512"/>
                <a:ext cx="541705" cy="10071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903 - Ομάδα"/>
              <p:cNvGrpSpPr/>
              <p:nvPr/>
            </p:nvGrpSpPr>
            <p:grpSpPr>
              <a:xfrm>
                <a:off x="5567642" y="4929198"/>
                <a:ext cx="401022" cy="473928"/>
                <a:chOff x="5476875" y="2336800"/>
                <a:chExt cx="1154113" cy="1417638"/>
              </a:xfrm>
            </p:grpSpPr>
            <p:sp>
              <p:nvSpPr>
                <p:cNvPr id="15" name="Rectangle 21"/>
                <p:cNvSpPr>
                  <a:spLocks noChangeArrowheads="1"/>
                </p:cNvSpPr>
                <p:nvPr/>
              </p:nvSpPr>
              <p:spPr bwMode="auto">
                <a:xfrm>
                  <a:off x="5784850" y="2336800"/>
                  <a:ext cx="558800" cy="139858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6" name="Rectangle 22"/>
                <p:cNvSpPr>
                  <a:spLocks noChangeArrowheads="1"/>
                </p:cNvSpPr>
                <p:nvPr/>
              </p:nvSpPr>
              <p:spPr bwMode="auto">
                <a:xfrm>
                  <a:off x="5829300" y="2419350"/>
                  <a:ext cx="469900" cy="7747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" name="Rectangle 23"/>
                <p:cNvSpPr>
                  <a:spLocks noChangeArrowheads="1"/>
                </p:cNvSpPr>
                <p:nvPr/>
              </p:nvSpPr>
              <p:spPr bwMode="auto">
                <a:xfrm>
                  <a:off x="5854700" y="2470150"/>
                  <a:ext cx="419100" cy="2032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8" name="Freeform 24"/>
                <p:cNvSpPr>
                  <a:spLocks/>
                </p:cNvSpPr>
                <p:nvPr/>
              </p:nvSpPr>
              <p:spPr bwMode="auto">
                <a:xfrm>
                  <a:off x="5853113" y="2471738"/>
                  <a:ext cx="425450" cy="87312"/>
                </a:xfrm>
                <a:custGeom>
                  <a:avLst/>
                  <a:gdLst>
                    <a:gd name="T0" fmla="*/ 0 w 268"/>
                    <a:gd name="T1" fmla="*/ 0 h 55"/>
                    <a:gd name="T2" fmla="*/ 2147483647 w 268"/>
                    <a:gd name="T3" fmla="*/ 2147483647 h 55"/>
                    <a:gd name="T4" fmla="*/ 2147483647 w 268"/>
                    <a:gd name="T5" fmla="*/ 2147483647 h 55"/>
                    <a:gd name="T6" fmla="*/ 2147483647 w 268"/>
                    <a:gd name="T7" fmla="*/ 0 h 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8"/>
                    <a:gd name="T13" fmla="*/ 0 h 55"/>
                    <a:gd name="T14" fmla="*/ 268 w 268"/>
                    <a:gd name="T15" fmla="*/ 55 h 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8" h="55">
                      <a:moveTo>
                        <a:pt x="0" y="0"/>
                      </a:moveTo>
                      <a:lnTo>
                        <a:pt x="66" y="54"/>
                      </a:lnTo>
                      <a:lnTo>
                        <a:pt x="204" y="54"/>
                      </a:lnTo>
                      <a:lnTo>
                        <a:pt x="26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" name="Freeform 25"/>
                <p:cNvSpPr>
                  <a:spLocks/>
                </p:cNvSpPr>
                <p:nvPr/>
              </p:nvSpPr>
              <p:spPr bwMode="auto">
                <a:xfrm>
                  <a:off x="5857875" y="2562225"/>
                  <a:ext cx="425450" cy="125413"/>
                </a:xfrm>
                <a:custGeom>
                  <a:avLst/>
                  <a:gdLst>
                    <a:gd name="T0" fmla="*/ 0 w 268"/>
                    <a:gd name="T1" fmla="*/ 2147483647 h 79"/>
                    <a:gd name="T2" fmla="*/ 2147483647 w 268"/>
                    <a:gd name="T3" fmla="*/ 0 h 79"/>
                    <a:gd name="T4" fmla="*/ 2147483647 w 268"/>
                    <a:gd name="T5" fmla="*/ 0 h 79"/>
                    <a:gd name="T6" fmla="*/ 2147483647 w 268"/>
                    <a:gd name="T7" fmla="*/ 2147483647 h 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8"/>
                    <a:gd name="T13" fmla="*/ 0 h 79"/>
                    <a:gd name="T14" fmla="*/ 268 w 268"/>
                    <a:gd name="T15" fmla="*/ 79 h 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8" h="79">
                      <a:moveTo>
                        <a:pt x="0" y="66"/>
                      </a:moveTo>
                      <a:lnTo>
                        <a:pt x="54" y="0"/>
                      </a:lnTo>
                      <a:lnTo>
                        <a:pt x="201" y="0"/>
                      </a:lnTo>
                      <a:lnTo>
                        <a:pt x="267" y="7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0" name="Group 29"/>
                <p:cNvGrpSpPr>
                  <a:grpSpLocks/>
                </p:cNvGrpSpPr>
                <p:nvPr/>
              </p:nvGrpSpPr>
              <p:grpSpPr bwMode="auto">
                <a:xfrm>
                  <a:off x="5864225" y="2735263"/>
                  <a:ext cx="411163" cy="153987"/>
                  <a:chOff x="3694" y="1723"/>
                  <a:chExt cx="259" cy="97"/>
                </a:xfrm>
              </p:grpSpPr>
              <p:sp>
                <p:nvSpPr>
                  <p:cNvPr id="4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694" y="1723"/>
                    <a:ext cx="259" cy="9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21" y="1773"/>
                    <a:ext cx="20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1756"/>
                    <a:ext cx="79" cy="3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1" name="Rectangle 30"/>
                <p:cNvSpPr>
                  <a:spLocks noChangeArrowheads="1"/>
                </p:cNvSpPr>
                <p:nvPr/>
              </p:nvSpPr>
              <p:spPr bwMode="auto">
                <a:xfrm>
                  <a:off x="5864225" y="2959100"/>
                  <a:ext cx="411163" cy="1539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" name="Line 31"/>
                <p:cNvSpPr>
                  <a:spLocks noChangeShapeType="1"/>
                </p:cNvSpPr>
                <p:nvPr/>
              </p:nvSpPr>
              <p:spPr bwMode="auto">
                <a:xfrm>
                  <a:off x="5907088" y="3038475"/>
                  <a:ext cx="3175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Rectangle 32"/>
                <p:cNvSpPr>
                  <a:spLocks noChangeArrowheads="1"/>
                </p:cNvSpPr>
                <p:nvPr/>
              </p:nvSpPr>
              <p:spPr bwMode="auto">
                <a:xfrm>
                  <a:off x="6049963" y="3011488"/>
                  <a:ext cx="125412" cy="5397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" name="Rectangle 33"/>
                <p:cNvSpPr>
                  <a:spLocks noChangeArrowheads="1"/>
                </p:cNvSpPr>
                <p:nvPr/>
              </p:nvSpPr>
              <p:spPr bwMode="auto">
                <a:xfrm>
                  <a:off x="6211888" y="3078163"/>
                  <a:ext cx="34925" cy="1587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5" name="Rectangle 34"/>
                <p:cNvSpPr>
                  <a:spLocks noChangeArrowheads="1"/>
                </p:cNvSpPr>
                <p:nvPr/>
              </p:nvSpPr>
              <p:spPr bwMode="auto">
                <a:xfrm>
                  <a:off x="5835650" y="3273425"/>
                  <a:ext cx="30163" cy="23971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6" name="Rectangle 35"/>
                <p:cNvSpPr>
                  <a:spLocks noChangeArrowheads="1"/>
                </p:cNvSpPr>
                <p:nvPr/>
              </p:nvSpPr>
              <p:spPr bwMode="auto">
                <a:xfrm>
                  <a:off x="5907088" y="3273425"/>
                  <a:ext cx="30162" cy="23971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7" name="Rectangle 36"/>
                <p:cNvSpPr>
                  <a:spLocks noChangeArrowheads="1"/>
                </p:cNvSpPr>
                <p:nvPr/>
              </p:nvSpPr>
              <p:spPr bwMode="auto">
                <a:xfrm>
                  <a:off x="5978525" y="3273425"/>
                  <a:ext cx="30163" cy="23971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8" name="Rectangle 37"/>
                <p:cNvSpPr>
                  <a:spLocks noChangeArrowheads="1"/>
                </p:cNvSpPr>
                <p:nvPr/>
              </p:nvSpPr>
              <p:spPr bwMode="auto">
                <a:xfrm>
                  <a:off x="6054725" y="3273425"/>
                  <a:ext cx="30163" cy="23971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" name="Rectangle 38"/>
                <p:cNvSpPr>
                  <a:spLocks noChangeArrowheads="1"/>
                </p:cNvSpPr>
                <p:nvPr/>
              </p:nvSpPr>
              <p:spPr bwMode="auto">
                <a:xfrm>
                  <a:off x="6130925" y="3273425"/>
                  <a:ext cx="30163" cy="23971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" name="Rectangle 39"/>
                <p:cNvSpPr>
                  <a:spLocks noChangeArrowheads="1"/>
                </p:cNvSpPr>
                <p:nvPr/>
              </p:nvSpPr>
              <p:spPr bwMode="auto">
                <a:xfrm>
                  <a:off x="6202363" y="3273425"/>
                  <a:ext cx="30162" cy="23971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" name="Rectangle 40"/>
                <p:cNvSpPr>
                  <a:spLocks noChangeArrowheads="1"/>
                </p:cNvSpPr>
                <p:nvPr/>
              </p:nvSpPr>
              <p:spPr bwMode="auto">
                <a:xfrm>
                  <a:off x="6273800" y="3278188"/>
                  <a:ext cx="30163" cy="23971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32" name="Group 48"/>
                <p:cNvGrpSpPr>
                  <a:grpSpLocks/>
                </p:cNvGrpSpPr>
                <p:nvPr/>
              </p:nvGrpSpPr>
              <p:grpSpPr bwMode="auto">
                <a:xfrm>
                  <a:off x="5835777" y="3568700"/>
                  <a:ext cx="468323" cy="96838"/>
                  <a:chOff x="3676" y="2248"/>
                  <a:chExt cx="295" cy="61"/>
                </a:xfrm>
              </p:grpSpPr>
              <p:sp>
                <p:nvSpPr>
                  <p:cNvPr id="3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676" y="2248"/>
                    <a:ext cx="19" cy="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721" y="2248"/>
                    <a:ext cx="19" cy="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2248"/>
                    <a:ext cx="19" cy="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9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814" y="2248"/>
                    <a:ext cx="19" cy="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0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862" y="2248"/>
                    <a:ext cx="19" cy="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907" y="2248"/>
                    <a:ext cx="19" cy="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2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952" y="2250"/>
                    <a:ext cx="19" cy="5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3" name="Group 51"/>
                <p:cNvGrpSpPr>
                  <a:grpSpLocks/>
                </p:cNvGrpSpPr>
                <p:nvPr/>
              </p:nvGrpSpPr>
              <p:grpSpPr bwMode="auto">
                <a:xfrm>
                  <a:off x="5476875" y="3590925"/>
                  <a:ext cx="1154113" cy="163513"/>
                  <a:chOff x="3450" y="2262"/>
                  <a:chExt cx="727" cy="103"/>
                </a:xfrm>
              </p:grpSpPr>
              <p:sp>
                <p:nvSpPr>
                  <p:cNvPr id="34" name="Freeform 49"/>
                  <p:cNvSpPr>
                    <a:spLocks/>
                  </p:cNvSpPr>
                  <p:nvPr/>
                </p:nvSpPr>
                <p:spPr bwMode="auto">
                  <a:xfrm>
                    <a:off x="3456" y="2274"/>
                    <a:ext cx="721" cy="91"/>
                  </a:xfrm>
                  <a:custGeom>
                    <a:avLst/>
                    <a:gdLst>
                      <a:gd name="T0" fmla="*/ 0 w 721"/>
                      <a:gd name="T1" fmla="*/ 90 h 91"/>
                      <a:gd name="T2" fmla="*/ 720 w 721"/>
                      <a:gd name="T3" fmla="*/ 90 h 91"/>
                      <a:gd name="T4" fmla="*/ 720 w 721"/>
                      <a:gd name="T5" fmla="*/ 60 h 91"/>
                      <a:gd name="T6" fmla="*/ 540 w 721"/>
                      <a:gd name="T7" fmla="*/ 0 h 9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21"/>
                      <a:gd name="T13" fmla="*/ 0 h 91"/>
                      <a:gd name="T14" fmla="*/ 721 w 721"/>
                      <a:gd name="T15" fmla="*/ 91 h 9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21" h="91">
                        <a:moveTo>
                          <a:pt x="0" y="90"/>
                        </a:moveTo>
                        <a:lnTo>
                          <a:pt x="720" y="90"/>
                        </a:lnTo>
                        <a:lnTo>
                          <a:pt x="720" y="60"/>
                        </a:lnTo>
                        <a:lnTo>
                          <a:pt x="540" y="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" name="Freeform 50"/>
                  <p:cNvSpPr>
                    <a:spLocks/>
                  </p:cNvSpPr>
                  <p:nvPr/>
                </p:nvSpPr>
                <p:spPr bwMode="auto">
                  <a:xfrm>
                    <a:off x="3450" y="2262"/>
                    <a:ext cx="187" cy="97"/>
                  </a:xfrm>
                  <a:custGeom>
                    <a:avLst/>
                    <a:gdLst>
                      <a:gd name="T0" fmla="*/ 0 w 187"/>
                      <a:gd name="T1" fmla="*/ 96 h 97"/>
                      <a:gd name="T2" fmla="*/ 6 w 187"/>
                      <a:gd name="T3" fmla="*/ 67 h 97"/>
                      <a:gd name="T4" fmla="*/ 186 w 187"/>
                      <a:gd name="T5" fmla="*/ 0 h 97"/>
                      <a:gd name="T6" fmla="*/ 0 60000 65536"/>
                      <a:gd name="T7" fmla="*/ 0 60000 65536"/>
                      <a:gd name="T8" fmla="*/ 0 60000 65536"/>
                      <a:gd name="T9" fmla="*/ 0 w 187"/>
                      <a:gd name="T10" fmla="*/ 0 h 97"/>
                      <a:gd name="T11" fmla="*/ 187 w 187"/>
                      <a:gd name="T12" fmla="*/ 97 h 9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7" h="97">
                        <a:moveTo>
                          <a:pt x="0" y="96"/>
                        </a:moveTo>
                        <a:lnTo>
                          <a:pt x="6" y="67"/>
                        </a:lnTo>
                        <a:lnTo>
                          <a:pt x="186" y="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4" name="953 - TextBox"/>
              <p:cNvSpPr txBox="1"/>
              <p:nvPr/>
            </p:nvSpPr>
            <p:spPr>
              <a:xfrm>
                <a:off x="5368978" y="5500702"/>
                <a:ext cx="13997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FF0000"/>
                    </a:solidFill>
                  </a:rPr>
                  <a:t>PostGIS</a:t>
                </a:r>
                <a:r>
                  <a:rPr lang="en-US" sz="1400" dirty="0">
                    <a:solidFill>
                      <a:srgbClr val="FF0000"/>
                    </a:solidFill>
                  </a:rPr>
                  <a:t> server</a:t>
                </a:r>
                <a:endParaRPr lang="el-GR" sz="1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+   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Geoserver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48" name="Picture 2" descr="http://www.webmonkey.com/wp-content/uploads/2010/10/AdamD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4746" y="2148883"/>
              <a:ext cx="474078" cy="401649"/>
            </a:xfrm>
            <a:prstGeom prst="rect">
              <a:avLst/>
            </a:prstGeom>
            <a:noFill/>
          </p:spPr>
        </p:pic>
        <p:pic>
          <p:nvPicPr>
            <p:cNvPr id="49" name="Picture 4" descr="http://images.colourbox.com/thumb_COLOURBOX5753798.jpg"/>
            <p:cNvPicPr>
              <a:picLocks noChangeAspect="1" noChangeArrowheads="1"/>
            </p:cNvPicPr>
            <p:nvPr/>
          </p:nvPicPr>
          <p:blipFill>
            <a:blip r:embed="rId5" cstate="print"/>
            <a:srcRect l="19149" t="12766" r="17020" b="10637"/>
            <a:stretch>
              <a:fillRect/>
            </a:stretch>
          </p:blipFill>
          <p:spPr bwMode="auto">
            <a:xfrm>
              <a:off x="5264746" y="2291759"/>
              <a:ext cx="285751" cy="3429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3233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Εξέταση-βαθμολόγηση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1371599"/>
          </a:xfrm>
        </p:spPr>
        <p:txBody>
          <a:bodyPr>
            <a:noAutofit/>
          </a:bodyPr>
          <a:lstStyle/>
          <a:p>
            <a:r>
              <a:rPr lang="el-GR" sz="2400" b="1" dirty="0"/>
              <a:t>Παράδοση</a:t>
            </a:r>
            <a:r>
              <a:rPr lang="el-GR" sz="2400" dirty="0"/>
              <a:t> </a:t>
            </a:r>
          </a:p>
          <a:p>
            <a:pPr lvl="1"/>
            <a:r>
              <a:rPr lang="el-GR" sz="2000" b="1" dirty="0"/>
              <a:t>3 ασκήσεις (κατά τη διάρκεια)</a:t>
            </a:r>
            <a:endParaRPr lang="el-GR" sz="2000" dirty="0"/>
          </a:p>
          <a:p>
            <a:pPr lvl="1"/>
            <a:r>
              <a:rPr lang="el-GR" sz="2000" b="1" dirty="0"/>
              <a:t>1 εργασία   (Σεπτέμβριο)</a:t>
            </a:r>
            <a:r>
              <a:rPr lang="el-GR" sz="2000" dirty="0"/>
              <a:t> </a:t>
            </a:r>
          </a:p>
          <a:p>
            <a:endParaRPr lang="el-GR" sz="2800" b="1" dirty="0"/>
          </a:p>
          <a:p>
            <a:r>
              <a:rPr lang="el-GR" sz="2400" b="1" dirty="0"/>
              <a:t>Γραπτή εξέταση	</a:t>
            </a:r>
            <a:r>
              <a:rPr lang="el-GR" sz="2400" dirty="0"/>
              <a:t>………………………………………….. </a:t>
            </a:r>
            <a:r>
              <a:rPr lang="el-GR" sz="2400" b="1" dirty="0">
                <a:solidFill>
                  <a:srgbClr val="FF0000"/>
                </a:solidFill>
              </a:rPr>
              <a:t>50%</a:t>
            </a:r>
            <a:r>
              <a:rPr lang="el-GR" sz="2400" b="1" dirty="0"/>
              <a:t>	</a:t>
            </a:r>
            <a:r>
              <a:rPr lang="el-GR" sz="2800" b="1" dirty="0"/>
              <a:t>	</a:t>
            </a:r>
          </a:p>
        </p:txBody>
      </p:sp>
      <p:sp>
        <p:nvSpPr>
          <p:cNvPr id="5" name="Δεξιό άγκιστρο 4"/>
          <p:cNvSpPr/>
          <p:nvPr/>
        </p:nvSpPr>
        <p:spPr>
          <a:xfrm>
            <a:off x="4876800" y="2593032"/>
            <a:ext cx="304800" cy="7620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4724400" y="2743200"/>
            <a:ext cx="382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2000" dirty="0"/>
              <a:t>……………………… </a:t>
            </a:r>
            <a:r>
              <a:rPr lang="el-GR" sz="2400" b="1" dirty="0">
                <a:solidFill>
                  <a:srgbClr val="FF0000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51716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Προαπαιτούμενες γνώσεις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438" y="1325546"/>
            <a:ext cx="8681561" cy="5227654"/>
          </a:xfrm>
        </p:spPr>
        <p:txBody>
          <a:bodyPr>
            <a:normAutofit/>
          </a:bodyPr>
          <a:lstStyle/>
          <a:p>
            <a:r>
              <a:rPr lang="el-GR" dirty="0"/>
              <a:t>Σχεσιακές βάσεις δεδομένων (</a:t>
            </a:r>
            <a:r>
              <a:rPr lang="en-GB" dirty="0"/>
              <a:t>Relational Databases)</a:t>
            </a:r>
          </a:p>
          <a:p>
            <a:pPr marL="285750" lvl="1">
              <a:tabLst>
                <a:tab pos="457200" algn="l"/>
              </a:tabLst>
            </a:pPr>
            <a:r>
              <a:rPr lang="el-GR" dirty="0">
                <a:solidFill>
                  <a:srgbClr val="1A0BDF"/>
                </a:solidFill>
              </a:rPr>
              <a:t>Γενικά, για Οργάνωση με Συστήματα </a:t>
            </a:r>
            <a:r>
              <a:rPr lang="en-GB" dirty="0">
                <a:solidFill>
                  <a:srgbClr val="1A0BDF"/>
                </a:solidFill>
              </a:rPr>
              <a:t>RDBMS,  [1] </a:t>
            </a:r>
            <a:r>
              <a:rPr lang="en-GB" dirty="0" err="1">
                <a:solidFill>
                  <a:srgbClr val="1A0BDF"/>
                </a:solidFill>
              </a:rPr>
              <a:t>ch.</a:t>
            </a:r>
            <a:r>
              <a:rPr lang="el-GR" dirty="0">
                <a:solidFill>
                  <a:srgbClr val="1A0BDF"/>
                </a:solidFill>
              </a:rPr>
              <a:t>1&amp;2, [2] κεφ.1&amp;2</a:t>
            </a:r>
          </a:p>
          <a:p>
            <a:pPr marL="285750" lvl="1">
              <a:tabLst>
                <a:tab pos="457200" algn="l"/>
              </a:tabLst>
            </a:pPr>
            <a:r>
              <a:rPr lang="el-GR" dirty="0">
                <a:solidFill>
                  <a:srgbClr val="1A0BDF"/>
                </a:solidFill>
              </a:rPr>
              <a:t>Γλώσσα ερωτημάτων </a:t>
            </a:r>
            <a:r>
              <a:rPr lang="en-GB" dirty="0">
                <a:solidFill>
                  <a:srgbClr val="1A0BDF"/>
                </a:solidFill>
              </a:rPr>
              <a:t>SQL</a:t>
            </a:r>
            <a:r>
              <a:rPr lang="el-GR" dirty="0">
                <a:solidFill>
                  <a:srgbClr val="1A0BDF"/>
                </a:solidFill>
              </a:rPr>
              <a:t>, [1] </a:t>
            </a:r>
            <a:r>
              <a:rPr lang="en-GB" dirty="0">
                <a:solidFill>
                  <a:srgbClr val="1A0BDF"/>
                </a:solidFill>
              </a:rPr>
              <a:t>ch.4</a:t>
            </a:r>
            <a:r>
              <a:rPr lang="el-GR" dirty="0">
                <a:solidFill>
                  <a:srgbClr val="1A0BDF"/>
                </a:solidFill>
              </a:rPr>
              <a:t>&amp;</a:t>
            </a:r>
            <a:r>
              <a:rPr lang="en-GB" dirty="0">
                <a:solidFill>
                  <a:srgbClr val="1A0BDF"/>
                </a:solidFill>
              </a:rPr>
              <a:t>5</a:t>
            </a:r>
            <a:r>
              <a:rPr lang="el-GR" dirty="0">
                <a:solidFill>
                  <a:srgbClr val="1A0BDF"/>
                </a:solidFill>
              </a:rPr>
              <a:t>,  [2] κεφ.5&amp;6</a:t>
            </a:r>
            <a:endParaRPr lang="en-GB" dirty="0">
              <a:solidFill>
                <a:srgbClr val="1A0BDF"/>
              </a:solidFill>
            </a:endParaRPr>
          </a:p>
          <a:p>
            <a:pPr marL="285750" lvl="1">
              <a:tabLst>
                <a:tab pos="457200" algn="l"/>
              </a:tabLst>
            </a:pPr>
            <a:r>
              <a:rPr lang="el-GR" dirty="0">
                <a:solidFill>
                  <a:srgbClr val="1A0BDF"/>
                </a:solidFill>
              </a:rPr>
              <a:t>Σχεσιακή Άλγεβρα</a:t>
            </a:r>
            <a:r>
              <a:rPr lang="en-GB" dirty="0">
                <a:solidFill>
                  <a:srgbClr val="1A0BDF"/>
                </a:solidFill>
              </a:rPr>
              <a:t> &amp; </a:t>
            </a:r>
            <a:r>
              <a:rPr lang="el-GR" dirty="0">
                <a:solidFill>
                  <a:srgbClr val="1A0BDF"/>
                </a:solidFill>
              </a:rPr>
              <a:t>Σχεσιακός Λογισμός</a:t>
            </a:r>
            <a:r>
              <a:rPr lang="en-GB" dirty="0">
                <a:solidFill>
                  <a:srgbClr val="1A0BDF"/>
                </a:solidFill>
              </a:rPr>
              <a:t> </a:t>
            </a:r>
            <a:r>
              <a:rPr lang="el-GR" dirty="0">
                <a:solidFill>
                  <a:srgbClr val="1A0BDF"/>
                </a:solidFill>
              </a:rPr>
              <a:t>,</a:t>
            </a:r>
            <a:r>
              <a:rPr lang="en-GB" dirty="0">
                <a:solidFill>
                  <a:srgbClr val="1A0BDF"/>
                </a:solidFill>
              </a:rPr>
              <a:t> [1], </a:t>
            </a:r>
            <a:r>
              <a:rPr lang="en-GB" dirty="0" err="1">
                <a:solidFill>
                  <a:srgbClr val="1A0BDF"/>
                </a:solidFill>
              </a:rPr>
              <a:t>ch.</a:t>
            </a:r>
            <a:r>
              <a:rPr lang="en-GB" dirty="0">
                <a:solidFill>
                  <a:srgbClr val="1A0BDF"/>
                </a:solidFill>
              </a:rPr>
              <a:t> 6</a:t>
            </a:r>
            <a:r>
              <a:rPr lang="el-GR" dirty="0">
                <a:solidFill>
                  <a:srgbClr val="1A0BDF"/>
                </a:solidFill>
              </a:rPr>
              <a:t>, [2] κεφ.4</a:t>
            </a:r>
          </a:p>
          <a:p>
            <a:pPr marL="285750" lvl="1">
              <a:tabLst>
                <a:tab pos="457200" algn="l"/>
              </a:tabLst>
            </a:pPr>
            <a:r>
              <a:rPr lang="el-GR" dirty="0">
                <a:solidFill>
                  <a:srgbClr val="1A0BDF"/>
                </a:solidFill>
              </a:rPr>
              <a:t>Μοντέλα Οντοτήτων-Συσχετίσεων (</a:t>
            </a:r>
            <a:r>
              <a:rPr lang="en-GB" dirty="0">
                <a:solidFill>
                  <a:srgbClr val="1A0BDF"/>
                </a:solidFill>
              </a:rPr>
              <a:t>ER models)</a:t>
            </a:r>
            <a:r>
              <a:rPr lang="el-GR" dirty="0">
                <a:solidFill>
                  <a:srgbClr val="1A0BDF"/>
                </a:solidFill>
              </a:rPr>
              <a:t>, [1]</a:t>
            </a:r>
            <a:r>
              <a:rPr lang="en-GB" dirty="0">
                <a:solidFill>
                  <a:srgbClr val="1A0BDF"/>
                </a:solidFill>
              </a:rPr>
              <a:t> ch.7</a:t>
            </a:r>
            <a:r>
              <a:rPr lang="el-GR" dirty="0">
                <a:solidFill>
                  <a:srgbClr val="1A0BDF"/>
                </a:solidFill>
              </a:rPr>
              <a:t>, [2] κεφ.3</a:t>
            </a:r>
          </a:p>
          <a:p>
            <a:pPr marL="457200" lvl="1" indent="0">
              <a:buNone/>
            </a:pPr>
            <a:r>
              <a:rPr lang="el-GR" dirty="0"/>
              <a:t>---------------------------------------------------------------------------</a:t>
            </a:r>
          </a:p>
          <a:p>
            <a:pPr marL="900113" indent="-363538">
              <a:buNone/>
            </a:pPr>
            <a:r>
              <a:rPr lang="en-GB" sz="1800" dirty="0"/>
              <a:t>[1]</a:t>
            </a:r>
            <a:r>
              <a:rPr lang="el-GR" sz="1800" dirty="0"/>
              <a:t> </a:t>
            </a:r>
            <a:r>
              <a:rPr lang="en-GB" sz="1800" dirty="0" err="1"/>
              <a:t>Elmasri</a:t>
            </a:r>
            <a:r>
              <a:rPr lang="en-GB" sz="1800" dirty="0"/>
              <a:t>, </a:t>
            </a:r>
            <a:r>
              <a:rPr lang="en-GB" sz="1800" dirty="0" err="1"/>
              <a:t>Navathe</a:t>
            </a:r>
            <a:r>
              <a:rPr lang="en-GB" sz="1800" dirty="0"/>
              <a:t>,  </a:t>
            </a:r>
            <a:r>
              <a:rPr lang="en-GB" sz="1800" i="1" dirty="0"/>
              <a:t>Fundamentals of Database Systems</a:t>
            </a:r>
            <a:r>
              <a:rPr lang="en-GB" sz="1800" dirty="0"/>
              <a:t>, 6</a:t>
            </a:r>
            <a:r>
              <a:rPr lang="en-GB" sz="1800" baseline="30000" dirty="0"/>
              <a:t>th</a:t>
            </a:r>
            <a:r>
              <a:rPr lang="en-GB" sz="1800" dirty="0"/>
              <a:t> ed., Addison-Wesley 2011</a:t>
            </a:r>
            <a:endParaRPr lang="el-GR" sz="1800" dirty="0"/>
          </a:p>
          <a:p>
            <a:pPr marL="900113" indent="-363538">
              <a:buNone/>
            </a:pPr>
            <a:r>
              <a:rPr lang="el-GR" sz="1800" dirty="0"/>
              <a:t>[2] </a:t>
            </a:r>
            <a:r>
              <a:rPr lang="el-GR" sz="1800" dirty="0" err="1"/>
              <a:t>Βερύκιος</a:t>
            </a:r>
            <a:r>
              <a:rPr lang="el-GR" sz="1800" dirty="0"/>
              <a:t>, Β., &amp; </a:t>
            </a:r>
            <a:r>
              <a:rPr lang="el-GR" sz="1800" dirty="0" err="1"/>
              <a:t>Βασιλακόπουλος</a:t>
            </a:r>
            <a:r>
              <a:rPr lang="el-GR" sz="1800" dirty="0"/>
              <a:t>, Μ. (2022). Συστήματα Βάσεων Δεδομένων [Προπτυχιακό εγχειρίδιο]. </a:t>
            </a:r>
            <a:r>
              <a:rPr lang="el-GR" sz="1800" dirty="0" err="1"/>
              <a:t>Κάλλιπος</a:t>
            </a:r>
            <a:r>
              <a:rPr lang="el-GR" sz="1800" dirty="0"/>
              <a:t>, Ανοικτές Ακαδημαϊκές Εκδόσεις. </a:t>
            </a:r>
            <a:r>
              <a:rPr lang="el-GR" sz="1800" dirty="0">
                <a:hlinkClick r:id="rId2"/>
              </a:rPr>
              <a:t>https://dx.doi.org/10.57713/kallipos-36</a:t>
            </a:r>
            <a:r>
              <a:rPr lang="el-GR" sz="1800" dirty="0"/>
              <a:t>  </a:t>
            </a:r>
          </a:p>
          <a:p>
            <a:pPr marL="900113" indent="-363538">
              <a:buNone/>
            </a:pPr>
            <a:endParaRPr lang="el-GR" sz="1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900113" indent="-363538">
              <a:buNone/>
            </a:pPr>
            <a:r>
              <a:rPr lang="el-GR" sz="1600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el-GR" sz="1800" dirty="0">
                <a:solidFill>
                  <a:srgbClr val="FF0000"/>
                </a:solidFill>
                <a:sym typeface="Wingdings" panose="05000000000000000000" pitchFamily="2" charset="2"/>
              </a:rPr>
              <a:t>Δείτε περισσότερη Βιβλιογραφία στο τέλος της 2</a:t>
            </a:r>
            <a:r>
              <a:rPr lang="el-GR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ης</a:t>
            </a:r>
            <a:r>
              <a:rPr lang="el-GR" sz="1800" dirty="0">
                <a:solidFill>
                  <a:srgbClr val="FF0000"/>
                </a:solidFill>
                <a:sym typeface="Wingdings" panose="05000000000000000000" pitchFamily="2" charset="2"/>
              </a:rPr>
              <a:t> διάλεξης)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22297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31172</TotalTime>
  <Words>3510</Words>
  <Application>Microsoft Office PowerPoint</Application>
  <PresentationFormat>On-screen Show (4:3)</PresentationFormat>
  <Paragraphs>490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Monotype Corsiva</vt:lpstr>
      <vt:lpstr>Times New Roman</vt:lpstr>
      <vt:lpstr>Wingdings</vt:lpstr>
      <vt:lpstr>Θέμα του Office</vt:lpstr>
      <vt:lpstr>Προσαρμοσμένη σχεδίαση</vt:lpstr>
      <vt:lpstr>1_Προσαρμοσμένη σχεδίαση</vt:lpstr>
      <vt:lpstr>PowerPoint Presentation</vt:lpstr>
      <vt:lpstr>Στόχοι μαθήματος</vt:lpstr>
      <vt:lpstr>Περιεχόμενο μαθήματος    (1/2)</vt:lpstr>
      <vt:lpstr>Περιεχόμενο μαθήματος    (2/2)</vt:lpstr>
      <vt:lpstr>Διεξαγωγή μαθήματος</vt:lpstr>
      <vt:lpstr>PowerPoint Presentation</vt:lpstr>
      <vt:lpstr>Εργαστηριακή Εξάσκηση</vt:lpstr>
      <vt:lpstr>Εξέταση-βαθμολόγηση</vt:lpstr>
      <vt:lpstr>Προαπαιτούμενες γνώσεις</vt:lpstr>
      <vt:lpstr>Συστήματα Γεωγραφικών Πληροφοριών (GIS) </vt:lpstr>
      <vt:lpstr>Ενδεικτικές εφαρμογές GIS &amp; ΒΧΔ</vt:lpstr>
      <vt:lpstr>Βάσεις Δεδομένων (ΒΔ) - σύνοψη</vt:lpstr>
      <vt:lpstr>Βάσεις Δεδομένων (ΒΔ) (συνέχεια) </vt:lpstr>
      <vt:lpstr>Βάσεις Δεδομένων (ΒΔ) (συνέχεια) </vt:lpstr>
      <vt:lpstr>Βάσεις Δεδομένων (ΒΔ) (συνέχεια) </vt:lpstr>
      <vt:lpstr>Πρακτική εξάσκηση</vt:lpstr>
      <vt:lpstr>Πρακτική εξάσκηση (συνέχεια)</vt:lpstr>
      <vt:lpstr>Πρακτική εξάσκηση (συνέχεια)</vt:lpstr>
      <vt:lpstr>Παράδειγμα 1: Σπουδαστολόγιο μαθήματος</vt:lpstr>
      <vt:lpstr>Παράδειγμα 1: Σπουδαστολόγιο μαθήματος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Μοντέλο Entities-Relationships (ER)</vt:lpstr>
      <vt:lpstr>Μοντέλο Entities-Relationships (ER)  (συνέχεια)</vt:lpstr>
      <vt:lpstr>Βιβλιογραφία</vt:lpstr>
      <vt:lpstr>Βιβλιογραφία (συνέχεια)</vt:lpstr>
      <vt:lpstr>Βιβλιογραφία (συνέχεια)</vt:lpstr>
      <vt:lpstr>Tο στίγμα του μαθήματος στο «χάρτη» των GIS  </vt:lpstr>
      <vt:lpstr> Tο στίγμα του μαθήματος στο «χάρτη» των GIS (συνέχεια)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GIS: A Computing Perspective 2e</dc:subject>
  <dc:creator>Matt Duckham</dc:creator>
  <cp:lastModifiedBy>Νικόλαος Μήτρου</cp:lastModifiedBy>
  <cp:revision>612</cp:revision>
  <cp:lastPrinted>2017-02-13T10:29:12Z</cp:lastPrinted>
  <dcterms:created xsi:type="dcterms:W3CDTF">2003-12-22T19:29:56Z</dcterms:created>
  <dcterms:modified xsi:type="dcterms:W3CDTF">2023-02-23T11:29:09Z</dcterms:modified>
</cp:coreProperties>
</file>