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1" r:id="rId4"/>
    <p:sldId id="259" r:id="rId5"/>
    <p:sldId id="258"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88F9-747F-4C16-A343-D85F68C922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D50AF12-FFB7-41DE-A5E7-9694B5B0F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B5A3DB-4592-4D1D-9DC7-5C1A5BF7B29C}"/>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D5B633F9-D313-4DFB-9921-4019269B1B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608EB5-F1E7-40C8-96F1-2F4439CA3E71}"/>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162516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D18EE-46F1-4B93-9D23-DE5225E578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8B11B3-2C0F-40BF-8F08-FD8F3B3575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19A369-BFBF-466D-B6F4-09014497E4F6}"/>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927EE971-1F3F-482E-A49A-4F88D01144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6F5D00-EEC5-4A27-B15B-8DE0D85C7009}"/>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315139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06EB68-ACA8-4300-A7B8-CAF9B94A71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C7142B-71B5-456F-8559-50BCB122A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66916F-0172-448A-914C-A0D70CD3D38A}"/>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DE7E823F-35F2-495D-99E8-21F39ECE63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A1DD79-24E6-4543-977A-B08FC1767FE1}"/>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239787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39C37-066A-4889-AA27-8491B0BD97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AC6F9DA-F8C0-47E3-AC18-DA9F038313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73EF50-EFAE-43BA-88B7-7B3B8C54F7A0}"/>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F1588B8A-D4E5-483D-953D-2C8203EDD4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251F88-DD56-4832-8BCD-8D5E54C754B0}"/>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301947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1C45F-9377-44AB-87EE-6DE94D7F73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0A2670-CD9B-4B42-B133-B9740AAAC0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4BD3F6-5FB9-4565-9240-391E9D2B6C9E}"/>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677F335B-52F0-4DE8-96A2-4AD659D79D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FE25C-C01B-4B61-B877-4DE4455957D5}"/>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99257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BFD7-D96A-4AD9-B769-BB287DE5C1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13A0CD-1A3E-4ED1-9B54-59801019F6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BCD4CD-4E5D-47A4-A299-912224E4C7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AAD4D32-CBAC-4FDA-BB13-C386876D5FFA}"/>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6" name="Footer Placeholder 5">
            <a:extLst>
              <a:ext uri="{FF2B5EF4-FFF2-40B4-BE49-F238E27FC236}">
                <a16:creationId xmlns:a16="http://schemas.microsoft.com/office/drawing/2014/main" id="{DD216E4A-5E8C-43FB-BB37-B72D802F99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28501F-945E-4C26-99FB-ACB98E96B9A9}"/>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292804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B0689-50A4-4BC6-A240-3FCA58CF38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BD1C39-B4F5-4933-8AAB-22EFC4366A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5E7000-B363-4D53-9135-8102318D86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21C46D-F704-4CBA-A25A-C980928592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BBC55B-11BE-46F7-AA87-E67ED91FDA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8FC4EB-2896-45B0-AE98-7A64C3738977}"/>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8" name="Footer Placeholder 7">
            <a:extLst>
              <a:ext uri="{FF2B5EF4-FFF2-40B4-BE49-F238E27FC236}">
                <a16:creationId xmlns:a16="http://schemas.microsoft.com/office/drawing/2014/main" id="{70ABFD0E-9CA5-4F6D-8609-9B544BE0D7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DB271B-0BCB-4061-9090-1DDA1F68E7CC}"/>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290547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DC94-67BB-4E01-8389-68364F154A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BC2D87-1D14-418C-9CCD-BAD5879C1B6C}"/>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4" name="Footer Placeholder 3">
            <a:extLst>
              <a:ext uri="{FF2B5EF4-FFF2-40B4-BE49-F238E27FC236}">
                <a16:creationId xmlns:a16="http://schemas.microsoft.com/office/drawing/2014/main" id="{9DC86CF9-1176-4887-B38E-66C9DEFF7D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D1F921-C9F3-4D70-8259-B1F9C89C9B43}"/>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2465445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36E1EB-B682-4919-862C-FEAAB028B2FF}"/>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3" name="Footer Placeholder 2">
            <a:extLst>
              <a:ext uri="{FF2B5EF4-FFF2-40B4-BE49-F238E27FC236}">
                <a16:creationId xmlns:a16="http://schemas.microsoft.com/office/drawing/2014/main" id="{E58A29CA-4D48-49BC-887F-D32DE4A2BA9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1BBF27-6C7E-4D00-8070-919E68527BEA}"/>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114154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5CFE-721C-421A-9C13-B95250E2C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2339F83-4490-42AB-B7AF-D62C293F23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4D5BD3E-085B-4616-B1E7-26424ABEDD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F5FAB-9358-4A98-B8EF-5771307F02CE}"/>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6" name="Footer Placeholder 5">
            <a:extLst>
              <a:ext uri="{FF2B5EF4-FFF2-40B4-BE49-F238E27FC236}">
                <a16:creationId xmlns:a16="http://schemas.microsoft.com/office/drawing/2014/main" id="{1382D6EA-EAAD-45FF-8F76-53F9DB857E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18E303A-3CAC-4AAF-88A7-8961044E5806}"/>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1958768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AFAF-A510-4310-9F17-4FDC29C3BF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F41829C-1619-4B65-A0A8-3511C63C94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036C033-34C2-4C7E-ADE3-B3849BC4D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441944-0494-4B85-84D8-D562F2B9B05C}"/>
              </a:ext>
            </a:extLst>
          </p:cNvPr>
          <p:cNvSpPr>
            <a:spLocks noGrp="1"/>
          </p:cNvSpPr>
          <p:nvPr>
            <p:ph type="dt" sz="half" idx="10"/>
          </p:nvPr>
        </p:nvSpPr>
        <p:spPr/>
        <p:txBody>
          <a:bodyPr/>
          <a:lstStyle/>
          <a:p>
            <a:fld id="{CCEB7D22-724D-4A1C-A014-1686FE8C3358}" type="datetimeFigureOut">
              <a:rPr lang="en-GB" smtClean="0"/>
              <a:t>17/05/2022</a:t>
            </a:fld>
            <a:endParaRPr lang="en-GB"/>
          </a:p>
        </p:txBody>
      </p:sp>
      <p:sp>
        <p:nvSpPr>
          <p:cNvPr id="6" name="Footer Placeholder 5">
            <a:extLst>
              <a:ext uri="{FF2B5EF4-FFF2-40B4-BE49-F238E27FC236}">
                <a16:creationId xmlns:a16="http://schemas.microsoft.com/office/drawing/2014/main" id="{D1E36BDE-B90A-4C26-B788-5DD268860F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5E083F-F1AE-45C4-84E1-4A3DBBADB379}"/>
              </a:ext>
            </a:extLst>
          </p:cNvPr>
          <p:cNvSpPr>
            <a:spLocks noGrp="1"/>
          </p:cNvSpPr>
          <p:nvPr>
            <p:ph type="sldNum" sz="quarter" idx="12"/>
          </p:nvPr>
        </p:nvSpPr>
        <p:spPr/>
        <p:txBody>
          <a:bodyPr/>
          <a:lstStyle/>
          <a:p>
            <a:fld id="{F371BBEC-2CA7-4E2E-92A8-996CFF13A0D2}" type="slidenum">
              <a:rPr lang="en-GB" smtClean="0"/>
              <a:t>‹#›</a:t>
            </a:fld>
            <a:endParaRPr lang="en-GB"/>
          </a:p>
        </p:txBody>
      </p:sp>
    </p:spTree>
    <p:extLst>
      <p:ext uri="{BB962C8B-B14F-4D97-AF65-F5344CB8AC3E}">
        <p14:creationId xmlns:p14="http://schemas.microsoft.com/office/powerpoint/2010/main" val="122623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423ED4-4E46-4273-A366-25228744BD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EBECC2-D60C-4603-BE25-2B5B83B22A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5FA901-3269-4E28-B30F-5973E3CA5F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B7D22-724D-4A1C-A014-1686FE8C3358}" type="datetimeFigureOut">
              <a:rPr lang="en-GB" smtClean="0"/>
              <a:t>17/05/2022</a:t>
            </a:fld>
            <a:endParaRPr lang="en-GB"/>
          </a:p>
        </p:txBody>
      </p:sp>
      <p:sp>
        <p:nvSpPr>
          <p:cNvPr id="5" name="Footer Placeholder 4">
            <a:extLst>
              <a:ext uri="{FF2B5EF4-FFF2-40B4-BE49-F238E27FC236}">
                <a16:creationId xmlns:a16="http://schemas.microsoft.com/office/drawing/2014/main" id="{42ADF717-78B1-4BDB-9310-761811ED1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A6E3EEA-EC7C-404F-98FD-A810D6FBD2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1BBEC-2CA7-4E2E-92A8-996CFF13A0D2}" type="slidenum">
              <a:rPr lang="en-GB" smtClean="0"/>
              <a:t>‹#›</a:t>
            </a:fld>
            <a:endParaRPr lang="en-GB"/>
          </a:p>
        </p:txBody>
      </p:sp>
    </p:spTree>
    <p:extLst>
      <p:ext uri="{BB962C8B-B14F-4D97-AF65-F5344CB8AC3E}">
        <p14:creationId xmlns:p14="http://schemas.microsoft.com/office/powerpoint/2010/main" val="7578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rf-usa.org/bill-of-rights-in-action/bria-25-3-john-maynard-keynes-and-the-revolution-in-economic-thought.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F7E52-696E-40A5-837A-134CB749CD9A}"/>
              </a:ext>
            </a:extLst>
          </p:cNvPr>
          <p:cNvSpPr>
            <a:spLocks noGrp="1"/>
          </p:cNvSpPr>
          <p:nvPr>
            <p:ph type="title"/>
          </p:nvPr>
        </p:nvSpPr>
        <p:spPr/>
        <p:txBody>
          <a:bodyPr>
            <a:normAutofit/>
          </a:bodyPr>
          <a:lstStyle/>
          <a:p>
            <a:r>
              <a:rPr lang="en-GB" sz="3600" b="0" i="0" dirty="0">
                <a:solidFill>
                  <a:srgbClr val="252525"/>
                </a:solidFill>
                <a:effectLst/>
                <a:cs typeface="Heebo" pitchFamily="2" charset="-79"/>
              </a:rPr>
              <a:t>One of the great economic thinkers</a:t>
            </a:r>
            <a:endParaRPr lang="en-GB" sz="3600" dirty="0"/>
          </a:p>
        </p:txBody>
      </p:sp>
      <p:pic>
        <p:nvPicPr>
          <p:cNvPr id="4" name="Content Placeholder 3" descr="Front Cover">
            <a:extLst>
              <a:ext uri="{FF2B5EF4-FFF2-40B4-BE49-F238E27FC236}">
                <a16:creationId xmlns:a16="http://schemas.microsoft.com/office/drawing/2014/main" id="{5AB7EFEE-66AA-4A30-8B9C-5209A6B8DF4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37533" y="1825625"/>
            <a:ext cx="2716933" cy="4351338"/>
          </a:xfrm>
          <a:prstGeom prst="rect">
            <a:avLst/>
          </a:prstGeom>
          <a:noFill/>
          <a:ln>
            <a:noFill/>
          </a:ln>
        </p:spPr>
      </p:pic>
    </p:spTree>
    <p:extLst>
      <p:ext uri="{BB962C8B-B14F-4D97-AF65-F5344CB8AC3E}">
        <p14:creationId xmlns:p14="http://schemas.microsoft.com/office/powerpoint/2010/main" val="441151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B2C94-3618-4846-BC6E-F2850965E3A1}"/>
              </a:ext>
            </a:extLst>
          </p:cNvPr>
          <p:cNvSpPr>
            <a:spLocks noGrp="1"/>
          </p:cNvSpPr>
          <p:nvPr>
            <p:ph type="title"/>
          </p:nvPr>
        </p:nvSpPr>
        <p:spPr/>
        <p:txBody>
          <a:bodyPr>
            <a:normAutofit/>
          </a:bodyPr>
          <a:lstStyle/>
          <a:p>
            <a:r>
              <a:rPr lang="el-GR" sz="3200" dirty="0"/>
              <a:t>Ανεργία </a:t>
            </a:r>
            <a:endParaRPr lang="en-GB" sz="3200" dirty="0"/>
          </a:p>
        </p:txBody>
      </p:sp>
      <p:sp>
        <p:nvSpPr>
          <p:cNvPr id="3" name="Content Placeholder 2">
            <a:extLst>
              <a:ext uri="{FF2B5EF4-FFF2-40B4-BE49-F238E27FC236}">
                <a16:creationId xmlns:a16="http://schemas.microsoft.com/office/drawing/2014/main" id="{8BC6B863-D877-4751-B39A-6E6EE25864A0}"/>
              </a:ext>
            </a:extLst>
          </p:cNvPr>
          <p:cNvSpPr>
            <a:spLocks noGrp="1"/>
          </p:cNvSpPr>
          <p:nvPr>
            <p:ph idx="1"/>
          </p:nvPr>
        </p:nvSpPr>
        <p:spPr/>
        <p:txBody>
          <a:bodyPr>
            <a:normAutofit fontScale="85000" lnSpcReduction="10000"/>
          </a:bodyPr>
          <a:lstStyle/>
          <a:p>
            <a:pPr algn="l"/>
            <a:r>
              <a:rPr lang="el-GR" dirty="0">
                <a:solidFill>
                  <a:srgbClr val="252525"/>
                </a:solidFill>
                <a:cs typeface="Heebo" pitchFamily="2" charset="-79"/>
              </a:rPr>
              <a:t>Από το</a:t>
            </a:r>
            <a:r>
              <a:rPr lang="en-GB" b="0" i="0" dirty="0">
                <a:solidFill>
                  <a:srgbClr val="252525"/>
                </a:solidFill>
                <a:effectLst/>
                <a:cs typeface="Heebo" pitchFamily="2" charset="-79"/>
              </a:rPr>
              <a:t> 1920, </a:t>
            </a:r>
            <a:r>
              <a:rPr lang="el-GR" b="0" i="0" dirty="0">
                <a:solidFill>
                  <a:srgbClr val="252525"/>
                </a:solidFill>
                <a:effectLst/>
                <a:cs typeface="Heebo" pitchFamily="2" charset="-79"/>
              </a:rPr>
              <a:t>ο </a:t>
            </a:r>
            <a:r>
              <a:rPr lang="en-GB" b="0" i="0" dirty="0">
                <a:solidFill>
                  <a:srgbClr val="252525"/>
                </a:solidFill>
                <a:effectLst/>
                <a:cs typeface="Heebo" pitchFamily="2" charset="-79"/>
              </a:rPr>
              <a:t>Keynes </a:t>
            </a:r>
            <a:r>
              <a:rPr lang="el-GR" b="0" i="0" dirty="0">
                <a:solidFill>
                  <a:srgbClr val="252525"/>
                </a:solidFill>
                <a:effectLst/>
                <a:cs typeface="Heebo" pitchFamily="2" charset="-79"/>
              </a:rPr>
              <a:t>άρχισε να εστιάζει στο πρόβλημα της ανεργίας στην Βρετανία, η οποία επέμενε γύρω στο </a:t>
            </a:r>
            <a:r>
              <a:rPr lang="en-GB" b="0" i="0" dirty="0">
                <a:solidFill>
                  <a:srgbClr val="252525"/>
                </a:solidFill>
                <a:effectLst/>
                <a:cs typeface="Heebo" pitchFamily="2" charset="-79"/>
              </a:rPr>
              <a:t>10</a:t>
            </a:r>
            <a:r>
              <a:rPr lang="el-GR" b="0" i="0" dirty="0">
                <a:solidFill>
                  <a:srgbClr val="252525"/>
                </a:solidFill>
                <a:effectLst/>
                <a:cs typeface="Heebo" pitchFamily="2" charset="-79"/>
              </a:rPr>
              <a:t>%</a:t>
            </a:r>
            <a:r>
              <a:rPr lang="en-GB" b="0" i="0" dirty="0">
                <a:solidFill>
                  <a:srgbClr val="252525"/>
                </a:solidFill>
                <a:effectLst/>
                <a:cs typeface="Heebo" pitchFamily="2" charset="-79"/>
              </a:rPr>
              <a:t> </a:t>
            </a:r>
            <a:r>
              <a:rPr lang="el-GR" b="0" i="0" dirty="0">
                <a:solidFill>
                  <a:srgbClr val="252525"/>
                </a:solidFill>
                <a:effectLst/>
                <a:cs typeface="Heebo" pitchFamily="2" charset="-79"/>
              </a:rPr>
              <a:t>μετά το τέλος του πολέμου</a:t>
            </a:r>
          </a:p>
          <a:p>
            <a:pPr algn="l"/>
            <a:r>
              <a:rPr lang="el-GR" dirty="0">
                <a:solidFill>
                  <a:srgbClr val="252525"/>
                </a:solidFill>
                <a:cs typeface="Heebo" pitchFamily="2" charset="-79"/>
              </a:rPr>
              <a:t>Όπως οι περισσότεροι οικονομολόγοι της εποχής, πίστευε ότι η νομισματική πολιτική (επιτόκια)</a:t>
            </a:r>
            <a:r>
              <a:rPr lang="en-GB" b="0" i="0" dirty="0">
                <a:solidFill>
                  <a:srgbClr val="252525"/>
                </a:solidFill>
                <a:effectLst/>
                <a:cs typeface="Heebo" pitchFamily="2" charset="-79"/>
              </a:rPr>
              <a:t> </a:t>
            </a:r>
            <a:r>
              <a:rPr lang="el-GR" b="0" i="0" dirty="0">
                <a:solidFill>
                  <a:srgbClr val="252525"/>
                </a:solidFill>
                <a:effectLst/>
                <a:cs typeface="Heebo" pitchFamily="2" charset="-79"/>
              </a:rPr>
              <a:t>αρκούσε για να αντιμετωπίσει την οικονομική κρίση</a:t>
            </a:r>
            <a:endParaRPr lang="en-GB" b="0" i="0" dirty="0">
              <a:solidFill>
                <a:srgbClr val="252525"/>
              </a:solidFill>
              <a:effectLst/>
              <a:cs typeface="Heebo" pitchFamily="2" charset="-79"/>
            </a:endParaRPr>
          </a:p>
          <a:p>
            <a:pPr algn="l"/>
            <a:r>
              <a:rPr lang="el-GR" b="0" i="0" dirty="0">
                <a:solidFill>
                  <a:srgbClr val="252525"/>
                </a:solidFill>
                <a:effectLst/>
                <a:cs typeface="Heebo" pitchFamily="2" charset="-79"/>
              </a:rPr>
              <a:t>Αυτό σήμαινε ότι η Κεντρική Τράπεζα έπρεπε απλώς να χαμηλώσει τα επιτόκια, για να αυξήσει το διαθέσιμο χρήμα. Αυτά τα οικονομικά μέτρα υποτίθεται ότι θα σταματούσαν την πτώση των τιμών, θα ωθούσαν την βιομηχανική παραγωγή και θα αναζωογονούσαν τις προσλήψεις</a:t>
            </a:r>
            <a:endParaRPr lang="en-GB" b="0" i="0" dirty="0">
              <a:solidFill>
                <a:srgbClr val="252525"/>
              </a:solidFill>
              <a:effectLst/>
              <a:cs typeface="Heebo" pitchFamily="2" charset="-79"/>
            </a:endParaRPr>
          </a:p>
          <a:p>
            <a:pPr algn="l"/>
            <a:r>
              <a:rPr lang="el-GR" b="0" i="0" dirty="0">
                <a:solidFill>
                  <a:srgbClr val="252525"/>
                </a:solidFill>
                <a:effectLst/>
                <a:cs typeface="Heebo" pitchFamily="2" charset="-79"/>
              </a:rPr>
              <a:t>Ωστόσο, ο </a:t>
            </a:r>
            <a:r>
              <a:rPr lang="en-GB" b="0" i="0" dirty="0">
                <a:solidFill>
                  <a:srgbClr val="252525"/>
                </a:solidFill>
                <a:effectLst/>
                <a:cs typeface="Heebo" pitchFamily="2" charset="-79"/>
              </a:rPr>
              <a:t>Keynes </a:t>
            </a:r>
            <a:r>
              <a:rPr lang="el-GR" b="0" i="0" dirty="0">
                <a:solidFill>
                  <a:srgbClr val="252525"/>
                </a:solidFill>
                <a:effectLst/>
                <a:cs typeface="Heebo" pitchFamily="2" charset="-79"/>
              </a:rPr>
              <a:t>προβληματίσθηκε, όταν είδε ότι η νομισματική πολιτική δεν έβγαλε την Βρετανία από την οικονομική καθίζηση. Το </a:t>
            </a:r>
            <a:r>
              <a:rPr lang="en-GB" b="0" i="0" dirty="0">
                <a:solidFill>
                  <a:srgbClr val="252525"/>
                </a:solidFill>
                <a:effectLst/>
                <a:cs typeface="Heebo" pitchFamily="2" charset="-79"/>
              </a:rPr>
              <a:t>1924, </a:t>
            </a:r>
            <a:r>
              <a:rPr lang="el-GR" b="0" i="0" dirty="0">
                <a:solidFill>
                  <a:srgbClr val="252525"/>
                </a:solidFill>
                <a:effectLst/>
                <a:cs typeface="Heebo" pitchFamily="2" charset="-79"/>
              </a:rPr>
              <a:t>αναζήτησε ένα ριζικά νέο δρόμο για να καταπολεμήσει την ανεργία. Π.χ. πρόσληψη ανέργων για να φτιάξουν δρόμους, γέφυρες και γενικά να εργασθούν σε δημόσια έργα</a:t>
            </a:r>
          </a:p>
          <a:p>
            <a:endParaRPr lang="en-GB" dirty="0"/>
          </a:p>
        </p:txBody>
      </p:sp>
    </p:spTree>
    <p:extLst>
      <p:ext uri="{BB962C8B-B14F-4D97-AF65-F5344CB8AC3E}">
        <p14:creationId xmlns:p14="http://schemas.microsoft.com/office/powerpoint/2010/main" val="457751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1C5E2-2481-48BC-ACEA-2C91E20B18D7}"/>
              </a:ext>
            </a:extLst>
          </p:cNvPr>
          <p:cNvSpPr>
            <a:spLocks noGrp="1"/>
          </p:cNvSpPr>
          <p:nvPr>
            <p:ph type="title"/>
          </p:nvPr>
        </p:nvSpPr>
        <p:spPr/>
        <p:txBody>
          <a:bodyPr>
            <a:normAutofit/>
          </a:bodyPr>
          <a:lstStyle/>
          <a:p>
            <a:r>
              <a:rPr lang="el-GR" sz="3200" dirty="0"/>
              <a:t>Η Μεγάλη Ύφεση (1929)</a:t>
            </a:r>
            <a:endParaRPr lang="en-GB" sz="3200" dirty="0"/>
          </a:p>
        </p:txBody>
      </p:sp>
      <p:sp>
        <p:nvSpPr>
          <p:cNvPr id="3" name="Content Placeholder 2">
            <a:extLst>
              <a:ext uri="{FF2B5EF4-FFF2-40B4-BE49-F238E27FC236}">
                <a16:creationId xmlns:a16="http://schemas.microsoft.com/office/drawing/2014/main" id="{9F901F6C-73BA-45A3-9196-DB8108ACD6ED}"/>
              </a:ext>
            </a:extLst>
          </p:cNvPr>
          <p:cNvSpPr>
            <a:spLocks noGrp="1"/>
          </p:cNvSpPr>
          <p:nvPr>
            <p:ph idx="1"/>
          </p:nvPr>
        </p:nvSpPr>
        <p:spPr/>
        <p:txBody>
          <a:bodyPr>
            <a:normAutofit/>
          </a:bodyPr>
          <a:lstStyle/>
          <a:p>
            <a:r>
              <a:rPr lang="el-GR" sz="2400" b="0" i="0" dirty="0">
                <a:solidFill>
                  <a:srgbClr val="252525"/>
                </a:solidFill>
                <a:effectLst/>
                <a:cs typeface="Heebo" pitchFamily="2" charset="-79"/>
              </a:rPr>
              <a:t>Οι τιμές στο Χρηματιστήριο της Νέας Υόρκης κατέρρευσαν στις</a:t>
            </a:r>
            <a:r>
              <a:rPr lang="en-GB" sz="2400" b="0" i="0" dirty="0">
                <a:solidFill>
                  <a:srgbClr val="252525"/>
                </a:solidFill>
                <a:effectLst/>
                <a:cs typeface="Heebo" pitchFamily="2" charset="-79"/>
              </a:rPr>
              <a:t> 24</a:t>
            </a:r>
            <a:r>
              <a:rPr lang="el-GR" sz="2400" b="0" i="0" dirty="0">
                <a:solidFill>
                  <a:srgbClr val="252525"/>
                </a:solidFill>
                <a:effectLst/>
                <a:cs typeface="Heebo" pitchFamily="2" charset="-79"/>
              </a:rPr>
              <a:t> Οκτωβρίου</a:t>
            </a:r>
            <a:r>
              <a:rPr lang="en-GB" sz="2400" b="0" i="0" dirty="0">
                <a:solidFill>
                  <a:srgbClr val="252525"/>
                </a:solidFill>
                <a:effectLst/>
                <a:cs typeface="Heebo" pitchFamily="2" charset="-79"/>
              </a:rPr>
              <a:t> 1929</a:t>
            </a:r>
          </a:p>
          <a:p>
            <a:r>
              <a:rPr lang="el-GR" sz="2400" b="0" i="0" dirty="0">
                <a:solidFill>
                  <a:srgbClr val="252525"/>
                </a:solidFill>
                <a:effectLst/>
                <a:cs typeface="Heebo" pitchFamily="2" charset="-79"/>
              </a:rPr>
              <a:t>Ακολούθησε η Μεγάλη ‘</a:t>
            </a:r>
            <a:r>
              <a:rPr lang="el-GR" sz="2400" b="0" i="0" dirty="0" err="1">
                <a:solidFill>
                  <a:srgbClr val="252525"/>
                </a:solidFill>
                <a:effectLst/>
                <a:cs typeface="Heebo" pitchFamily="2" charset="-79"/>
              </a:rPr>
              <a:t>Υφεση</a:t>
            </a:r>
            <a:r>
              <a:rPr lang="el-GR" sz="2400" b="0" i="0" dirty="0">
                <a:solidFill>
                  <a:srgbClr val="252525"/>
                </a:solidFill>
                <a:effectLst/>
                <a:cs typeface="Heebo" pitchFamily="2" charset="-79"/>
              </a:rPr>
              <a:t>. Από το </a:t>
            </a:r>
            <a:r>
              <a:rPr lang="en-GB" sz="2400" b="0" i="0" dirty="0">
                <a:solidFill>
                  <a:srgbClr val="252525"/>
                </a:solidFill>
                <a:effectLst/>
                <a:cs typeface="Heebo" pitchFamily="2" charset="-79"/>
              </a:rPr>
              <a:t>1930,</a:t>
            </a:r>
            <a:r>
              <a:rPr lang="el-GR" sz="2400" b="0" i="0" dirty="0">
                <a:solidFill>
                  <a:srgbClr val="252525"/>
                </a:solidFill>
                <a:effectLst/>
                <a:cs typeface="Heebo" pitchFamily="2" charset="-79"/>
              </a:rPr>
              <a:t>η βιομηχανική παραγωγή</a:t>
            </a:r>
            <a:r>
              <a:rPr lang="en-GB" sz="2400" b="0" i="0" dirty="0">
                <a:solidFill>
                  <a:srgbClr val="252525"/>
                </a:solidFill>
                <a:effectLst/>
                <a:cs typeface="Heebo" pitchFamily="2" charset="-79"/>
              </a:rPr>
              <a:t> </a:t>
            </a:r>
            <a:r>
              <a:rPr lang="el-GR" sz="2400" dirty="0">
                <a:solidFill>
                  <a:srgbClr val="252525"/>
                </a:solidFill>
                <a:cs typeface="Heebo" pitchFamily="2" charset="-79"/>
              </a:rPr>
              <a:t>των ΗΠΑ έπεσε σχεδόν </a:t>
            </a:r>
            <a:r>
              <a:rPr lang="en-GB" sz="2400" b="0" i="0" dirty="0">
                <a:solidFill>
                  <a:srgbClr val="252525"/>
                </a:solidFill>
                <a:effectLst/>
                <a:cs typeface="Heebo" pitchFamily="2" charset="-79"/>
              </a:rPr>
              <a:t>50</a:t>
            </a:r>
            <a:r>
              <a:rPr lang="el-GR" sz="2400" b="0" i="0" dirty="0">
                <a:solidFill>
                  <a:srgbClr val="252525"/>
                </a:solidFill>
                <a:effectLst/>
                <a:cs typeface="Heebo" pitchFamily="2" charset="-79"/>
              </a:rPr>
              <a:t>%</a:t>
            </a:r>
            <a:r>
              <a:rPr lang="en-GB" sz="2400" b="0" i="0" dirty="0">
                <a:solidFill>
                  <a:srgbClr val="252525"/>
                </a:solidFill>
                <a:effectLst/>
                <a:cs typeface="Heebo" pitchFamily="2" charset="-79"/>
              </a:rPr>
              <a:t>. </a:t>
            </a:r>
            <a:r>
              <a:rPr lang="el-GR" sz="2400" b="0" i="0" dirty="0">
                <a:solidFill>
                  <a:srgbClr val="252525"/>
                </a:solidFill>
                <a:effectLst/>
                <a:cs typeface="Heebo" pitchFamily="2" charset="-79"/>
              </a:rPr>
              <a:t>Η ανεργία έφθασε το </a:t>
            </a:r>
            <a:r>
              <a:rPr lang="en-GB" sz="2400" b="0" i="0" dirty="0">
                <a:solidFill>
                  <a:srgbClr val="252525"/>
                </a:solidFill>
                <a:effectLst/>
                <a:cs typeface="Heebo" pitchFamily="2" charset="-79"/>
              </a:rPr>
              <a:t>25</a:t>
            </a:r>
            <a:r>
              <a:rPr lang="el-GR" sz="2400" b="0" i="0" dirty="0">
                <a:solidFill>
                  <a:srgbClr val="252525"/>
                </a:solidFill>
                <a:effectLst/>
                <a:cs typeface="Heebo" pitchFamily="2" charset="-79"/>
              </a:rPr>
              <a:t>%</a:t>
            </a:r>
            <a:endParaRPr lang="en-GB" sz="2400" b="0" i="0" dirty="0">
              <a:solidFill>
                <a:srgbClr val="252525"/>
              </a:solidFill>
              <a:effectLst/>
              <a:cs typeface="Heebo" pitchFamily="2" charset="-79"/>
            </a:endParaRPr>
          </a:p>
          <a:p>
            <a:r>
              <a:rPr lang="el-GR" sz="2400" b="0" i="0" dirty="0">
                <a:solidFill>
                  <a:srgbClr val="252525"/>
                </a:solidFill>
                <a:effectLst/>
                <a:cs typeface="Heebo" pitchFamily="2" charset="-79"/>
              </a:rPr>
              <a:t>Καθώς η παγκόσμια ύφεση χειροτέρευε, ο </a:t>
            </a:r>
            <a:r>
              <a:rPr lang="en-GB" sz="2400" b="0" i="0" dirty="0">
                <a:solidFill>
                  <a:srgbClr val="252525"/>
                </a:solidFill>
                <a:effectLst/>
                <a:cs typeface="Heebo" pitchFamily="2" charset="-79"/>
              </a:rPr>
              <a:t>Keynes </a:t>
            </a:r>
            <a:r>
              <a:rPr lang="el-GR" sz="2400" b="0" i="0" dirty="0">
                <a:solidFill>
                  <a:srgbClr val="252525"/>
                </a:solidFill>
                <a:effectLst/>
                <a:cs typeface="Heebo" pitchFamily="2" charset="-79"/>
              </a:rPr>
              <a:t>συμπέρανε ότι το σύστημα της ελεύθερης αγοράς (χωρίς παρεμβάσεις) δεν αντιμετωπίζει μια μακρά και βαθιά οικονομική πτώση. Μείωση επιτοκίων και άλλα μέτρα νομισματικής πολιτικής δεν αρκούσαν</a:t>
            </a:r>
          </a:p>
          <a:p>
            <a:r>
              <a:rPr lang="el-GR" sz="2400" b="0" i="0" dirty="0">
                <a:solidFill>
                  <a:srgbClr val="252525"/>
                </a:solidFill>
                <a:effectLst/>
                <a:cs typeface="Heebo" pitchFamily="2" charset="-79"/>
              </a:rPr>
              <a:t>Φοβόταν ότι, αν ο καπιταλισμός δεν βρει τρόπο να αντιμετωπίσει την μαζική ανεργία,</a:t>
            </a:r>
            <a:r>
              <a:rPr lang="en-GB" sz="2400" b="0" i="0" dirty="0">
                <a:solidFill>
                  <a:srgbClr val="252525"/>
                </a:solidFill>
                <a:effectLst/>
                <a:cs typeface="Heebo" pitchFamily="2" charset="-79"/>
              </a:rPr>
              <a:t> </a:t>
            </a:r>
            <a:r>
              <a:rPr lang="el-GR" sz="2400" b="0" i="0" dirty="0">
                <a:solidFill>
                  <a:srgbClr val="252525"/>
                </a:solidFill>
                <a:effectLst/>
                <a:cs typeface="Heebo" pitchFamily="2" charset="-79"/>
              </a:rPr>
              <a:t>οι απελπισμένοι άνθρωποι μπορεί να στραφούν στον κομμουνισμό ή στον φασισμό</a:t>
            </a:r>
            <a:endParaRPr lang="en-GB" sz="2400" dirty="0"/>
          </a:p>
        </p:txBody>
      </p:sp>
    </p:spTree>
    <p:extLst>
      <p:ext uri="{BB962C8B-B14F-4D97-AF65-F5344CB8AC3E}">
        <p14:creationId xmlns:p14="http://schemas.microsoft.com/office/powerpoint/2010/main" val="240302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FB52-DCE6-4F3A-AA69-B75C6F0962BB}"/>
              </a:ext>
            </a:extLst>
          </p:cNvPr>
          <p:cNvSpPr>
            <a:spLocks noGrp="1"/>
          </p:cNvSpPr>
          <p:nvPr>
            <p:ph type="title"/>
          </p:nvPr>
        </p:nvSpPr>
        <p:spPr/>
        <p:txBody>
          <a:bodyPr>
            <a:normAutofit/>
          </a:bodyPr>
          <a:lstStyle/>
          <a:p>
            <a:r>
              <a:rPr lang="el-GR" sz="3200" b="0" i="0" dirty="0">
                <a:solidFill>
                  <a:srgbClr val="252525"/>
                </a:solidFill>
                <a:effectLst/>
                <a:cs typeface="Heebo" pitchFamily="2" charset="-79"/>
              </a:rPr>
              <a:t>Ο </a:t>
            </a:r>
            <a:r>
              <a:rPr lang="en-GB" sz="3200" b="0" i="0" dirty="0">
                <a:solidFill>
                  <a:srgbClr val="252525"/>
                </a:solidFill>
                <a:effectLst/>
                <a:cs typeface="Heebo" pitchFamily="2" charset="-79"/>
              </a:rPr>
              <a:t>Keynes </a:t>
            </a:r>
            <a:r>
              <a:rPr lang="el-GR" sz="3200" b="0" i="0" dirty="0">
                <a:solidFill>
                  <a:srgbClr val="252525"/>
                </a:solidFill>
                <a:effectLst/>
                <a:cs typeface="Heebo" pitchFamily="2" charset="-79"/>
              </a:rPr>
              <a:t>υποστήριζε ότι η κυβέρνηση πρέπει να σώσει την ελεύθερη αγορά</a:t>
            </a:r>
            <a:endParaRPr lang="en-GB" sz="3200" dirty="0"/>
          </a:p>
        </p:txBody>
      </p:sp>
      <p:sp>
        <p:nvSpPr>
          <p:cNvPr id="3" name="Content Placeholder 2">
            <a:extLst>
              <a:ext uri="{FF2B5EF4-FFF2-40B4-BE49-F238E27FC236}">
                <a16:creationId xmlns:a16="http://schemas.microsoft.com/office/drawing/2014/main" id="{2B96A2BC-24A2-4E96-9286-C6A3B2B2C404}"/>
              </a:ext>
            </a:extLst>
          </p:cNvPr>
          <p:cNvSpPr>
            <a:spLocks noGrp="1"/>
          </p:cNvSpPr>
          <p:nvPr>
            <p:ph idx="1"/>
          </p:nvPr>
        </p:nvSpPr>
        <p:spPr/>
        <p:txBody>
          <a:bodyPr>
            <a:normAutofit fontScale="92500"/>
          </a:bodyPr>
          <a:lstStyle/>
          <a:p>
            <a:r>
              <a:rPr lang="el-GR" dirty="0"/>
              <a:t>Η οικονομική προσέγγιση του </a:t>
            </a:r>
            <a:r>
              <a:rPr lang="en-GB" b="0" i="0" dirty="0">
                <a:solidFill>
                  <a:srgbClr val="202124"/>
                </a:solidFill>
                <a:effectLst/>
              </a:rPr>
              <a:t>Keynes</a:t>
            </a:r>
            <a:r>
              <a:rPr lang="el-GR" b="0" i="0" dirty="0">
                <a:solidFill>
                  <a:srgbClr val="202124"/>
                </a:solidFill>
                <a:effectLst/>
              </a:rPr>
              <a:t> εστιάζει στην αντιμετώπιση βραχυπρόθεσμων προβλημάτων</a:t>
            </a:r>
            <a:endParaRPr lang="en-GB" dirty="0"/>
          </a:p>
          <a:p>
            <a:r>
              <a:rPr lang="el-GR" b="0" i="0" dirty="0">
                <a:solidFill>
                  <a:srgbClr val="252525"/>
                </a:solidFill>
                <a:effectLst/>
                <a:cs typeface="Heebo" pitchFamily="2" charset="-79"/>
              </a:rPr>
              <a:t>Το </a:t>
            </a:r>
            <a:r>
              <a:rPr lang="en-GB" b="0" i="0" dirty="0">
                <a:solidFill>
                  <a:srgbClr val="252525"/>
                </a:solidFill>
                <a:effectLst/>
                <a:cs typeface="Heebo" pitchFamily="2" charset="-79"/>
              </a:rPr>
              <a:t>1931</a:t>
            </a:r>
            <a:r>
              <a:rPr lang="el-GR" b="0" i="0" dirty="0">
                <a:solidFill>
                  <a:srgbClr val="252525"/>
                </a:solidFill>
                <a:effectLst/>
                <a:cs typeface="Heebo" pitchFamily="2" charset="-79"/>
              </a:rPr>
              <a:t>, σε μια ραδιοφωνική εκπομπή, </a:t>
            </a:r>
            <a:r>
              <a:rPr lang="el-GR" b="0" i="0" dirty="0" err="1">
                <a:solidFill>
                  <a:srgbClr val="252525"/>
                </a:solidFill>
                <a:effectLst/>
                <a:cs typeface="Heebo" pitchFamily="2" charset="-79"/>
              </a:rPr>
              <a:t>επανέφερε</a:t>
            </a:r>
            <a:r>
              <a:rPr lang="el-GR" b="0" i="0" dirty="0">
                <a:solidFill>
                  <a:srgbClr val="252525"/>
                </a:solidFill>
                <a:effectLst/>
                <a:cs typeface="Heebo" pitchFamily="2" charset="-79"/>
              </a:rPr>
              <a:t> τα επιχειρήματά του υπέρ των μεγάλων δημόσιων έργων</a:t>
            </a:r>
            <a:endParaRPr lang="en-GB" b="0" i="0" dirty="0">
              <a:solidFill>
                <a:srgbClr val="252525"/>
              </a:solidFill>
              <a:effectLst/>
              <a:cs typeface="Heebo" pitchFamily="2" charset="-79"/>
            </a:endParaRPr>
          </a:p>
          <a:p>
            <a:r>
              <a:rPr lang="el-GR" b="0" i="0" dirty="0">
                <a:solidFill>
                  <a:srgbClr val="252525"/>
                </a:solidFill>
                <a:effectLst/>
                <a:cs typeface="Heebo" pitchFamily="2" charset="-79"/>
              </a:rPr>
              <a:t>Το </a:t>
            </a:r>
            <a:r>
              <a:rPr lang="en-GB" b="0" i="0" dirty="0">
                <a:solidFill>
                  <a:srgbClr val="252525"/>
                </a:solidFill>
                <a:effectLst/>
                <a:cs typeface="Heebo" pitchFamily="2" charset="-79"/>
              </a:rPr>
              <a:t>1932, </a:t>
            </a:r>
            <a:r>
              <a:rPr lang="el-GR" b="0" i="0" dirty="0">
                <a:solidFill>
                  <a:srgbClr val="252525"/>
                </a:solidFill>
                <a:effectLst/>
                <a:cs typeface="Heebo" pitchFamily="2" charset="-79"/>
              </a:rPr>
              <a:t>άρχισε να υποστηρίζει παντού ότι η λύση κατά της μαζικής ανεργίας εξαρτιόταν, περισσότερο ή λιγότερο, από τις δημόσιες δαπάνες</a:t>
            </a:r>
          </a:p>
          <a:p>
            <a:r>
              <a:rPr lang="el-GR" dirty="0">
                <a:solidFill>
                  <a:srgbClr val="252525"/>
                </a:solidFill>
                <a:cs typeface="Heebo" pitchFamily="2" charset="-79"/>
              </a:rPr>
              <a:t>Αυτό σήμαινε ότι η κυβέρνηση πρέπει να δανείζεται χρήματα και, προσωρινά, να ανέχεται ένα δημοσιονομικό έλλειμμα</a:t>
            </a:r>
          </a:p>
          <a:p>
            <a:r>
              <a:rPr lang="el-GR" sz="2800" b="0" i="0" dirty="0">
                <a:solidFill>
                  <a:srgbClr val="252525"/>
                </a:solidFill>
                <a:effectLst/>
                <a:cs typeface="Heebo" pitchFamily="2" charset="-79"/>
              </a:rPr>
              <a:t>Έτσι, θα δημιουργηθεί περισσότερη ζήτηση για αγαθά και υπηρεσίες από ιδιωτικές επιχειρήσεις</a:t>
            </a:r>
          </a:p>
          <a:p>
            <a:endParaRPr lang="en-GB" dirty="0"/>
          </a:p>
        </p:txBody>
      </p:sp>
    </p:spTree>
    <p:extLst>
      <p:ext uri="{BB962C8B-B14F-4D97-AF65-F5344CB8AC3E}">
        <p14:creationId xmlns:p14="http://schemas.microsoft.com/office/powerpoint/2010/main" val="3181036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8F7D9-AB83-4D7F-AC02-0CDD6E6BB30B}"/>
              </a:ext>
            </a:extLst>
          </p:cNvPr>
          <p:cNvSpPr>
            <a:spLocks noGrp="1"/>
          </p:cNvSpPr>
          <p:nvPr>
            <p:ph type="title"/>
          </p:nvPr>
        </p:nvSpPr>
        <p:spPr/>
        <p:txBody>
          <a:bodyPr>
            <a:normAutofit/>
          </a:bodyPr>
          <a:lstStyle/>
          <a:p>
            <a:r>
              <a:rPr lang="el-GR" sz="3200" dirty="0"/>
              <a:t>Η πρόταση </a:t>
            </a:r>
            <a:r>
              <a:rPr lang="en-GB" sz="3200" b="0" i="0" dirty="0">
                <a:solidFill>
                  <a:srgbClr val="252525"/>
                </a:solidFill>
                <a:effectLst/>
                <a:cs typeface="Heebo" pitchFamily="2" charset="-79"/>
              </a:rPr>
              <a:t>Keynes</a:t>
            </a:r>
            <a:r>
              <a:rPr lang="el-GR" sz="3200" b="0" i="0" dirty="0">
                <a:solidFill>
                  <a:srgbClr val="252525"/>
                </a:solidFill>
                <a:effectLst/>
                <a:cs typeface="Heebo" pitchFamily="2" charset="-79"/>
              </a:rPr>
              <a:t> στις ΗΠΑ</a:t>
            </a:r>
            <a:endParaRPr lang="en-GB" sz="3200" dirty="0"/>
          </a:p>
        </p:txBody>
      </p:sp>
      <p:sp>
        <p:nvSpPr>
          <p:cNvPr id="3" name="Content Placeholder 2">
            <a:extLst>
              <a:ext uri="{FF2B5EF4-FFF2-40B4-BE49-F238E27FC236}">
                <a16:creationId xmlns:a16="http://schemas.microsoft.com/office/drawing/2014/main" id="{0C5D5BB2-46CC-4A52-8619-F6C2ECFE270A}"/>
              </a:ext>
            </a:extLst>
          </p:cNvPr>
          <p:cNvSpPr>
            <a:spLocks noGrp="1"/>
          </p:cNvSpPr>
          <p:nvPr>
            <p:ph idx="1"/>
          </p:nvPr>
        </p:nvSpPr>
        <p:spPr/>
        <p:txBody>
          <a:bodyPr>
            <a:noAutofit/>
          </a:bodyPr>
          <a:lstStyle/>
          <a:p>
            <a:r>
              <a:rPr lang="el-GR" sz="2400" b="0" i="0" dirty="0">
                <a:solidFill>
                  <a:srgbClr val="252525"/>
                </a:solidFill>
                <a:effectLst/>
                <a:cs typeface="Heebo" pitchFamily="2" charset="-79"/>
              </a:rPr>
              <a:t>Οι νεοπροσλαμβανόμενοι εργάτες σε δημόσια έργα και οι αντίστοιχοι προμηθευτές θα έχουν ξανά μετρητά για να ξοδέψουν. Εφόσον θα υπάρχουν περισσότερες παραγγελίες, οι επιχειρήσεις θα ανακτήσουν την εμπιστοσύνη και θα αρχίσουν να προσλαμβάνουν εργαζόμενους, οι οποίοι θα αρχίσουν να ξοδεύουν τις απολαβές τους, πολλαπλασιάζοντας την ζήτηση </a:t>
            </a:r>
            <a:r>
              <a:rPr lang="el-GR" sz="2400" b="0" i="0" dirty="0" err="1">
                <a:solidFill>
                  <a:srgbClr val="252525"/>
                </a:solidFill>
                <a:effectLst/>
                <a:cs typeface="Heebo" pitchFamily="2" charset="-79"/>
              </a:rPr>
              <a:t>κ.ο.κ.</a:t>
            </a:r>
            <a:r>
              <a:rPr lang="en-GB" sz="2400" b="0" i="0" dirty="0">
                <a:solidFill>
                  <a:srgbClr val="252525"/>
                </a:solidFill>
                <a:effectLst/>
                <a:cs typeface="Heebo" pitchFamily="2" charset="-79"/>
              </a:rPr>
              <a:t> </a:t>
            </a:r>
            <a:endParaRPr lang="el-GR" sz="2400" b="0" i="0" dirty="0">
              <a:solidFill>
                <a:srgbClr val="252525"/>
              </a:solidFill>
              <a:effectLst/>
              <a:cs typeface="Heebo" pitchFamily="2" charset="-79"/>
            </a:endParaRPr>
          </a:p>
          <a:p>
            <a:r>
              <a:rPr lang="el-GR" sz="2400" b="0" i="0" dirty="0">
                <a:solidFill>
                  <a:srgbClr val="252525"/>
                </a:solidFill>
                <a:effectLst/>
                <a:cs typeface="Heebo" pitchFamily="2" charset="-79"/>
              </a:rPr>
              <a:t>Τον Δεκέμβριο του</a:t>
            </a:r>
            <a:r>
              <a:rPr lang="en-GB" sz="2400" b="0" i="0" dirty="0">
                <a:solidFill>
                  <a:srgbClr val="252525"/>
                </a:solidFill>
                <a:effectLst/>
                <a:cs typeface="Heebo" pitchFamily="2" charset="-79"/>
              </a:rPr>
              <a:t> 1933, </a:t>
            </a:r>
            <a:r>
              <a:rPr lang="el-GR" sz="2400" b="0" i="0" dirty="0">
                <a:solidFill>
                  <a:srgbClr val="252525"/>
                </a:solidFill>
                <a:effectLst/>
                <a:cs typeface="Heebo" pitchFamily="2" charset="-79"/>
              </a:rPr>
              <a:t>οι</a:t>
            </a:r>
            <a:r>
              <a:rPr lang="en-GB" sz="2400" b="0" i="0" dirty="0">
                <a:solidFill>
                  <a:srgbClr val="252525"/>
                </a:solidFill>
                <a:effectLst/>
                <a:cs typeface="Heebo" pitchFamily="2" charset="-79"/>
              </a:rPr>
              <a:t> New York Times </a:t>
            </a:r>
            <a:r>
              <a:rPr lang="el-GR" sz="2400" b="0" i="0" dirty="0">
                <a:solidFill>
                  <a:srgbClr val="252525"/>
                </a:solidFill>
                <a:effectLst/>
                <a:cs typeface="Heebo" pitchFamily="2" charset="-79"/>
              </a:rPr>
              <a:t>δημοσίευσαν άρθρο του </a:t>
            </a:r>
            <a:r>
              <a:rPr lang="en-GB" sz="2400" b="0" i="0" dirty="0">
                <a:solidFill>
                  <a:srgbClr val="252525"/>
                </a:solidFill>
                <a:effectLst/>
                <a:cs typeface="Heebo" pitchFamily="2" charset="-79"/>
              </a:rPr>
              <a:t>Keynes </a:t>
            </a:r>
            <a:r>
              <a:rPr lang="el-GR" sz="2400" b="0" i="0" dirty="0">
                <a:solidFill>
                  <a:srgbClr val="252525"/>
                </a:solidFill>
                <a:effectLst/>
                <a:cs typeface="Heebo" pitchFamily="2" charset="-79"/>
              </a:rPr>
              <a:t>που απευθυνόταν στον </a:t>
            </a:r>
            <a:r>
              <a:rPr lang="el-GR" sz="2400" b="0" i="0" dirty="0" err="1">
                <a:solidFill>
                  <a:srgbClr val="252525"/>
                </a:solidFill>
                <a:effectLst/>
                <a:cs typeface="Heebo" pitchFamily="2" charset="-79"/>
              </a:rPr>
              <a:t>νεοεκλεγέντα</a:t>
            </a:r>
            <a:r>
              <a:rPr lang="el-GR" sz="2400" b="0" i="0" dirty="0">
                <a:solidFill>
                  <a:srgbClr val="252525"/>
                </a:solidFill>
                <a:effectLst/>
                <a:cs typeface="Heebo" pitchFamily="2" charset="-79"/>
              </a:rPr>
              <a:t> Πρόεδρο </a:t>
            </a:r>
            <a:r>
              <a:rPr lang="en-GB" sz="2400" b="0" i="0" dirty="0">
                <a:solidFill>
                  <a:srgbClr val="252525"/>
                </a:solidFill>
                <a:effectLst/>
                <a:cs typeface="Heebo" pitchFamily="2" charset="-79"/>
              </a:rPr>
              <a:t>Franklin D. Roosevelt. </a:t>
            </a:r>
            <a:r>
              <a:rPr lang="el-GR" sz="2400" b="0" i="0" dirty="0">
                <a:solidFill>
                  <a:srgbClr val="252525"/>
                </a:solidFill>
                <a:effectLst/>
                <a:cs typeface="Heebo" pitchFamily="2" charset="-79"/>
              </a:rPr>
              <a:t>Ο </a:t>
            </a:r>
            <a:r>
              <a:rPr lang="en-GB" sz="2400" b="0" i="0" dirty="0">
                <a:solidFill>
                  <a:srgbClr val="252525"/>
                </a:solidFill>
                <a:effectLst/>
                <a:cs typeface="Heebo" pitchFamily="2" charset="-79"/>
              </a:rPr>
              <a:t>Keynes </a:t>
            </a:r>
            <a:r>
              <a:rPr lang="el-GR" sz="2400" b="0" i="0" dirty="0">
                <a:solidFill>
                  <a:srgbClr val="252525"/>
                </a:solidFill>
                <a:effectLst/>
                <a:cs typeface="Heebo" pitchFamily="2" charset="-79"/>
              </a:rPr>
              <a:t>τον συμβούλευε να εστιάσει πρώτα στο μεγάλο πρόβλημα της ανεργίας</a:t>
            </a:r>
          </a:p>
          <a:p>
            <a:r>
              <a:rPr lang="el-GR" sz="2400" dirty="0">
                <a:solidFill>
                  <a:srgbClr val="252525"/>
                </a:solidFill>
                <a:cs typeface="Heebo" pitchFamily="2" charset="-79"/>
              </a:rPr>
              <a:t>Η πρότασή του: να δανειστεί η κυβέρνηση και να ξοδέψει μεγάλα χρηματικά ποσά σε δημόσια έργα. Ήδη είχε εξηγήσει την θεωρία του για τον «πολλαπλασιαστή απασχόλησης»</a:t>
            </a:r>
            <a:endParaRPr lang="en-GB" sz="2400" b="0" i="0" dirty="0">
              <a:solidFill>
                <a:srgbClr val="252525"/>
              </a:solidFill>
              <a:effectLst/>
              <a:cs typeface="Heebo" pitchFamily="2" charset="-79"/>
            </a:endParaRPr>
          </a:p>
          <a:p>
            <a:pPr algn="l"/>
            <a:r>
              <a:rPr lang="el-GR" sz="2400" b="0" i="0" dirty="0">
                <a:solidFill>
                  <a:srgbClr val="252525"/>
                </a:solidFill>
                <a:effectLst/>
                <a:cs typeface="Heebo" pitchFamily="2" charset="-79"/>
              </a:rPr>
              <a:t>Τον Μάϊο του </a:t>
            </a:r>
            <a:r>
              <a:rPr lang="en-GB" sz="2400" b="0" i="0" dirty="0">
                <a:solidFill>
                  <a:srgbClr val="252525"/>
                </a:solidFill>
                <a:effectLst/>
                <a:cs typeface="Heebo" pitchFamily="2" charset="-79"/>
              </a:rPr>
              <a:t>1934, </a:t>
            </a:r>
            <a:r>
              <a:rPr lang="el-GR" sz="2400" b="0" i="0" dirty="0">
                <a:solidFill>
                  <a:srgbClr val="252525"/>
                </a:solidFill>
                <a:effectLst/>
                <a:cs typeface="Heebo" pitchFamily="2" charset="-79"/>
              </a:rPr>
              <a:t>ο </a:t>
            </a:r>
            <a:r>
              <a:rPr lang="en-GB" sz="2400" b="0" i="0" dirty="0">
                <a:solidFill>
                  <a:srgbClr val="252525"/>
                </a:solidFill>
                <a:effectLst/>
                <a:cs typeface="Heebo" pitchFamily="2" charset="-79"/>
              </a:rPr>
              <a:t>Keynes </a:t>
            </a:r>
            <a:r>
              <a:rPr lang="el-GR" sz="2400" b="0" i="0" dirty="0">
                <a:solidFill>
                  <a:srgbClr val="252525"/>
                </a:solidFill>
                <a:effectLst/>
                <a:cs typeface="Heebo" pitchFamily="2" charset="-79"/>
              </a:rPr>
              <a:t>επισκέφθηκε τον</a:t>
            </a:r>
            <a:r>
              <a:rPr lang="en-GB" sz="2400" b="0" i="0" dirty="0">
                <a:solidFill>
                  <a:srgbClr val="252525"/>
                </a:solidFill>
                <a:effectLst/>
                <a:cs typeface="Heebo" pitchFamily="2" charset="-79"/>
              </a:rPr>
              <a:t> Roosevelt </a:t>
            </a:r>
            <a:r>
              <a:rPr lang="el-GR" sz="2400" b="0" i="0" dirty="0">
                <a:solidFill>
                  <a:srgbClr val="252525"/>
                </a:solidFill>
                <a:effectLst/>
                <a:cs typeface="Heebo" pitchFamily="2" charset="-79"/>
              </a:rPr>
              <a:t>στην </a:t>
            </a:r>
            <a:r>
              <a:rPr lang="en-GB" sz="2400" b="0" i="0" dirty="0">
                <a:solidFill>
                  <a:srgbClr val="252525"/>
                </a:solidFill>
                <a:effectLst/>
                <a:cs typeface="Heebo" pitchFamily="2" charset="-79"/>
              </a:rPr>
              <a:t>Washington, </a:t>
            </a:r>
            <a:r>
              <a:rPr lang="el-GR" sz="2400" b="0" i="0" dirty="0">
                <a:solidFill>
                  <a:srgbClr val="252525"/>
                </a:solidFill>
                <a:effectLst/>
                <a:cs typeface="Heebo" pitchFamily="2" charset="-79"/>
              </a:rPr>
              <a:t>αλλά το αμερικανικό Υπουργείο Οικονομικών δίσταζε να υιοθετήσει τις ιδέες του</a:t>
            </a:r>
            <a:endParaRPr lang="en-GB" sz="2400" dirty="0"/>
          </a:p>
        </p:txBody>
      </p:sp>
    </p:spTree>
    <p:extLst>
      <p:ext uri="{BB962C8B-B14F-4D97-AF65-F5344CB8AC3E}">
        <p14:creationId xmlns:p14="http://schemas.microsoft.com/office/powerpoint/2010/main" val="620138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7A9CA-883F-47C5-A43C-81ED84FFE5B3}"/>
              </a:ext>
            </a:extLst>
          </p:cNvPr>
          <p:cNvSpPr>
            <a:spLocks noGrp="1"/>
          </p:cNvSpPr>
          <p:nvPr>
            <p:ph type="title"/>
          </p:nvPr>
        </p:nvSpPr>
        <p:spPr/>
        <p:txBody>
          <a:bodyPr/>
          <a:lstStyle/>
          <a:p>
            <a:r>
              <a:rPr lang="el-GR" dirty="0"/>
              <a:t> </a:t>
            </a:r>
            <a:r>
              <a:rPr lang="el-GR" sz="3200" dirty="0"/>
              <a:t>Η θεωρία που άλλαξε την οικονομική σκέψη</a:t>
            </a:r>
            <a:endParaRPr lang="en-GB" sz="3200" dirty="0"/>
          </a:p>
        </p:txBody>
      </p:sp>
      <p:sp>
        <p:nvSpPr>
          <p:cNvPr id="3" name="Content Placeholder 2">
            <a:extLst>
              <a:ext uri="{FF2B5EF4-FFF2-40B4-BE49-F238E27FC236}">
                <a16:creationId xmlns:a16="http://schemas.microsoft.com/office/drawing/2014/main" id="{B9CF569E-D87D-4DA9-9E5B-FA9C4261087D}"/>
              </a:ext>
            </a:extLst>
          </p:cNvPr>
          <p:cNvSpPr>
            <a:spLocks noGrp="1"/>
          </p:cNvSpPr>
          <p:nvPr>
            <p:ph idx="1"/>
          </p:nvPr>
        </p:nvSpPr>
        <p:spPr/>
        <p:txBody>
          <a:bodyPr>
            <a:normAutofit fontScale="85000" lnSpcReduction="10000"/>
          </a:bodyPr>
          <a:lstStyle/>
          <a:p>
            <a:r>
              <a:rPr lang="el-GR" b="0" i="0" dirty="0">
                <a:solidFill>
                  <a:srgbClr val="252525"/>
                </a:solidFill>
                <a:effectLst/>
                <a:cs typeface="Heebo" pitchFamily="2" charset="-79"/>
              </a:rPr>
              <a:t>Το </a:t>
            </a:r>
            <a:r>
              <a:rPr lang="en-GB" b="0" i="0" dirty="0">
                <a:solidFill>
                  <a:srgbClr val="252525"/>
                </a:solidFill>
                <a:effectLst/>
                <a:cs typeface="Heebo" pitchFamily="2" charset="-79"/>
              </a:rPr>
              <a:t>1936</a:t>
            </a:r>
            <a:r>
              <a:rPr lang="el-GR" b="0" i="0" dirty="0">
                <a:solidFill>
                  <a:srgbClr val="252525"/>
                </a:solidFill>
                <a:effectLst/>
                <a:cs typeface="Heebo" pitchFamily="2" charset="-79"/>
              </a:rPr>
              <a:t> δημοσίευσε το βιβλίο </a:t>
            </a:r>
            <a:r>
              <a:rPr lang="en-GB" b="0" i="1" dirty="0">
                <a:solidFill>
                  <a:srgbClr val="252525"/>
                </a:solidFill>
                <a:effectLst/>
                <a:cs typeface="Heebo" pitchFamily="2" charset="-79"/>
              </a:rPr>
              <a:t>The General Theory of Employment, Interest, and Money,</a:t>
            </a:r>
            <a:r>
              <a:rPr lang="en-GB" b="0" i="0" dirty="0">
                <a:solidFill>
                  <a:srgbClr val="252525"/>
                </a:solidFill>
                <a:effectLst/>
                <a:cs typeface="Heebo" pitchFamily="2" charset="-79"/>
              </a:rPr>
              <a:t> </a:t>
            </a:r>
            <a:r>
              <a:rPr lang="el-GR" b="0" i="0" dirty="0">
                <a:solidFill>
                  <a:srgbClr val="252525"/>
                </a:solidFill>
                <a:effectLst/>
                <a:cs typeface="Heebo" pitchFamily="2" charset="-79"/>
              </a:rPr>
              <a:t>το οποίο θεωρείται επανάσταση στην οικονομική επιστήμη</a:t>
            </a:r>
            <a:endParaRPr lang="en-GB" b="0" i="0" dirty="0">
              <a:solidFill>
                <a:srgbClr val="252525"/>
              </a:solidFill>
              <a:effectLst/>
              <a:cs typeface="Heebo" pitchFamily="2" charset="-79"/>
            </a:endParaRPr>
          </a:p>
          <a:p>
            <a:pPr algn="l"/>
            <a:r>
              <a:rPr lang="el-GR" b="0" i="0" dirty="0">
                <a:solidFill>
                  <a:srgbClr val="252525"/>
                </a:solidFill>
                <a:effectLst/>
                <a:cs typeface="Heebo" pitchFamily="2" charset="-79"/>
              </a:rPr>
              <a:t>Η πραγματική ζήτηση είναι οι παρούσες δαπάνες των καταναλωτών και επενδυτών σε μια οικονομία</a:t>
            </a:r>
            <a:r>
              <a:rPr lang="en-GB" b="0" i="0" dirty="0">
                <a:solidFill>
                  <a:srgbClr val="252525"/>
                </a:solidFill>
                <a:effectLst/>
                <a:cs typeface="Heebo" pitchFamily="2" charset="-79"/>
              </a:rPr>
              <a:t>. </a:t>
            </a:r>
            <a:r>
              <a:rPr lang="el-GR" b="0" i="0" dirty="0">
                <a:solidFill>
                  <a:srgbClr val="252525"/>
                </a:solidFill>
                <a:effectLst/>
                <a:cs typeface="Heebo" pitchFamily="2" charset="-79"/>
              </a:rPr>
              <a:t>Όταν είναι υψηλή, η επιχειρηματικότητα είναι κερδοφόρα και η απασχόληση υψηλή</a:t>
            </a:r>
            <a:endParaRPr lang="en-GB" b="0" i="0" dirty="0">
              <a:solidFill>
                <a:srgbClr val="252525"/>
              </a:solidFill>
              <a:effectLst/>
              <a:cs typeface="Heebo" pitchFamily="2" charset="-79"/>
            </a:endParaRPr>
          </a:p>
          <a:p>
            <a:pPr algn="l"/>
            <a:r>
              <a:rPr lang="el-GR" b="0" i="0" dirty="0">
                <a:solidFill>
                  <a:srgbClr val="252525"/>
                </a:solidFill>
                <a:effectLst/>
                <a:cs typeface="Heebo" pitchFamily="2" charset="-79"/>
              </a:rPr>
              <a:t>Όταν η αβεβαιότητα κάνει τους καταναλωτές και τους επενδυτές να μειώνουν τις δαπάνες, η ζήτηση πέφτει</a:t>
            </a:r>
            <a:r>
              <a:rPr lang="en-GB" b="0" i="0" dirty="0">
                <a:solidFill>
                  <a:srgbClr val="252525"/>
                </a:solidFill>
                <a:effectLst/>
                <a:cs typeface="Heebo" pitchFamily="2" charset="-79"/>
              </a:rPr>
              <a:t>. </a:t>
            </a:r>
            <a:r>
              <a:rPr lang="el-GR" b="0" i="0" dirty="0">
                <a:solidFill>
                  <a:srgbClr val="252525"/>
                </a:solidFill>
                <a:effectLst/>
                <a:cs typeface="Heebo" pitchFamily="2" charset="-79"/>
              </a:rPr>
              <a:t>Οι επιχειρήσεις χάνουν την εμπιστοσύνη στην προσδοκία μελλοντικών πωλήσεων και εισπράξεων. Για να μειώσουν το κόστος, χαμηλώνουν τις τιμές και τους μισθούς και απολύουν εργαζομένους</a:t>
            </a:r>
          </a:p>
          <a:p>
            <a:pPr algn="l"/>
            <a:r>
              <a:rPr lang="el-GR" b="0" i="0" dirty="0">
                <a:solidFill>
                  <a:srgbClr val="252525"/>
                </a:solidFill>
                <a:effectLst/>
                <a:cs typeface="Heebo" pitchFamily="2" charset="-79"/>
              </a:rPr>
              <a:t>Οι άνεργοι δεν έχουν αρκετό χρήμα για να ξοδέψουν, οπότε μειώνεται περισσότερο η οικονομική</a:t>
            </a:r>
            <a:r>
              <a:rPr lang="en-GB" b="0" i="0" dirty="0">
                <a:solidFill>
                  <a:srgbClr val="252525"/>
                </a:solidFill>
                <a:effectLst/>
                <a:cs typeface="Heebo" pitchFamily="2" charset="-79"/>
              </a:rPr>
              <a:t> </a:t>
            </a:r>
            <a:r>
              <a:rPr lang="el-GR" b="0" i="0" dirty="0">
                <a:solidFill>
                  <a:srgbClr val="252525"/>
                </a:solidFill>
                <a:effectLst/>
                <a:cs typeface="Heebo" pitchFamily="2" charset="-79"/>
              </a:rPr>
              <a:t>δραστηριότητα. Έτσι, ένας φαύλος κύκλος, μια κατερχόμενη σπείρα ξεκινά και οδηγεί σε πτωχεύσεις επιχειρήσεων και σε μαζική ανεργία</a:t>
            </a:r>
            <a:endParaRPr lang="en-GB" b="0" i="0" dirty="0">
              <a:solidFill>
                <a:srgbClr val="252525"/>
              </a:solidFill>
              <a:effectLst/>
              <a:cs typeface="Heebo" pitchFamily="2" charset="-79"/>
            </a:endParaRPr>
          </a:p>
          <a:p>
            <a:endParaRPr lang="en-GB" dirty="0"/>
          </a:p>
        </p:txBody>
      </p:sp>
    </p:spTree>
    <p:extLst>
      <p:ext uri="{BB962C8B-B14F-4D97-AF65-F5344CB8AC3E}">
        <p14:creationId xmlns:p14="http://schemas.microsoft.com/office/powerpoint/2010/main" val="85358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811CB-466B-42C9-8435-6ECEC07016F5}"/>
              </a:ext>
            </a:extLst>
          </p:cNvPr>
          <p:cNvSpPr>
            <a:spLocks noGrp="1"/>
          </p:cNvSpPr>
          <p:nvPr>
            <p:ph type="title"/>
          </p:nvPr>
        </p:nvSpPr>
        <p:spPr/>
        <p:txBody>
          <a:bodyPr>
            <a:normAutofit/>
          </a:bodyPr>
          <a:lstStyle/>
          <a:p>
            <a:r>
              <a:rPr lang="el-GR" sz="3200" dirty="0"/>
              <a:t>Χρειάζεται χρήμα για ενίσχυση της ζήτησης</a:t>
            </a:r>
            <a:endParaRPr lang="en-GB" sz="3200" dirty="0"/>
          </a:p>
        </p:txBody>
      </p:sp>
      <p:sp>
        <p:nvSpPr>
          <p:cNvPr id="3" name="Content Placeholder 2">
            <a:extLst>
              <a:ext uri="{FF2B5EF4-FFF2-40B4-BE49-F238E27FC236}">
                <a16:creationId xmlns:a16="http://schemas.microsoft.com/office/drawing/2014/main" id="{725E5932-E0D1-4D0A-9211-DAE94297951E}"/>
              </a:ext>
            </a:extLst>
          </p:cNvPr>
          <p:cNvSpPr>
            <a:spLocks noGrp="1"/>
          </p:cNvSpPr>
          <p:nvPr>
            <p:ph idx="1"/>
          </p:nvPr>
        </p:nvSpPr>
        <p:spPr/>
        <p:txBody>
          <a:bodyPr>
            <a:normAutofit/>
          </a:bodyPr>
          <a:lstStyle/>
          <a:p>
            <a:r>
              <a:rPr lang="el-GR" b="0" i="0" dirty="0">
                <a:solidFill>
                  <a:srgbClr val="252525"/>
                </a:solidFill>
                <a:effectLst/>
                <a:cs typeface="Heebo" pitchFamily="2" charset="-79"/>
              </a:rPr>
              <a:t>Από πού θα έρθει; Κατά τον</a:t>
            </a:r>
            <a:r>
              <a:rPr lang="en-GB" b="0" i="0" dirty="0">
                <a:solidFill>
                  <a:srgbClr val="252525"/>
                </a:solidFill>
                <a:effectLst/>
                <a:cs typeface="Heebo" pitchFamily="2" charset="-79"/>
              </a:rPr>
              <a:t> Keynes</a:t>
            </a:r>
            <a:r>
              <a:rPr lang="el-GR" b="0" i="0" dirty="0">
                <a:solidFill>
                  <a:srgbClr val="252525"/>
                </a:solidFill>
                <a:effectLst/>
                <a:cs typeface="Heebo" pitchFamily="2" charset="-79"/>
              </a:rPr>
              <a:t>, οι κυβερνήσεις αναλαμβάνουν αυτό τον ρόλο</a:t>
            </a:r>
            <a:endParaRPr lang="en-GB" b="0" i="0" dirty="0">
              <a:solidFill>
                <a:srgbClr val="252525"/>
              </a:solidFill>
              <a:effectLst/>
              <a:cs typeface="Heebo" pitchFamily="2" charset="-79"/>
            </a:endParaRPr>
          </a:p>
          <a:p>
            <a:r>
              <a:rPr lang="el-GR" b="0" i="0" dirty="0">
                <a:solidFill>
                  <a:srgbClr val="252525"/>
                </a:solidFill>
                <a:effectLst/>
                <a:cs typeface="Heebo" pitchFamily="2" charset="-79"/>
              </a:rPr>
              <a:t>Υπολόγισε τις δημόσιες δαπάνες για να αυξηθεί η πραγματική ζήτηση και να επιτευχθεί πλήρης απασχόληση</a:t>
            </a:r>
            <a:endParaRPr lang="en-GB" b="0" i="0" dirty="0">
              <a:solidFill>
                <a:srgbClr val="252525"/>
              </a:solidFill>
              <a:effectLst/>
              <a:cs typeface="Heebo" pitchFamily="2" charset="-79"/>
            </a:endParaRPr>
          </a:p>
          <a:p>
            <a:r>
              <a:rPr lang="el-GR" b="0" i="0" dirty="0">
                <a:solidFill>
                  <a:srgbClr val="252525"/>
                </a:solidFill>
                <a:effectLst/>
                <a:cs typeface="Heebo" pitchFamily="2" charset="-79"/>
              </a:rPr>
              <a:t>Πώς θα χρηματοδοτηθεί;</a:t>
            </a:r>
            <a:r>
              <a:rPr lang="en-GB" b="0" i="0" dirty="0">
                <a:solidFill>
                  <a:srgbClr val="252525"/>
                </a:solidFill>
                <a:effectLst/>
                <a:cs typeface="Heebo" pitchFamily="2" charset="-79"/>
              </a:rPr>
              <a:t> </a:t>
            </a:r>
            <a:r>
              <a:rPr lang="el-GR" b="0" i="0" dirty="0">
                <a:solidFill>
                  <a:srgbClr val="252525"/>
                </a:solidFill>
                <a:effectLst/>
                <a:cs typeface="Heebo" pitchFamily="2" charset="-79"/>
              </a:rPr>
              <a:t>Η κυβέρνηση θα δανείζεται, πουλώντας κρατικά ομόλογα. Σημαντικό </a:t>
            </a:r>
            <a:r>
              <a:rPr lang="el-GR" dirty="0">
                <a:solidFill>
                  <a:srgbClr val="252525"/>
                </a:solidFill>
                <a:cs typeface="Heebo" pitchFamily="2" charset="-79"/>
              </a:rPr>
              <a:t>δεν </a:t>
            </a:r>
            <a:r>
              <a:rPr lang="el-GR" b="0" i="0" dirty="0">
                <a:solidFill>
                  <a:srgbClr val="252525"/>
                </a:solidFill>
                <a:effectLst/>
                <a:cs typeface="Heebo" pitchFamily="2" charset="-79"/>
              </a:rPr>
              <a:t>είναι να ισοσκελίζει πάντα τον προϋπολογισμό, αλλά να διατηρεί ένα προσωρινό έλλειμμα</a:t>
            </a:r>
          </a:p>
          <a:p>
            <a:r>
              <a:rPr lang="el-GR" b="0" i="0" dirty="0">
                <a:solidFill>
                  <a:srgbClr val="252525"/>
                </a:solidFill>
                <a:effectLst/>
                <a:cs typeface="Heebo" pitchFamily="2" charset="-79"/>
              </a:rPr>
              <a:t>Αναγνωρίζει ότι η λύση των ελλειμμάτων δημιουργεί τον κίνδυνο να αυξηθεί </a:t>
            </a:r>
            <a:r>
              <a:rPr lang="el-GR" dirty="0">
                <a:solidFill>
                  <a:srgbClr val="252525"/>
                </a:solidFill>
                <a:cs typeface="Heebo" pitchFamily="2" charset="-79"/>
              </a:rPr>
              <a:t>υπερβολικά το εθνικό χρέος και να προκληθεί πληθωρισμό</a:t>
            </a:r>
            <a:r>
              <a:rPr lang="el-GR" b="0" i="0" dirty="0">
                <a:solidFill>
                  <a:srgbClr val="252525"/>
                </a:solidFill>
                <a:effectLst/>
                <a:cs typeface="Heebo" pitchFamily="2" charset="-79"/>
              </a:rPr>
              <a:t>ς</a:t>
            </a:r>
            <a:endParaRPr lang="en-GB" dirty="0"/>
          </a:p>
        </p:txBody>
      </p:sp>
    </p:spTree>
    <p:extLst>
      <p:ext uri="{BB962C8B-B14F-4D97-AF65-F5344CB8AC3E}">
        <p14:creationId xmlns:p14="http://schemas.microsoft.com/office/powerpoint/2010/main" val="2692972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7591A-7D98-4515-92F7-385A2012A01D}"/>
              </a:ext>
            </a:extLst>
          </p:cNvPr>
          <p:cNvSpPr>
            <a:spLocks noGrp="1"/>
          </p:cNvSpPr>
          <p:nvPr>
            <p:ph type="title"/>
          </p:nvPr>
        </p:nvSpPr>
        <p:spPr/>
        <p:txBody>
          <a:bodyPr>
            <a:normAutofit/>
          </a:bodyPr>
          <a:lstStyle/>
          <a:p>
            <a:r>
              <a:rPr lang="el-GR" sz="3200" dirty="0"/>
              <a:t>Αντιρρήσεις </a:t>
            </a:r>
            <a:endParaRPr lang="en-GB" sz="3200" dirty="0"/>
          </a:p>
        </p:txBody>
      </p:sp>
      <p:sp>
        <p:nvSpPr>
          <p:cNvPr id="3" name="Content Placeholder 2">
            <a:extLst>
              <a:ext uri="{FF2B5EF4-FFF2-40B4-BE49-F238E27FC236}">
                <a16:creationId xmlns:a16="http://schemas.microsoft.com/office/drawing/2014/main" id="{512115DC-58A7-47BA-BBB7-8E92AA12554E}"/>
              </a:ext>
            </a:extLst>
          </p:cNvPr>
          <p:cNvSpPr>
            <a:spLocks noGrp="1"/>
          </p:cNvSpPr>
          <p:nvPr>
            <p:ph idx="1"/>
          </p:nvPr>
        </p:nvSpPr>
        <p:spPr/>
        <p:txBody>
          <a:bodyPr>
            <a:normAutofit/>
          </a:bodyPr>
          <a:lstStyle/>
          <a:p>
            <a:r>
              <a:rPr lang="el-GR" b="0" i="0" dirty="0">
                <a:solidFill>
                  <a:srgbClr val="252525"/>
                </a:solidFill>
                <a:effectLst/>
                <a:cs typeface="Heebo" pitchFamily="2" charset="-79"/>
              </a:rPr>
              <a:t>Η παραδοσιακή οικονομική σκέψη αναπτύσσει επιχειρήματα κατά της δημιουργίας ελλειμμάτων για δημόσιες δαπάνες και κατά της κυβερνητικής παρέμβασης στην οικονομία</a:t>
            </a:r>
          </a:p>
          <a:p>
            <a:r>
              <a:rPr lang="el-GR" dirty="0">
                <a:solidFill>
                  <a:srgbClr val="252525"/>
                </a:solidFill>
                <a:cs typeface="Heebo" pitchFamily="2" charset="-79"/>
              </a:rPr>
              <a:t>Προβλήθηκε ότι δεν χρειάζεται παρέμβαση, μακροπρόθεσμα η οικονομία θα διορθωθεί μόνη της</a:t>
            </a:r>
          </a:p>
          <a:p>
            <a:r>
              <a:rPr lang="el-GR" b="0" i="0" dirty="0">
                <a:solidFill>
                  <a:srgbClr val="252525"/>
                </a:solidFill>
                <a:effectLst/>
                <a:cs typeface="Heebo" pitchFamily="2" charset="-79"/>
              </a:rPr>
              <a:t>Η απάντηση του</a:t>
            </a:r>
            <a:r>
              <a:rPr lang="en-GB" b="0" i="0" dirty="0">
                <a:solidFill>
                  <a:srgbClr val="252525"/>
                </a:solidFill>
                <a:effectLst/>
                <a:cs typeface="Heebo" pitchFamily="2" charset="-79"/>
              </a:rPr>
              <a:t> Keynes </a:t>
            </a:r>
            <a:r>
              <a:rPr lang="el-GR" b="0" i="0" dirty="0">
                <a:solidFill>
                  <a:srgbClr val="252525"/>
                </a:solidFill>
                <a:effectLst/>
                <a:cs typeface="Heebo" pitchFamily="2" charset="-79"/>
              </a:rPr>
              <a:t>έχει μείνει στην ιστορία: </a:t>
            </a:r>
            <a:r>
              <a:rPr lang="en-GB" b="0" i="0" dirty="0">
                <a:solidFill>
                  <a:srgbClr val="252525"/>
                </a:solidFill>
                <a:effectLst/>
                <a:cs typeface="Heebo" pitchFamily="2" charset="-79"/>
              </a:rPr>
              <a:t>“</a:t>
            </a:r>
            <a:r>
              <a:rPr lang="el-GR" b="0" i="0" dirty="0">
                <a:solidFill>
                  <a:srgbClr val="252525"/>
                </a:solidFill>
                <a:effectLst/>
                <a:cs typeface="Heebo" pitchFamily="2" charset="-79"/>
              </a:rPr>
              <a:t>Μακροπρόθεσμα, θα είμαστε όλοι νεκροί!</a:t>
            </a:r>
            <a:r>
              <a:rPr lang="en-GB" b="0" i="0" dirty="0">
                <a:solidFill>
                  <a:srgbClr val="252525"/>
                </a:solidFill>
                <a:effectLst/>
                <a:cs typeface="Heebo" pitchFamily="2" charset="-79"/>
              </a:rPr>
              <a:t>”</a:t>
            </a:r>
            <a:endParaRPr lang="el-GR" b="0" i="0" dirty="0">
              <a:solidFill>
                <a:srgbClr val="252525"/>
              </a:solidFill>
              <a:effectLst/>
              <a:cs typeface="Heebo" pitchFamily="2" charset="-79"/>
            </a:endParaRPr>
          </a:p>
          <a:p>
            <a:r>
              <a:rPr lang="el-GR" dirty="0">
                <a:solidFill>
                  <a:srgbClr val="252525"/>
                </a:solidFill>
                <a:cs typeface="Heebo" pitchFamily="2" charset="-79"/>
              </a:rPr>
              <a:t>Ο </a:t>
            </a:r>
            <a:r>
              <a:rPr lang="en-GB" b="0" i="0" dirty="0">
                <a:solidFill>
                  <a:srgbClr val="252525"/>
                </a:solidFill>
                <a:effectLst/>
                <a:cs typeface="Heebo" pitchFamily="2" charset="-79"/>
              </a:rPr>
              <a:t>Keynes </a:t>
            </a:r>
            <a:r>
              <a:rPr lang="el-GR" b="0" i="0" dirty="0">
                <a:solidFill>
                  <a:srgbClr val="252525"/>
                </a:solidFill>
                <a:effectLst/>
                <a:cs typeface="Heebo" pitchFamily="2" charset="-79"/>
              </a:rPr>
              <a:t>ήθελε να ανακουφίσει την τρομερή δυστυχία μιας ύφεσης και να αποφύγει μια ενδεχόμενη κομμουνιστική ή φασιστική επανάσταση</a:t>
            </a:r>
            <a:endParaRPr lang="en-GB" dirty="0"/>
          </a:p>
        </p:txBody>
      </p:sp>
    </p:spTree>
    <p:extLst>
      <p:ext uri="{BB962C8B-B14F-4D97-AF65-F5344CB8AC3E}">
        <p14:creationId xmlns:p14="http://schemas.microsoft.com/office/powerpoint/2010/main" val="3122268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DF931-5C19-4551-9F80-65931CA36F61}"/>
              </a:ext>
            </a:extLst>
          </p:cNvPr>
          <p:cNvSpPr>
            <a:spLocks noGrp="1"/>
          </p:cNvSpPr>
          <p:nvPr>
            <p:ph type="title"/>
          </p:nvPr>
        </p:nvSpPr>
        <p:spPr/>
        <p:txBody>
          <a:bodyPr>
            <a:normAutofit/>
          </a:bodyPr>
          <a:lstStyle/>
          <a:p>
            <a:r>
              <a:rPr lang="el-GR" sz="3200" dirty="0"/>
              <a:t>Μετά τον 2</a:t>
            </a:r>
            <a:r>
              <a:rPr lang="el-GR" sz="3200" baseline="30000" dirty="0"/>
              <a:t>ο</a:t>
            </a:r>
            <a:r>
              <a:rPr lang="el-GR" sz="3200" dirty="0"/>
              <a:t> Παγκόσμιο Πόλεμο </a:t>
            </a:r>
            <a:endParaRPr lang="en-GB" sz="3200" dirty="0"/>
          </a:p>
        </p:txBody>
      </p:sp>
      <p:sp>
        <p:nvSpPr>
          <p:cNvPr id="3" name="Content Placeholder 2">
            <a:extLst>
              <a:ext uri="{FF2B5EF4-FFF2-40B4-BE49-F238E27FC236}">
                <a16:creationId xmlns:a16="http://schemas.microsoft.com/office/drawing/2014/main" id="{B3F77D90-ABD7-469D-8738-EB8987652BF2}"/>
              </a:ext>
            </a:extLst>
          </p:cNvPr>
          <p:cNvSpPr>
            <a:spLocks noGrp="1"/>
          </p:cNvSpPr>
          <p:nvPr>
            <p:ph idx="1"/>
          </p:nvPr>
        </p:nvSpPr>
        <p:spPr/>
        <p:txBody>
          <a:bodyPr>
            <a:normAutofit lnSpcReduction="10000"/>
          </a:bodyPr>
          <a:lstStyle/>
          <a:p>
            <a:r>
              <a:rPr lang="el-GR" b="0" i="0" dirty="0">
                <a:solidFill>
                  <a:srgbClr val="252525"/>
                </a:solidFill>
                <a:effectLst/>
                <a:cs typeface="Heebo" pitchFamily="2" charset="-79"/>
              </a:rPr>
              <a:t>Μόλις τέλειωσε ο πόλεμος, ο </a:t>
            </a:r>
            <a:r>
              <a:rPr lang="en-GB" b="0" i="0" dirty="0">
                <a:solidFill>
                  <a:srgbClr val="252525"/>
                </a:solidFill>
                <a:effectLst/>
                <a:cs typeface="Heebo" pitchFamily="2" charset="-79"/>
              </a:rPr>
              <a:t>Keynes </a:t>
            </a:r>
            <a:r>
              <a:rPr lang="el-GR" b="0" i="0" dirty="0">
                <a:solidFill>
                  <a:srgbClr val="252525"/>
                </a:solidFill>
                <a:effectLst/>
                <a:cs typeface="Heebo" pitchFamily="2" charset="-79"/>
              </a:rPr>
              <a:t>ανέλαβε ηγετικό ρόλο για την διαπραγμάτευση μιας διεθνούς συμφωνίας, ώστε να προληφθεί η επανάληψη της οικονομικής ύφεσης που ακολούθησε τον 1</a:t>
            </a:r>
            <a:r>
              <a:rPr lang="el-GR" b="0" i="0" baseline="30000" dirty="0">
                <a:solidFill>
                  <a:srgbClr val="252525"/>
                </a:solidFill>
                <a:effectLst/>
                <a:cs typeface="Heebo" pitchFamily="2" charset="-79"/>
              </a:rPr>
              <a:t>ο</a:t>
            </a:r>
            <a:r>
              <a:rPr lang="el-GR" b="0" i="0" dirty="0">
                <a:solidFill>
                  <a:srgbClr val="252525"/>
                </a:solidFill>
                <a:effectLst/>
                <a:cs typeface="Heebo" pitchFamily="2" charset="-79"/>
              </a:rPr>
              <a:t> ΠΠ. Τον Ιούλιο </a:t>
            </a:r>
            <a:r>
              <a:rPr lang="en-GB" b="0" i="0" dirty="0">
                <a:solidFill>
                  <a:srgbClr val="252525"/>
                </a:solidFill>
                <a:effectLst/>
                <a:cs typeface="Heebo" pitchFamily="2" charset="-79"/>
              </a:rPr>
              <a:t>1944, 40 </a:t>
            </a:r>
            <a:r>
              <a:rPr lang="el-GR" b="0" i="0" dirty="0">
                <a:solidFill>
                  <a:srgbClr val="252525"/>
                </a:solidFill>
                <a:effectLst/>
                <a:cs typeface="Heebo" pitchFamily="2" charset="-79"/>
              </a:rPr>
              <a:t>κράτη υπέγραψαν το</a:t>
            </a:r>
            <a:r>
              <a:rPr lang="en-GB" b="0" i="0" dirty="0">
                <a:solidFill>
                  <a:srgbClr val="252525"/>
                </a:solidFill>
                <a:effectLst/>
                <a:cs typeface="Heebo" pitchFamily="2" charset="-79"/>
              </a:rPr>
              <a:t> Bretton Woods Agreement</a:t>
            </a:r>
          </a:p>
          <a:p>
            <a:r>
              <a:rPr lang="el-GR" b="0" i="0" dirty="0">
                <a:solidFill>
                  <a:srgbClr val="252525"/>
                </a:solidFill>
                <a:effectLst/>
                <a:cs typeface="Heebo" pitchFamily="2" charset="-79"/>
              </a:rPr>
              <a:t>Δεν έζησε για να δει την </a:t>
            </a:r>
            <a:r>
              <a:rPr lang="en-GB" b="0" i="0" dirty="0">
                <a:solidFill>
                  <a:srgbClr val="252525"/>
                </a:solidFill>
                <a:effectLst/>
                <a:cs typeface="Heebo" pitchFamily="2" charset="-79"/>
              </a:rPr>
              <a:t>“Keynesian Revolution </a:t>
            </a:r>
            <a:endParaRPr lang="el-GR" b="0" i="0" dirty="0">
              <a:solidFill>
                <a:srgbClr val="252525"/>
              </a:solidFill>
              <a:effectLst/>
              <a:cs typeface="Heebo" pitchFamily="2" charset="-79"/>
            </a:endParaRPr>
          </a:p>
          <a:p>
            <a:r>
              <a:rPr lang="el-GR" b="0" i="0" dirty="0">
                <a:solidFill>
                  <a:srgbClr val="252525"/>
                </a:solidFill>
                <a:effectLst/>
                <a:cs typeface="Heebo" pitchFamily="2" charset="-79"/>
              </a:rPr>
              <a:t>Επί δύο δεκαετίες μετά τον πόλεμο, σχεδό</a:t>
            </a:r>
            <a:r>
              <a:rPr lang="el-GR" dirty="0">
                <a:solidFill>
                  <a:srgbClr val="252525"/>
                </a:solidFill>
                <a:cs typeface="Heebo" pitchFamily="2" charset="-79"/>
              </a:rPr>
              <a:t>ν όλοι οι οικονομολόγοι ήταν</a:t>
            </a:r>
            <a:r>
              <a:rPr lang="en-GB" b="0" i="0" dirty="0">
                <a:solidFill>
                  <a:srgbClr val="252525"/>
                </a:solidFill>
                <a:effectLst/>
                <a:cs typeface="Heebo" pitchFamily="2" charset="-79"/>
              </a:rPr>
              <a:t> Keynesians</a:t>
            </a:r>
            <a:r>
              <a:rPr lang="el-GR" b="0" i="0" dirty="0">
                <a:solidFill>
                  <a:srgbClr val="252525"/>
                </a:solidFill>
                <a:effectLst/>
                <a:cs typeface="Heebo" pitchFamily="2" charset="-79"/>
              </a:rPr>
              <a:t>, συμβούλευαν τις κυβερνήσεις να ξοδεύουν, με  ελλείμματα, τις δύσκολες εποχές και να φτιάχνουν πλεονάσματα τις καλές εποχές</a:t>
            </a:r>
          </a:p>
          <a:p>
            <a:r>
              <a:rPr lang="el-GR" dirty="0">
                <a:solidFill>
                  <a:srgbClr val="252525"/>
                </a:solidFill>
                <a:cs typeface="Heebo" pitchFamily="2" charset="-79"/>
              </a:rPr>
              <a:t>Ωστόσο, υπήρχε ισχυρή εξάρτηση, λόγω ενέργειας από εισαγόμενα ορυκτά καύσιμα</a:t>
            </a:r>
            <a:endParaRPr lang="en-GB" dirty="0"/>
          </a:p>
        </p:txBody>
      </p:sp>
    </p:spTree>
    <p:extLst>
      <p:ext uri="{BB962C8B-B14F-4D97-AF65-F5344CB8AC3E}">
        <p14:creationId xmlns:p14="http://schemas.microsoft.com/office/powerpoint/2010/main" val="3557792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B94D7-39FF-42EE-BDB1-D3ADEE3F0CB5}"/>
              </a:ext>
            </a:extLst>
          </p:cNvPr>
          <p:cNvSpPr>
            <a:spLocks noGrp="1"/>
          </p:cNvSpPr>
          <p:nvPr>
            <p:ph type="title"/>
          </p:nvPr>
        </p:nvSpPr>
        <p:spPr/>
        <p:txBody>
          <a:bodyPr>
            <a:normAutofit/>
          </a:bodyPr>
          <a:lstStyle/>
          <a:p>
            <a:r>
              <a:rPr lang="el-GR" sz="3200" dirty="0"/>
              <a:t>Νέο-φιλελευθερισμός</a:t>
            </a:r>
            <a:endParaRPr lang="en-GB" sz="3200" dirty="0"/>
          </a:p>
        </p:txBody>
      </p:sp>
      <p:sp>
        <p:nvSpPr>
          <p:cNvPr id="3" name="Content Placeholder 2">
            <a:extLst>
              <a:ext uri="{FF2B5EF4-FFF2-40B4-BE49-F238E27FC236}">
                <a16:creationId xmlns:a16="http://schemas.microsoft.com/office/drawing/2014/main" id="{A0F2FE59-FB38-42EB-95B2-D6460045412A}"/>
              </a:ext>
            </a:extLst>
          </p:cNvPr>
          <p:cNvSpPr>
            <a:spLocks noGrp="1"/>
          </p:cNvSpPr>
          <p:nvPr>
            <p:ph idx="1"/>
          </p:nvPr>
        </p:nvSpPr>
        <p:spPr/>
        <p:txBody>
          <a:bodyPr>
            <a:normAutofit/>
          </a:bodyPr>
          <a:lstStyle/>
          <a:p>
            <a:r>
              <a:rPr lang="el-GR" b="0" i="0" dirty="0">
                <a:solidFill>
                  <a:srgbClr val="252525"/>
                </a:solidFill>
                <a:effectLst/>
                <a:cs typeface="Heebo" pitchFamily="2" charset="-79"/>
              </a:rPr>
              <a:t>Στην δεκαετία του </a:t>
            </a:r>
            <a:r>
              <a:rPr lang="en-GB" b="0" i="0" dirty="0">
                <a:solidFill>
                  <a:srgbClr val="252525"/>
                </a:solidFill>
                <a:effectLst/>
                <a:cs typeface="Heebo" pitchFamily="2" charset="-79"/>
              </a:rPr>
              <a:t>70, </a:t>
            </a:r>
            <a:r>
              <a:rPr lang="el-GR" b="0" i="0" dirty="0">
                <a:solidFill>
                  <a:srgbClr val="252525"/>
                </a:solidFill>
                <a:effectLst/>
                <a:cs typeface="Heebo" pitchFamily="2" charset="-79"/>
              </a:rPr>
              <a:t>η μεγάλη αύξηση των τιμών του πετρελαίου προκάλεσε ένα επικίνδυνο συνδυασμό υψηλού πληθωρισμού και ανεργίας</a:t>
            </a:r>
          </a:p>
          <a:p>
            <a:r>
              <a:rPr lang="el-GR" dirty="0">
                <a:solidFill>
                  <a:srgbClr val="252525"/>
                </a:solidFill>
                <a:cs typeface="Heebo" pitchFamily="2" charset="-79"/>
              </a:rPr>
              <a:t>Τα οικονομικά του </a:t>
            </a:r>
            <a:r>
              <a:rPr lang="en-GB" b="0" i="0" dirty="0">
                <a:solidFill>
                  <a:srgbClr val="252525"/>
                </a:solidFill>
                <a:effectLst/>
                <a:cs typeface="Heebo" pitchFamily="2" charset="-79"/>
              </a:rPr>
              <a:t>Keynes</a:t>
            </a:r>
            <a:r>
              <a:rPr lang="el-GR" b="0" i="0" dirty="0">
                <a:solidFill>
                  <a:srgbClr val="252525"/>
                </a:solidFill>
                <a:effectLst/>
                <a:cs typeface="Heebo" pitchFamily="2" charset="-79"/>
              </a:rPr>
              <a:t> φάνηκαν να μην εφαρμόζονται σε αυτή την περίπτωση</a:t>
            </a:r>
          </a:p>
          <a:p>
            <a:r>
              <a:rPr lang="el-GR" dirty="0">
                <a:solidFill>
                  <a:srgbClr val="252525"/>
                </a:solidFill>
                <a:cs typeface="Heebo" pitchFamily="2" charset="-79"/>
              </a:rPr>
              <a:t>Ο </a:t>
            </a:r>
            <a:r>
              <a:rPr lang="en-GB" b="0" i="0" dirty="0">
                <a:solidFill>
                  <a:srgbClr val="252525"/>
                </a:solidFill>
                <a:effectLst/>
                <a:cs typeface="Heebo" pitchFamily="2" charset="-79"/>
              </a:rPr>
              <a:t>Milton Friedman, </a:t>
            </a:r>
            <a:r>
              <a:rPr lang="el-GR" b="0" i="0" dirty="0">
                <a:solidFill>
                  <a:srgbClr val="252525"/>
                </a:solidFill>
                <a:effectLst/>
                <a:cs typeface="Heebo" pitchFamily="2" charset="-79"/>
              </a:rPr>
              <a:t>καθηγητής στο</a:t>
            </a:r>
            <a:r>
              <a:rPr lang="en-GB" b="0" i="0" dirty="0">
                <a:solidFill>
                  <a:srgbClr val="252525"/>
                </a:solidFill>
                <a:effectLst/>
                <a:cs typeface="Heebo" pitchFamily="2" charset="-79"/>
              </a:rPr>
              <a:t> University of Chicago</a:t>
            </a:r>
            <a:r>
              <a:rPr lang="el-GR" b="0" i="0" dirty="0">
                <a:solidFill>
                  <a:srgbClr val="252525"/>
                </a:solidFill>
                <a:effectLst/>
                <a:cs typeface="Heebo" pitchFamily="2" charset="-79"/>
              </a:rPr>
              <a:t>, </a:t>
            </a:r>
            <a:r>
              <a:rPr lang="el-GR" b="0" i="0" dirty="0" err="1">
                <a:solidFill>
                  <a:srgbClr val="252525"/>
                </a:solidFill>
                <a:effectLst/>
                <a:cs typeface="Heebo" pitchFamily="2" charset="-79"/>
              </a:rPr>
              <a:t>επανέφερε</a:t>
            </a:r>
            <a:r>
              <a:rPr lang="el-GR" b="0" i="0" dirty="0">
                <a:solidFill>
                  <a:srgbClr val="252525"/>
                </a:solidFill>
                <a:effectLst/>
                <a:cs typeface="Heebo" pitchFamily="2" charset="-79"/>
              </a:rPr>
              <a:t> την πρωταρχική σημασία της ελεύθερης αγοράς χωρίς παρεμβάσεις (απορρύθμιση)</a:t>
            </a:r>
          </a:p>
        </p:txBody>
      </p:sp>
    </p:spTree>
    <p:extLst>
      <p:ext uri="{BB962C8B-B14F-4D97-AF65-F5344CB8AC3E}">
        <p14:creationId xmlns:p14="http://schemas.microsoft.com/office/powerpoint/2010/main" val="1071946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B9AF-B6D6-461B-AF7B-6201286A3E2C}"/>
              </a:ext>
            </a:extLst>
          </p:cNvPr>
          <p:cNvSpPr>
            <a:spLocks noGrp="1"/>
          </p:cNvSpPr>
          <p:nvPr>
            <p:ph type="title"/>
          </p:nvPr>
        </p:nvSpPr>
        <p:spPr/>
        <p:txBody>
          <a:bodyPr>
            <a:normAutofit/>
          </a:bodyPr>
          <a:lstStyle/>
          <a:p>
            <a:r>
              <a:rPr lang="el-GR" sz="3200" dirty="0"/>
              <a:t>Ήταν ο </a:t>
            </a:r>
            <a:r>
              <a:rPr lang="en-GB" sz="3200" b="0" i="0" dirty="0">
                <a:solidFill>
                  <a:srgbClr val="202124"/>
                </a:solidFill>
                <a:effectLst/>
              </a:rPr>
              <a:t>Keynes</a:t>
            </a:r>
            <a:r>
              <a:rPr lang="el-GR" sz="3200" b="0" i="0" dirty="0">
                <a:solidFill>
                  <a:srgbClr val="202124"/>
                </a:solidFill>
                <a:effectLst/>
              </a:rPr>
              <a:t> καπιταλιστής;</a:t>
            </a:r>
            <a:endParaRPr lang="en-GB" sz="3200" dirty="0"/>
          </a:p>
        </p:txBody>
      </p:sp>
      <p:sp>
        <p:nvSpPr>
          <p:cNvPr id="3" name="Content Placeholder 2">
            <a:extLst>
              <a:ext uri="{FF2B5EF4-FFF2-40B4-BE49-F238E27FC236}">
                <a16:creationId xmlns:a16="http://schemas.microsoft.com/office/drawing/2014/main" id="{8E2C978A-EE74-420A-BBB5-CD13EBAD31A2}"/>
              </a:ext>
            </a:extLst>
          </p:cNvPr>
          <p:cNvSpPr>
            <a:spLocks noGrp="1"/>
          </p:cNvSpPr>
          <p:nvPr>
            <p:ph idx="1"/>
          </p:nvPr>
        </p:nvSpPr>
        <p:spPr/>
        <p:txBody>
          <a:bodyPr>
            <a:normAutofit/>
          </a:bodyPr>
          <a:lstStyle/>
          <a:p>
            <a:r>
              <a:rPr lang="el-GR" b="0" i="0" dirty="0">
                <a:solidFill>
                  <a:srgbClr val="202124"/>
                </a:solidFill>
                <a:effectLst/>
              </a:rPr>
              <a:t>Ναι, είχε σαφώς δηλώσει ότι τάσσεται με την πλευρά του καπιταλισμού</a:t>
            </a:r>
          </a:p>
          <a:p>
            <a:r>
              <a:rPr lang="el-GR" dirty="0">
                <a:solidFill>
                  <a:srgbClr val="202124"/>
                </a:solidFill>
              </a:rPr>
              <a:t>Έτσι ευνοείται ολόκληρη η κοινωνία, διότι μεγεθύνεται γρήγορα η οικονομία, με αποτέλεσμα τελικά όλοι να επωφελούνται </a:t>
            </a:r>
            <a:endParaRPr lang="el-GR" b="0" i="0" dirty="0">
              <a:solidFill>
                <a:srgbClr val="202124"/>
              </a:solidFill>
              <a:effectLst/>
            </a:endParaRPr>
          </a:p>
          <a:p>
            <a:r>
              <a:rPr lang="el-GR" dirty="0">
                <a:solidFill>
                  <a:srgbClr val="202124"/>
                </a:solidFill>
              </a:rPr>
              <a:t>Δεν ήταν ευνοϊκός προς τον σοσιαλισμό, αλλά τον ανησυχούσαν ορισμένες ακραίες μορφές καπιταλισμού, οι οποίες, προκαλώντας εκτεταμένη δυστυχία, μπορούν να οδηγήσουν σε εξεγέρσεις</a:t>
            </a:r>
          </a:p>
          <a:p>
            <a:r>
              <a:rPr lang="el-GR" b="0" i="0" dirty="0">
                <a:solidFill>
                  <a:srgbClr val="202124"/>
                </a:solidFill>
                <a:effectLst/>
              </a:rPr>
              <a:t>Θεωρούσε ότι η ελεύθερη αγορά δεν πρέπει να γίνεται μονοπωλιακή, πρέπει δηλαδή να υπάρχει ανταγωνισμός</a:t>
            </a:r>
            <a:endParaRPr lang="en-GB" dirty="0"/>
          </a:p>
        </p:txBody>
      </p:sp>
    </p:spTree>
    <p:extLst>
      <p:ext uri="{BB962C8B-B14F-4D97-AF65-F5344CB8AC3E}">
        <p14:creationId xmlns:p14="http://schemas.microsoft.com/office/powerpoint/2010/main" val="1753828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16847C-4F23-4F31-82AF-08C448B01EAE}"/>
              </a:ext>
            </a:extLst>
          </p:cNvPr>
          <p:cNvSpPr>
            <a:spLocks noGrp="1"/>
          </p:cNvSpPr>
          <p:nvPr>
            <p:ph type="title"/>
          </p:nvPr>
        </p:nvSpPr>
        <p:spPr/>
        <p:txBody>
          <a:bodyPr>
            <a:normAutofit/>
          </a:bodyPr>
          <a:lstStyle/>
          <a:p>
            <a:r>
              <a:rPr lang="en-GB" sz="3600" b="0" i="0" dirty="0">
                <a:solidFill>
                  <a:srgbClr val="4D5156"/>
                </a:solidFill>
                <a:effectLst/>
              </a:rPr>
              <a:t>John Maynard Keynes</a:t>
            </a:r>
            <a:r>
              <a:rPr lang="el-GR" sz="3600" b="0" i="0" dirty="0">
                <a:solidFill>
                  <a:srgbClr val="4D5156"/>
                </a:solidFill>
                <a:effectLst/>
              </a:rPr>
              <a:t> (1883-1946)</a:t>
            </a:r>
            <a:endParaRPr lang="en-GB" sz="3600" dirty="0"/>
          </a:p>
        </p:txBody>
      </p:sp>
      <p:sp>
        <p:nvSpPr>
          <p:cNvPr id="5" name="Content Placeholder 4">
            <a:extLst>
              <a:ext uri="{FF2B5EF4-FFF2-40B4-BE49-F238E27FC236}">
                <a16:creationId xmlns:a16="http://schemas.microsoft.com/office/drawing/2014/main" id="{E64F7E2E-0831-4C3B-A325-BE7DF69F96C1}"/>
              </a:ext>
            </a:extLst>
          </p:cNvPr>
          <p:cNvSpPr>
            <a:spLocks noGrp="1"/>
          </p:cNvSpPr>
          <p:nvPr>
            <p:ph idx="1"/>
          </p:nvPr>
        </p:nvSpPr>
        <p:spPr/>
        <p:txBody>
          <a:bodyPr>
            <a:normAutofit/>
          </a:bodyPr>
          <a:lstStyle/>
          <a:p>
            <a:pPr algn="l"/>
            <a:r>
              <a:rPr lang="el-GR" b="0" i="0" dirty="0">
                <a:solidFill>
                  <a:srgbClr val="4D5156"/>
                </a:solidFill>
                <a:effectLst/>
              </a:rPr>
              <a:t>Άγγλος οικονομολόγος, οι ιδέες του άλλαξαν θεμελιωδώς την θεωρία και πρακτική της </a:t>
            </a:r>
            <a:r>
              <a:rPr lang="el-GR" b="0" i="0" dirty="0" err="1">
                <a:solidFill>
                  <a:srgbClr val="4D5156"/>
                </a:solidFill>
                <a:effectLst/>
              </a:rPr>
              <a:t>Μακροοικονομίας</a:t>
            </a:r>
            <a:r>
              <a:rPr lang="el-GR" b="0" i="0" dirty="0">
                <a:solidFill>
                  <a:srgbClr val="4D5156"/>
                </a:solidFill>
                <a:effectLst/>
              </a:rPr>
              <a:t> και τις οικονομικές πολιτικές των κυβερνήσεων</a:t>
            </a:r>
          </a:p>
          <a:p>
            <a:pPr algn="l"/>
            <a:r>
              <a:rPr lang="el-GR" dirty="0">
                <a:solidFill>
                  <a:srgbClr val="4D5156"/>
                </a:solidFill>
              </a:rPr>
              <a:t>Γεννήθηκε στο </a:t>
            </a:r>
            <a:r>
              <a:rPr lang="en-US" dirty="0">
                <a:solidFill>
                  <a:srgbClr val="4D5156"/>
                </a:solidFill>
              </a:rPr>
              <a:t>Cambridge</a:t>
            </a:r>
            <a:r>
              <a:rPr lang="el-GR" dirty="0">
                <a:solidFill>
                  <a:srgbClr val="4D5156"/>
                </a:solidFill>
              </a:rPr>
              <a:t>, ο πατέρας του ήταν καθηγητής στο πανεπιστήμιο και η μητέρα του έγινε Δήμαρχος της πόλης</a:t>
            </a:r>
            <a:endParaRPr lang="el-GR" b="0" i="0" dirty="0">
              <a:solidFill>
                <a:srgbClr val="4D5156"/>
              </a:solidFill>
              <a:effectLst/>
            </a:endParaRPr>
          </a:p>
          <a:p>
            <a:pPr algn="l"/>
            <a:r>
              <a:rPr lang="el-GR" b="0" i="0" dirty="0">
                <a:solidFill>
                  <a:srgbClr val="4D5156"/>
                </a:solidFill>
                <a:effectLst/>
              </a:rPr>
              <a:t>Οικοδόμησε νέες και συμπλήρωσε προηγούμενες προσεγγίσεις σχετικά με τις αιτίες των οικονομικών κύκλων</a:t>
            </a:r>
          </a:p>
          <a:p>
            <a:r>
              <a:rPr lang="en-GB" dirty="0">
                <a:hlinkClick r:id="rId2"/>
              </a:rPr>
              <a:t>https://www.crf-usa.org/bill-of-rights-in-action/bria-25-3-john-maynard-keynes-and-the-revolution-in-economic-thought.html</a:t>
            </a:r>
            <a:endParaRPr lang="en-GB" dirty="0"/>
          </a:p>
          <a:p>
            <a:pPr algn="l"/>
            <a:endParaRPr lang="el-GR" b="0" i="0" dirty="0">
              <a:solidFill>
                <a:srgbClr val="4D5156"/>
              </a:solidFill>
              <a:effectLst/>
              <a:latin typeface="arial" panose="020B0604020202020204" pitchFamily="34" charset="0"/>
            </a:endParaRPr>
          </a:p>
          <a:p>
            <a:pPr algn="l"/>
            <a:endParaRPr lang="el-GR" dirty="0">
              <a:solidFill>
                <a:srgbClr val="4D5156"/>
              </a:solidFill>
              <a:latin typeface="arial" panose="020B0604020202020204" pitchFamily="34" charset="0"/>
            </a:endParaRPr>
          </a:p>
          <a:p>
            <a:endParaRPr lang="en-GB" dirty="0"/>
          </a:p>
        </p:txBody>
      </p:sp>
    </p:spTree>
    <p:extLst>
      <p:ext uri="{BB962C8B-B14F-4D97-AF65-F5344CB8AC3E}">
        <p14:creationId xmlns:p14="http://schemas.microsoft.com/office/powerpoint/2010/main" val="3666292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29CC-5D07-4AA9-9349-742200D2AB55}"/>
              </a:ext>
            </a:extLst>
          </p:cNvPr>
          <p:cNvSpPr>
            <a:spLocks noGrp="1"/>
          </p:cNvSpPr>
          <p:nvPr>
            <p:ph type="title"/>
          </p:nvPr>
        </p:nvSpPr>
        <p:spPr/>
        <p:txBody>
          <a:bodyPr/>
          <a:lstStyle/>
          <a:p>
            <a:r>
              <a:rPr lang="el-GR" sz="3200" dirty="0"/>
              <a:t>Δικαίωση του </a:t>
            </a:r>
            <a:r>
              <a:rPr lang="en-GB" sz="3200" b="0" i="0" dirty="0">
                <a:solidFill>
                  <a:srgbClr val="202124"/>
                </a:solidFill>
                <a:effectLst/>
              </a:rPr>
              <a:t>Keynes</a:t>
            </a:r>
            <a:r>
              <a:rPr lang="el-GR" sz="3200" b="0" i="0" dirty="0">
                <a:solidFill>
                  <a:srgbClr val="202124"/>
                </a:solidFill>
                <a:effectLst/>
              </a:rPr>
              <a:t> κατά την πανδημία</a:t>
            </a:r>
            <a:r>
              <a:rPr lang="el-GR" sz="4400" b="0" i="0" dirty="0">
                <a:solidFill>
                  <a:srgbClr val="202124"/>
                </a:solidFill>
                <a:effectLst/>
              </a:rPr>
              <a:t> </a:t>
            </a:r>
            <a:endParaRPr lang="en-GB" dirty="0"/>
          </a:p>
        </p:txBody>
      </p:sp>
      <p:sp>
        <p:nvSpPr>
          <p:cNvPr id="3" name="Content Placeholder 2">
            <a:extLst>
              <a:ext uri="{FF2B5EF4-FFF2-40B4-BE49-F238E27FC236}">
                <a16:creationId xmlns:a16="http://schemas.microsoft.com/office/drawing/2014/main" id="{E1200C0A-D666-4137-8E3C-EE217C96465B}"/>
              </a:ext>
            </a:extLst>
          </p:cNvPr>
          <p:cNvSpPr>
            <a:spLocks noGrp="1"/>
          </p:cNvSpPr>
          <p:nvPr>
            <p:ph idx="1"/>
          </p:nvPr>
        </p:nvSpPr>
        <p:spPr/>
        <p:txBody>
          <a:bodyPr>
            <a:normAutofit fontScale="92500" lnSpcReduction="10000"/>
          </a:bodyPr>
          <a:lstStyle/>
          <a:p>
            <a:r>
              <a:rPr lang="el-GR" dirty="0"/>
              <a:t>Όλες οι χώρες του κόσμου ακολούθησαν την θεωρία του</a:t>
            </a:r>
          </a:p>
          <a:p>
            <a:r>
              <a:rPr lang="el-GR" dirty="0"/>
              <a:t>Μοιράστηκε </a:t>
            </a:r>
            <a:r>
              <a:rPr lang="en-US" dirty="0"/>
              <a:t>“Helicopter money”</a:t>
            </a:r>
            <a:r>
              <a:rPr lang="el-GR" dirty="0"/>
              <a:t>, για να σώσει εργαζομένους και επιχειρήσεις</a:t>
            </a:r>
            <a:endParaRPr lang="en-US" dirty="0"/>
          </a:p>
          <a:p>
            <a:r>
              <a:rPr lang="el-GR" dirty="0"/>
              <a:t>Η παγκόσμια οικονομία δεν κατέρρευσε, η δυστυχία των ανθρώπων δεν αυξήθηκε υπέρμετρα</a:t>
            </a:r>
          </a:p>
          <a:p>
            <a:r>
              <a:rPr lang="el-GR" dirty="0"/>
              <a:t>Αναπόφευκτη συνέπεια ο πληθωρισμός, ο οποίος οφείλεται κυρίως στην έλλειψη αγαθών λόγω</a:t>
            </a:r>
            <a:r>
              <a:rPr lang="en-US" dirty="0"/>
              <a:t> supply changes</a:t>
            </a:r>
            <a:r>
              <a:rPr lang="el-GR" dirty="0"/>
              <a:t>, επομένως προβλέπεται να είναι προσωρινός</a:t>
            </a:r>
          </a:p>
          <a:p>
            <a:r>
              <a:rPr lang="el-GR" dirty="0"/>
              <a:t>Επανέρχεται όμως η οικονομική απειλή λόγω ενεργειακής εξάρτησης, άρα μόνη λύση η εγχώρια παραγωγή (ΑΠΕ)</a:t>
            </a:r>
          </a:p>
          <a:p>
            <a:r>
              <a:rPr lang="el-GR" dirty="0"/>
              <a:t>Η λογική του </a:t>
            </a:r>
            <a:r>
              <a:rPr lang="en-GB" sz="2800" b="0" i="0" dirty="0">
                <a:solidFill>
                  <a:srgbClr val="202124"/>
                </a:solidFill>
                <a:effectLst/>
              </a:rPr>
              <a:t>Keynes</a:t>
            </a:r>
            <a:r>
              <a:rPr lang="el-GR" sz="2800" b="0" i="0" dirty="0">
                <a:solidFill>
                  <a:srgbClr val="202124"/>
                </a:solidFill>
                <a:effectLst/>
              </a:rPr>
              <a:t> μετά τον πόλεμο </a:t>
            </a:r>
            <a:r>
              <a:rPr lang="el-GR" sz="2800" b="0" i="0">
                <a:solidFill>
                  <a:srgbClr val="202124"/>
                </a:solidFill>
                <a:effectLst/>
              </a:rPr>
              <a:t>στην Ουκρανία</a:t>
            </a:r>
            <a:r>
              <a:rPr lang="el-GR"/>
              <a:t> </a:t>
            </a:r>
            <a:endParaRPr lang="en-GB" dirty="0"/>
          </a:p>
        </p:txBody>
      </p:sp>
    </p:spTree>
    <p:extLst>
      <p:ext uri="{BB962C8B-B14F-4D97-AF65-F5344CB8AC3E}">
        <p14:creationId xmlns:p14="http://schemas.microsoft.com/office/powerpoint/2010/main" val="228557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6AF0C-1705-4A60-A2C5-7841993DDDB1}"/>
              </a:ext>
            </a:extLst>
          </p:cNvPr>
          <p:cNvSpPr>
            <a:spLocks noGrp="1"/>
          </p:cNvSpPr>
          <p:nvPr>
            <p:ph type="title"/>
          </p:nvPr>
        </p:nvSpPr>
        <p:spPr/>
        <p:txBody>
          <a:bodyPr>
            <a:normAutofit/>
          </a:bodyPr>
          <a:lstStyle/>
          <a:p>
            <a:r>
              <a:rPr lang="el-GR" sz="3200" dirty="0"/>
              <a:t>Με οδηγό τον φόβο μιας ύφεσης</a:t>
            </a:r>
            <a:endParaRPr lang="en-GB" sz="3200" dirty="0"/>
          </a:p>
        </p:txBody>
      </p:sp>
      <p:sp>
        <p:nvSpPr>
          <p:cNvPr id="3" name="Content Placeholder 2">
            <a:extLst>
              <a:ext uri="{FF2B5EF4-FFF2-40B4-BE49-F238E27FC236}">
                <a16:creationId xmlns:a16="http://schemas.microsoft.com/office/drawing/2014/main" id="{37AA1CD2-560A-4A8C-AF9B-92D600B96AD3}"/>
              </a:ext>
            </a:extLst>
          </p:cNvPr>
          <p:cNvSpPr>
            <a:spLocks noGrp="1"/>
          </p:cNvSpPr>
          <p:nvPr>
            <p:ph idx="1"/>
          </p:nvPr>
        </p:nvSpPr>
        <p:spPr/>
        <p:txBody>
          <a:bodyPr>
            <a:normAutofit/>
          </a:bodyPr>
          <a:lstStyle/>
          <a:p>
            <a:r>
              <a:rPr lang="el-GR" i="0" dirty="0">
                <a:solidFill>
                  <a:srgbClr val="202124"/>
                </a:solidFill>
                <a:effectLst/>
              </a:rPr>
              <a:t>Σπούδασε στο </a:t>
            </a:r>
            <a:r>
              <a:rPr lang="en-GB" i="0" dirty="0">
                <a:solidFill>
                  <a:srgbClr val="252525"/>
                </a:solidFill>
                <a:effectLst/>
                <a:cs typeface="Heebo" pitchFamily="2" charset="-79"/>
              </a:rPr>
              <a:t>King’s College</a:t>
            </a:r>
            <a:r>
              <a:rPr lang="el-GR" i="0" dirty="0">
                <a:solidFill>
                  <a:srgbClr val="252525"/>
                </a:solidFill>
                <a:effectLst/>
                <a:cs typeface="Heebo" pitchFamily="2" charset="-79"/>
              </a:rPr>
              <a:t>,</a:t>
            </a:r>
            <a:r>
              <a:rPr lang="en-GB" i="0" dirty="0">
                <a:solidFill>
                  <a:srgbClr val="252525"/>
                </a:solidFill>
                <a:effectLst/>
                <a:cs typeface="Heebo" pitchFamily="2" charset="-79"/>
              </a:rPr>
              <a:t> Cambridge University</a:t>
            </a:r>
            <a:endParaRPr lang="el-GR" i="0" dirty="0">
              <a:solidFill>
                <a:srgbClr val="252525"/>
              </a:solidFill>
              <a:effectLst/>
              <a:cs typeface="Heebo" pitchFamily="2" charset="-79"/>
            </a:endParaRPr>
          </a:p>
          <a:p>
            <a:r>
              <a:rPr lang="el-GR" i="0" dirty="0">
                <a:solidFill>
                  <a:srgbClr val="202124"/>
                </a:solidFill>
                <a:effectLst/>
              </a:rPr>
              <a:t>Πήρε πτυχίο Μαθηματικών, αλλά η περιέργειά του εκτεινόταν σε πολλά πεδία: ιστορία, κλασική φιλολογία, τέχνη, ηθική φιλοσοφία</a:t>
            </a:r>
          </a:p>
          <a:p>
            <a:r>
              <a:rPr lang="el-GR" i="0" dirty="0">
                <a:effectLst/>
              </a:rPr>
              <a:t>Η κλασική οικονομική θεωρία της εποχής δεν υποδείκνυε κάποιο τρόπο για να τελειώσουν οι μεγάλες υφέσεις. Ο </a:t>
            </a:r>
            <a:r>
              <a:rPr lang="en-GB" b="0" i="0" dirty="0">
                <a:effectLst/>
              </a:rPr>
              <a:t>Keynes </a:t>
            </a:r>
            <a:r>
              <a:rPr lang="el-GR" dirty="0"/>
              <a:t>πίστευε ότι η αβεβαιότητα κάνει τα άτομα και τις επιχειρήσεις να σταματούν τα έξοδα και τις επενδύσεις</a:t>
            </a:r>
            <a:r>
              <a:rPr lang="en-GB" b="0" i="0" dirty="0">
                <a:effectLst/>
              </a:rPr>
              <a:t>, </a:t>
            </a:r>
            <a:r>
              <a:rPr lang="el-GR" b="0" i="0" dirty="0">
                <a:effectLst/>
              </a:rPr>
              <a:t>άρα η κυβέρνηση πρέπει να παρέμβει και να ξοδέψει </a:t>
            </a:r>
            <a:r>
              <a:rPr lang="el-GR" b="0" i="0" dirty="0">
                <a:solidFill>
                  <a:srgbClr val="202124"/>
                </a:solidFill>
                <a:effectLst/>
              </a:rPr>
              <a:t>χρήματα για να επαναφέρει την οικονομία σε τροχιά</a:t>
            </a:r>
          </a:p>
          <a:p>
            <a:r>
              <a:rPr lang="el-GR" i="0" dirty="0">
                <a:solidFill>
                  <a:srgbClr val="202124"/>
                </a:solidFill>
                <a:effectLst/>
              </a:rPr>
              <a:t>Οι ιδέες του οδήγησαν σε επανάσταση την οικονομικ</a:t>
            </a:r>
            <a:r>
              <a:rPr lang="el-GR" dirty="0">
                <a:solidFill>
                  <a:srgbClr val="202124"/>
                </a:solidFill>
              </a:rPr>
              <a:t>ή</a:t>
            </a:r>
            <a:r>
              <a:rPr lang="el-GR" i="0" dirty="0">
                <a:solidFill>
                  <a:srgbClr val="202124"/>
                </a:solidFill>
                <a:effectLst/>
              </a:rPr>
              <a:t> σκέψη</a:t>
            </a:r>
          </a:p>
          <a:p>
            <a:endParaRPr lang="en-GB" b="0" i="0" dirty="0">
              <a:solidFill>
                <a:srgbClr val="202124"/>
              </a:solidFill>
              <a:effectLst/>
            </a:endParaRPr>
          </a:p>
          <a:p>
            <a:endParaRPr lang="en-GB" b="1" i="0" dirty="0">
              <a:solidFill>
                <a:srgbClr val="252525"/>
              </a:solidFill>
              <a:effectLst/>
              <a:latin typeface="Heebo" panose="020B0604020202020204" pitchFamily="2" charset="-79"/>
              <a:cs typeface="Heebo" panose="020B0604020202020204" pitchFamily="2" charset="-79"/>
            </a:endParaRPr>
          </a:p>
        </p:txBody>
      </p:sp>
    </p:spTree>
    <p:extLst>
      <p:ext uri="{BB962C8B-B14F-4D97-AF65-F5344CB8AC3E}">
        <p14:creationId xmlns:p14="http://schemas.microsoft.com/office/powerpoint/2010/main" val="1164518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9988C-6A5A-4B05-8CAB-61E00C10912C}"/>
              </a:ext>
            </a:extLst>
          </p:cNvPr>
          <p:cNvSpPr>
            <a:spLocks noGrp="1"/>
          </p:cNvSpPr>
          <p:nvPr>
            <p:ph type="title"/>
          </p:nvPr>
        </p:nvSpPr>
        <p:spPr/>
        <p:txBody>
          <a:bodyPr>
            <a:normAutofit/>
          </a:bodyPr>
          <a:lstStyle/>
          <a:p>
            <a:r>
              <a:rPr lang="el-GR" sz="3200" dirty="0"/>
              <a:t>Οικονομική θεωρία </a:t>
            </a:r>
            <a:endParaRPr lang="en-GB" sz="3200" dirty="0"/>
          </a:p>
        </p:txBody>
      </p:sp>
      <p:sp>
        <p:nvSpPr>
          <p:cNvPr id="3" name="Content Placeholder 2">
            <a:extLst>
              <a:ext uri="{FF2B5EF4-FFF2-40B4-BE49-F238E27FC236}">
                <a16:creationId xmlns:a16="http://schemas.microsoft.com/office/drawing/2014/main" id="{93A29E61-4655-472A-A0DF-F6DDC42CBDB6}"/>
              </a:ext>
            </a:extLst>
          </p:cNvPr>
          <p:cNvSpPr>
            <a:spLocks noGrp="1"/>
          </p:cNvSpPr>
          <p:nvPr>
            <p:ph idx="1"/>
          </p:nvPr>
        </p:nvSpPr>
        <p:spPr/>
        <p:txBody>
          <a:bodyPr>
            <a:normAutofit/>
          </a:bodyPr>
          <a:lstStyle/>
          <a:p>
            <a:r>
              <a:rPr lang="el-GR" i="0" dirty="0">
                <a:solidFill>
                  <a:srgbClr val="202122"/>
                </a:solidFill>
                <a:effectLst/>
              </a:rPr>
              <a:t>Μικροοικονομία </a:t>
            </a:r>
            <a:r>
              <a:rPr lang="el-GR" b="0" i="0" dirty="0">
                <a:solidFill>
                  <a:srgbClr val="202122"/>
                </a:solidFill>
                <a:effectLst/>
              </a:rPr>
              <a:t>(ή θεωρία της αξίας): προσφορά-ζήτησ</a:t>
            </a:r>
            <a:r>
              <a:rPr lang="el-GR" dirty="0">
                <a:solidFill>
                  <a:srgbClr val="202122"/>
                </a:solidFill>
              </a:rPr>
              <a:t>η αγαθών. Καταναλωτικές επιλογές </a:t>
            </a:r>
            <a:r>
              <a:rPr lang="el-GR" b="0" i="0" dirty="0">
                <a:solidFill>
                  <a:srgbClr val="202122"/>
                </a:solidFill>
                <a:effectLst/>
              </a:rPr>
              <a:t>των οικονομικών υποκειμένων (ελεύθεροι πολίτες), παραγωγικές επιλογές των παραγωγών (επιχειρήσεις)</a:t>
            </a:r>
          </a:p>
          <a:p>
            <a:r>
              <a:rPr lang="el-GR" b="0" i="0" dirty="0" err="1">
                <a:solidFill>
                  <a:srgbClr val="202122"/>
                </a:solidFill>
                <a:effectLst/>
              </a:rPr>
              <a:t>Μ</a:t>
            </a:r>
            <a:r>
              <a:rPr lang="el-GR" i="0" dirty="0" err="1">
                <a:solidFill>
                  <a:srgbClr val="202122"/>
                </a:solidFill>
                <a:effectLst/>
              </a:rPr>
              <a:t>ακροοικονομία</a:t>
            </a:r>
            <a:r>
              <a:rPr lang="el-GR" i="0" dirty="0">
                <a:solidFill>
                  <a:srgbClr val="202122"/>
                </a:solidFill>
                <a:effectLst/>
              </a:rPr>
              <a:t>: οικονομία ως σύνολο, </a:t>
            </a:r>
            <a:r>
              <a:rPr lang="el-GR" b="0" i="0" dirty="0">
                <a:solidFill>
                  <a:srgbClr val="202122"/>
                </a:solidFill>
                <a:effectLst/>
              </a:rPr>
              <a:t>οικονομικά προβλήματα, δομή, συμπεριφορά και λήψη αποφάσεων. Ζητήματα όπως Ακαθάριστο Εγχώριο Προϊόν (ΑΕΠ), ανεργία, επίπεδα παραγωγής αγαθών, επίπεδα τιμών, επίπεδα επενδύσεων, οικονομική μεγέθυνση (ανάπτυξη), διεθνές εμπόριο</a:t>
            </a:r>
            <a:endParaRPr lang="en-GB" dirty="0"/>
          </a:p>
        </p:txBody>
      </p:sp>
    </p:spTree>
    <p:extLst>
      <p:ext uri="{BB962C8B-B14F-4D97-AF65-F5344CB8AC3E}">
        <p14:creationId xmlns:p14="http://schemas.microsoft.com/office/powerpoint/2010/main" val="3646133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EF60B-2FAF-4E95-BE6C-8A1208E546A6}"/>
              </a:ext>
            </a:extLst>
          </p:cNvPr>
          <p:cNvSpPr>
            <a:spLocks noGrp="1"/>
          </p:cNvSpPr>
          <p:nvPr>
            <p:ph type="title"/>
          </p:nvPr>
        </p:nvSpPr>
        <p:spPr/>
        <p:txBody>
          <a:bodyPr>
            <a:normAutofit/>
          </a:bodyPr>
          <a:lstStyle/>
          <a:p>
            <a:r>
              <a:rPr lang="en-US" sz="3200" b="0" i="0" dirty="0">
                <a:solidFill>
                  <a:srgbClr val="202122"/>
                </a:solidFill>
                <a:effectLst/>
              </a:rPr>
              <a:t>Adam Smith</a:t>
            </a:r>
            <a:r>
              <a:rPr lang="el-GR" sz="3200" b="0" i="0" dirty="0">
                <a:solidFill>
                  <a:srgbClr val="202122"/>
                </a:solidFill>
                <a:effectLst/>
              </a:rPr>
              <a:t> (1723-1790)</a:t>
            </a:r>
            <a:endParaRPr lang="en-GB" sz="3200" dirty="0"/>
          </a:p>
        </p:txBody>
      </p:sp>
      <p:sp>
        <p:nvSpPr>
          <p:cNvPr id="3" name="Content Placeholder 2">
            <a:extLst>
              <a:ext uri="{FF2B5EF4-FFF2-40B4-BE49-F238E27FC236}">
                <a16:creationId xmlns:a16="http://schemas.microsoft.com/office/drawing/2014/main" id="{761A2384-253C-4D7B-8746-D58C4A5FECE3}"/>
              </a:ext>
            </a:extLst>
          </p:cNvPr>
          <p:cNvSpPr>
            <a:spLocks noGrp="1"/>
          </p:cNvSpPr>
          <p:nvPr>
            <p:ph idx="1"/>
          </p:nvPr>
        </p:nvSpPr>
        <p:spPr/>
        <p:txBody>
          <a:bodyPr>
            <a:normAutofit/>
          </a:bodyPr>
          <a:lstStyle/>
          <a:p>
            <a:r>
              <a:rPr lang="el-GR" b="0" i="0" dirty="0">
                <a:solidFill>
                  <a:srgbClr val="202122"/>
                </a:solidFill>
                <a:effectLst/>
              </a:rPr>
              <a:t>Πατέρας της σύγχρονης Οικονομίας, φιλόσοφος και μορφή του Διαφωτισμού στην Σκωτία</a:t>
            </a:r>
          </a:p>
          <a:p>
            <a:r>
              <a:rPr lang="el-GR" dirty="0">
                <a:solidFill>
                  <a:srgbClr val="202122"/>
                </a:solidFill>
              </a:rPr>
              <a:t>Βάση της ελεύθερης αγοράς, αξιοποίηση της πρωτοβουλίας των ανθρώπων</a:t>
            </a:r>
            <a:endParaRPr lang="el-GR" b="0" i="0" dirty="0">
              <a:solidFill>
                <a:srgbClr val="202122"/>
              </a:solidFill>
              <a:effectLst/>
            </a:endParaRPr>
          </a:p>
          <a:p>
            <a:r>
              <a:rPr lang="el-GR" b="0" i="1" dirty="0">
                <a:solidFill>
                  <a:srgbClr val="202122"/>
                </a:solidFill>
                <a:effectLst/>
              </a:rPr>
              <a:t>Ο Πλούτος των Εθνών</a:t>
            </a:r>
            <a:r>
              <a:rPr lang="el-GR" b="0" i="0" dirty="0">
                <a:solidFill>
                  <a:srgbClr val="202122"/>
                </a:solidFill>
                <a:effectLst/>
              </a:rPr>
              <a:t> θεωρείται το κύριο έργο του και η πρώτη νεωτερική εργασία για την Οικονομία</a:t>
            </a:r>
            <a:endParaRPr lang="en-US" b="0" i="0" dirty="0">
              <a:solidFill>
                <a:srgbClr val="202122"/>
              </a:solidFill>
              <a:effectLst/>
            </a:endParaRPr>
          </a:p>
          <a:p>
            <a:r>
              <a:rPr lang="el-GR" b="0" i="0" dirty="0">
                <a:solidFill>
                  <a:srgbClr val="202122"/>
                </a:solidFill>
                <a:effectLst/>
              </a:rPr>
              <a:t>Διάσημη ιδέα του: όταν ο καθένας κοιτάζει το δικό του όφελος, το αποτέλεσμα είναι το βέλτιστο για όλη την κοινωνία</a:t>
            </a:r>
          </a:p>
        </p:txBody>
      </p:sp>
    </p:spTree>
    <p:extLst>
      <p:ext uri="{BB962C8B-B14F-4D97-AF65-F5344CB8AC3E}">
        <p14:creationId xmlns:p14="http://schemas.microsoft.com/office/powerpoint/2010/main" val="1559096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CEDC-95BD-45FD-BA2C-4DED5B7202AF}"/>
              </a:ext>
            </a:extLst>
          </p:cNvPr>
          <p:cNvSpPr>
            <a:spLocks noGrp="1"/>
          </p:cNvSpPr>
          <p:nvPr>
            <p:ph type="title"/>
          </p:nvPr>
        </p:nvSpPr>
        <p:spPr/>
        <p:txBody>
          <a:bodyPr>
            <a:normAutofit/>
          </a:bodyPr>
          <a:lstStyle/>
          <a:p>
            <a:r>
              <a:rPr lang="el-GR" sz="3200" dirty="0"/>
              <a:t>Ελεύθερη αγορά</a:t>
            </a:r>
            <a:endParaRPr lang="en-GB" sz="3200" dirty="0"/>
          </a:p>
        </p:txBody>
      </p:sp>
      <p:sp>
        <p:nvSpPr>
          <p:cNvPr id="3" name="Content Placeholder 2">
            <a:extLst>
              <a:ext uri="{FF2B5EF4-FFF2-40B4-BE49-F238E27FC236}">
                <a16:creationId xmlns:a16="http://schemas.microsoft.com/office/drawing/2014/main" id="{6902CC23-D61F-41E2-B38C-F45F6715A578}"/>
              </a:ext>
            </a:extLst>
          </p:cNvPr>
          <p:cNvSpPr>
            <a:spLocks noGrp="1"/>
          </p:cNvSpPr>
          <p:nvPr>
            <p:ph idx="1"/>
          </p:nvPr>
        </p:nvSpPr>
        <p:spPr/>
        <p:txBody>
          <a:bodyPr>
            <a:normAutofit/>
          </a:bodyPr>
          <a:lstStyle/>
          <a:p>
            <a:r>
              <a:rPr lang="el-GR" dirty="0">
                <a:solidFill>
                  <a:srgbClr val="202122"/>
                </a:solidFill>
              </a:rPr>
              <a:t>Η κυβέρνηση, ως επί το </a:t>
            </a:r>
            <a:r>
              <a:rPr lang="el-GR" dirty="0" err="1">
                <a:solidFill>
                  <a:srgbClr val="202122"/>
                </a:solidFill>
              </a:rPr>
              <a:t>πλείστον</a:t>
            </a:r>
            <a:r>
              <a:rPr lang="el-GR" dirty="0">
                <a:solidFill>
                  <a:srgbClr val="202122"/>
                </a:solidFill>
              </a:rPr>
              <a:t>, αφήνει τους ανθρώπους να ζουν την ζωή τους ελεύθεροι από παρεμβάσεις</a:t>
            </a:r>
            <a:endParaRPr lang="en-GB" dirty="0"/>
          </a:p>
          <a:p>
            <a:r>
              <a:rPr lang="el-GR" b="0" i="0" dirty="0">
                <a:solidFill>
                  <a:srgbClr val="202122"/>
                </a:solidFill>
                <a:effectLst/>
              </a:rPr>
              <a:t>Οι καταναλωτές προσπαθούν να μεγιστοποιήσουν το όφελός τους, οι επιχειρήσεις το κέρδος τους</a:t>
            </a:r>
          </a:p>
          <a:p>
            <a:r>
              <a:rPr lang="el-GR" b="0" i="0" dirty="0">
                <a:solidFill>
                  <a:srgbClr val="202122"/>
                </a:solidFill>
                <a:effectLst/>
              </a:rPr>
              <a:t>Πώς επιδρά η αλλαγή των τιμών στην ζήτηση και προσφορά ενός προϊόντος; (μια προσέγγιση με τις λιγότερες δυνατές υποθέσεις, χρησιμοποιώντας μαθηματικά εργαλεία – ξυράφι του </a:t>
            </a:r>
            <a:r>
              <a:rPr lang="en-US" b="0" i="0" dirty="0">
                <a:solidFill>
                  <a:srgbClr val="202122"/>
                </a:solidFill>
                <a:effectLst/>
              </a:rPr>
              <a:t>Occam</a:t>
            </a:r>
            <a:r>
              <a:rPr lang="el-GR" b="0" i="0" dirty="0">
                <a:solidFill>
                  <a:srgbClr val="202122"/>
                </a:solidFill>
                <a:effectLst/>
              </a:rPr>
              <a:t>)</a:t>
            </a:r>
          </a:p>
          <a:p>
            <a:r>
              <a:rPr lang="el-GR" b="0" i="0" dirty="0">
                <a:solidFill>
                  <a:srgbClr val="202122"/>
                </a:solidFill>
                <a:effectLst/>
              </a:rPr>
              <a:t>Με ορισμένες εξαιρέσεις </a:t>
            </a:r>
            <a:r>
              <a:rPr lang="el-GR" dirty="0">
                <a:solidFill>
                  <a:srgbClr val="202122"/>
                </a:solidFill>
              </a:rPr>
              <a:t>η ελεύθερη αγορά είναι </a:t>
            </a:r>
            <a:r>
              <a:rPr lang="el-GR" b="0" i="0" dirty="0">
                <a:solidFill>
                  <a:srgbClr val="202122"/>
                </a:solidFill>
                <a:effectLst/>
              </a:rPr>
              <a:t>ο βέλτιστος μηχανισμός (όταν λειτουργεί ένας μη αθέμιτος ανταγωνισμός)</a:t>
            </a:r>
            <a:endParaRPr lang="el-GR" dirty="0">
              <a:solidFill>
                <a:srgbClr val="202122"/>
              </a:solidFill>
            </a:endParaRPr>
          </a:p>
          <a:p>
            <a:endParaRPr lang="el-GR" b="0" i="0" dirty="0">
              <a:solidFill>
                <a:srgbClr val="202122"/>
              </a:solidFill>
              <a:effectLst/>
            </a:endParaRPr>
          </a:p>
          <a:p>
            <a:endParaRPr lang="en-GB" dirty="0"/>
          </a:p>
        </p:txBody>
      </p:sp>
    </p:spTree>
    <p:extLst>
      <p:ext uri="{BB962C8B-B14F-4D97-AF65-F5344CB8AC3E}">
        <p14:creationId xmlns:p14="http://schemas.microsoft.com/office/powerpoint/2010/main" val="406216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47D7-B205-4D35-9E97-A2AF91F7614A}"/>
              </a:ext>
            </a:extLst>
          </p:cNvPr>
          <p:cNvSpPr>
            <a:spLocks noGrp="1"/>
          </p:cNvSpPr>
          <p:nvPr>
            <p:ph type="title"/>
          </p:nvPr>
        </p:nvSpPr>
        <p:spPr/>
        <p:txBody>
          <a:bodyPr>
            <a:normAutofit/>
          </a:bodyPr>
          <a:lstStyle/>
          <a:p>
            <a:r>
              <a:rPr lang="el-GR" sz="3200" dirty="0"/>
              <a:t>Μετά τον 1</a:t>
            </a:r>
            <a:r>
              <a:rPr lang="el-GR" sz="3200" baseline="30000" dirty="0"/>
              <a:t>ο</a:t>
            </a:r>
            <a:r>
              <a:rPr lang="el-GR" sz="3200" dirty="0"/>
              <a:t> Παγκόσμιο Πόλεμο</a:t>
            </a:r>
            <a:endParaRPr lang="en-GB" sz="3200" dirty="0"/>
          </a:p>
        </p:txBody>
      </p:sp>
      <p:sp>
        <p:nvSpPr>
          <p:cNvPr id="3" name="Content Placeholder 2">
            <a:extLst>
              <a:ext uri="{FF2B5EF4-FFF2-40B4-BE49-F238E27FC236}">
                <a16:creationId xmlns:a16="http://schemas.microsoft.com/office/drawing/2014/main" id="{6A2FFD89-6BF9-4551-BED2-88B174245F61}"/>
              </a:ext>
            </a:extLst>
          </p:cNvPr>
          <p:cNvSpPr>
            <a:spLocks noGrp="1"/>
          </p:cNvSpPr>
          <p:nvPr>
            <p:ph idx="1"/>
          </p:nvPr>
        </p:nvSpPr>
        <p:spPr>
          <a:xfrm>
            <a:off x="838200" y="1500773"/>
            <a:ext cx="10515600" cy="4351338"/>
          </a:xfrm>
        </p:spPr>
        <p:txBody>
          <a:bodyPr>
            <a:normAutofit fontScale="70000" lnSpcReduction="20000"/>
          </a:bodyPr>
          <a:lstStyle/>
          <a:p>
            <a:pPr algn="l"/>
            <a:endParaRPr lang="el-GR" sz="3400" b="0" i="0" dirty="0">
              <a:solidFill>
                <a:srgbClr val="252525"/>
              </a:solidFill>
              <a:effectLst/>
              <a:cs typeface="Heebo" pitchFamily="2" charset="-79"/>
            </a:endParaRPr>
          </a:p>
          <a:p>
            <a:pPr algn="l"/>
            <a:r>
              <a:rPr lang="el-GR" sz="3400" b="0" i="0" dirty="0">
                <a:solidFill>
                  <a:srgbClr val="252525"/>
                </a:solidFill>
                <a:effectLst/>
                <a:cs typeface="Heebo" pitchFamily="2" charset="-79"/>
              </a:rPr>
              <a:t>Το </a:t>
            </a:r>
            <a:r>
              <a:rPr lang="en-GB" sz="3400" b="0" i="0" dirty="0">
                <a:solidFill>
                  <a:srgbClr val="252525"/>
                </a:solidFill>
                <a:effectLst/>
                <a:cs typeface="Heebo" pitchFamily="2" charset="-79"/>
              </a:rPr>
              <a:t>1914, </a:t>
            </a:r>
            <a:r>
              <a:rPr lang="el-GR" sz="3400" b="0" i="0" dirty="0">
                <a:solidFill>
                  <a:srgbClr val="252525"/>
                </a:solidFill>
                <a:effectLst/>
                <a:cs typeface="Heebo" pitchFamily="2" charset="-79"/>
              </a:rPr>
              <a:t>ο </a:t>
            </a:r>
            <a:r>
              <a:rPr lang="en-GB" sz="3400" b="0" i="0" dirty="0">
                <a:solidFill>
                  <a:srgbClr val="252525"/>
                </a:solidFill>
                <a:effectLst/>
                <a:cs typeface="Heebo" pitchFamily="2" charset="-79"/>
              </a:rPr>
              <a:t>Keynes </a:t>
            </a:r>
            <a:r>
              <a:rPr lang="el-GR" sz="3400" dirty="0">
                <a:solidFill>
                  <a:srgbClr val="252525"/>
                </a:solidFill>
                <a:cs typeface="Heebo" pitchFamily="2" charset="-79"/>
              </a:rPr>
              <a:t>διορίσθηκε στο Βρετανικό Υπουργείο Οικονομικών και ασχολήθηκε με τις οικονομικές σχέσεις των Συμμάχων</a:t>
            </a:r>
          </a:p>
          <a:p>
            <a:pPr algn="l"/>
            <a:r>
              <a:rPr lang="el-GR" sz="3400" b="0" i="0" dirty="0">
                <a:solidFill>
                  <a:srgbClr val="252525"/>
                </a:solidFill>
                <a:effectLst/>
                <a:cs typeface="Heebo" pitchFamily="2" charset="-79"/>
              </a:rPr>
              <a:t>Κατά την Διάσκεψη, στο τέλος του πολέμου, ήταν υπεύθυνος για την θέση του Υπουργείου σχετικά με πολεμικές αποζημιώσεις που έπρεπε να πληρώσει η Γερμανία προς τις χώρες και τους παθόντες</a:t>
            </a:r>
            <a:endParaRPr lang="en-GB" sz="3400" b="0" i="0" dirty="0">
              <a:solidFill>
                <a:srgbClr val="252525"/>
              </a:solidFill>
              <a:effectLst/>
              <a:cs typeface="Heebo" pitchFamily="2" charset="-79"/>
            </a:endParaRPr>
          </a:p>
          <a:p>
            <a:pPr algn="l"/>
            <a:r>
              <a:rPr lang="el-GR" sz="3400" b="0" i="0" dirty="0">
                <a:solidFill>
                  <a:srgbClr val="252525"/>
                </a:solidFill>
                <a:effectLst/>
                <a:cs typeface="Heebo" pitchFamily="2" charset="-79"/>
              </a:rPr>
              <a:t>Οι επικεφαλής των νικητών θεωρούσαν ότι η Γερμανία έπρεπε να πληρώσει το συνολικό κόστος του πολέμου, μαζί και τις συντάξεις στις χήρες</a:t>
            </a:r>
          </a:p>
          <a:p>
            <a:pPr algn="l"/>
            <a:r>
              <a:rPr lang="el-GR" sz="3400" b="0" i="0" dirty="0">
                <a:solidFill>
                  <a:srgbClr val="252525"/>
                </a:solidFill>
                <a:effectLst/>
                <a:cs typeface="Heebo" pitchFamily="2" charset="-79"/>
              </a:rPr>
              <a:t>Η τελική διατύπωση της Συνθήκης των Βερσαλλιών σόκαρε τον </a:t>
            </a:r>
            <a:r>
              <a:rPr lang="en-GB" sz="3400" b="0" i="0" dirty="0">
                <a:solidFill>
                  <a:srgbClr val="252525"/>
                </a:solidFill>
                <a:effectLst/>
                <a:cs typeface="Heebo" pitchFamily="2" charset="-79"/>
              </a:rPr>
              <a:t>Keynes.</a:t>
            </a:r>
            <a:r>
              <a:rPr lang="el-GR" sz="3400" b="0" i="0" dirty="0">
                <a:solidFill>
                  <a:srgbClr val="252525"/>
                </a:solidFill>
                <a:effectLst/>
                <a:cs typeface="Heebo" pitchFamily="2" charset="-79"/>
              </a:rPr>
              <a:t> Οι  Γερμανοί όφειλαν να πληρώσουν δισεκατομμύρια επί </a:t>
            </a:r>
            <a:r>
              <a:rPr lang="en-GB" sz="3400" b="0" i="0" dirty="0">
                <a:solidFill>
                  <a:srgbClr val="252525"/>
                </a:solidFill>
                <a:effectLst/>
                <a:cs typeface="Heebo" pitchFamily="2" charset="-79"/>
              </a:rPr>
              <a:t>30 </a:t>
            </a:r>
            <a:r>
              <a:rPr lang="el-GR" sz="3400" b="0" i="0" dirty="0">
                <a:solidFill>
                  <a:srgbClr val="252525"/>
                </a:solidFill>
                <a:effectLst/>
                <a:cs typeface="Heebo" pitchFamily="2" charset="-79"/>
              </a:rPr>
              <a:t>χρόνια</a:t>
            </a:r>
            <a:endParaRPr lang="en-GB" sz="3400" b="0" i="0" dirty="0">
              <a:solidFill>
                <a:srgbClr val="252525"/>
              </a:solidFill>
              <a:effectLst/>
              <a:cs typeface="Heebo" pitchFamily="2" charset="-79"/>
            </a:endParaRPr>
          </a:p>
          <a:p>
            <a:pPr algn="l"/>
            <a:r>
              <a:rPr lang="el-GR" sz="3400" b="0" i="0" dirty="0">
                <a:solidFill>
                  <a:srgbClr val="252525"/>
                </a:solidFill>
                <a:effectLst/>
                <a:cs typeface="Heebo" pitchFamily="2" charset="-79"/>
              </a:rPr>
              <a:t>Ο </a:t>
            </a:r>
            <a:r>
              <a:rPr lang="en-GB" sz="3400" b="0" i="0" dirty="0">
                <a:solidFill>
                  <a:srgbClr val="252525"/>
                </a:solidFill>
                <a:effectLst/>
                <a:cs typeface="Heebo" pitchFamily="2" charset="-79"/>
              </a:rPr>
              <a:t>Keynes </a:t>
            </a:r>
            <a:r>
              <a:rPr lang="el-GR" sz="3400" b="0" i="0" dirty="0">
                <a:solidFill>
                  <a:srgbClr val="252525"/>
                </a:solidFill>
                <a:effectLst/>
                <a:cs typeface="Heebo" pitchFamily="2" charset="-79"/>
              </a:rPr>
              <a:t>εκτίμησε:</a:t>
            </a:r>
            <a:r>
              <a:rPr lang="en-GB" sz="3400" b="0" i="0" dirty="0">
                <a:solidFill>
                  <a:srgbClr val="252525"/>
                </a:solidFill>
                <a:effectLst/>
                <a:cs typeface="Heebo" pitchFamily="2" charset="-79"/>
              </a:rPr>
              <a:t> </a:t>
            </a:r>
            <a:r>
              <a:rPr lang="el-GR" sz="3400" b="0" i="0" dirty="0">
                <a:solidFill>
                  <a:srgbClr val="252525"/>
                </a:solidFill>
                <a:effectLst/>
                <a:cs typeface="Heebo" pitchFamily="2" charset="-79"/>
              </a:rPr>
              <a:t>Η ειρήνη θα φέρει δυστυχία.</a:t>
            </a:r>
            <a:r>
              <a:rPr lang="en-GB" sz="3400" b="0" i="0" dirty="0">
                <a:solidFill>
                  <a:srgbClr val="252525"/>
                </a:solidFill>
                <a:effectLst/>
                <a:cs typeface="Heebo" pitchFamily="2" charset="-79"/>
              </a:rPr>
              <a:t> </a:t>
            </a:r>
            <a:r>
              <a:rPr lang="el-GR" sz="3400" b="0" i="0" dirty="0">
                <a:solidFill>
                  <a:srgbClr val="252525"/>
                </a:solidFill>
                <a:effectLst/>
                <a:cs typeface="Heebo" pitchFamily="2" charset="-79"/>
              </a:rPr>
              <a:t>Παραιτήθηκε και εργάστηκε</a:t>
            </a:r>
            <a:r>
              <a:rPr lang="en-GB" sz="3400" b="0" i="0" dirty="0">
                <a:solidFill>
                  <a:srgbClr val="252525"/>
                </a:solidFill>
                <a:effectLst/>
                <a:cs typeface="Heebo" pitchFamily="2" charset="-79"/>
              </a:rPr>
              <a:t> </a:t>
            </a:r>
            <a:r>
              <a:rPr lang="el-GR" sz="3400" b="0" i="0" dirty="0">
                <a:solidFill>
                  <a:srgbClr val="252525"/>
                </a:solidFill>
                <a:effectLst/>
                <a:cs typeface="Heebo" pitchFamily="2" charset="-79"/>
              </a:rPr>
              <a:t>στο οικονομικό τμήμα του </a:t>
            </a:r>
            <a:r>
              <a:rPr lang="en-GB" sz="3400" b="0" i="0" dirty="0">
                <a:solidFill>
                  <a:srgbClr val="252525"/>
                </a:solidFill>
                <a:effectLst/>
                <a:cs typeface="Heebo" pitchFamily="2" charset="-79"/>
              </a:rPr>
              <a:t>King’s College </a:t>
            </a:r>
            <a:r>
              <a:rPr lang="el-GR" sz="3400" b="0" i="0" dirty="0">
                <a:solidFill>
                  <a:srgbClr val="252525"/>
                </a:solidFill>
                <a:effectLst/>
                <a:cs typeface="Heebo" pitchFamily="2" charset="-79"/>
              </a:rPr>
              <a:t>στο </a:t>
            </a:r>
            <a:r>
              <a:rPr lang="en-GB" sz="3400" b="0" i="0" dirty="0">
                <a:solidFill>
                  <a:srgbClr val="252525"/>
                </a:solidFill>
                <a:effectLst/>
                <a:cs typeface="Heebo" pitchFamily="2" charset="-79"/>
              </a:rPr>
              <a:t>Cambridge</a:t>
            </a:r>
            <a:r>
              <a:rPr lang="el-GR" sz="3400" b="0" i="0" dirty="0">
                <a:solidFill>
                  <a:srgbClr val="252525"/>
                </a:solidFill>
                <a:effectLst/>
                <a:cs typeface="Heebo" pitchFamily="2" charset="-79"/>
              </a:rPr>
              <a:t>, όπου έγραψε το βιβλίο</a:t>
            </a:r>
            <a:r>
              <a:rPr lang="en-GB" sz="3400" b="0" i="0" dirty="0">
                <a:solidFill>
                  <a:srgbClr val="252525"/>
                </a:solidFill>
                <a:effectLst/>
                <a:cs typeface="Heebo" pitchFamily="2" charset="-79"/>
              </a:rPr>
              <a:t> </a:t>
            </a:r>
            <a:r>
              <a:rPr lang="en-GB" sz="3400" b="0" i="1" dirty="0">
                <a:solidFill>
                  <a:srgbClr val="252525"/>
                </a:solidFill>
                <a:effectLst/>
                <a:cs typeface="Heebo" pitchFamily="2" charset="-79"/>
              </a:rPr>
              <a:t>The Economic Consequences of Peace</a:t>
            </a:r>
            <a:r>
              <a:rPr lang="el-GR" sz="3400" b="0" i="1" dirty="0">
                <a:solidFill>
                  <a:srgbClr val="252525"/>
                </a:solidFill>
                <a:effectLst/>
                <a:cs typeface="Heebo" pitchFamily="2" charset="-79"/>
              </a:rPr>
              <a:t>, </a:t>
            </a:r>
            <a:r>
              <a:rPr lang="en-GB" sz="3400" b="0" i="0" dirty="0">
                <a:solidFill>
                  <a:srgbClr val="252525"/>
                </a:solidFill>
                <a:effectLst/>
                <a:cs typeface="Heebo" pitchFamily="2" charset="-79"/>
              </a:rPr>
              <a:t> </a:t>
            </a:r>
            <a:r>
              <a:rPr lang="el-GR" sz="3400" b="0" i="0" dirty="0">
                <a:solidFill>
                  <a:srgbClr val="252525"/>
                </a:solidFill>
                <a:effectLst/>
                <a:cs typeface="Heebo" pitchFamily="2" charset="-79"/>
              </a:rPr>
              <a:t>το οποίο τον έκανε διάσημο</a:t>
            </a:r>
            <a:endParaRPr lang="en-GB" sz="3400" b="0" i="0" dirty="0">
              <a:solidFill>
                <a:srgbClr val="252525"/>
              </a:solidFill>
              <a:effectLst/>
              <a:cs typeface="Heebo" pitchFamily="2" charset="-79"/>
            </a:endParaRPr>
          </a:p>
          <a:p>
            <a:endParaRPr lang="en-GB" dirty="0"/>
          </a:p>
        </p:txBody>
      </p:sp>
    </p:spTree>
    <p:extLst>
      <p:ext uri="{BB962C8B-B14F-4D97-AF65-F5344CB8AC3E}">
        <p14:creationId xmlns:p14="http://schemas.microsoft.com/office/powerpoint/2010/main" val="450043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FD59-A203-44F7-B4E4-1B7CA1E04740}"/>
              </a:ext>
            </a:extLst>
          </p:cNvPr>
          <p:cNvSpPr>
            <a:spLocks noGrp="1"/>
          </p:cNvSpPr>
          <p:nvPr>
            <p:ph type="title"/>
          </p:nvPr>
        </p:nvSpPr>
        <p:spPr/>
        <p:txBody>
          <a:bodyPr>
            <a:normAutofit/>
          </a:bodyPr>
          <a:lstStyle/>
          <a:p>
            <a:r>
              <a:rPr lang="el-GR" sz="3200" dirty="0"/>
              <a:t>Πρόβλεψη δεινών</a:t>
            </a:r>
            <a:endParaRPr lang="en-GB" sz="3200" dirty="0"/>
          </a:p>
        </p:txBody>
      </p:sp>
      <p:sp>
        <p:nvSpPr>
          <p:cNvPr id="3" name="Content Placeholder 2">
            <a:extLst>
              <a:ext uri="{FF2B5EF4-FFF2-40B4-BE49-F238E27FC236}">
                <a16:creationId xmlns:a16="http://schemas.microsoft.com/office/drawing/2014/main" id="{726BFE92-6488-40BB-A06F-177F4595E725}"/>
              </a:ext>
            </a:extLst>
          </p:cNvPr>
          <p:cNvSpPr>
            <a:spLocks noGrp="1"/>
          </p:cNvSpPr>
          <p:nvPr>
            <p:ph idx="1"/>
          </p:nvPr>
        </p:nvSpPr>
        <p:spPr/>
        <p:txBody>
          <a:bodyPr>
            <a:normAutofit/>
          </a:bodyPr>
          <a:lstStyle/>
          <a:p>
            <a:r>
              <a:rPr lang="el-GR" sz="2800" dirty="0">
                <a:solidFill>
                  <a:srgbClr val="252525"/>
                </a:solidFill>
                <a:cs typeface="Heebo" pitchFamily="2" charset="-79"/>
              </a:rPr>
              <a:t>Ο </a:t>
            </a:r>
            <a:r>
              <a:rPr lang="en-GB" sz="2800" b="0" i="0" dirty="0">
                <a:solidFill>
                  <a:srgbClr val="252525"/>
                </a:solidFill>
                <a:effectLst/>
                <a:cs typeface="Heebo" pitchFamily="2" charset="-79"/>
              </a:rPr>
              <a:t>Keynes </a:t>
            </a:r>
            <a:r>
              <a:rPr lang="el-GR" sz="2800" b="0" i="0" dirty="0">
                <a:solidFill>
                  <a:srgbClr val="252525"/>
                </a:solidFill>
                <a:effectLst/>
                <a:cs typeface="Heebo" pitchFamily="2" charset="-79"/>
              </a:rPr>
              <a:t>θεωρούσε ότι οι αποζημιώσεις έπρεπε να περιορισθούν σε ποσά τα οποία η Γερμανία θα είχε μια εύλογη ικανότητα να πληρώσει και ότι στραγγαλίζοντας οικονομικά την Γερμανία όλα τα ευρωπαϊκά έθνη θα υπέφεραν</a:t>
            </a:r>
            <a:endParaRPr lang="en-GB" sz="2800" b="0" i="0" dirty="0">
              <a:solidFill>
                <a:srgbClr val="252525"/>
              </a:solidFill>
              <a:effectLst/>
              <a:cs typeface="Heebo" pitchFamily="2" charset="-79"/>
            </a:endParaRPr>
          </a:p>
          <a:p>
            <a:r>
              <a:rPr lang="el-GR" b="0" i="0" dirty="0">
                <a:solidFill>
                  <a:srgbClr val="252525"/>
                </a:solidFill>
                <a:effectLst/>
                <a:cs typeface="Heebo" pitchFamily="2" charset="-79"/>
              </a:rPr>
              <a:t>Προέβλεψε ότι ένα σκληρό σύμφωνο ειρήνης θα </a:t>
            </a:r>
            <a:r>
              <a:rPr lang="el-GR" b="0" i="0" dirty="0" err="1">
                <a:solidFill>
                  <a:srgbClr val="252525"/>
                </a:solidFill>
                <a:effectLst/>
                <a:cs typeface="Heebo" pitchFamily="2" charset="-79"/>
              </a:rPr>
              <a:t>φτωχοποιούσε</a:t>
            </a:r>
            <a:r>
              <a:rPr lang="el-GR" b="0" i="0" dirty="0">
                <a:solidFill>
                  <a:srgbClr val="252525"/>
                </a:solidFill>
                <a:effectLst/>
                <a:cs typeface="Heebo" pitchFamily="2" charset="-79"/>
              </a:rPr>
              <a:t> την Γερμανία και θα οδηγούσε σε νέο πόλεμο μ</a:t>
            </a:r>
            <a:r>
              <a:rPr lang="el-GR" dirty="0">
                <a:solidFill>
                  <a:srgbClr val="252525"/>
                </a:solidFill>
                <a:cs typeface="Heebo" pitchFamily="2" charset="-79"/>
              </a:rPr>
              <a:t>ε σκοπό την εκδίκηση</a:t>
            </a:r>
          </a:p>
          <a:p>
            <a:r>
              <a:rPr lang="el-GR" b="0" i="0" dirty="0">
                <a:solidFill>
                  <a:srgbClr val="252525"/>
                </a:solidFill>
                <a:effectLst/>
                <a:cs typeface="Heebo" pitchFamily="2" charset="-79"/>
              </a:rPr>
              <a:t>Επέκρινε τους πολιτικούς αρχηγούς για το ότι ασχολούνταν μόνο με πολιτικά ζητήματα, όπως η </a:t>
            </a:r>
            <a:r>
              <a:rPr lang="el-GR" b="0" i="0" dirty="0" err="1">
                <a:solidFill>
                  <a:srgbClr val="252525"/>
                </a:solidFill>
                <a:effectLst/>
                <a:cs typeface="Heebo" pitchFamily="2" charset="-79"/>
              </a:rPr>
              <a:t>επαναχάραξη</a:t>
            </a:r>
            <a:r>
              <a:rPr lang="el-GR" b="0" i="0" dirty="0">
                <a:solidFill>
                  <a:srgbClr val="252525"/>
                </a:solidFill>
                <a:effectLst/>
                <a:cs typeface="Heebo" pitchFamily="2" charset="-79"/>
              </a:rPr>
              <a:t> των συνόρων, ενώ αγνοούσαν την ανάγκη οικονομικής συνεργασίας, που ήταν απαραίτητη για να διατηρηθεί μόνιμη ειρήνη στην Ευρώπη</a:t>
            </a:r>
            <a:endParaRPr lang="en-GB" dirty="0"/>
          </a:p>
        </p:txBody>
      </p:sp>
    </p:spTree>
    <p:extLst>
      <p:ext uri="{BB962C8B-B14F-4D97-AF65-F5344CB8AC3E}">
        <p14:creationId xmlns:p14="http://schemas.microsoft.com/office/powerpoint/2010/main" val="2202261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00A1A-5DD1-4C42-8E50-7754B3DB3639}"/>
              </a:ext>
            </a:extLst>
          </p:cNvPr>
          <p:cNvSpPr>
            <a:spLocks noGrp="1"/>
          </p:cNvSpPr>
          <p:nvPr>
            <p:ph type="title"/>
          </p:nvPr>
        </p:nvSpPr>
        <p:spPr/>
        <p:txBody>
          <a:bodyPr>
            <a:normAutofit/>
          </a:bodyPr>
          <a:lstStyle/>
          <a:p>
            <a:r>
              <a:rPr lang="el-GR" sz="3200" dirty="0"/>
              <a:t>Για τον Μαρξ και την ΕΣΣΔ</a:t>
            </a:r>
            <a:endParaRPr lang="en-GB" sz="3200" dirty="0"/>
          </a:p>
        </p:txBody>
      </p:sp>
      <p:sp>
        <p:nvSpPr>
          <p:cNvPr id="3" name="Content Placeholder 2">
            <a:extLst>
              <a:ext uri="{FF2B5EF4-FFF2-40B4-BE49-F238E27FC236}">
                <a16:creationId xmlns:a16="http://schemas.microsoft.com/office/drawing/2014/main" id="{D7E07F9E-4C70-4865-9855-6A9E910F9526}"/>
              </a:ext>
            </a:extLst>
          </p:cNvPr>
          <p:cNvSpPr>
            <a:spLocks noGrp="1"/>
          </p:cNvSpPr>
          <p:nvPr>
            <p:ph idx="1"/>
          </p:nvPr>
        </p:nvSpPr>
        <p:spPr/>
        <p:txBody>
          <a:bodyPr>
            <a:normAutofit/>
          </a:bodyPr>
          <a:lstStyle/>
          <a:p>
            <a:pPr algn="l"/>
            <a:r>
              <a:rPr lang="el-GR" sz="2600" b="0" i="0" dirty="0">
                <a:solidFill>
                  <a:srgbClr val="252525"/>
                </a:solidFill>
                <a:effectLst/>
                <a:cs typeface="Heebo" pitchFamily="2" charset="-79"/>
              </a:rPr>
              <a:t>Το </a:t>
            </a:r>
            <a:r>
              <a:rPr lang="en-GB" sz="2600" b="0" i="0" dirty="0">
                <a:solidFill>
                  <a:srgbClr val="252525"/>
                </a:solidFill>
                <a:effectLst/>
                <a:cs typeface="Heebo" pitchFamily="2" charset="-79"/>
              </a:rPr>
              <a:t>1925, </a:t>
            </a:r>
            <a:r>
              <a:rPr lang="el-GR" sz="2600" b="0" i="0" dirty="0">
                <a:solidFill>
                  <a:srgbClr val="252525"/>
                </a:solidFill>
                <a:effectLst/>
                <a:cs typeface="Heebo" pitchFamily="2" charset="-79"/>
              </a:rPr>
              <a:t>ο</a:t>
            </a:r>
            <a:r>
              <a:rPr lang="en-GB" sz="2600" b="0" i="0" dirty="0">
                <a:solidFill>
                  <a:srgbClr val="252525"/>
                </a:solidFill>
                <a:effectLst/>
                <a:cs typeface="Heebo" pitchFamily="2" charset="-79"/>
              </a:rPr>
              <a:t> Keynes </a:t>
            </a:r>
            <a:r>
              <a:rPr lang="el-GR" sz="2600" b="0" i="0" dirty="0">
                <a:solidFill>
                  <a:srgbClr val="252525"/>
                </a:solidFill>
                <a:effectLst/>
                <a:cs typeface="Heebo" pitchFamily="2" charset="-79"/>
              </a:rPr>
              <a:t>παντρεύτηκε την μπαλαρίνα</a:t>
            </a:r>
            <a:r>
              <a:rPr lang="en-GB" sz="2600" b="0" i="0" dirty="0">
                <a:solidFill>
                  <a:srgbClr val="252525"/>
                </a:solidFill>
                <a:effectLst/>
                <a:cs typeface="Heebo" pitchFamily="2" charset="-79"/>
              </a:rPr>
              <a:t> Lydia </a:t>
            </a:r>
            <a:r>
              <a:rPr lang="en-GB" sz="2600" b="0" i="0" dirty="0" err="1">
                <a:solidFill>
                  <a:srgbClr val="252525"/>
                </a:solidFill>
                <a:effectLst/>
                <a:cs typeface="Heebo" pitchFamily="2" charset="-79"/>
              </a:rPr>
              <a:t>Lopokova</a:t>
            </a:r>
            <a:endParaRPr lang="en-GB" sz="2600" b="0" i="0" dirty="0">
              <a:solidFill>
                <a:srgbClr val="252525"/>
              </a:solidFill>
              <a:effectLst/>
              <a:cs typeface="Heebo" pitchFamily="2" charset="-79"/>
            </a:endParaRPr>
          </a:p>
          <a:p>
            <a:pPr algn="l"/>
            <a:r>
              <a:rPr lang="el-GR" sz="2600" b="0" i="0" dirty="0">
                <a:solidFill>
                  <a:srgbClr val="252525"/>
                </a:solidFill>
                <a:effectLst/>
                <a:cs typeface="Heebo" pitchFamily="2" charset="-79"/>
              </a:rPr>
              <a:t>Έκαναν ταξίδι του μέλιτος στην ΕΣΣΔ, για να επισκεφθούν την οικογένεια της </a:t>
            </a:r>
            <a:r>
              <a:rPr lang="en-GB" sz="2600" b="0" i="0" dirty="0">
                <a:solidFill>
                  <a:srgbClr val="252525"/>
                </a:solidFill>
                <a:effectLst/>
                <a:cs typeface="Heebo" pitchFamily="2" charset="-79"/>
              </a:rPr>
              <a:t>Lydia</a:t>
            </a:r>
            <a:endParaRPr lang="el-GR" sz="2600" b="0" i="0" dirty="0">
              <a:solidFill>
                <a:srgbClr val="252525"/>
              </a:solidFill>
              <a:effectLst/>
              <a:cs typeface="Heebo" pitchFamily="2" charset="-79"/>
            </a:endParaRPr>
          </a:p>
          <a:p>
            <a:pPr algn="l"/>
            <a:r>
              <a:rPr lang="el-GR" sz="2600" dirty="0">
                <a:solidFill>
                  <a:srgbClr val="252525"/>
                </a:solidFill>
                <a:cs typeface="Heebo" pitchFamily="2" charset="-79"/>
              </a:rPr>
              <a:t>Εκεί </a:t>
            </a:r>
            <a:r>
              <a:rPr lang="el-GR" sz="2600" b="0" i="0" dirty="0">
                <a:solidFill>
                  <a:srgbClr val="252525"/>
                </a:solidFill>
                <a:effectLst/>
                <a:cs typeface="Heebo" pitchFamily="2" charset="-79"/>
              </a:rPr>
              <a:t>συναντήθηκε με κομμουνιστές οικονομολόγους που έκαναν τον σχεδιασμό, παρατήρησε λοιπόν τον μαρξιστικό σοσιαλισμό στην πράξη</a:t>
            </a:r>
          </a:p>
          <a:p>
            <a:pPr algn="l"/>
            <a:r>
              <a:rPr lang="el-GR" sz="2600" b="0" i="0" dirty="0">
                <a:solidFill>
                  <a:srgbClr val="252525"/>
                </a:solidFill>
                <a:effectLst/>
                <a:cs typeface="Heebo" pitchFamily="2" charset="-79"/>
              </a:rPr>
              <a:t>Επιστρέφοντας στην Βρετανία, ο </a:t>
            </a:r>
            <a:r>
              <a:rPr lang="en-GB" sz="2600" b="0" i="0" dirty="0">
                <a:solidFill>
                  <a:srgbClr val="252525"/>
                </a:solidFill>
                <a:effectLst/>
                <a:cs typeface="Heebo" pitchFamily="2" charset="-79"/>
              </a:rPr>
              <a:t>Keynes </a:t>
            </a:r>
            <a:r>
              <a:rPr lang="el-GR" sz="2600" b="0" i="0" dirty="0">
                <a:solidFill>
                  <a:srgbClr val="252525"/>
                </a:solidFill>
                <a:effectLst/>
                <a:cs typeface="Heebo" pitchFamily="2" charset="-79"/>
              </a:rPr>
              <a:t>έγραψε ένα δοκίμιο, με το οποίο επιτέθηκε στο σοβιετικό σύστημα</a:t>
            </a:r>
          </a:p>
          <a:p>
            <a:pPr algn="l"/>
            <a:r>
              <a:rPr lang="el-GR" sz="2600" dirty="0">
                <a:solidFill>
                  <a:srgbClr val="252525"/>
                </a:solidFill>
                <a:cs typeface="Heebo" pitchFamily="2" charset="-79"/>
              </a:rPr>
              <a:t>Το κατηγόρησε ότι χρησιμοποιεί τα όπλα των διώξεων, των καταστροφών και των διεθνών συγκρούσεων, σε συνδυασμό με ένα απηρχαιωμένο</a:t>
            </a:r>
            <a:r>
              <a:rPr lang="en-GB" sz="2600" b="0" i="0" dirty="0">
                <a:solidFill>
                  <a:srgbClr val="252525"/>
                </a:solidFill>
                <a:effectLst/>
                <a:cs typeface="Heebo" pitchFamily="2" charset="-79"/>
              </a:rPr>
              <a:t> </a:t>
            </a:r>
            <a:r>
              <a:rPr lang="el-GR" sz="2600" b="0" i="0" dirty="0">
                <a:solidFill>
                  <a:srgbClr val="252525"/>
                </a:solidFill>
                <a:effectLst/>
                <a:cs typeface="Heebo" pitchFamily="2" charset="-79"/>
              </a:rPr>
              <a:t>βιβλίο Οικονομίας </a:t>
            </a:r>
            <a:r>
              <a:rPr lang="en-GB" sz="2600" b="0" i="0" dirty="0">
                <a:solidFill>
                  <a:srgbClr val="252525"/>
                </a:solidFill>
                <a:effectLst/>
                <a:cs typeface="Heebo" pitchFamily="2" charset="-79"/>
              </a:rPr>
              <a:t>(</a:t>
            </a:r>
            <a:r>
              <a:rPr lang="el-GR" sz="2600" b="0" i="0" dirty="0">
                <a:solidFill>
                  <a:srgbClr val="252525"/>
                </a:solidFill>
                <a:effectLst/>
                <a:cs typeface="Heebo" pitchFamily="2" charset="-79"/>
              </a:rPr>
              <a:t>εννοούσε το </a:t>
            </a:r>
            <a:r>
              <a:rPr lang="en-GB" sz="2600" b="0" i="1" dirty="0">
                <a:solidFill>
                  <a:srgbClr val="252525"/>
                </a:solidFill>
                <a:effectLst/>
                <a:cs typeface="Heebo" pitchFamily="2" charset="-79"/>
              </a:rPr>
              <a:t>Das Kapital</a:t>
            </a:r>
            <a:r>
              <a:rPr lang="el-GR" sz="2600" b="0" i="1" dirty="0">
                <a:solidFill>
                  <a:srgbClr val="252525"/>
                </a:solidFill>
                <a:effectLst/>
                <a:cs typeface="Heebo" pitchFamily="2" charset="-79"/>
              </a:rPr>
              <a:t> του </a:t>
            </a:r>
            <a:r>
              <a:rPr lang="en-GB" sz="2600" b="0" i="0" dirty="0">
                <a:solidFill>
                  <a:srgbClr val="252525"/>
                </a:solidFill>
                <a:effectLst/>
                <a:cs typeface="Heebo" pitchFamily="2" charset="-79"/>
              </a:rPr>
              <a:t>Marx</a:t>
            </a:r>
            <a:r>
              <a:rPr lang="el-GR" sz="2600" b="0" i="0" dirty="0">
                <a:solidFill>
                  <a:srgbClr val="252525"/>
                </a:solidFill>
                <a:effectLst/>
                <a:cs typeface="Heebo" pitchFamily="2" charset="-79"/>
              </a:rPr>
              <a:t>!</a:t>
            </a:r>
            <a:r>
              <a:rPr lang="en-GB" sz="2600" b="0" i="0" dirty="0">
                <a:solidFill>
                  <a:srgbClr val="252525"/>
                </a:solidFill>
                <a:effectLst/>
                <a:cs typeface="Heebo" pitchFamily="2" charset="-79"/>
              </a:rPr>
              <a:t>)</a:t>
            </a:r>
          </a:p>
          <a:p>
            <a:endParaRPr lang="en-GB" dirty="0"/>
          </a:p>
        </p:txBody>
      </p:sp>
    </p:spTree>
    <p:extLst>
      <p:ext uri="{BB962C8B-B14F-4D97-AF65-F5344CB8AC3E}">
        <p14:creationId xmlns:p14="http://schemas.microsoft.com/office/powerpoint/2010/main" val="1121706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1832</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vt:lpstr>
      <vt:lpstr>Calibri</vt:lpstr>
      <vt:lpstr>Calibri Light</vt:lpstr>
      <vt:lpstr>Heebo</vt:lpstr>
      <vt:lpstr>Office Theme</vt:lpstr>
      <vt:lpstr>One of the great economic thinkers</vt:lpstr>
      <vt:lpstr>John Maynard Keynes (1883-1946)</vt:lpstr>
      <vt:lpstr>Με οδηγό τον φόβο μιας ύφεσης</vt:lpstr>
      <vt:lpstr>Οικονομική θεωρία </vt:lpstr>
      <vt:lpstr>Adam Smith (1723-1790)</vt:lpstr>
      <vt:lpstr>Ελεύθερη αγορά</vt:lpstr>
      <vt:lpstr>Μετά τον 1ο Παγκόσμιο Πόλεμο</vt:lpstr>
      <vt:lpstr>Πρόβλεψη δεινών</vt:lpstr>
      <vt:lpstr>Για τον Μαρξ και την ΕΣΣΔ</vt:lpstr>
      <vt:lpstr>Ανεργία </vt:lpstr>
      <vt:lpstr>Η Μεγάλη Ύφεση (1929)</vt:lpstr>
      <vt:lpstr>Ο Keynes υποστήριζε ότι η κυβέρνηση πρέπει να σώσει την ελεύθερη αγορά</vt:lpstr>
      <vt:lpstr>Η πρόταση Keynes στις ΗΠΑ</vt:lpstr>
      <vt:lpstr> Η θεωρία που άλλαξε την οικονομική σκέψη</vt:lpstr>
      <vt:lpstr>Χρειάζεται χρήμα για ενίσχυση της ζήτησης</vt:lpstr>
      <vt:lpstr>Αντιρρήσεις </vt:lpstr>
      <vt:lpstr>Μετά τον 2ο Παγκόσμιο Πόλεμο </vt:lpstr>
      <vt:lpstr>Νέο-φιλελευθερισμός</vt:lpstr>
      <vt:lpstr>Ήταν ο Keynes καπιταλιστής;</vt:lpstr>
      <vt:lpstr>Δικαίωση του Keynes κατά την πανδημία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kimon</dc:creator>
  <cp:lastModifiedBy>Kimon Hadjibiros</cp:lastModifiedBy>
  <cp:revision>14</cp:revision>
  <dcterms:created xsi:type="dcterms:W3CDTF">2022-03-05T16:06:05Z</dcterms:created>
  <dcterms:modified xsi:type="dcterms:W3CDTF">2022-05-17T07:44:32Z</dcterms:modified>
</cp:coreProperties>
</file>