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5" r:id="rId1"/>
  </p:sldMasterIdLst>
  <p:notesMasterIdLst>
    <p:notesMasterId r:id="rId40"/>
  </p:notesMasterIdLst>
  <p:handoutMasterIdLst>
    <p:handoutMasterId r:id="rId41"/>
  </p:handoutMasterIdLst>
  <p:sldIdLst>
    <p:sldId id="256" r:id="rId2"/>
    <p:sldId id="261" r:id="rId3"/>
    <p:sldId id="258" r:id="rId4"/>
    <p:sldId id="257" r:id="rId5"/>
    <p:sldId id="264" r:id="rId6"/>
    <p:sldId id="259" r:id="rId7"/>
    <p:sldId id="262" r:id="rId8"/>
    <p:sldId id="260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6" r:id="rId19"/>
    <p:sldId id="277" r:id="rId20"/>
    <p:sldId id="272" r:id="rId21"/>
    <p:sldId id="283" r:id="rId22"/>
    <p:sldId id="281" r:id="rId23"/>
    <p:sldId id="284" r:id="rId24"/>
    <p:sldId id="285" r:id="rId25"/>
    <p:sldId id="282" r:id="rId26"/>
    <p:sldId id="286" r:id="rId27"/>
    <p:sldId id="273" r:id="rId28"/>
    <p:sldId id="274" r:id="rId29"/>
    <p:sldId id="278" r:id="rId30"/>
    <p:sldId id="279" r:id="rId31"/>
    <p:sldId id="280" r:id="rId32"/>
    <p:sldId id="287" r:id="rId33"/>
    <p:sldId id="288" r:id="rId34"/>
    <p:sldId id="289" r:id="rId35"/>
    <p:sldId id="291" r:id="rId36"/>
    <p:sldId id="290" r:id="rId37"/>
    <p:sldId id="292" r:id="rId38"/>
    <p:sldId id="293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90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Kaldis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BAED0-C802-49F6-9143-4A7D5A871CC7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3C173-AF57-48F8-B306-3351F7D0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9982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Kaldis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FABB4-7334-41DD-ABB1-650F1E09ADA7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9787D-6CBB-4470-B8B7-C69BCBDF0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0318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Kaldis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36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Moral Culture Research Hunan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EDE5-FC4C-460F-9F0D-0368B15449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Moral Culture Research Hunan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195D0-DD52-4757-8A93-F0522388F0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Moral Culture Research Hunan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6C51-6CBE-456E-91E9-36315D9CC7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Moral Culture Research Hunan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E34F8-63FC-45B5-BE07-8970C573F9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Moral Culture Research Hunan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03DA-E8D1-49BC-87DC-093E8A0AB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Moral Culture Research Hunan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7E30-1F17-4349-879F-32368D767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Moral Culture Research Hunan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AA755-BBFC-4429-998E-CD5F384A95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Moral Culture Research Hunan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6B59-806F-4B29-9483-9A13908A6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Moral Culture Research Hunan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0151C-46FF-481D-A6C9-6613562B05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Moral Culture Research Hunan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229D-D34F-4BB4-A3B6-FF7552682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A1027F-AE1C-419F-A9F2-47591AC3E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Moral Culture Research Hunan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38979C3-7619-4550-B653-C1A5C30BD7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Moral Culture Research Hunan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543800" cy="2654151"/>
          </a:xfrm>
          <a:ln>
            <a:solidFill>
              <a:srgbClr val="7030A0"/>
            </a:solidFill>
          </a:ln>
        </p:spPr>
        <p:txBody>
          <a:bodyPr/>
          <a:lstStyle/>
          <a:p>
            <a:r>
              <a:rPr lang="en-US" sz="4000" b="1" dirty="0" smtClean="0"/>
              <a:t>ETHICS IN CYBERSPACE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Byron KALDIS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6916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78098"/>
          </a:xfrm>
        </p:spPr>
        <p:txBody>
          <a:bodyPr/>
          <a:lstStyle/>
          <a:p>
            <a:pPr algn="ctr"/>
            <a:r>
              <a:rPr lang="en-US" sz="2400" dirty="0" smtClean="0"/>
              <a:t>who can make </a:t>
            </a:r>
            <a:r>
              <a:rPr lang="en-US" sz="2400" dirty="0"/>
              <a:t>better ethical decisions: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humans </a:t>
            </a:r>
            <a:r>
              <a:rPr lang="en-US" sz="2400" dirty="0"/>
              <a:t>or robots?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7620000" cy="527605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Humans </a:t>
            </a:r>
            <a:r>
              <a:rPr lang="en-US" dirty="0"/>
              <a:t>use </a:t>
            </a:r>
            <a:r>
              <a:rPr lang="en-US" dirty="0" smtClean="0"/>
              <a:t>their intuition </a:t>
            </a:r>
            <a:r>
              <a:rPr lang="en-US" dirty="0"/>
              <a:t>for moral decisions, which can be a very powerful </a:t>
            </a:r>
            <a:r>
              <a:rPr lang="en-US" dirty="0" smtClean="0"/>
              <a:t>heuristic.</a:t>
            </a:r>
          </a:p>
          <a:p>
            <a:r>
              <a:rPr lang="en-US" dirty="0" smtClean="0"/>
              <a:t> Yet humans </a:t>
            </a:r>
            <a:r>
              <a:rPr lang="en-US" dirty="0"/>
              <a:t>can be bad at making impartial or unbiased decisions and are not </a:t>
            </a:r>
            <a:r>
              <a:rPr lang="en-US" dirty="0" smtClean="0"/>
              <a:t>always fully </a:t>
            </a:r>
            <a:r>
              <a:rPr lang="en-US" dirty="0"/>
              <a:t>aware of their own biases. </a:t>
            </a:r>
            <a:endParaRPr lang="en-US" dirty="0" smtClean="0"/>
          </a:p>
          <a:p>
            <a:r>
              <a:rPr lang="en-US" dirty="0" smtClean="0"/>
              <a:t>&gt;&gt; Robots </a:t>
            </a:r>
            <a:r>
              <a:rPr lang="en-US" dirty="0"/>
              <a:t>may </a:t>
            </a:r>
            <a:r>
              <a:rPr lang="en-US" dirty="0" smtClean="0"/>
              <a:t>be able </a:t>
            </a:r>
            <a:r>
              <a:rPr lang="en-US" dirty="0"/>
              <a:t>to make better decisions than people, because robots would methodically </a:t>
            </a:r>
            <a:r>
              <a:rPr lang="en-US" dirty="0" smtClean="0"/>
              <a:t>calculate the </a:t>
            </a:r>
            <a:r>
              <a:rPr lang="en-US" dirty="0"/>
              <a:t>best course of action based on the moral system and principles </a:t>
            </a:r>
            <a:r>
              <a:rPr lang="en-US" dirty="0" smtClean="0"/>
              <a:t>programmed into them. </a:t>
            </a:r>
          </a:p>
          <a:p>
            <a:r>
              <a:rPr lang="en-US" dirty="0" smtClean="0"/>
              <a:t>So robots </a:t>
            </a:r>
            <a:r>
              <a:rPr lang="en-US" dirty="0"/>
              <a:t>may behave better than </a:t>
            </a:r>
            <a:r>
              <a:rPr lang="en-US" dirty="0" smtClean="0"/>
              <a:t>humans because they </a:t>
            </a:r>
            <a:r>
              <a:rPr lang="en-US" dirty="0"/>
              <a:t>are more </a:t>
            </a:r>
            <a:r>
              <a:rPr lang="en-US" dirty="0" smtClean="0"/>
              <a:t>accurate. </a:t>
            </a:r>
          </a:p>
          <a:p>
            <a:r>
              <a:rPr lang="en-US" dirty="0" smtClean="0"/>
              <a:t>But </a:t>
            </a:r>
            <a:r>
              <a:rPr lang="en-US" dirty="0"/>
              <a:t>it is not entirely clear whether such methodic </a:t>
            </a:r>
            <a:r>
              <a:rPr lang="en-US" dirty="0" smtClean="0"/>
              <a:t>consideration of </a:t>
            </a:r>
            <a:r>
              <a:rPr lang="en-US" dirty="0"/>
              <a:t>all possible options by a robot will always be </a:t>
            </a:r>
            <a:r>
              <a:rPr lang="en-US" dirty="0" smtClean="0"/>
              <a:t>an </a:t>
            </a:r>
            <a:r>
              <a:rPr lang="en-US" dirty="0"/>
              <a:t>advantage for </a:t>
            </a:r>
            <a:r>
              <a:rPr lang="en-US" dirty="0" smtClean="0"/>
              <a:t>decision making.</a:t>
            </a:r>
          </a:p>
          <a:p>
            <a:pPr marL="114300" indent="0">
              <a:buNone/>
            </a:pPr>
            <a:r>
              <a:rPr lang="en-US" sz="2000" i="1" dirty="0" smtClean="0"/>
              <a:t>(humans can quickly dismiss /ignore bad options they already know they are bad)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71463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78098"/>
          </a:xfrm>
        </p:spPr>
        <p:txBody>
          <a:bodyPr/>
          <a:lstStyle/>
          <a:p>
            <a:r>
              <a:rPr lang="en-US" sz="4000" dirty="0" smtClean="0"/>
              <a:t>Ethical Dilemmas: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7620000" cy="5276056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/>
              <a:t>Problem:</a:t>
            </a:r>
          </a:p>
          <a:p>
            <a:r>
              <a:rPr lang="en-US" dirty="0" smtClean="0"/>
              <a:t>People disagree about how to decide on an ethical issue. Ethical dilemmas are resolved differently – or not resolvable to all! – by different moral theories (e.g. Kantian, Utilitarian, Confucius ethics,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So should we transfer responsibility for resolving ethical dilemmas to medical robots? How should it decide?</a:t>
            </a:r>
          </a:p>
          <a:p>
            <a:endParaRPr lang="en-US" dirty="0"/>
          </a:p>
          <a:p>
            <a:r>
              <a:rPr lang="en-US" dirty="0" smtClean="0"/>
              <a:t>But if there is no solution or no consensus on how to proceed, a medical robot may push back the responsibility of deciding  to humans. &gt;&gt;&gt; But in cases when this is impossible (driver-less cars) the machine should make the decision randomly!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339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020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708104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/>
              <a:t>Problems </a:t>
            </a:r>
            <a:r>
              <a:rPr lang="en-US" dirty="0"/>
              <a:t>in the production of </a:t>
            </a:r>
            <a:r>
              <a:rPr lang="en-US" dirty="0" smtClean="0"/>
              <a:t>medical </a:t>
            </a:r>
            <a:r>
              <a:rPr lang="en-US" dirty="0"/>
              <a:t>robots go beyond technological difficulties.</a:t>
            </a:r>
          </a:p>
          <a:p>
            <a:pPr marL="114300" indent="0">
              <a:buNone/>
            </a:pPr>
            <a:r>
              <a:rPr lang="en-US" u="sng" dirty="0"/>
              <a:t>Separating the mechanical and communicative component of </a:t>
            </a:r>
            <a:r>
              <a:rPr lang="en-US" u="sng" dirty="0" smtClean="0"/>
              <a:t>specialized work </a:t>
            </a:r>
            <a:r>
              <a:rPr lang="en-US" dirty="0"/>
              <a:t>(e.g., for nurses) </a:t>
            </a:r>
            <a:r>
              <a:rPr lang="en-US" u="sng" dirty="0"/>
              <a:t>is sometimes very difficult, or even impossible. </a:t>
            </a:r>
            <a:endParaRPr lang="en-US" u="sng" dirty="0" smtClean="0"/>
          </a:p>
          <a:p>
            <a:pPr marL="114300" indent="0">
              <a:buNone/>
            </a:pPr>
            <a:r>
              <a:rPr lang="en-US" dirty="0" smtClean="0"/>
              <a:t>They are </a:t>
            </a:r>
            <a:r>
              <a:rPr lang="en-US" dirty="0"/>
              <a:t>subtly intertwined, which makes ethical programming of robots necessary </a:t>
            </a:r>
            <a:r>
              <a:rPr lang="en-US" dirty="0" smtClean="0"/>
              <a:t>for nearly </a:t>
            </a:r>
            <a:r>
              <a:rPr lang="en-US" dirty="0"/>
              <a:t>all tasks involving interactions with humans. </a:t>
            </a: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For </a:t>
            </a:r>
            <a:r>
              <a:rPr lang="en-US" dirty="0"/>
              <a:t>instance, in </a:t>
            </a:r>
            <a:r>
              <a:rPr lang="en-US" dirty="0" smtClean="0"/>
              <a:t>a situation where a </a:t>
            </a:r>
            <a:r>
              <a:rPr lang="en-US" dirty="0"/>
              <a:t>patient reacts negatively to the </a:t>
            </a:r>
            <a:r>
              <a:rPr lang="en-US" dirty="0" smtClean="0"/>
              <a:t>reminder by a robot nurse </a:t>
            </a:r>
            <a:r>
              <a:rPr lang="en-US" dirty="0"/>
              <a:t>to </a:t>
            </a:r>
            <a:r>
              <a:rPr lang="en-US" dirty="0" smtClean="0"/>
              <a:t>take his medicine, communicative </a:t>
            </a:r>
            <a:r>
              <a:rPr lang="en-US" dirty="0"/>
              <a:t>and ethical capacities must be intrinsic to a robot for </a:t>
            </a:r>
            <a:r>
              <a:rPr lang="en-US" dirty="0" smtClean="0"/>
              <a:t>it to </a:t>
            </a:r>
            <a:r>
              <a:rPr lang="en-US" dirty="0"/>
              <a:t>be able to react ethically.</a:t>
            </a:r>
          </a:p>
        </p:txBody>
      </p:sp>
    </p:spTree>
    <p:extLst>
      <p:ext uri="{BB962C8B-B14F-4D97-AF65-F5344CB8AC3E}">
        <p14:creationId xmlns:p14="http://schemas.microsoft.com/office/powerpoint/2010/main" val="1326708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2211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400" dirty="0" smtClean="0"/>
              <a:t>MACHINE MEDICAL ETHICS: </a:t>
            </a:r>
            <a:br>
              <a:rPr lang="en-US" sz="2400" dirty="0" smtClean="0"/>
            </a:br>
            <a:r>
              <a:rPr lang="en-US" sz="2400" dirty="0" smtClean="0"/>
              <a:t>main Issues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5132040"/>
          </a:xfrm>
        </p:spPr>
        <p:txBody>
          <a:bodyPr/>
          <a:lstStyle/>
          <a:p>
            <a:r>
              <a:rPr lang="en-US" b="1" dirty="0" smtClean="0"/>
              <a:t>1. </a:t>
            </a:r>
            <a:r>
              <a:rPr lang="en-US" sz="2400" b="1" dirty="0" smtClean="0"/>
              <a:t>COMPUTABILITY</a:t>
            </a:r>
          </a:p>
          <a:p>
            <a:endParaRPr lang="en-US" sz="2400" b="1" dirty="0"/>
          </a:p>
          <a:p>
            <a:r>
              <a:rPr lang="en-US" sz="2400" b="1" dirty="0" smtClean="0"/>
              <a:t>2. ROBOTS AS AUTONOMOUS MORAL AGENTS</a:t>
            </a:r>
          </a:p>
          <a:p>
            <a:endParaRPr lang="en-US" sz="2400" b="1" dirty="0"/>
          </a:p>
          <a:p>
            <a:r>
              <a:rPr lang="en-US" sz="2400" b="1" dirty="0" smtClean="0"/>
              <a:t>3. THEORETICAL APPROACHES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62981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dirty="0" smtClean="0"/>
              <a:t>Issue 1: </a:t>
            </a:r>
            <a:br>
              <a:rPr lang="en-US" sz="4000" dirty="0" smtClean="0"/>
            </a:br>
            <a:r>
              <a:rPr lang="en-US" sz="4000" dirty="0" smtClean="0"/>
              <a:t>Computability </a:t>
            </a:r>
            <a:r>
              <a:rPr lang="en-US" sz="4000" dirty="0"/>
              <a:t>of ethical reasoning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smtClean="0"/>
              <a:t>How translate ethics into </a:t>
            </a:r>
            <a:r>
              <a:rPr lang="en-US" sz="2800" b="1" dirty="0"/>
              <a:t>computer language</a:t>
            </a:r>
            <a:r>
              <a:rPr lang="en-US" sz="2800" dirty="0"/>
              <a:t>, i.e., ultimately presentable as a complex set of </a:t>
            </a:r>
            <a:r>
              <a:rPr lang="en-US" sz="2800" dirty="0" smtClean="0"/>
              <a:t>rules that </a:t>
            </a:r>
            <a:r>
              <a:rPr lang="en-US" sz="2800" dirty="0"/>
              <a:t>can be made into a computer </a:t>
            </a:r>
            <a:r>
              <a:rPr lang="en-US" sz="2800" b="1" dirty="0" smtClean="0"/>
              <a:t>algorithm</a:t>
            </a:r>
            <a:r>
              <a:rPr lang="en-US" sz="2800" dirty="0" smtClean="0"/>
              <a:t>. </a:t>
            </a:r>
          </a:p>
          <a:p>
            <a:pPr algn="just"/>
            <a:r>
              <a:rPr lang="en-US" sz="2800" dirty="0" smtClean="0"/>
              <a:t>There </a:t>
            </a:r>
            <a:r>
              <a:rPr lang="en-US" sz="2800" dirty="0"/>
              <a:t>already are programs </a:t>
            </a:r>
            <a:r>
              <a:rPr lang="en-US" sz="2800" dirty="0" smtClean="0"/>
              <a:t>that allow </a:t>
            </a:r>
            <a:r>
              <a:rPr lang="en-US" sz="2800" dirty="0"/>
              <a:t>machines to imitate aspects of human decision-making, a first step </a:t>
            </a:r>
            <a:r>
              <a:rPr lang="en-US" sz="2800" dirty="0" smtClean="0"/>
              <a:t>towards the </a:t>
            </a:r>
            <a:r>
              <a:rPr lang="en-US" sz="2800" dirty="0"/>
              <a:t>creation of robots that will be able to make such </a:t>
            </a:r>
            <a:r>
              <a:rPr lang="en-US" sz="2800" b="1" dirty="0"/>
              <a:t>decisions by themselves</a:t>
            </a:r>
          </a:p>
        </p:txBody>
      </p:sp>
    </p:spTree>
    <p:extLst>
      <p:ext uri="{BB962C8B-B14F-4D97-AF65-F5344CB8AC3E}">
        <p14:creationId xmlns:p14="http://schemas.microsoft.com/office/powerpoint/2010/main" val="163246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06090"/>
          </a:xfrm>
        </p:spPr>
        <p:txBody>
          <a:bodyPr/>
          <a:lstStyle/>
          <a:p>
            <a:r>
              <a:rPr lang="en-US" sz="2400" dirty="0" smtClean="0"/>
              <a:t>Computability-2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7620000" cy="57606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One approach to achieving a computable machine ethics is a </a:t>
            </a:r>
            <a:r>
              <a:rPr lang="en-US" u="sng" dirty="0"/>
              <a:t>complete </a:t>
            </a:r>
            <a:r>
              <a:rPr lang="en-US" u="sng" dirty="0" smtClean="0"/>
              <a:t>and consistent </a:t>
            </a:r>
            <a:r>
              <a:rPr lang="en-US" u="sng" dirty="0"/>
              <a:t>theory </a:t>
            </a:r>
            <a:r>
              <a:rPr lang="en-US" dirty="0"/>
              <a:t>that can guide and determine the actions of an intelligent </a:t>
            </a:r>
            <a:r>
              <a:rPr lang="en-US" dirty="0" smtClean="0"/>
              <a:t>moral agent </a:t>
            </a:r>
            <a:r>
              <a:rPr lang="en-US" dirty="0"/>
              <a:t>in the enormous variety of life situations.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With </a:t>
            </a:r>
            <a:r>
              <a:rPr lang="en-US" dirty="0"/>
              <a:t>such a theory, a </a:t>
            </a:r>
            <a:r>
              <a:rPr lang="en-US" dirty="0" smtClean="0"/>
              <a:t>machine with </a:t>
            </a:r>
            <a:r>
              <a:rPr lang="en-US" dirty="0"/>
              <a:t>AI could in principle be programmed to deal appropriately with all </a:t>
            </a:r>
            <a:r>
              <a:rPr lang="en-US" dirty="0" smtClean="0"/>
              <a:t>real-life situations.</a:t>
            </a:r>
          </a:p>
          <a:p>
            <a:endParaRPr lang="en-US" dirty="0"/>
          </a:p>
          <a:p>
            <a:r>
              <a:rPr lang="en-US" dirty="0" smtClean="0"/>
              <a:t>Problem!!!</a:t>
            </a:r>
          </a:p>
          <a:p>
            <a:pPr marL="114300" indent="0">
              <a:buNone/>
            </a:pPr>
            <a:r>
              <a:rPr lang="en-US" dirty="0" smtClean="0"/>
              <a:t>Could there be such an ethical theory??? (</a:t>
            </a:r>
            <a:r>
              <a:rPr lang="en-US" dirty="0" smtClean="0">
                <a:solidFill>
                  <a:srgbClr val="FF0000"/>
                </a:solidFill>
              </a:rPr>
              <a:t>see how computer ethics is testing old-fashioned ethics</a:t>
            </a:r>
            <a:r>
              <a:rPr lang="en-US" dirty="0" smtClean="0"/>
              <a:t>)</a:t>
            </a:r>
          </a:p>
          <a:p>
            <a:r>
              <a:rPr lang="en-US" dirty="0" smtClean="0"/>
              <a:t>Is there an ethical theory that is complete &amp; entirely consistent and problem-free to solve all ethical dilemmas? NO!</a:t>
            </a:r>
          </a:p>
          <a:p>
            <a:r>
              <a:rPr lang="en-US" dirty="0" smtClean="0"/>
              <a:t>Are there unconditionally correct moral answers to everything?</a:t>
            </a:r>
          </a:p>
          <a:p>
            <a:r>
              <a:rPr lang="en-US" dirty="0" smtClean="0"/>
              <a:t>NO!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3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1611313" indent="-1611313"/>
            <a:r>
              <a:rPr lang="en-US" sz="3200" dirty="0" smtClean="0"/>
              <a:t>Issue 2:    </a:t>
            </a:r>
            <a:r>
              <a:rPr lang="en-US" sz="3200" b="1" dirty="0" smtClean="0"/>
              <a:t>A</a:t>
            </a:r>
            <a:r>
              <a:rPr lang="en-US" sz="3200" dirty="0" smtClean="0"/>
              <a:t>utonomous (</a:t>
            </a:r>
            <a:r>
              <a:rPr lang="en-US" sz="3200" b="1" dirty="0" smtClean="0"/>
              <a:t>M</a:t>
            </a:r>
            <a:r>
              <a:rPr lang="en-US" sz="3200" dirty="0" smtClean="0"/>
              <a:t>oral) Machines </a:t>
            </a:r>
            <a:r>
              <a:rPr lang="en-US" sz="3200" b="1" dirty="0" smtClean="0"/>
              <a:t>A</a:t>
            </a:r>
            <a:r>
              <a:rPr lang="en-US" sz="3200" dirty="0" smtClean="0"/>
              <a:t>gents/</a:t>
            </a:r>
            <a:r>
              <a:rPr lang="en-US" sz="3200" b="1" dirty="0" smtClean="0"/>
              <a:t>A</a:t>
            </a:r>
            <a:r>
              <a:rPr lang="en-US" sz="3200" dirty="0" smtClean="0"/>
              <a:t>rtifacts     </a:t>
            </a:r>
            <a:r>
              <a:rPr lang="en-US" sz="3200" dirty="0" smtClean="0">
                <a:solidFill>
                  <a:srgbClr val="FF0000"/>
                </a:solidFill>
              </a:rPr>
              <a:t>AMA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is a machine an </a:t>
            </a:r>
            <a:r>
              <a:rPr lang="en-US" dirty="0" smtClean="0">
                <a:solidFill>
                  <a:srgbClr val="FF0000"/>
                </a:solidFill>
              </a:rPr>
              <a:t>AMA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MORAL MACHIINES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00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spc="0" dirty="0">
                <a:solidFill>
                  <a:prstClr val="black"/>
                </a:solidFill>
                <a:latin typeface="Calibri"/>
              </a:rPr>
              <a:t>Moral Machines</a:t>
            </a:r>
            <a:br>
              <a:rPr lang="en-US" sz="4400" spc="0" dirty="0">
                <a:solidFill>
                  <a:prstClr val="black"/>
                </a:solidFill>
                <a:latin typeface="Calibri"/>
              </a:rPr>
            </a:br>
            <a:r>
              <a:rPr lang="en-US" sz="2000" spc="0" dirty="0">
                <a:solidFill>
                  <a:prstClr val="black"/>
                </a:solidFill>
                <a:latin typeface="Calibri"/>
              </a:rPr>
              <a:t>C. Allen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indent="-342900">
              <a:buClrTx/>
            </a:pPr>
            <a:r>
              <a:rPr lang="en-US" sz="3200" dirty="0">
                <a:solidFill>
                  <a:prstClr val="black"/>
                </a:solidFill>
              </a:rPr>
              <a:t>AUTONOMOUS ARTIFICIAL MORAL AGENTS</a:t>
            </a:r>
          </a:p>
          <a:p>
            <a:pPr lvl="0" indent="-342900">
              <a:buClrTx/>
            </a:pPr>
            <a:endParaRPr lang="en-US" sz="3200" dirty="0">
              <a:solidFill>
                <a:prstClr val="black"/>
              </a:solidFill>
            </a:endParaRPr>
          </a:p>
          <a:p>
            <a:pPr marL="2057400" lvl="4">
              <a:buClrTx/>
              <a:buFont typeface="Arial" pitchFamily="34" charset="0"/>
              <a:buChar char="»"/>
            </a:pPr>
            <a:r>
              <a:rPr lang="en-US" sz="2000" dirty="0">
                <a:solidFill>
                  <a:prstClr val="black"/>
                </a:solidFill>
              </a:rPr>
              <a:t>More than agents whose actions have ethical impact but agents who are </a:t>
            </a:r>
            <a:r>
              <a:rPr lang="en-US" sz="2000" b="1" dirty="0">
                <a:solidFill>
                  <a:prstClr val="black"/>
                </a:solidFill>
              </a:rPr>
              <a:t>moral </a:t>
            </a:r>
            <a:r>
              <a:rPr lang="en-US" sz="2000" b="1" dirty="0" err="1">
                <a:solidFill>
                  <a:prstClr val="black"/>
                </a:solidFill>
              </a:rPr>
              <a:t>reasoners</a:t>
            </a:r>
            <a:endParaRPr lang="en-US" sz="2000" b="1" dirty="0">
              <a:solidFill>
                <a:prstClr val="black"/>
              </a:solidFill>
            </a:endParaRPr>
          </a:p>
          <a:p>
            <a:pPr marL="1143000" lvl="2">
              <a:buClrTx/>
            </a:pPr>
            <a:r>
              <a:rPr lang="en-US" sz="2400" dirty="0">
                <a:solidFill>
                  <a:prstClr val="black"/>
                </a:solidFill>
              </a:rPr>
              <a:t>two dimensions: </a:t>
            </a:r>
          </a:p>
          <a:p>
            <a:pPr marL="914400" lvl="2" indent="0">
              <a:buClrTx/>
              <a:buNone/>
            </a:pPr>
            <a:r>
              <a:rPr lang="en-US" sz="2400" b="1" dirty="0">
                <a:solidFill>
                  <a:prstClr val="black"/>
                </a:solidFill>
              </a:rPr>
              <a:t>autonomy</a:t>
            </a:r>
            <a:r>
              <a:rPr lang="en-US" sz="2400" dirty="0">
                <a:solidFill>
                  <a:prstClr val="black"/>
                </a:solidFill>
              </a:rPr>
              <a:t> and </a:t>
            </a:r>
            <a:r>
              <a:rPr lang="en-US" sz="2400" b="1" dirty="0">
                <a:solidFill>
                  <a:prstClr val="black"/>
                </a:solidFill>
              </a:rPr>
              <a:t>sensitivity</a:t>
            </a:r>
            <a:r>
              <a:rPr lang="en-US" sz="2400" dirty="0">
                <a:solidFill>
                  <a:prstClr val="black"/>
                </a:solidFill>
              </a:rPr>
              <a:t> to </a:t>
            </a:r>
            <a:r>
              <a:rPr lang="en-US" sz="2400" b="1" dirty="0">
                <a:solidFill>
                  <a:prstClr val="black"/>
                </a:solidFill>
              </a:rPr>
              <a:t>morally</a:t>
            </a:r>
            <a:r>
              <a:rPr lang="en-US" sz="2400" dirty="0">
                <a:solidFill>
                  <a:prstClr val="black"/>
                </a:solidFill>
              </a:rPr>
              <a:t> relevant facts</a:t>
            </a:r>
          </a:p>
          <a:p>
            <a:pPr marL="914400" lvl="2" indent="0">
              <a:buClrTx/>
              <a:buNone/>
            </a:pPr>
            <a:endParaRPr lang="en-US" sz="2400" dirty="0">
              <a:solidFill>
                <a:prstClr val="black"/>
              </a:solidFill>
            </a:endParaRPr>
          </a:p>
          <a:p>
            <a:pPr marL="914400" lvl="2" indent="0">
              <a:buClrTx/>
              <a:buNone/>
            </a:pPr>
            <a:r>
              <a:rPr lang="en-US" sz="2400" dirty="0">
                <a:solidFill>
                  <a:prstClr val="black"/>
                </a:solidFill>
              </a:rPr>
              <a:t>artificial agents might eventually attain genuine moral agency with responsibilities and rights, comparable</a:t>
            </a:r>
          </a:p>
          <a:p>
            <a:pPr marL="914400" lvl="2" indent="0">
              <a:buClrTx/>
              <a:buNone/>
            </a:pPr>
            <a:r>
              <a:rPr lang="en-US" sz="2400" dirty="0">
                <a:solidFill>
                  <a:prstClr val="black"/>
                </a:solidFill>
              </a:rPr>
              <a:t>to those of humans.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5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705678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9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300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7620000" cy="5636096"/>
          </a:xfrm>
        </p:spPr>
        <p:txBody>
          <a:bodyPr>
            <a:normAutofit lnSpcReduction="10000"/>
          </a:bodyPr>
          <a:lstStyle/>
          <a:p>
            <a:pPr lvl="0" indent="-342900">
              <a:buClrTx/>
            </a:pPr>
            <a:r>
              <a:rPr lang="en-US" sz="2700" dirty="0">
                <a:solidFill>
                  <a:prstClr val="black"/>
                </a:solidFill>
              </a:rPr>
              <a:t>Systems with very limited autonomy and </a:t>
            </a:r>
            <a:r>
              <a:rPr lang="en-US" sz="2700" dirty="0" smtClean="0">
                <a:solidFill>
                  <a:prstClr val="black"/>
                </a:solidFill>
              </a:rPr>
              <a:t>sensitivity have </a:t>
            </a:r>
            <a:r>
              <a:rPr lang="en-US" sz="2700" dirty="0">
                <a:solidFill>
                  <a:prstClr val="black"/>
                </a:solidFill>
              </a:rPr>
              <a:t>only </a:t>
            </a:r>
            <a:r>
              <a:rPr lang="en-US" sz="2700" dirty="0" smtClean="0">
                <a:solidFill>
                  <a:prstClr val="black"/>
                </a:solidFill>
              </a:rPr>
              <a:t>“</a:t>
            </a:r>
            <a:r>
              <a:rPr lang="en-US" sz="2700" b="1" u="sng" dirty="0" smtClean="0">
                <a:solidFill>
                  <a:prstClr val="black"/>
                </a:solidFill>
              </a:rPr>
              <a:t>operational </a:t>
            </a:r>
            <a:r>
              <a:rPr lang="en-US" sz="2700" b="1" u="sng" dirty="0">
                <a:solidFill>
                  <a:prstClr val="black"/>
                </a:solidFill>
              </a:rPr>
              <a:t>morality</a:t>
            </a:r>
            <a:r>
              <a:rPr lang="en-US" sz="2700" dirty="0">
                <a:solidFill>
                  <a:prstClr val="black"/>
                </a:solidFill>
              </a:rPr>
              <a:t>, ” meaning that their moral significance is entirely in the hands of designers and users. </a:t>
            </a:r>
          </a:p>
          <a:p>
            <a:pPr marL="0" lvl="0" indent="0">
              <a:buClrTx/>
              <a:buNone/>
            </a:pPr>
            <a:endParaRPr lang="en-US" sz="2700" dirty="0" smtClean="0">
              <a:solidFill>
                <a:prstClr val="black"/>
              </a:solidFill>
            </a:endParaRPr>
          </a:p>
          <a:p>
            <a:pPr marL="0" lvl="0" indent="0">
              <a:buClrTx/>
              <a:buNone/>
            </a:pPr>
            <a:r>
              <a:rPr lang="en-US" sz="2700" dirty="0" smtClean="0">
                <a:solidFill>
                  <a:prstClr val="black"/>
                </a:solidFill>
              </a:rPr>
              <a:t>As </a:t>
            </a:r>
            <a:r>
              <a:rPr lang="en-US" sz="2700" dirty="0">
                <a:solidFill>
                  <a:prstClr val="black"/>
                </a:solidFill>
              </a:rPr>
              <a:t>machines become more sophisticated, a kind of  “</a:t>
            </a:r>
            <a:r>
              <a:rPr lang="en-US" sz="2700" b="1" u="sng" dirty="0">
                <a:solidFill>
                  <a:prstClr val="black"/>
                </a:solidFill>
              </a:rPr>
              <a:t>functional morality </a:t>
            </a:r>
            <a:r>
              <a:rPr lang="en-US" sz="2700" dirty="0">
                <a:solidFill>
                  <a:prstClr val="black"/>
                </a:solidFill>
              </a:rPr>
              <a:t>” is possible, where the machines themselves have the capacity for assessing and responding to moral challenges. </a:t>
            </a:r>
          </a:p>
          <a:p>
            <a:pPr marL="0" lvl="0" indent="0">
              <a:buClrTx/>
              <a:buNone/>
            </a:pPr>
            <a:endParaRPr lang="en-US" sz="2700" dirty="0">
              <a:solidFill>
                <a:prstClr val="black"/>
              </a:solidFill>
            </a:endParaRPr>
          </a:p>
          <a:p>
            <a:pPr marL="0" lvl="0" indent="0">
              <a:buClrTx/>
              <a:buNone/>
            </a:pPr>
            <a:r>
              <a:rPr lang="en-US" sz="2700" dirty="0">
                <a:solidFill>
                  <a:prstClr val="black"/>
                </a:solidFill>
              </a:rPr>
              <a:t>The creators of functional morality in machines face many constraints due to the limits of present technology.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66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45024"/>
            <a:ext cx="7543800" cy="853951"/>
          </a:xfrm>
          <a:ln>
            <a:solidFill>
              <a:srgbClr val="FFC000"/>
            </a:solidFill>
          </a:ln>
        </p:spPr>
        <p:txBody>
          <a:bodyPr/>
          <a:lstStyle/>
          <a:p>
            <a:r>
              <a:rPr lang="en-US" sz="3600" b="1" dirty="0"/>
              <a:t>MACHINE </a:t>
            </a:r>
            <a:r>
              <a:rPr lang="en-US" sz="3600" b="1" dirty="0" smtClean="0"/>
              <a:t>MEDICAL ETHICS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10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519238" indent="-1519238"/>
            <a:r>
              <a:rPr lang="en-US" sz="3200" dirty="0" smtClean="0"/>
              <a:t>Issue 3:   Approaches of programming ethics to robots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204048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/>
              <a:t>Top-Down </a:t>
            </a:r>
          </a:p>
          <a:p>
            <a:pPr marL="411480" lvl="1" indent="0">
              <a:buNone/>
            </a:pPr>
            <a:r>
              <a:rPr lang="en-US" sz="3000" dirty="0"/>
              <a:t>	</a:t>
            </a:r>
            <a:r>
              <a:rPr lang="en-US" sz="2800" dirty="0" smtClean="0"/>
              <a:t>Input a General Moral Theory </a:t>
            </a:r>
            <a:r>
              <a:rPr lang="en-US" sz="2400" dirty="0" smtClean="0"/>
              <a:t>(e.g. Deontology, Utilitarianism, etc.)</a:t>
            </a:r>
          </a:p>
          <a:p>
            <a:pPr marL="411480" lvl="1" indent="0">
              <a:buNone/>
            </a:pPr>
            <a:r>
              <a:rPr lang="en-US" sz="2800" dirty="0"/>
              <a:t>	</a:t>
            </a:r>
            <a:r>
              <a:rPr lang="en-US" sz="2800" i="1" dirty="0" smtClean="0"/>
              <a:t>Problem: How to apply in specific concrete situations  / Conflict between rules</a:t>
            </a:r>
          </a:p>
          <a:p>
            <a:r>
              <a:rPr lang="en-US" sz="3200" b="1" dirty="0" smtClean="0"/>
              <a:t>Bottom-up   </a:t>
            </a:r>
          </a:p>
          <a:p>
            <a:pPr lvl="1"/>
            <a:r>
              <a:rPr lang="en-US" sz="2800" dirty="0" smtClean="0"/>
              <a:t>Start with learning case-by-case </a:t>
            </a:r>
            <a:r>
              <a:rPr lang="en-US" sz="2400" dirty="0" smtClean="0"/>
              <a:t>(trial-and-error experience)</a:t>
            </a:r>
          </a:p>
          <a:p>
            <a:pPr lvl="2"/>
            <a:r>
              <a:rPr lang="en-US" sz="2800" i="1" dirty="0" smtClean="0"/>
              <a:t>Problem: how to reach general rules of conduct</a:t>
            </a:r>
          </a:p>
          <a:p>
            <a:r>
              <a:rPr lang="en-US" sz="3200" b="1" dirty="0" smtClean="0"/>
              <a:t>Mixed Approaches</a:t>
            </a:r>
            <a:endParaRPr lang="en-US" sz="3200" b="1" dirty="0"/>
          </a:p>
        </p:txBody>
      </p:sp>
      <p:sp>
        <p:nvSpPr>
          <p:cNvPr id="5" name="Down Arrow 4"/>
          <p:cNvSpPr/>
          <p:nvPr/>
        </p:nvSpPr>
        <p:spPr>
          <a:xfrm>
            <a:off x="2915816" y="1340768"/>
            <a:ext cx="7200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3131840" y="3374460"/>
            <a:ext cx="144016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6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TOP-DOWN</a:t>
            </a:r>
            <a:r>
              <a:rPr lang="en-US" dirty="0" smtClean="0"/>
              <a:t> approaches&gt;  more rigid control by rules what the moral choices in practice are &gt; RESTRICTING OPTIONS</a:t>
            </a:r>
          </a:p>
          <a:p>
            <a:endParaRPr lang="en-US" dirty="0"/>
          </a:p>
          <a:p>
            <a:r>
              <a:rPr lang="en-US" b="1" dirty="0" smtClean="0"/>
              <a:t>BOTTOM-UP</a:t>
            </a:r>
            <a:r>
              <a:rPr lang="en-US" dirty="0" smtClean="0"/>
              <a:t> approaches: moral values emerge as MORE FLEXIBLE and EXPANDED range of options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37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78098"/>
          </a:xfrm>
        </p:spPr>
        <p:txBody>
          <a:bodyPr/>
          <a:lstStyle/>
          <a:p>
            <a:r>
              <a:rPr lang="en-US" sz="3600" dirty="0" smtClean="0"/>
              <a:t>Top-Down Approaches </a:t>
            </a:r>
            <a:r>
              <a:rPr lang="en-US" sz="2400" dirty="0" smtClean="0"/>
              <a:t>examples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20404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UTILITARIANISM</a:t>
            </a:r>
          </a:p>
          <a:p>
            <a:pPr lvl="1"/>
            <a:r>
              <a:rPr lang="en-US" dirty="0" smtClean="0"/>
              <a:t>Positive Advantage&gt; quantify costs/harms and benefits</a:t>
            </a:r>
          </a:p>
          <a:p>
            <a:pPr lvl="1"/>
            <a:r>
              <a:rPr lang="en-US" dirty="0" smtClean="0"/>
              <a:t>Negative Disadvantage&gt; how to measure quantifying  / need to compute all possible alternatives / how far to compute for weighing alternative consequences</a:t>
            </a:r>
          </a:p>
          <a:p>
            <a:endParaRPr lang="en-US" dirty="0"/>
          </a:p>
          <a:p>
            <a:r>
              <a:rPr lang="en-US" b="1" dirty="0" smtClean="0"/>
              <a:t>DEONTOLOGY/Kant</a:t>
            </a:r>
          </a:p>
          <a:p>
            <a:pPr lvl="1"/>
            <a:r>
              <a:rPr lang="en-US" dirty="0" smtClean="0"/>
              <a:t>Positive: an overarching general moral Law &gt; the Categorical Imperative</a:t>
            </a:r>
          </a:p>
          <a:p>
            <a:pPr lvl="1"/>
            <a:r>
              <a:rPr lang="en-US" dirty="0" smtClean="0"/>
              <a:t>Negative: what happens to the “Good Will”? How can a medical robot assess its own motives? A lot of Kantian computing programming is required a and a lot of knowledge of psychology</a:t>
            </a:r>
          </a:p>
          <a:p>
            <a:pPr lvl="1"/>
            <a:endParaRPr lang="en-US" dirty="0"/>
          </a:p>
          <a:p>
            <a:pPr marL="411480" lvl="1" indent="0">
              <a:buNone/>
            </a:pPr>
            <a:r>
              <a:rPr lang="en-US" b="1" dirty="0" smtClean="0"/>
              <a:t>GENERAL POINT</a:t>
            </a:r>
            <a:r>
              <a:rPr lang="en-US" dirty="0" smtClean="0"/>
              <a:t>: in real life sometimes such general theories are bypassed because time is limited, problems are pressing, so some general heuristics that humans have for bypassing conflicts </a:t>
            </a:r>
            <a:r>
              <a:rPr lang="en-US" dirty="0" err="1" smtClean="0"/>
              <a:t>etc</a:t>
            </a:r>
            <a:r>
              <a:rPr lang="en-US" dirty="0" smtClean="0"/>
              <a:t> must be programmed to medical robots too</a:t>
            </a:r>
          </a:p>
        </p:txBody>
      </p:sp>
    </p:spTree>
    <p:extLst>
      <p:ext uri="{BB962C8B-B14F-4D97-AF65-F5344CB8AC3E}">
        <p14:creationId xmlns:p14="http://schemas.microsoft.com/office/powerpoint/2010/main" val="22231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Rule-Utilitarianism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machine algorithm to </a:t>
            </a:r>
            <a:r>
              <a:rPr lang="en-US" dirty="0" smtClean="0"/>
              <a:t>compute the </a:t>
            </a:r>
            <a:r>
              <a:rPr lang="en-US" dirty="0"/>
              <a:t>best rule would input the actual number of people affected and, for each </a:t>
            </a:r>
            <a:r>
              <a:rPr lang="en-US" dirty="0" smtClean="0"/>
              <a:t>person, the </a:t>
            </a:r>
            <a:r>
              <a:rPr lang="en-US" dirty="0"/>
              <a:t>intensity and duration of the good/harm, plus the likelihood that this </a:t>
            </a:r>
            <a:r>
              <a:rPr lang="en-US" dirty="0" smtClean="0"/>
              <a:t>good or </a:t>
            </a:r>
            <a:r>
              <a:rPr lang="en-US" dirty="0"/>
              <a:t>harm will actually occur, for each possible rule, in order to derive the net </a:t>
            </a:r>
            <a:r>
              <a:rPr lang="en-US" dirty="0" smtClean="0"/>
              <a:t>good for </a:t>
            </a:r>
            <a:r>
              <a:rPr lang="en-US" dirty="0"/>
              <a:t>each person. The algorithm then adds the individual net goods to derive </a:t>
            </a:r>
            <a:r>
              <a:rPr lang="en-US" dirty="0" smtClean="0"/>
              <a:t>the total </a:t>
            </a:r>
            <a:r>
              <a:rPr lang="en-US" dirty="0"/>
              <a:t>net good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computational disadvantage of a rule utilitarian </a:t>
            </a:r>
            <a:r>
              <a:rPr lang="en-US" dirty="0" smtClean="0"/>
              <a:t>decision procedure </a:t>
            </a:r>
            <a:r>
              <a:rPr lang="en-US" dirty="0"/>
              <a:t>is </a:t>
            </a:r>
            <a:r>
              <a:rPr lang="en-US" dirty="0" smtClean="0"/>
              <a:t>that in </a:t>
            </a:r>
            <a:r>
              <a:rPr lang="en-US" dirty="0"/>
              <a:t>order to compare the consequences of available alternative rules to </a:t>
            </a:r>
            <a:r>
              <a:rPr lang="en-US" dirty="0" smtClean="0"/>
              <a:t>determine what </a:t>
            </a:r>
            <a:r>
              <a:rPr lang="en-US" dirty="0"/>
              <a:t>ethically ought to be done, many or all actual rule consequences must </a:t>
            </a:r>
            <a:r>
              <a:rPr lang="en-US" dirty="0" smtClean="0"/>
              <a:t>be computed </a:t>
            </a:r>
            <a:r>
              <a:rPr lang="en-US" dirty="0"/>
              <a:t>in advance by the machine</a:t>
            </a:r>
          </a:p>
        </p:txBody>
      </p:sp>
    </p:spTree>
    <p:extLst>
      <p:ext uri="{BB962C8B-B14F-4D97-AF65-F5344CB8AC3E}">
        <p14:creationId xmlns:p14="http://schemas.microsoft.com/office/powerpoint/2010/main" val="54206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Rule-Utilitarian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If exponentially greater computational power allows more ethical knowledge, </a:t>
            </a:r>
            <a:r>
              <a:rPr lang="en-US" sz="2800" dirty="0" smtClean="0"/>
              <a:t>a rule </a:t>
            </a:r>
            <a:r>
              <a:rPr lang="en-US" sz="2800" dirty="0"/>
              <a:t>utilitarian machine may be able to compute actual </a:t>
            </a:r>
            <a:r>
              <a:rPr lang="en-US" sz="2800" i="1" dirty="0"/>
              <a:t>and </a:t>
            </a:r>
            <a:r>
              <a:rPr lang="en-US" sz="2800" dirty="0"/>
              <a:t>non-actual </a:t>
            </a:r>
            <a:r>
              <a:rPr lang="en-US" sz="2800" dirty="0" smtClean="0"/>
              <a:t>anticipated or </a:t>
            </a:r>
            <a:r>
              <a:rPr lang="en-US" sz="2800" dirty="0"/>
              <a:t>anticipatory consequences, including foreseeable or intended consequences</a:t>
            </a:r>
          </a:p>
        </p:txBody>
      </p:sp>
    </p:spTree>
    <p:extLst>
      <p:ext uri="{BB962C8B-B14F-4D97-AF65-F5344CB8AC3E}">
        <p14:creationId xmlns:p14="http://schemas.microsoft.com/office/powerpoint/2010/main" val="263762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4082"/>
          </a:xfrm>
        </p:spPr>
        <p:txBody>
          <a:bodyPr/>
          <a:lstStyle/>
          <a:p>
            <a:r>
              <a:rPr lang="en-US" sz="2800" dirty="0" smtClean="0"/>
              <a:t>Bottom-up Developmental approaches   </a:t>
            </a:r>
            <a:r>
              <a:rPr lang="en-US" sz="2000" dirty="0" smtClean="0"/>
              <a:t>examples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7620000" cy="54920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Program learning (moral) environments for piecemeal learning through experience case-by-case and by trial-and-error</a:t>
            </a:r>
          </a:p>
          <a:p>
            <a:endParaRPr lang="en-US" dirty="0"/>
          </a:p>
          <a:p>
            <a:r>
              <a:rPr lang="en-US" dirty="0" smtClean="0"/>
              <a:t>Develop moral sensibilities by learning like a child</a:t>
            </a:r>
          </a:p>
          <a:p>
            <a:endParaRPr lang="en-US" dirty="0"/>
          </a:p>
          <a:p>
            <a:r>
              <a:rPr lang="en-US" dirty="0" smtClean="0"/>
              <a:t>Evolutionary learning and AI LIFE</a:t>
            </a:r>
          </a:p>
          <a:p>
            <a:r>
              <a:rPr lang="en-US" dirty="0" smtClean="0"/>
              <a:t>Reward-and-punish systems for moral learning </a:t>
            </a:r>
          </a:p>
          <a:p>
            <a:endParaRPr lang="en-US" dirty="0"/>
          </a:p>
          <a:p>
            <a:r>
              <a:rPr lang="en-US" dirty="0" smtClean="0"/>
              <a:t>DANGERS!  Any programmed machine that can learn moral codes can also undo them, or undo moral restraints that it acquired</a:t>
            </a:r>
          </a:p>
          <a:p>
            <a:pPr lvl="1"/>
            <a:r>
              <a:rPr lang="en-US" dirty="0" smtClean="0"/>
              <a:t>Maybe build moral restraints at the lower program stages inaccessible to the learning programs</a:t>
            </a:r>
          </a:p>
          <a:p>
            <a:pPr lvl="2"/>
            <a:r>
              <a:rPr lang="en-US" dirty="0" smtClean="0"/>
              <a:t>But again: which restraints to build?</a:t>
            </a:r>
          </a:p>
          <a:p>
            <a:pPr lvl="2"/>
            <a:r>
              <a:rPr lang="en-US" dirty="0" smtClean="0"/>
              <a:t>And is this a FULLY moral agent that cannot revise these moral restraints?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49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408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dirty="0" smtClean="0"/>
              <a:t>Social Intelligence:  example of Bottom-Up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7620000" cy="527605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medical </a:t>
            </a:r>
            <a:r>
              <a:rPr lang="en-US" dirty="0"/>
              <a:t>machine’s abilities to understand </a:t>
            </a:r>
            <a:r>
              <a:rPr lang="en-US" dirty="0" smtClean="0"/>
              <a:t>human motives </a:t>
            </a:r>
            <a:r>
              <a:rPr lang="en-US" dirty="0"/>
              <a:t>and emotions, and to respond to them with spontaneous and </a:t>
            </a:r>
            <a:r>
              <a:rPr lang="en-US" dirty="0" smtClean="0"/>
              <a:t>convincing displays </a:t>
            </a:r>
            <a:r>
              <a:rPr lang="en-US" dirty="0"/>
              <a:t>of emotions, sensations and thoughts, as well as their own ability </a:t>
            </a:r>
            <a:r>
              <a:rPr lang="en-US" dirty="0" smtClean="0"/>
              <a:t>to display </a:t>
            </a:r>
            <a:r>
              <a:rPr lang="en-US" dirty="0"/>
              <a:t>their personalities by integrating emotions, sensations and thoughts </a:t>
            </a:r>
            <a:r>
              <a:rPr lang="en-US" dirty="0" smtClean="0"/>
              <a:t>with speech</a:t>
            </a:r>
            <a:r>
              <a:rPr lang="en-US" dirty="0"/>
              <a:t>, facial expressions, and gesture 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 smtClean="0"/>
              <a:t>From </a:t>
            </a:r>
            <a:r>
              <a:rPr lang="en-US" dirty="0"/>
              <a:t>the </a:t>
            </a:r>
            <a:r>
              <a:rPr lang="en-US" dirty="0" smtClean="0"/>
              <a:t>human-machine interactions </a:t>
            </a:r>
            <a:r>
              <a:rPr lang="en-US" dirty="0"/>
              <a:t>field, improved social intelligence in robots as perceived by </a:t>
            </a:r>
            <a:r>
              <a:rPr lang="en-US" dirty="0" smtClean="0"/>
              <a:t>human users </a:t>
            </a:r>
            <a:r>
              <a:rPr lang="en-US" dirty="0"/>
              <a:t>has been found to result in better and more effective communication </a:t>
            </a:r>
            <a:r>
              <a:rPr lang="en-US" dirty="0" smtClean="0"/>
              <a:t>and hence </a:t>
            </a:r>
            <a:r>
              <a:rPr lang="en-US" dirty="0"/>
              <a:t>better human acceptance of robots as authentic interaction </a:t>
            </a:r>
            <a:r>
              <a:rPr lang="en-US" dirty="0" smtClean="0"/>
              <a:t>partners. </a:t>
            </a:r>
          </a:p>
          <a:p>
            <a:r>
              <a:rPr lang="en-US" dirty="0" smtClean="0"/>
              <a:t>Social </a:t>
            </a:r>
            <a:r>
              <a:rPr lang="en-US" dirty="0"/>
              <a:t>intelligence is clearly an essential capacity for machines </a:t>
            </a:r>
            <a:r>
              <a:rPr lang="en-US" dirty="0" smtClean="0"/>
              <a:t>to have </a:t>
            </a:r>
            <a:r>
              <a:rPr lang="en-US" dirty="0"/>
              <a:t>if humans are going to trust them, since trust relies on the recognition </a:t>
            </a:r>
            <a:r>
              <a:rPr lang="en-US" dirty="0" smtClean="0"/>
              <a:t>that those </a:t>
            </a:r>
            <a:r>
              <a:rPr lang="en-US" dirty="0"/>
              <a:t>you are interacting with share your basic concerns and </a:t>
            </a:r>
            <a:r>
              <a:rPr lang="en-US" dirty="0" smtClean="0"/>
              <a:t>values.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40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0609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dirty="0" smtClean="0"/>
              <a:t>Moral Behavior of AMA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7620000" cy="5420072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1. Limited moral behavior:</a:t>
            </a:r>
          </a:p>
          <a:p>
            <a:pPr marL="114300" indent="0">
              <a:buNone/>
            </a:pPr>
            <a:r>
              <a:rPr lang="en-US" sz="2800" dirty="0" smtClean="0"/>
              <a:t>Medical Machine correctly follows a computer program, but unable to explain the reasons for what it is doing.</a:t>
            </a:r>
          </a:p>
          <a:p>
            <a:pPr marL="114300" indent="0">
              <a:buNone/>
            </a:pPr>
            <a:r>
              <a:rPr lang="en-US" sz="2800" dirty="0"/>
              <a:t>	</a:t>
            </a:r>
            <a:r>
              <a:rPr lang="en-US" sz="2400" u="sng" dirty="0" smtClean="0"/>
              <a:t>Problem</a:t>
            </a:r>
            <a:r>
              <a:rPr lang="en-US" sz="2400" i="1" dirty="0" smtClean="0"/>
              <a:t>: the </a:t>
            </a:r>
            <a:r>
              <a:rPr lang="en-US" sz="2400" i="1" dirty="0"/>
              <a:t>machine cannot deal </a:t>
            </a:r>
            <a:r>
              <a:rPr lang="en-US" sz="2400" i="1" dirty="0" smtClean="0"/>
              <a:t>with a situation that is unforeseen (not pre-programmed</a:t>
            </a:r>
            <a:r>
              <a:rPr lang="en-US" sz="2400" dirty="0" smtClean="0"/>
              <a:t>)</a:t>
            </a:r>
            <a:r>
              <a:rPr lang="en-US" sz="2400" i="1" dirty="0" smtClean="0"/>
              <a:t> and so acts randomly</a:t>
            </a:r>
            <a:endParaRPr lang="en-US" sz="2400" dirty="0" smtClean="0"/>
          </a:p>
          <a:p>
            <a:r>
              <a:rPr lang="en-US" sz="2800" dirty="0" smtClean="0"/>
              <a:t>2. Behave as an Explicit Moral agent</a:t>
            </a:r>
          </a:p>
          <a:p>
            <a:pPr lvl="1"/>
            <a:r>
              <a:rPr lang="en-US" sz="2600" dirty="0"/>
              <a:t> </a:t>
            </a:r>
            <a:r>
              <a:rPr lang="en-US" sz="2600" b="1" dirty="0" smtClean="0"/>
              <a:t>Implicit</a:t>
            </a:r>
            <a:r>
              <a:rPr lang="en-US" sz="2600" dirty="0" smtClean="0"/>
              <a:t> moral agent</a:t>
            </a:r>
          </a:p>
          <a:p>
            <a:pPr marL="777240" lvl="2" indent="0">
              <a:buNone/>
            </a:pPr>
            <a:r>
              <a:rPr lang="en-US" sz="2400" b="1" dirty="0" smtClean="0"/>
              <a:t>Explicit </a:t>
            </a:r>
            <a:r>
              <a:rPr lang="en-US" sz="2400" dirty="0" smtClean="0"/>
              <a:t>moral agent</a:t>
            </a:r>
          </a:p>
          <a:p>
            <a:pPr marL="777240" lvl="2" indent="0">
              <a:buNone/>
            </a:pPr>
            <a:r>
              <a:rPr lang="en-US" sz="2400" b="1" dirty="0" smtClean="0"/>
              <a:t>Full</a:t>
            </a:r>
            <a:r>
              <a:rPr lang="en-US" sz="2400" dirty="0" smtClean="0"/>
              <a:t> moral agent</a:t>
            </a:r>
          </a:p>
          <a:p>
            <a:pPr marL="411480" lvl="1" indent="0">
              <a:buNone/>
            </a:pPr>
            <a:r>
              <a:rPr lang="en-US" sz="2600" dirty="0" smtClean="0"/>
              <a:t>	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00608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562074"/>
          </a:xfrm>
        </p:spPr>
        <p:txBody>
          <a:bodyPr/>
          <a:lstStyle/>
          <a:p>
            <a:r>
              <a:rPr lang="en-US" sz="1800" b="1" dirty="0"/>
              <a:t>“</a:t>
            </a:r>
            <a:r>
              <a:rPr lang="en-US" sz="2000" b="1" dirty="0" smtClean="0"/>
              <a:t>Can a </a:t>
            </a:r>
            <a:r>
              <a:rPr lang="en-US" sz="2000" b="1" dirty="0"/>
              <a:t>computer operate ethically because it’s internally ethical in some </a:t>
            </a:r>
            <a:r>
              <a:rPr lang="en-US" sz="2000" b="1" dirty="0" smtClean="0"/>
              <a:t>way</a:t>
            </a:r>
            <a:r>
              <a:rPr lang="en-US" sz="2000" b="1" dirty="0"/>
              <a:t>?”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7620000" cy="5760640"/>
          </a:xfrm>
        </p:spPr>
        <p:txBody>
          <a:bodyPr>
            <a:normAutofit/>
          </a:bodyPr>
          <a:lstStyle/>
          <a:p>
            <a:r>
              <a:rPr lang="en-US" b="1" dirty="0"/>
              <a:t>Implicit</a:t>
            </a:r>
            <a:r>
              <a:rPr lang="en-US" dirty="0"/>
              <a:t> moral agents are robots constrained “to avoid unethical outcomes.”</a:t>
            </a:r>
          </a:p>
          <a:p>
            <a:pPr marL="114300" indent="0">
              <a:buNone/>
            </a:pPr>
            <a:r>
              <a:rPr lang="en-US" dirty="0"/>
              <a:t>They do not work out solutions to make ethical decision themselves, but </a:t>
            </a:r>
            <a:r>
              <a:rPr lang="en-US" dirty="0" smtClean="0"/>
              <a:t>are designed </a:t>
            </a:r>
            <a:r>
              <a:rPr lang="en-US" dirty="0"/>
              <a:t>in such a way as to behave ethically. For instance, automated </a:t>
            </a:r>
          </a:p>
          <a:p>
            <a:pPr marL="114300" indent="0">
              <a:buNone/>
            </a:pPr>
            <a:r>
              <a:rPr lang="en-US" dirty="0" smtClean="0"/>
              <a:t>E.g.  </a:t>
            </a:r>
            <a:r>
              <a:rPr lang="en-US" dirty="0"/>
              <a:t>automatic pilots on airplanes are implicit moral agents</a:t>
            </a:r>
            <a:r>
              <a:rPr lang="en-US" dirty="0" smtClean="0"/>
              <a:t>.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 smtClean="0"/>
              <a:t> </a:t>
            </a:r>
            <a:r>
              <a:rPr lang="en-US" b="1" dirty="0"/>
              <a:t>Explicit</a:t>
            </a:r>
            <a:r>
              <a:rPr lang="en-US" dirty="0"/>
              <a:t> moral agents are robots that can “do ethics like a computer </a:t>
            </a:r>
            <a:r>
              <a:rPr lang="en-US" dirty="0" smtClean="0"/>
              <a:t>can play chess”. </a:t>
            </a:r>
          </a:p>
          <a:p>
            <a:pPr marL="114300" indent="0">
              <a:buNone/>
            </a:pPr>
            <a:r>
              <a:rPr lang="en-US" dirty="0" smtClean="0"/>
              <a:t>Explicit </a:t>
            </a:r>
            <a:r>
              <a:rPr lang="en-US" dirty="0"/>
              <a:t>moral agents apply ethical principles such </a:t>
            </a:r>
            <a:r>
              <a:rPr lang="en-US" dirty="0" smtClean="0"/>
              <a:t>as Kant’s Categorical </a:t>
            </a:r>
            <a:r>
              <a:rPr lang="en-US" dirty="0"/>
              <a:t>imperative, or </a:t>
            </a:r>
            <a:r>
              <a:rPr lang="en-US" dirty="0" err="1"/>
              <a:t>Rawl’s</a:t>
            </a:r>
            <a:r>
              <a:rPr lang="en-US" dirty="0"/>
              <a:t> reflective equilibrium to concrete </a:t>
            </a:r>
            <a:r>
              <a:rPr lang="en-US" dirty="0" smtClean="0"/>
              <a:t>situations in </a:t>
            </a:r>
            <a:r>
              <a:rPr lang="en-US" dirty="0"/>
              <a:t>order to choose their course of action. </a:t>
            </a:r>
            <a:endParaRPr lang="en-US" dirty="0" smtClean="0"/>
          </a:p>
          <a:p>
            <a:pPr marL="114300" indent="0">
              <a:buNone/>
            </a:pPr>
            <a:r>
              <a:rPr lang="en-US" dirty="0"/>
              <a:t>E</a:t>
            </a:r>
            <a:r>
              <a:rPr lang="en-US" dirty="0" smtClean="0"/>
              <a:t>xplicit moral </a:t>
            </a:r>
            <a:r>
              <a:rPr lang="en-US" dirty="0"/>
              <a:t>agents </a:t>
            </a:r>
            <a:r>
              <a:rPr lang="en-US" u="sng" dirty="0"/>
              <a:t>autonomously</a:t>
            </a:r>
            <a:r>
              <a:rPr lang="en-US" dirty="0"/>
              <a:t> reach ethical decisions with the help of some procedure.</a:t>
            </a:r>
          </a:p>
          <a:p>
            <a:pPr marL="114300" indent="0">
              <a:buNone/>
            </a:pPr>
            <a:r>
              <a:rPr lang="en-US" dirty="0" smtClean="0"/>
              <a:t> Such </a:t>
            </a:r>
            <a:r>
              <a:rPr lang="en-US" dirty="0"/>
              <a:t>machines could also, if need be, </a:t>
            </a:r>
            <a:r>
              <a:rPr lang="en-US" u="sng" dirty="0"/>
              <a:t>justify their </a:t>
            </a:r>
            <a:r>
              <a:rPr lang="en-US" u="sng" dirty="0" smtClean="0"/>
              <a:t>decisions</a:t>
            </a:r>
          </a:p>
        </p:txBody>
      </p:sp>
    </p:spTree>
    <p:extLst>
      <p:ext uri="{BB962C8B-B14F-4D97-AF65-F5344CB8AC3E}">
        <p14:creationId xmlns:p14="http://schemas.microsoft.com/office/powerpoint/2010/main" val="188741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A9A57C"/>
              </a:buClr>
            </a:pPr>
            <a:r>
              <a:rPr lang="en-US" sz="2800" dirty="0">
                <a:solidFill>
                  <a:srgbClr val="2F2B20"/>
                </a:solidFill>
              </a:rPr>
              <a:t> </a:t>
            </a:r>
            <a:r>
              <a:rPr lang="en-US" sz="2800" b="1" dirty="0">
                <a:solidFill>
                  <a:srgbClr val="2F2B20"/>
                </a:solidFill>
              </a:rPr>
              <a:t>Full</a:t>
            </a:r>
            <a:r>
              <a:rPr lang="en-US" sz="2800" dirty="0">
                <a:solidFill>
                  <a:srgbClr val="2F2B20"/>
                </a:solidFill>
              </a:rPr>
              <a:t> moral agents are beings like humans, who possess “consciousness, intentionality and free will”. </a:t>
            </a:r>
          </a:p>
          <a:p>
            <a:pPr marL="114300" lvl="0" indent="0">
              <a:buClr>
                <a:srgbClr val="A9A57C"/>
              </a:buClr>
              <a:buNone/>
            </a:pPr>
            <a:r>
              <a:rPr lang="en-US" sz="2800" dirty="0">
                <a:solidFill>
                  <a:srgbClr val="2F2B20"/>
                </a:solidFill>
              </a:rPr>
              <a:t>Full moral agents are </a:t>
            </a:r>
            <a:r>
              <a:rPr lang="en-US" sz="2800" u="sng" dirty="0">
                <a:solidFill>
                  <a:srgbClr val="2F2B20"/>
                </a:solidFill>
              </a:rPr>
              <a:t>accountable</a:t>
            </a:r>
            <a:r>
              <a:rPr lang="en-US" sz="2800" dirty="0">
                <a:solidFill>
                  <a:srgbClr val="2F2B20"/>
                </a:solidFill>
              </a:rPr>
              <a:t> for their actions. </a:t>
            </a:r>
          </a:p>
          <a:p>
            <a:pPr marL="114300" lvl="0" indent="0">
              <a:buClr>
                <a:srgbClr val="A9A57C"/>
              </a:buClr>
              <a:buNone/>
            </a:pPr>
            <a:r>
              <a:rPr lang="en-US" sz="2800" dirty="0">
                <a:solidFill>
                  <a:srgbClr val="2F2B20"/>
                </a:solidFill>
              </a:rPr>
              <a:t>The robots currently made are not full moral agents and it </a:t>
            </a:r>
            <a:r>
              <a:rPr lang="en-US" sz="2800" u="sng" dirty="0">
                <a:solidFill>
                  <a:srgbClr val="2F2B20"/>
                </a:solidFill>
              </a:rPr>
              <a:t>is not clear whether the creation of computational full moral agents is morally acceptable or rationally justifiable.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622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da Vinci robotic surgical system.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0" b="226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16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78098"/>
          </a:xfrm>
        </p:spPr>
        <p:txBody>
          <a:bodyPr/>
          <a:lstStyle/>
          <a:p>
            <a:r>
              <a:rPr lang="en-US" sz="3200" dirty="0" smtClean="0"/>
              <a:t>Problems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7620000" cy="5348064"/>
          </a:xfrm>
        </p:spPr>
        <p:txBody>
          <a:bodyPr/>
          <a:lstStyle/>
          <a:p>
            <a:r>
              <a:rPr lang="en-US" dirty="0" smtClean="0"/>
              <a:t>No agreement about which ethical theory to program into medical machines. 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 No consensus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 smtClean="0"/>
              <a:t>If a medical robot becomes a FULL moral agent, then it automatically acquires rights (and obligations) to be treated with respect </a:t>
            </a:r>
            <a:r>
              <a:rPr lang="en-US" dirty="0" err="1" smtClean="0"/>
              <a:t>etc</a:t>
            </a:r>
            <a:r>
              <a:rPr lang="en-US" dirty="0" smtClean="0"/>
              <a:t>, therefore you cannot make it do hazardous tasks or demeaning jobs </a:t>
            </a:r>
            <a:r>
              <a:rPr lang="en-US" dirty="0" err="1" smtClean="0"/>
              <a:t>etc</a:t>
            </a:r>
            <a:r>
              <a:rPr lang="en-US" dirty="0" smtClean="0"/>
              <a:t> !</a:t>
            </a:r>
          </a:p>
          <a:p>
            <a:r>
              <a:rPr lang="en-US" dirty="0" smtClean="0"/>
              <a:t>Also: FULL moral agents have the right to give free approval or consent, so robots like thee should be asked for their approval</a:t>
            </a:r>
          </a:p>
          <a:p>
            <a:endParaRPr lang="en-US" dirty="0"/>
          </a:p>
          <a:p>
            <a:r>
              <a:rPr lang="en-US" dirty="0" smtClean="0"/>
              <a:t>But a medical machine that is only an EXPLICIT moral agent does not have such rights </a:t>
            </a:r>
            <a:r>
              <a:rPr lang="en-US" dirty="0" err="1" smtClean="0"/>
              <a:t>etc</a:t>
            </a:r>
            <a:r>
              <a:rPr lang="en-US" dirty="0" smtClean="0"/>
              <a:t> and so it can be used by humans for various ‘bad’ jobs.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01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0609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medical robot becomes a FULL moral agent    </a:t>
            </a:r>
          </a:p>
          <a:p>
            <a:pPr marL="114300" indent="0">
              <a:buNone/>
            </a:pPr>
            <a:r>
              <a:rPr lang="en-US" dirty="0" smtClean="0"/>
              <a:t>then for Deontology  (Kant’s Universal Law of Respect Human Beings as Ends in Themselves and not merely as Means only) requires that we treat medical robots with RESPECT!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6300192" y="1844824"/>
            <a:ext cx="36004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9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b="1" dirty="0"/>
              <a:t>S</a:t>
            </a:r>
            <a:r>
              <a:rPr lang="en-US" sz="3200" b="1" dirty="0" smtClean="0"/>
              <a:t>hared responsibility in </a:t>
            </a:r>
            <a:r>
              <a:rPr lang="en-US" sz="3200" b="1" dirty="0"/>
              <a:t>ethical </a:t>
            </a:r>
            <a:r>
              <a:rPr lang="en-US" sz="3200" b="1" dirty="0" smtClean="0"/>
              <a:t>decision making </a:t>
            </a:r>
            <a:r>
              <a:rPr lang="en-US" sz="3200" b="1" dirty="0"/>
              <a:t>in medicine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Decision Support Systems </a:t>
            </a:r>
            <a:r>
              <a:rPr lang="en-US" sz="2800" dirty="0"/>
              <a:t>(DSS</a:t>
            </a:r>
            <a:r>
              <a:rPr lang="en-US" sz="2800" dirty="0" smtClean="0"/>
              <a:t>)</a:t>
            </a:r>
          </a:p>
          <a:p>
            <a:r>
              <a:rPr lang="en-US" sz="2800" b="1" dirty="0" smtClean="0"/>
              <a:t>DDS</a:t>
            </a:r>
            <a:r>
              <a:rPr lang="en-US" sz="2800" dirty="0" smtClean="0"/>
              <a:t> provide </a:t>
            </a:r>
            <a:r>
              <a:rPr lang="en-US" sz="2800" dirty="0"/>
              <a:t>the </a:t>
            </a:r>
            <a:r>
              <a:rPr lang="en-US" sz="2800" dirty="0" smtClean="0"/>
              <a:t>user (medical doctor)  </a:t>
            </a:r>
            <a:r>
              <a:rPr lang="en-US" sz="2800" dirty="0"/>
              <a:t>with a framework to </a:t>
            </a:r>
            <a:r>
              <a:rPr lang="en-US" sz="2800" dirty="0" smtClean="0"/>
              <a:t>easily characterize </a:t>
            </a:r>
            <a:r>
              <a:rPr lang="en-US" sz="2800" dirty="0"/>
              <a:t>and analyze problem situations using predefined algorithms and models.</a:t>
            </a:r>
          </a:p>
          <a:p>
            <a:r>
              <a:rPr lang="en-US" sz="2800" dirty="0" smtClean="0"/>
              <a:t>This </a:t>
            </a:r>
            <a:r>
              <a:rPr lang="en-US" sz="2800" dirty="0"/>
              <a:t>process is highly </a:t>
            </a:r>
            <a:r>
              <a:rPr lang="en-US" sz="2800" u="sng" dirty="0"/>
              <a:t>interactive</a:t>
            </a:r>
            <a:r>
              <a:rPr lang="en-US" sz="2800" dirty="0"/>
              <a:t>, including the user in problem definition, </a:t>
            </a:r>
            <a:r>
              <a:rPr lang="en-US" sz="2800" dirty="0" smtClean="0"/>
              <a:t>the creation </a:t>
            </a:r>
            <a:r>
              <a:rPr lang="en-US" sz="2800" dirty="0"/>
              <a:t>of possible solutions and using the correct model for evaluation and rating</a:t>
            </a:r>
            <a:r>
              <a:rPr lang="en-US" sz="2800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13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7620000" cy="4916016"/>
          </a:xfrm>
        </p:spPr>
        <p:txBody>
          <a:bodyPr>
            <a:normAutofit/>
          </a:bodyPr>
          <a:lstStyle/>
          <a:p>
            <a:r>
              <a:rPr lang="en-US" sz="2400" b="1" dirty="0"/>
              <a:t>Expert systems </a:t>
            </a:r>
            <a:r>
              <a:rPr lang="en-US" sz="2400" dirty="0"/>
              <a:t>(ESs) assemble the knowledge and </a:t>
            </a:r>
            <a:r>
              <a:rPr lang="en-US" sz="2400" b="1" dirty="0"/>
              <a:t>experience</a:t>
            </a:r>
            <a:r>
              <a:rPr lang="en-US" sz="2400" dirty="0"/>
              <a:t> </a:t>
            </a:r>
            <a:r>
              <a:rPr lang="en-US" sz="2400" dirty="0" smtClean="0"/>
              <a:t>of domain </a:t>
            </a:r>
            <a:r>
              <a:rPr lang="en-US" sz="2400" dirty="0"/>
              <a:t>experts in machine interpretable form. </a:t>
            </a:r>
            <a:endParaRPr lang="en-US" sz="2400" dirty="0" smtClean="0"/>
          </a:p>
          <a:p>
            <a:r>
              <a:rPr lang="en-US" sz="2400" dirty="0" smtClean="0"/>
              <a:t>They </a:t>
            </a:r>
            <a:r>
              <a:rPr lang="en-US" sz="2400" dirty="0"/>
              <a:t>integrate </a:t>
            </a:r>
            <a:r>
              <a:rPr lang="en-US" sz="2400" b="1" dirty="0"/>
              <a:t>expert </a:t>
            </a:r>
            <a:r>
              <a:rPr lang="en-US" sz="2400" b="1" dirty="0" smtClean="0"/>
              <a:t>knowledge </a:t>
            </a:r>
            <a:r>
              <a:rPr lang="en-US" sz="2400" dirty="0" smtClean="0"/>
              <a:t>for </a:t>
            </a:r>
            <a:r>
              <a:rPr lang="en-US" sz="2400" dirty="0"/>
              <a:t>a particular domain to provide action alternatives, thus ready-made or </a:t>
            </a:r>
            <a:r>
              <a:rPr lang="en-US" sz="2400" dirty="0" smtClean="0"/>
              <a:t>adaptable solutions </a:t>
            </a:r>
            <a:r>
              <a:rPr lang="en-US" sz="2400" dirty="0"/>
              <a:t>for a given problem.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b="1" dirty="0" smtClean="0"/>
              <a:t>ES</a:t>
            </a:r>
            <a:r>
              <a:rPr lang="en-US" sz="2400" dirty="0" smtClean="0"/>
              <a:t> </a:t>
            </a:r>
            <a:r>
              <a:rPr lang="en-US" sz="2400" dirty="0"/>
              <a:t>help to capture, combine and distribute </a:t>
            </a:r>
            <a:r>
              <a:rPr lang="en-US" sz="2400" dirty="0" smtClean="0"/>
              <a:t>the expertise </a:t>
            </a:r>
            <a:r>
              <a:rPr lang="en-US" sz="2400" dirty="0"/>
              <a:t>of human decision makers and hence lead to better and faster decisions</a:t>
            </a:r>
          </a:p>
        </p:txBody>
      </p:sp>
    </p:spTree>
    <p:extLst>
      <p:ext uri="{BB962C8B-B14F-4D97-AF65-F5344CB8AC3E}">
        <p14:creationId xmlns:p14="http://schemas.microsoft.com/office/powerpoint/2010/main" val="112188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The DSS does not provide the user with action alternatives; it only </a:t>
            </a:r>
            <a:r>
              <a:rPr lang="en-US" b="1" dirty="0" smtClean="0"/>
              <a:t>gives support </a:t>
            </a:r>
            <a:r>
              <a:rPr lang="en-US" b="1" dirty="0"/>
              <a:t>with ready implemented, adaptable models for evaluation. </a:t>
            </a:r>
            <a:endParaRPr lang="en-US" b="1" dirty="0" smtClean="0"/>
          </a:p>
          <a:p>
            <a:r>
              <a:rPr lang="en-US" b="1" dirty="0" smtClean="0"/>
              <a:t>Solving ethical dilemmas </a:t>
            </a:r>
            <a:r>
              <a:rPr lang="en-US" b="1" dirty="0"/>
              <a:t>can be understood as a selection process between two options </a:t>
            </a:r>
            <a:r>
              <a:rPr lang="en-US" b="1" dirty="0" smtClean="0"/>
              <a:t>and weighing </a:t>
            </a:r>
            <a:r>
              <a:rPr lang="en-US" b="1" dirty="0"/>
              <a:t>possible consequences of actions. 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This </a:t>
            </a:r>
            <a:r>
              <a:rPr lang="en-US" b="1" dirty="0"/>
              <a:t>can serve as an initial very </a:t>
            </a:r>
            <a:r>
              <a:rPr lang="en-US" b="1" dirty="0" smtClean="0"/>
              <a:t>basic model </a:t>
            </a:r>
            <a:r>
              <a:rPr lang="en-US" b="1" dirty="0"/>
              <a:t>of an ethical dilemma. An example of this is a patient who does not allow </a:t>
            </a:r>
            <a:r>
              <a:rPr lang="en-US" b="1" dirty="0" smtClean="0"/>
              <a:t>a life-saving </a:t>
            </a:r>
            <a:r>
              <a:rPr lang="en-US" b="1" dirty="0"/>
              <a:t>treatment and gives reasons the doctor regards as irrational. </a:t>
            </a:r>
            <a:endParaRPr lang="en-US" b="1" dirty="0" smtClean="0"/>
          </a:p>
          <a:p>
            <a:r>
              <a:rPr lang="en-US" b="1" dirty="0" smtClean="0"/>
              <a:t>This situation can </a:t>
            </a:r>
            <a:r>
              <a:rPr lang="en-US" b="1" dirty="0"/>
              <a:t>be modeled for different patients of different ages (children, middle </a:t>
            </a:r>
            <a:r>
              <a:rPr lang="en-US" b="1" dirty="0" smtClean="0"/>
              <a:t>aged adults </a:t>
            </a:r>
            <a:r>
              <a:rPr lang="en-US" b="1" dirty="0"/>
              <a:t>and very old patients) and outcomes can be evaluated.</a:t>
            </a:r>
          </a:p>
        </p:txBody>
      </p:sp>
    </p:spTree>
    <p:extLst>
      <p:ext uri="{BB962C8B-B14F-4D97-AF65-F5344CB8AC3E}">
        <p14:creationId xmlns:p14="http://schemas.microsoft.com/office/powerpoint/2010/main" val="116812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r>
              <a:rPr lang="en-US" sz="3600" dirty="0" smtClean="0"/>
              <a:t>Where DDS can help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Situations of:</a:t>
            </a:r>
          </a:p>
          <a:p>
            <a:endParaRPr lang="en-US" dirty="0"/>
          </a:p>
          <a:p>
            <a:r>
              <a:rPr lang="en-US" b="1" dirty="0" smtClean="0"/>
              <a:t>Moral Conflict </a:t>
            </a:r>
            <a:r>
              <a:rPr lang="en-US" dirty="0" smtClean="0"/>
              <a:t> of supreme ethical theories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Moral Disagreement </a:t>
            </a:r>
            <a:r>
              <a:rPr lang="en-US" dirty="0" smtClean="0"/>
              <a:t>interpersonal disagreement</a:t>
            </a:r>
          </a:p>
          <a:p>
            <a:endParaRPr lang="en-US" b="1" dirty="0"/>
          </a:p>
          <a:p>
            <a:r>
              <a:rPr lang="en-US" b="1" dirty="0" smtClean="0"/>
              <a:t>Culture differences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1165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9412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dirty="0" smtClean="0"/>
              <a:t>Extending DDS with ethical decision-making capability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COMBINE DDS with ES</a:t>
            </a:r>
          </a:p>
          <a:p>
            <a:endParaRPr lang="en-US" dirty="0"/>
          </a:p>
          <a:p>
            <a:r>
              <a:rPr lang="en-US" dirty="0" smtClean="0"/>
              <a:t>Clinical DDS</a:t>
            </a:r>
          </a:p>
          <a:p>
            <a:endParaRPr lang="en-US" dirty="0"/>
          </a:p>
          <a:p>
            <a:r>
              <a:rPr lang="en-US" dirty="0" smtClean="0"/>
              <a:t>Serious Games (for educating medical doctors in virtual hospital environments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b="1" dirty="0"/>
              <a:t>Using machines not only for medical decisions but also for the </a:t>
            </a:r>
            <a:r>
              <a:rPr lang="en-US" b="1" dirty="0" smtClean="0"/>
              <a:t>normative ethical </a:t>
            </a:r>
            <a:r>
              <a:rPr lang="en-US" b="1" dirty="0"/>
              <a:t>dimension of decisions in medicine poses questions about how far </a:t>
            </a:r>
            <a:r>
              <a:rPr lang="en-US" b="1" dirty="0" smtClean="0"/>
              <a:t>ethical decisions </a:t>
            </a:r>
            <a:r>
              <a:rPr lang="en-US" b="1" dirty="0"/>
              <a:t>can be supported by algorithm based machines on the one hand </a:t>
            </a:r>
            <a:r>
              <a:rPr lang="en-US" b="1" dirty="0" smtClean="0"/>
              <a:t>and questions </a:t>
            </a:r>
            <a:r>
              <a:rPr lang="en-US" b="1" dirty="0"/>
              <a:t>of shared responsibility on the other.</a:t>
            </a:r>
          </a:p>
        </p:txBody>
      </p:sp>
    </p:spTree>
    <p:extLst>
      <p:ext uri="{BB962C8B-B14F-4D97-AF65-F5344CB8AC3E}">
        <p14:creationId xmlns:p14="http://schemas.microsoft.com/office/powerpoint/2010/main" val="234505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78098"/>
          </a:xfrm>
        </p:spPr>
        <p:txBody>
          <a:bodyPr/>
          <a:lstStyle/>
          <a:p>
            <a:r>
              <a:rPr lang="en-US" sz="3200" dirty="0" smtClean="0"/>
              <a:t>Recent Developments: Simulation Games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7620000" cy="5348064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“SERIOUS GAMES</a:t>
            </a:r>
            <a:r>
              <a:rPr lang="en-US" dirty="0" smtClean="0"/>
              <a:t>”: creation </a:t>
            </a:r>
            <a:r>
              <a:rPr lang="en-US" dirty="0"/>
              <a:t>of a learning environment for complex </a:t>
            </a:r>
            <a:r>
              <a:rPr lang="en-US" dirty="0" smtClean="0"/>
              <a:t>decision making </a:t>
            </a:r>
            <a:r>
              <a:rPr lang="en-US" dirty="0"/>
              <a:t>processes. 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This </a:t>
            </a:r>
            <a:r>
              <a:rPr lang="en-US" b="1" dirty="0"/>
              <a:t>can be used for teaching or team coaching in </a:t>
            </a:r>
            <a:r>
              <a:rPr lang="en-US" b="1" dirty="0" smtClean="0"/>
              <a:t>order to </a:t>
            </a:r>
            <a:r>
              <a:rPr lang="en-US" b="1" dirty="0"/>
              <a:t>train for decision situations where different forms of expertise as well as </a:t>
            </a:r>
            <a:r>
              <a:rPr lang="en-US" b="1" dirty="0" smtClean="0"/>
              <a:t>values have </a:t>
            </a:r>
            <a:r>
              <a:rPr lang="en-US" b="1" dirty="0"/>
              <a:t>to be taken into account, something which is usually precluded in </a:t>
            </a:r>
            <a:r>
              <a:rPr lang="en-US" b="1" dirty="0" smtClean="0"/>
              <a:t>standard clinical DDS</a:t>
            </a:r>
            <a:endParaRPr lang="en-US" b="1" dirty="0"/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The </a:t>
            </a:r>
            <a:r>
              <a:rPr lang="en-US" b="1" dirty="0"/>
              <a:t>use of such an environment can reframe decision </a:t>
            </a:r>
            <a:r>
              <a:rPr lang="en-US" b="1" dirty="0" smtClean="0"/>
              <a:t>situations, integrate </a:t>
            </a:r>
            <a:r>
              <a:rPr lang="en-US" b="1" dirty="0"/>
              <a:t>different perspectives and get relevant actors more involved at </a:t>
            </a:r>
            <a:r>
              <a:rPr lang="en-US" b="1" dirty="0" smtClean="0"/>
              <a:t>different times </a:t>
            </a:r>
            <a:r>
              <a:rPr lang="en-US" b="1" dirty="0"/>
              <a:t>or stages of the decision than in current practice. </a:t>
            </a:r>
            <a:endParaRPr lang="en-US" b="1" dirty="0" smtClean="0"/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 smtClean="0"/>
              <a:t>This </a:t>
            </a:r>
            <a:r>
              <a:rPr lang="en-US" b="1" dirty="0"/>
              <a:t>cannot be </a:t>
            </a:r>
            <a:r>
              <a:rPr lang="en-US" b="1" dirty="0" smtClean="0"/>
              <a:t>done with </a:t>
            </a:r>
            <a:r>
              <a:rPr lang="en-US" b="1" dirty="0"/>
              <a:t>the basic tools that have been the staple of medical decisions education, </a:t>
            </a:r>
            <a:r>
              <a:rPr lang="en-US" b="1" dirty="0" smtClean="0"/>
              <a:t>such as </a:t>
            </a:r>
            <a:r>
              <a:rPr lang="en-US" b="1" dirty="0"/>
              <a:t>textbooks, medical scripts, questionnaires and simple role play games, </a:t>
            </a:r>
            <a:r>
              <a:rPr lang="en-US" b="1" dirty="0" smtClean="0"/>
              <a:t>neither with </a:t>
            </a:r>
            <a:r>
              <a:rPr lang="en-US" b="1" dirty="0"/>
              <a:t>the ones used by standard </a:t>
            </a:r>
            <a:r>
              <a:rPr lang="en-US" b="1" dirty="0" smtClean="0"/>
              <a:t>Clinical DSS </a:t>
            </a:r>
            <a:r>
              <a:rPr lang="en-US" b="1" dirty="0"/>
              <a:t>systems, but need more refined thought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306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221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7620000" cy="527605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One main aim of using Serious Games must be to </a:t>
            </a:r>
            <a:r>
              <a:rPr lang="en-US" dirty="0" smtClean="0"/>
              <a:t>strengthen </a:t>
            </a:r>
            <a:r>
              <a:rPr lang="en-US" b="1" dirty="0" smtClean="0"/>
              <a:t>responsibility</a:t>
            </a:r>
            <a:r>
              <a:rPr lang="en-US" dirty="0" smtClean="0"/>
              <a:t> </a:t>
            </a:r>
            <a:r>
              <a:rPr lang="en-US" dirty="0"/>
              <a:t>in the sense that doctors get a growing sensibility for potential </a:t>
            </a:r>
            <a:r>
              <a:rPr lang="en-US" dirty="0" smtClean="0"/>
              <a:t>ethical problems</a:t>
            </a:r>
            <a:r>
              <a:rPr lang="en-US" dirty="0"/>
              <a:t>, how to avoid them and how to moderate shared decision </a:t>
            </a:r>
            <a:r>
              <a:rPr lang="en-US" dirty="0" smtClean="0"/>
              <a:t>making processes </a:t>
            </a:r>
            <a:r>
              <a:rPr lang="en-US" dirty="0"/>
              <a:t>between different parties. 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The </a:t>
            </a:r>
            <a:r>
              <a:rPr lang="en-US" b="1" dirty="0"/>
              <a:t>aim of the implementation of SG </a:t>
            </a:r>
            <a:r>
              <a:rPr lang="en-US" b="1" dirty="0" smtClean="0"/>
              <a:t>teaching ethics </a:t>
            </a:r>
            <a:r>
              <a:rPr lang="en-US" b="1" dirty="0"/>
              <a:t>is to explicitly place responsibility in the hands of doctors.</a:t>
            </a:r>
          </a:p>
          <a:p>
            <a:r>
              <a:rPr lang="en-US" dirty="0"/>
              <a:t>Transferring ethical decisions to </a:t>
            </a:r>
            <a:r>
              <a:rPr lang="en-US" dirty="0" smtClean="0"/>
              <a:t>computers </a:t>
            </a:r>
            <a:r>
              <a:rPr lang="en-US" dirty="0"/>
              <a:t>would lead to the problem that </a:t>
            </a:r>
            <a:r>
              <a:rPr lang="en-US" dirty="0" smtClean="0"/>
              <a:t>the user </a:t>
            </a:r>
            <a:r>
              <a:rPr lang="en-US" dirty="0"/>
              <a:t>is still responsible for the </a:t>
            </a:r>
            <a:r>
              <a:rPr lang="en-US" dirty="0" smtClean="0"/>
              <a:t>implementation </a:t>
            </a:r>
            <a:r>
              <a:rPr lang="en-US" dirty="0"/>
              <a:t>of a decision and therefore needs </a:t>
            </a:r>
            <a:r>
              <a:rPr lang="en-US" dirty="0" smtClean="0"/>
              <a:t>to reflect </a:t>
            </a:r>
            <a:r>
              <a:rPr lang="en-US" dirty="0"/>
              <a:t>upon the decision process, its criteria and possible outcomes. </a:t>
            </a:r>
            <a:endParaRPr lang="en-US" dirty="0" smtClean="0"/>
          </a:p>
          <a:p>
            <a:r>
              <a:rPr lang="en-US" dirty="0" smtClean="0"/>
              <a:t>This implies having </a:t>
            </a:r>
            <a:r>
              <a:rPr lang="en-US" dirty="0"/>
              <a:t>a </a:t>
            </a:r>
            <a:r>
              <a:rPr lang="en-US" b="1" dirty="0"/>
              <a:t>deeper understanding </a:t>
            </a:r>
            <a:r>
              <a:rPr lang="en-US" dirty="0"/>
              <a:t>of the ethical decision or, which is even more </a:t>
            </a:r>
            <a:r>
              <a:rPr lang="en-US" dirty="0" smtClean="0"/>
              <a:t>complicated, to </a:t>
            </a:r>
            <a:r>
              <a:rPr lang="en-US" dirty="0"/>
              <a:t>understand the algorithms of the technical solution.</a:t>
            </a:r>
          </a:p>
        </p:txBody>
      </p:sp>
    </p:spTree>
    <p:extLst>
      <p:ext uri="{BB962C8B-B14F-4D97-AF65-F5344CB8AC3E}">
        <p14:creationId xmlns:p14="http://schemas.microsoft.com/office/powerpoint/2010/main" val="66293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/>
        <p:txBody>
          <a:bodyPr/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/>
              <a:t>Life-and-Death </a:t>
            </a:r>
            <a:r>
              <a:rPr lang="en-US" sz="2400" b="1" dirty="0"/>
              <a:t>Computer </a:t>
            </a:r>
            <a:br>
              <a:rPr lang="en-US" sz="2400" b="1" dirty="0"/>
            </a:br>
            <a:r>
              <a:rPr lang="en-US" sz="2400" dirty="0"/>
              <a:t>(Warren M. McLaughlin, </a:t>
            </a:r>
            <a:r>
              <a:rPr lang="en-US" sz="2400" i="1" dirty="0"/>
              <a:t>The Washington Post</a:t>
            </a:r>
            <a:r>
              <a:rPr lang="en-US" sz="2400" dirty="0"/>
              <a:t>, Jan 5, 1992, page C6):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en-US" dirty="0" smtClean="0"/>
          </a:p>
          <a:p>
            <a:pPr marL="114300" indent="0" algn="just">
              <a:lnSpc>
                <a:spcPct val="150000"/>
              </a:lnSpc>
              <a:buNone/>
            </a:pPr>
            <a:r>
              <a:rPr lang="en-US" i="1" dirty="0" smtClean="0"/>
              <a:t>As technologies become more powerful, </a:t>
            </a:r>
            <a:r>
              <a:rPr lang="en-US" i="1" u="sng" dirty="0" smtClean="0"/>
              <a:t>the distinction between a helping tool and a decision-making tool </a:t>
            </a:r>
            <a:r>
              <a:rPr lang="en-US" i="1" dirty="0" smtClean="0"/>
              <a:t>keeps gaining importance. </a:t>
            </a:r>
          </a:p>
          <a:p>
            <a:pPr marL="114300" indent="0" algn="just">
              <a:lnSpc>
                <a:spcPct val="150000"/>
              </a:lnSpc>
              <a:buNone/>
            </a:pPr>
            <a:r>
              <a:rPr lang="en-US" i="1" dirty="0" smtClean="0"/>
              <a:t>Nowhere is this clearer than in the case of the new diagnosis-aiding computers, which offer doctors the benefit of a gigantic data base – far larger than their own experience.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4756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780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</a:t>
            </a:r>
            <a:r>
              <a:rPr lang="en-US" dirty="0"/>
              <a:t>clear that the behavior of such robots must be controlled by humans and </a:t>
            </a:r>
            <a:r>
              <a:rPr lang="en-US" dirty="0" smtClean="0"/>
              <a:t>within the </a:t>
            </a:r>
            <a:r>
              <a:rPr lang="en-US" dirty="0"/>
              <a:t>ambit of human ethical values, otherwise the robots would be useless and </a:t>
            </a:r>
            <a:r>
              <a:rPr lang="en-US" dirty="0" smtClean="0"/>
              <a:t>possibly even </a:t>
            </a:r>
            <a:r>
              <a:rPr lang="en-US" dirty="0"/>
              <a:t>dangerous: if their behavior is not always predictable, they could </a:t>
            </a:r>
            <a:r>
              <a:rPr lang="en-US" dirty="0" smtClean="0"/>
              <a:t>potentially cause </a:t>
            </a:r>
            <a:r>
              <a:rPr lang="en-US" dirty="0"/>
              <a:t>harm to people</a:t>
            </a:r>
            <a:r>
              <a:rPr lang="en-US" dirty="0" smtClean="0"/>
              <a:t>.</a:t>
            </a:r>
          </a:p>
          <a:p>
            <a:pPr marL="11430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A </a:t>
            </a:r>
            <a:r>
              <a:rPr lang="en-US" dirty="0"/>
              <a:t>robot with no programming on how to behave in </a:t>
            </a:r>
            <a:r>
              <a:rPr lang="en-US" dirty="0" smtClean="0"/>
              <a:t>an  emergency </a:t>
            </a:r>
            <a:r>
              <a:rPr lang="en-US" dirty="0"/>
              <a:t>situation could make it worse.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To </a:t>
            </a:r>
            <a:r>
              <a:rPr lang="en-US" dirty="0"/>
              <a:t>avoid such problems, it is </a:t>
            </a:r>
            <a:r>
              <a:rPr lang="en-US" dirty="0" smtClean="0"/>
              <a:t>necessary to </a:t>
            </a:r>
            <a:r>
              <a:rPr lang="en-US" dirty="0"/>
              <a:t>build into the robots basic ethics that apply in all situations.</a:t>
            </a:r>
          </a:p>
        </p:txBody>
      </p:sp>
    </p:spTree>
    <p:extLst>
      <p:ext uri="{BB962C8B-B14F-4D97-AF65-F5344CB8AC3E}">
        <p14:creationId xmlns:p14="http://schemas.microsoft.com/office/powerpoint/2010/main" val="17951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936104"/>
          </a:xfrm>
        </p:spPr>
        <p:txBody>
          <a:bodyPr/>
          <a:lstStyle/>
          <a:p>
            <a:pPr algn="ctr"/>
            <a:r>
              <a:rPr lang="en-US" sz="2000" dirty="0" smtClean="0">
                <a:latin typeface="NbbyyfMnlnyjAdvP6960"/>
              </a:rPr>
              <a:t/>
            </a:r>
            <a:br>
              <a:rPr lang="en-US" sz="2000" dirty="0" smtClean="0">
                <a:latin typeface="NbbyyfMnlnyjAdvP6960"/>
              </a:rPr>
            </a:br>
            <a:r>
              <a:rPr lang="en-US" sz="2000" b="1" dirty="0" smtClean="0">
                <a:latin typeface="NbbyyfMnlnyjAdvP6960"/>
              </a:rPr>
              <a:t>Regulating </a:t>
            </a:r>
            <a:r>
              <a:rPr lang="en-US" sz="2000" b="1" dirty="0">
                <a:latin typeface="NbbyyfMnlnyjAdvP6960"/>
              </a:rPr>
              <a:t>Medical Robots: </a:t>
            </a:r>
            <a:r>
              <a:rPr lang="en-US" sz="2000" b="1" dirty="0" smtClean="0">
                <a:latin typeface="NbbyyfMnlnyjAdvP6960"/>
              </a:rPr>
              <a:t/>
            </a:r>
            <a:br>
              <a:rPr lang="en-US" sz="2000" b="1" dirty="0" smtClean="0">
                <a:latin typeface="NbbyyfMnlnyjAdvP6960"/>
              </a:rPr>
            </a:b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NbbyyfMnlnyjAdvP6960"/>
              </a:rPr>
              <a:t>Is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NbbyyfMnlnyjAdvP6960"/>
              </a:rPr>
              <a:t>this an Issue for AI, or an Issue</a:t>
            </a:r>
            <a:b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NbbyyfMnlnyjAdvP6960"/>
              </a:rPr>
            </a:b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NbbyyfMnlnyjAdvP6960"/>
              </a:rPr>
              <a:t>for Medicine?</a:t>
            </a:r>
            <a:b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NbbyyfMnlnyjAdvP6960"/>
              </a:rPr>
            </a:b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7620000" cy="5276056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endParaRPr lang="en-US" dirty="0" smtClean="0">
              <a:latin typeface="NyrbwvJwcdbcAdvP6975"/>
            </a:endParaRPr>
          </a:p>
          <a:p>
            <a:pPr marL="114300" indent="0">
              <a:buNone/>
            </a:pPr>
            <a:r>
              <a:rPr lang="en-US" dirty="0" smtClean="0">
                <a:latin typeface="NyrbwvJwcdbcAdvP6975"/>
              </a:rPr>
              <a:t>The </a:t>
            </a:r>
            <a:r>
              <a:rPr lang="en-US" dirty="0">
                <a:latin typeface="NyrbwvJwcdbcAdvP6975"/>
              </a:rPr>
              <a:t>European Parliament</a:t>
            </a:r>
            <a:r>
              <a:rPr lang="en-US" dirty="0">
                <a:latin typeface="BbmqclJvbbpgAdvTT5843c571+20"/>
              </a:rPr>
              <a:t>’</a:t>
            </a:r>
            <a:r>
              <a:rPr lang="en-US" dirty="0">
                <a:latin typeface="NyrbwvJwcdbcAdvP6975"/>
              </a:rPr>
              <a:t>s report on European Civil Law on </a:t>
            </a:r>
            <a:r>
              <a:rPr lang="en-US" dirty="0" smtClean="0">
                <a:latin typeface="NyrbwvJwcdbcAdvP6975"/>
              </a:rPr>
              <a:t>Robotics (European Civil </a:t>
            </a:r>
            <a:r>
              <a:rPr lang="en-US" dirty="0">
                <a:latin typeface="NyrbwvJwcdbcAdvP6975"/>
              </a:rPr>
              <a:t>Law Rules in Robotics 2016) discusses the question </a:t>
            </a:r>
            <a:r>
              <a:rPr lang="en-US" dirty="0" smtClean="0">
                <a:latin typeface="NyrbwvJwcdbcAdvP6975"/>
              </a:rPr>
              <a:t>of </a:t>
            </a:r>
            <a:r>
              <a:rPr lang="en-US" u="sng" dirty="0" smtClean="0">
                <a:latin typeface="NyrbwvJwcdbcAdvP6975"/>
              </a:rPr>
              <a:t>how </a:t>
            </a:r>
            <a:r>
              <a:rPr lang="en-US" u="sng" dirty="0">
                <a:latin typeface="NyrbwvJwcdbcAdvP6975"/>
              </a:rPr>
              <a:t>precisely robots are define</a:t>
            </a:r>
            <a:r>
              <a:rPr lang="en-US" dirty="0">
                <a:latin typeface="NyrbwvJwcdbcAdvP6975"/>
              </a:rPr>
              <a:t>d. </a:t>
            </a:r>
            <a:r>
              <a:rPr lang="en-US" dirty="0" smtClean="0">
                <a:latin typeface="NyrbwvJwcdbcAdvP6975"/>
              </a:rPr>
              <a:t>Legislation </a:t>
            </a:r>
            <a:r>
              <a:rPr lang="en-US" dirty="0">
                <a:latin typeface="NyrbwvJwcdbcAdvP6975"/>
              </a:rPr>
              <a:t>needs clear definitions. </a:t>
            </a:r>
            <a:endParaRPr lang="en-US" dirty="0" smtClean="0">
              <a:latin typeface="NyrbwvJwcdbcAdvP6975"/>
            </a:endParaRPr>
          </a:p>
          <a:p>
            <a:pPr marL="114300" indent="0">
              <a:buNone/>
            </a:pPr>
            <a:endParaRPr lang="en-US" dirty="0" smtClean="0">
              <a:latin typeface="NyrbwvJwcdbcAdvP6975"/>
            </a:endParaRPr>
          </a:p>
          <a:p>
            <a:pPr marL="114300" indent="0">
              <a:buNone/>
            </a:pPr>
            <a:r>
              <a:rPr lang="en-US" dirty="0" smtClean="0">
                <a:latin typeface="NyrbwvJwcdbcAdvP6975"/>
              </a:rPr>
              <a:t>And robots </a:t>
            </a:r>
            <a:r>
              <a:rPr lang="en-US" dirty="0">
                <a:latin typeface="NyrbwvJwcdbcAdvP6975"/>
              </a:rPr>
              <a:t>come in a variety of forms. Robots may not involve AI as such</a:t>
            </a:r>
            <a:r>
              <a:rPr lang="en-US" dirty="0" smtClean="0">
                <a:latin typeface="NyrbwvJwcdbcAdvP6975"/>
              </a:rPr>
              <a:t>.</a:t>
            </a:r>
          </a:p>
          <a:p>
            <a:pPr marL="114300" indent="0">
              <a:buNone/>
            </a:pPr>
            <a:endParaRPr lang="en-US" dirty="0">
              <a:latin typeface="NyrbwvJwcdbcAdvP6975"/>
            </a:endParaRPr>
          </a:p>
          <a:p>
            <a:pPr marL="114300" indent="0">
              <a:buNone/>
            </a:pPr>
            <a:r>
              <a:rPr lang="en-US" dirty="0" smtClean="0">
                <a:latin typeface="NyrbwvJwcdbcAdvP6975"/>
              </a:rPr>
              <a:t>One </a:t>
            </a:r>
            <a:r>
              <a:rPr lang="en-US" dirty="0">
                <a:latin typeface="NyrbwvJwcdbcAdvP6975"/>
              </a:rPr>
              <a:t>issue is </a:t>
            </a:r>
            <a:r>
              <a:rPr lang="en-US" u="sng" dirty="0">
                <a:latin typeface="NyrbwvJwcdbcAdvP6975"/>
              </a:rPr>
              <a:t>whether we treat robots which don</a:t>
            </a:r>
            <a:r>
              <a:rPr lang="en-US" u="sng" dirty="0">
                <a:latin typeface="BbmqclJvbbpgAdvTT5843c571+20"/>
              </a:rPr>
              <a:t>’</a:t>
            </a:r>
            <a:r>
              <a:rPr lang="en-US" u="sng" dirty="0">
                <a:latin typeface="NyrbwvJwcdbcAdvP6975"/>
              </a:rPr>
              <a:t>t have autonomy </a:t>
            </a:r>
            <a:r>
              <a:rPr lang="en-US" u="sng" dirty="0" smtClean="0">
                <a:latin typeface="NyrbwvJwcdbcAdvP6975"/>
              </a:rPr>
              <a:t>differently from </a:t>
            </a:r>
            <a:r>
              <a:rPr lang="en-US" u="sng" dirty="0">
                <a:latin typeface="NyrbwvJwcdbcAdvP6975"/>
              </a:rPr>
              <a:t>those that do. </a:t>
            </a:r>
            <a:endParaRPr lang="en-US" u="sng" dirty="0" smtClean="0">
              <a:latin typeface="NyrbwvJwcdbcAdvP6975"/>
            </a:endParaRPr>
          </a:p>
          <a:p>
            <a:pPr marL="114300" indent="0">
              <a:buNone/>
            </a:pPr>
            <a:endParaRPr lang="en-US" dirty="0">
              <a:latin typeface="NyrbwvJwcdbcAdvP6975"/>
            </a:endParaRPr>
          </a:p>
          <a:p>
            <a:pPr marL="114300" indent="0">
              <a:buNone/>
            </a:pPr>
            <a:r>
              <a:rPr lang="en-US" dirty="0" smtClean="0">
                <a:latin typeface="NyrbwvJwcdbcAdvP6975"/>
              </a:rPr>
              <a:t>The </a:t>
            </a:r>
            <a:r>
              <a:rPr lang="en-US" dirty="0">
                <a:latin typeface="NyrbwvJwcdbcAdvP6975"/>
              </a:rPr>
              <a:t>report points out that </a:t>
            </a:r>
            <a:r>
              <a:rPr lang="en-US" b="1" dirty="0">
                <a:latin typeface="NyrbwvJwcdbcAdvP6975"/>
              </a:rPr>
              <a:t>medical robots </a:t>
            </a:r>
            <a:r>
              <a:rPr lang="en-US" dirty="0">
                <a:latin typeface="NyrbwvJwcdbcAdvP6975"/>
              </a:rPr>
              <a:t>fall into </a:t>
            </a:r>
            <a:r>
              <a:rPr lang="en-US" dirty="0" smtClean="0">
                <a:latin typeface="NyrbwvJwcdbcAdvP6975"/>
              </a:rPr>
              <a:t>the </a:t>
            </a:r>
            <a:r>
              <a:rPr lang="en-US" dirty="0" smtClean="0">
                <a:latin typeface="BbmqclJvbbpgAdvTT5843c571+20"/>
              </a:rPr>
              <a:t>‘</a:t>
            </a:r>
            <a:r>
              <a:rPr lang="en-US" dirty="0">
                <a:latin typeface="NyrbwvJwcdbcAdvP6975"/>
              </a:rPr>
              <a:t>master/slave</a:t>
            </a:r>
            <a:r>
              <a:rPr lang="en-US" dirty="0">
                <a:latin typeface="BbmqclJvbbpgAdvTT5843c571+20"/>
              </a:rPr>
              <a:t>’ </a:t>
            </a:r>
            <a:r>
              <a:rPr lang="en-US" dirty="0">
                <a:latin typeface="NyrbwvJwcdbcAdvP6975"/>
              </a:rPr>
              <a:t>category of robots, since </a:t>
            </a:r>
            <a:r>
              <a:rPr lang="en-US" u="sng" dirty="0">
                <a:latin typeface="NyrbwvJwcdbcAdvP6975"/>
              </a:rPr>
              <a:t>they remain under the control of </a:t>
            </a:r>
            <a:r>
              <a:rPr lang="en-US" u="sng" dirty="0" smtClean="0">
                <a:latin typeface="NyrbwvJwcdbcAdvP6975"/>
              </a:rPr>
              <a:t>the surgeon </a:t>
            </a:r>
            <a:r>
              <a:rPr lang="en-US" u="sng" dirty="0">
                <a:latin typeface="NyrbwvJwcdbcAdvP6975"/>
              </a:rPr>
              <a:t>or surgical team</a:t>
            </a:r>
            <a:r>
              <a:rPr lang="en-US" u="sng" dirty="0" smtClean="0">
                <a:latin typeface="NyrbwvJwcdbcAdvP6975"/>
              </a:rPr>
              <a:t>.</a:t>
            </a:r>
          </a:p>
          <a:p>
            <a:pPr marL="114300" indent="0">
              <a:buNone/>
            </a:pPr>
            <a:endParaRPr lang="en-US" dirty="0">
              <a:latin typeface="NyrbwvJwcdbcAdvP6975"/>
            </a:endParaRPr>
          </a:p>
          <a:p>
            <a:pPr marL="114300" indent="0">
              <a:buNone/>
            </a:pPr>
            <a:r>
              <a:rPr lang="en-US" dirty="0" smtClean="0">
                <a:latin typeface="NyrbwvJwcdbcAdvP6975"/>
              </a:rPr>
              <a:t> </a:t>
            </a:r>
            <a:r>
              <a:rPr lang="en-US" dirty="0">
                <a:latin typeface="BbmqclJvbbpgAdvTT5843c571+20"/>
              </a:rPr>
              <a:t>‘</a:t>
            </a:r>
            <a:r>
              <a:rPr lang="en-US" dirty="0">
                <a:latin typeface="NyrbwvJwcdbcAdvP6975"/>
              </a:rPr>
              <a:t>Nevertheless, the European Union absolutely </a:t>
            </a:r>
            <a:r>
              <a:rPr lang="en-US" dirty="0" smtClean="0">
                <a:latin typeface="NyrbwvJwcdbcAdvP6975"/>
              </a:rPr>
              <a:t>must consider </a:t>
            </a:r>
            <a:r>
              <a:rPr lang="en-US" dirty="0">
                <a:latin typeface="NyrbwvJwcdbcAdvP6975"/>
              </a:rPr>
              <a:t>surgical robots, particularly as regards robot </a:t>
            </a:r>
            <a:r>
              <a:rPr lang="en-US" u="sng" dirty="0">
                <a:latin typeface="NyrbwvJwcdbcAdvP6975"/>
              </a:rPr>
              <a:t>safety</a:t>
            </a:r>
            <a:r>
              <a:rPr lang="en-US" dirty="0">
                <a:latin typeface="NyrbwvJwcdbcAdvP6975"/>
              </a:rPr>
              <a:t> and </a:t>
            </a:r>
            <a:r>
              <a:rPr lang="en-US" u="sng" dirty="0" smtClean="0">
                <a:latin typeface="NyrbwvJwcdbcAdvP6975"/>
              </a:rPr>
              <a:t>surgeon training </a:t>
            </a:r>
            <a:r>
              <a:rPr lang="en-US" u="sng" dirty="0">
                <a:latin typeface="NyrbwvJwcdbcAdvP6975"/>
              </a:rPr>
              <a:t>in robot use</a:t>
            </a:r>
            <a:r>
              <a:rPr lang="en-US" dirty="0" smtClean="0">
                <a:latin typeface="NyrbwvJwcdbcAdvP6975"/>
              </a:rPr>
              <a:t>.</a:t>
            </a:r>
            <a:r>
              <a:rPr lang="en-US" dirty="0" smtClean="0">
                <a:latin typeface="BbmqclJvbbpgAdvTT5843c571+20"/>
              </a:rPr>
              <a:t>’</a:t>
            </a:r>
            <a:endParaRPr lang="en-US" dirty="0">
              <a:latin typeface="NyrbwvJwcdbcAdvP6975"/>
            </a:endParaRPr>
          </a:p>
          <a:p>
            <a:pPr marL="114300" indent="0">
              <a:buNone/>
            </a:pPr>
            <a:endParaRPr lang="en-US" dirty="0" smtClean="0">
              <a:latin typeface="NyrbwvJwcdbcAdvP6975"/>
            </a:endParaRPr>
          </a:p>
          <a:p>
            <a:pPr marL="114300" indent="0">
              <a:buNone/>
            </a:pPr>
            <a:endParaRPr lang="en-US" dirty="0">
              <a:latin typeface="NyrbwvJwcdbcAdvP6975"/>
            </a:endParaRPr>
          </a:p>
        </p:txBody>
      </p:sp>
    </p:spTree>
    <p:extLst>
      <p:ext uri="{BB962C8B-B14F-4D97-AF65-F5344CB8AC3E}">
        <p14:creationId xmlns:p14="http://schemas.microsoft.com/office/powerpoint/2010/main" val="300682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But the practice of medicine, surgeon training, and medical devices are already subject to close </a:t>
            </a:r>
            <a:r>
              <a:rPr lang="en-US" u="sng" dirty="0"/>
              <a:t>scrutiny and regulation</a:t>
            </a:r>
            <a:r>
              <a:rPr lang="en-US" dirty="0"/>
              <a:t>.</a:t>
            </a:r>
          </a:p>
          <a:p>
            <a:r>
              <a:rPr lang="en-US" dirty="0" smtClean="0"/>
              <a:t>In </a:t>
            </a:r>
            <a:r>
              <a:rPr lang="en-US" dirty="0"/>
              <a:t>addition to law and professional regulation, there are also many </a:t>
            </a:r>
            <a:r>
              <a:rPr lang="en-US" u="sng" dirty="0"/>
              <a:t>active patient interest groups </a:t>
            </a:r>
            <a:r>
              <a:rPr lang="en-US" dirty="0"/>
              <a:t>who concern themselves with such matters. </a:t>
            </a:r>
            <a:endParaRPr lang="en-US" dirty="0" smtClean="0"/>
          </a:p>
          <a:p>
            <a:r>
              <a:rPr lang="en-US" dirty="0" smtClean="0"/>
              <a:t>Medical </a:t>
            </a:r>
            <a:r>
              <a:rPr lang="en-US" dirty="0"/>
              <a:t>robots rightly deserve </a:t>
            </a:r>
            <a:r>
              <a:rPr lang="en-US" b="1" dirty="0"/>
              <a:t>ethical</a:t>
            </a:r>
            <a:r>
              <a:rPr lang="en-US" dirty="0"/>
              <a:t> and </a:t>
            </a:r>
            <a:r>
              <a:rPr lang="en-US" b="1" dirty="0"/>
              <a:t>regulatory</a:t>
            </a:r>
            <a:r>
              <a:rPr lang="en-US" dirty="0"/>
              <a:t> </a:t>
            </a:r>
            <a:r>
              <a:rPr lang="en-US" dirty="0" smtClean="0"/>
              <a:t>attention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absence of autonomy in these ‘master/slave’ robots is relevant to reaching such a conclusion.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51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346050"/>
          </a:xfrm>
        </p:spPr>
        <p:txBody>
          <a:bodyPr/>
          <a:lstStyle/>
          <a:p>
            <a:r>
              <a:rPr lang="en-US" sz="1800" b="1" dirty="0" smtClean="0"/>
              <a:t>Advantages only?  No problems?</a:t>
            </a: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7787208" cy="5616624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dirty="0"/>
              <a:t>In 2016, a Robotic Retinal Dissection </a:t>
            </a:r>
            <a:r>
              <a:rPr lang="en-US" dirty="0" smtClean="0"/>
              <a:t>Device (</a:t>
            </a:r>
            <a:r>
              <a:rPr lang="en-US" dirty="0"/>
              <a:t>R2D2) trial at Oxford was used for the first time to remove a membrane 100th of </a:t>
            </a:r>
            <a:r>
              <a:rPr lang="en-US" dirty="0" smtClean="0"/>
              <a:t>a mm </a:t>
            </a:r>
            <a:r>
              <a:rPr lang="en-US" dirty="0"/>
              <a:t>thick from the retina of a patient. </a:t>
            </a: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The </a:t>
            </a:r>
            <a:r>
              <a:rPr lang="en-US" dirty="0"/>
              <a:t>membrane was distorting the shape of </a:t>
            </a:r>
            <a:r>
              <a:rPr lang="en-US" dirty="0" smtClean="0"/>
              <a:t>the retina</a:t>
            </a:r>
            <a:r>
              <a:rPr lang="en-US" dirty="0"/>
              <a:t>. </a:t>
            </a: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The </a:t>
            </a:r>
            <a:r>
              <a:rPr lang="en-US" dirty="0"/>
              <a:t>robot was placed inside the eye through a hole less than 1 mm </a:t>
            </a:r>
            <a:r>
              <a:rPr lang="en-US" dirty="0" smtClean="0"/>
              <a:t>in diameter</a:t>
            </a:r>
            <a:r>
              <a:rPr lang="en-US" dirty="0"/>
              <a:t>. The remotely operated robot eliminates tremors in the surgeon’s </a:t>
            </a:r>
            <a:r>
              <a:rPr lang="en-US" dirty="0" smtClean="0"/>
              <a:t>hand. Such </a:t>
            </a:r>
            <a:r>
              <a:rPr lang="en-US" dirty="0"/>
              <a:t>precision would be impossible for an unaided human hand. The device </a:t>
            </a:r>
            <a:r>
              <a:rPr lang="en-US" dirty="0" smtClean="0"/>
              <a:t>can perform </a:t>
            </a:r>
            <a:r>
              <a:rPr lang="en-US" dirty="0"/>
              <a:t>movements as precise as 1000th of a </a:t>
            </a:r>
            <a:r>
              <a:rPr lang="en-US" dirty="0" smtClean="0"/>
              <a:t>mm.</a:t>
            </a:r>
            <a:endParaRPr lang="en-US" dirty="0"/>
          </a:p>
          <a:p>
            <a:pPr marL="114300" indent="0">
              <a:buNone/>
            </a:pPr>
            <a:r>
              <a:rPr lang="en-US" dirty="0" smtClean="0"/>
              <a:t>This </a:t>
            </a:r>
            <a:r>
              <a:rPr lang="en-US" dirty="0"/>
              <a:t>use of robotics </a:t>
            </a:r>
            <a:r>
              <a:rPr lang="en-US" dirty="0" smtClean="0"/>
              <a:t>is undoubtedly </a:t>
            </a:r>
            <a:r>
              <a:rPr lang="en-US" u="sng" dirty="0"/>
              <a:t>a great </a:t>
            </a:r>
            <a:r>
              <a:rPr lang="en-US" u="sng" dirty="0" smtClean="0"/>
              <a:t>advance and valuable.</a:t>
            </a:r>
            <a:endParaRPr lang="en-US" u="sng" dirty="0"/>
          </a:p>
          <a:p>
            <a:pPr marL="114300" indent="0">
              <a:buNone/>
            </a:pPr>
            <a:r>
              <a:rPr lang="en-US" dirty="0"/>
              <a:t>The robot is controlled by the surgeon at all times, and extends human </a:t>
            </a:r>
            <a:r>
              <a:rPr lang="en-US" dirty="0" smtClean="0"/>
              <a:t>agency merely </a:t>
            </a:r>
            <a:r>
              <a:rPr lang="en-US" dirty="0"/>
              <a:t>in terms of adding precision to human movements. Surgeons already </a:t>
            </a:r>
            <a:r>
              <a:rPr lang="en-US" dirty="0" smtClean="0"/>
              <a:t>have the </a:t>
            </a:r>
            <a:r>
              <a:rPr lang="en-US" dirty="0"/>
              <a:t>ability to perform very delicate operations. And the purpose of the robot, </a:t>
            </a:r>
            <a:r>
              <a:rPr lang="en-US" dirty="0" smtClean="0"/>
              <a:t>to restore </a:t>
            </a:r>
            <a:r>
              <a:rPr lang="en-US" dirty="0"/>
              <a:t>sight to as close as normal functioning as possible, can also be taken </a:t>
            </a:r>
            <a:r>
              <a:rPr lang="en-US" dirty="0" smtClean="0"/>
              <a:t>as uncontroversial—indeed</a:t>
            </a:r>
            <a:r>
              <a:rPr lang="en-US" dirty="0"/>
              <a:t>, of </a:t>
            </a:r>
            <a:r>
              <a:rPr lang="en-US" b="1" dirty="0"/>
              <a:t>great value</a:t>
            </a:r>
            <a:r>
              <a:rPr lang="en-US" dirty="0" smtClean="0"/>
              <a:t>.</a:t>
            </a:r>
          </a:p>
          <a:p>
            <a:r>
              <a:rPr lang="en-US" i="1" u="sng" dirty="0" smtClean="0"/>
              <a:t>&gt; However</a:t>
            </a:r>
            <a:r>
              <a:rPr lang="en-US" i="1" u="sng" dirty="0"/>
              <a:t>, consider a different possibility from a health care setting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215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90066"/>
          </a:xfrm>
        </p:spPr>
        <p:txBody>
          <a:bodyPr/>
          <a:lstStyle/>
          <a:p>
            <a:pPr algn="ctr"/>
            <a:r>
              <a:rPr lang="en-US" sz="2400" b="1" dirty="0" smtClean="0"/>
              <a:t>TYPES &amp; TASKS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7620000" cy="5420072"/>
          </a:xfrm>
        </p:spPr>
        <p:txBody>
          <a:bodyPr>
            <a:normAutofit/>
          </a:bodyPr>
          <a:lstStyle/>
          <a:p>
            <a:r>
              <a:rPr lang="en-US" dirty="0" smtClean="0"/>
              <a:t>Remotely </a:t>
            </a:r>
            <a:r>
              <a:rPr lang="en-US" dirty="0"/>
              <a:t>operated </a:t>
            </a:r>
            <a:r>
              <a:rPr lang="en-US" dirty="0" smtClean="0"/>
              <a:t>robots</a:t>
            </a:r>
          </a:p>
          <a:p>
            <a:r>
              <a:rPr lang="en-US" dirty="0" smtClean="0"/>
              <a:t>Assisting </a:t>
            </a:r>
            <a:r>
              <a:rPr lang="en-US" dirty="0"/>
              <a:t>patients with cognitive deficits in their daily life (reminding them </a:t>
            </a:r>
            <a:r>
              <a:rPr lang="en-US" dirty="0" smtClean="0"/>
              <a:t>to take </a:t>
            </a:r>
            <a:r>
              <a:rPr lang="en-US" dirty="0"/>
              <a:t>medicine, drink or attend appointments).</a:t>
            </a:r>
          </a:p>
          <a:p>
            <a:r>
              <a:rPr lang="en-US" dirty="0" smtClean="0"/>
              <a:t>Mediating </a:t>
            </a:r>
            <a:r>
              <a:rPr lang="en-US" dirty="0"/>
              <a:t>the interaction of patients and human </a:t>
            </a:r>
            <a:r>
              <a:rPr lang="en-US" dirty="0" smtClean="0"/>
              <a:t>caregivers .&gt;thus </a:t>
            </a:r>
            <a:r>
              <a:rPr lang="en-US" dirty="0"/>
              <a:t>allowing </a:t>
            </a:r>
            <a:r>
              <a:rPr lang="en-US" dirty="0" smtClean="0"/>
              <a:t>caregivers to be more efficient and reducing  the number of their physical visits.</a:t>
            </a:r>
          </a:p>
          <a:p>
            <a:r>
              <a:rPr lang="en-US" dirty="0" smtClean="0"/>
              <a:t>Collecting </a:t>
            </a:r>
            <a:r>
              <a:rPr lang="en-US" dirty="0"/>
              <a:t>data and monitoring patients, preventing emergencies like heart </a:t>
            </a:r>
            <a:r>
              <a:rPr lang="en-US" dirty="0" smtClean="0"/>
              <a:t>failure and high blood sugar levels.</a:t>
            </a:r>
          </a:p>
          <a:p>
            <a:r>
              <a:rPr lang="en-US" dirty="0" smtClean="0"/>
              <a:t>Assisting </a:t>
            </a:r>
            <a:r>
              <a:rPr lang="en-US" dirty="0"/>
              <a:t>the elderly or the disabled with domestic tasks  </a:t>
            </a:r>
            <a:endParaRPr lang="en-US" dirty="0" smtClean="0"/>
          </a:p>
          <a:p>
            <a:pPr lvl="1"/>
            <a:r>
              <a:rPr lang="en-US" dirty="0" smtClean="0"/>
              <a:t>e.g. cooking or cleaning, making it possible for them to continue living independently.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53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915</TotalTime>
  <Words>2841</Words>
  <Application>Microsoft Office PowerPoint</Application>
  <PresentationFormat>On-screen Show (4:3)</PresentationFormat>
  <Paragraphs>217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Arial Narrow</vt:lpstr>
      <vt:lpstr>BbmqclJvbbpgAdvTT5843c571+20</vt:lpstr>
      <vt:lpstr>Calibri</vt:lpstr>
      <vt:lpstr>Cambria</vt:lpstr>
      <vt:lpstr>NbbyyfMnlnyjAdvP6960</vt:lpstr>
      <vt:lpstr>NyrbwvJwcdbcAdvP6975</vt:lpstr>
      <vt:lpstr>Adjacency</vt:lpstr>
      <vt:lpstr>ETHICS IN CYBERSPACE</vt:lpstr>
      <vt:lpstr>MACHINE MEDICAL ETHICS</vt:lpstr>
      <vt:lpstr>da Vinci robotic surgical system.</vt:lpstr>
      <vt:lpstr> Life-and-Death Computer  (Warren M. McLaughlin, The Washington Post, Jan 5, 1992, page C6): </vt:lpstr>
      <vt:lpstr>PowerPoint Presentation</vt:lpstr>
      <vt:lpstr> Regulating Medical Robots:  Is this an Issue for AI, or an Issue for Medicine? </vt:lpstr>
      <vt:lpstr>PowerPoint Presentation</vt:lpstr>
      <vt:lpstr>Advantages only?  No problems?</vt:lpstr>
      <vt:lpstr>TYPES &amp; TASKS</vt:lpstr>
      <vt:lpstr>who can make better ethical decisions:  humans or robots?</vt:lpstr>
      <vt:lpstr>Ethical Dilemmas: </vt:lpstr>
      <vt:lpstr>PowerPoint Presentation</vt:lpstr>
      <vt:lpstr>MACHINE MEDICAL ETHICS:  main Issues</vt:lpstr>
      <vt:lpstr>Issue 1:  Computability of ethical reasoning</vt:lpstr>
      <vt:lpstr>Computability-2</vt:lpstr>
      <vt:lpstr>Issue 2:    Autonomous (Moral) Machines Agents/Artifacts     AMA</vt:lpstr>
      <vt:lpstr>Moral Machines C. Allen</vt:lpstr>
      <vt:lpstr>PowerPoint Presentation</vt:lpstr>
      <vt:lpstr>PowerPoint Presentation</vt:lpstr>
      <vt:lpstr>Issue 3:   Approaches of programming ethics to robots</vt:lpstr>
      <vt:lpstr>Differences</vt:lpstr>
      <vt:lpstr>Top-Down Approaches examples</vt:lpstr>
      <vt:lpstr>Rule-Utilitarianism</vt:lpstr>
      <vt:lpstr>Rule-Utilitarian 2</vt:lpstr>
      <vt:lpstr>Bottom-up Developmental approaches   examples</vt:lpstr>
      <vt:lpstr>Social Intelligence:  example of Bottom-Up</vt:lpstr>
      <vt:lpstr>Moral Behavior of AMA</vt:lpstr>
      <vt:lpstr>“Can a computer operate ethically because it’s internally ethical in some way?”</vt:lpstr>
      <vt:lpstr>PowerPoint Presentation</vt:lpstr>
      <vt:lpstr>Problems</vt:lpstr>
      <vt:lpstr>example</vt:lpstr>
      <vt:lpstr>Shared responsibility in ethical decision making in medicine</vt:lpstr>
      <vt:lpstr>PowerPoint Presentation</vt:lpstr>
      <vt:lpstr>PowerPoint Presentation</vt:lpstr>
      <vt:lpstr>Where DDS can help</vt:lpstr>
      <vt:lpstr>Extending DDS with ethical decision-making capability</vt:lpstr>
      <vt:lpstr>Recent Developments: Simulation Games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ETHICS IN CYBERSPACE</dc:title>
  <dc:creator>User</dc:creator>
  <cp:lastModifiedBy>Microsoft account</cp:lastModifiedBy>
  <cp:revision>126</cp:revision>
  <cp:lastPrinted>1601-01-01T00:00:00Z</cp:lastPrinted>
  <dcterms:created xsi:type="dcterms:W3CDTF">2019-05-05T12:22:56Z</dcterms:created>
  <dcterms:modified xsi:type="dcterms:W3CDTF">2020-05-29T20:48:56Z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TC010690891033</vt:lpwstr>
  </property>
</Properties>
</file>